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63" r:id="rId7"/>
    <p:sldId id="266" r:id="rId8"/>
    <p:sldId id="260" r:id="rId9"/>
    <p:sldId id="276" r:id="rId10"/>
    <p:sldId id="262" r:id="rId11"/>
    <p:sldId id="274" r:id="rId12"/>
    <p:sldId id="264" r:id="rId13"/>
    <p:sldId id="275" r:id="rId14"/>
    <p:sldId id="282" r:id="rId15"/>
    <p:sldId id="281" r:id="rId16"/>
    <p:sldId id="277" r:id="rId17"/>
    <p:sldId id="283" r:id="rId18"/>
    <p:sldId id="261" r:id="rId19"/>
    <p:sldId id="278" r:id="rId20"/>
    <p:sldId id="267" r:id="rId21"/>
    <p:sldId id="268" r:id="rId22"/>
    <p:sldId id="270" r:id="rId23"/>
    <p:sldId id="271" r:id="rId24"/>
    <p:sldId id="269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29" autoAdjust="0"/>
  </p:normalViewPr>
  <p:slideViewPr>
    <p:cSldViewPr>
      <p:cViewPr>
        <p:scale>
          <a:sx n="90" d="100"/>
          <a:sy n="90" d="100"/>
        </p:scale>
        <p:origin x="-9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ollaboration.ucf.edu/sites/itr/cst/pmo/Performance%20Management/Hiring0506%200607%200708%200809%2009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collaboration.ucf.edu/sites/itr/cst/pmo/Performance%20Management/Comparison%20of%20I.E.03-09%20Updated%208-21-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collaboration.ucf.edu/sites/itr/cst/pmo/SrvcMgnt/SLA%20Supporting%20Materials/SLA%20Margin%20and%20Breakdow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collaboration.ucf.edu/sites/itr/cst/pmo/SrvcMgnt/SLA%20Supporting%20Materials/SLA%20Margin%20and%20Breakdow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pivotSource>
    <c:name>[Hiring0506 0607 0708 0809 0910.xlsx]Days&amp;Months to hire!PivotTable1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Average Net Work Days to Hire</a:t>
            </a:r>
          </a:p>
        </c:rich>
      </c:tx>
      <c:layout/>
    </c:title>
    <c:pivotFmts>
      <c:pivotFmt>
        <c:idx val="0"/>
      </c:pivotFmt>
      <c:pivotFmt>
        <c:idx val="1"/>
      </c:pivotFmt>
      <c:pivotFmt>
        <c:idx val="2"/>
      </c:pivotFmt>
    </c:pivotFmts>
    <c:plotArea>
      <c:layout/>
      <c:lineChart>
        <c:grouping val="standard"/>
        <c:ser>
          <c:idx val="0"/>
          <c:order val="0"/>
          <c:tx>
            <c:strRef>
              <c:f>'Days&amp;Months to hire'!$B$6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'Days&amp;Months to hire'!$A$7:$A$11</c:f>
              <c:strCache>
                <c:ptCount val="5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</c:strCache>
            </c:strRef>
          </c:cat>
          <c:val>
            <c:numRef>
              <c:f>'Days&amp;Months to hire'!$B$7:$B$11</c:f>
              <c:numCache>
                <c:formatCode>0.0</c:formatCode>
                <c:ptCount val="5"/>
                <c:pt idx="0">
                  <c:v>102.60869565217391</c:v>
                </c:pt>
                <c:pt idx="1">
                  <c:v>81.828571428571266</c:v>
                </c:pt>
                <c:pt idx="2">
                  <c:v>73.909090909090907</c:v>
                </c:pt>
                <c:pt idx="3">
                  <c:v>86.0625</c:v>
                </c:pt>
                <c:pt idx="4">
                  <c:v>54.666666666666579</c:v>
                </c:pt>
              </c:numCache>
            </c:numRef>
          </c:val>
        </c:ser>
        <c:marker val="1"/>
        <c:axId val="58745984"/>
        <c:axId val="60377344"/>
      </c:lineChart>
      <c:catAx>
        <c:axId val="58745984"/>
        <c:scaling>
          <c:orientation val="minMax"/>
        </c:scaling>
        <c:axPos val="b"/>
        <c:tickLblPos val="nextTo"/>
        <c:crossAx val="60377344"/>
        <c:crosses val="autoZero"/>
        <c:auto val="1"/>
        <c:lblAlgn val="ctr"/>
        <c:lblOffset val="100"/>
      </c:catAx>
      <c:valAx>
        <c:axId val="60377344"/>
        <c:scaling>
          <c:orientation val="minMax"/>
        </c:scaling>
        <c:axPos val="l"/>
        <c:majorGridlines/>
        <c:numFmt formatCode="0.0" sourceLinked="1"/>
        <c:tickLblPos val="nextTo"/>
        <c:crossAx val="587459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User Satisfaction Survey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'[Comparison of I.E.03-09 Updated 8-21-09.xlsx]Faculty.Staff Survey'!$C$1</c:f>
              <c:strCache>
                <c:ptCount val="1"/>
                <c:pt idx="0">
                  <c:v>2004-05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'[Comparison of I.E.03-09 Updated 8-21-09.xlsx]Faculty.Staff Survey'!$A$9:$A$13</c:f>
              <c:strCache>
                <c:ptCount val="5"/>
                <c:pt idx="0">
                  <c:v>Staff accessible &amp; willing to provide solution</c:v>
                </c:pt>
                <c:pt idx="1">
                  <c:v>feedback &amp; involve campus community on current and future initiatives</c:v>
                </c:pt>
                <c:pt idx="2">
                  <c:v>Communicate current &amp; future initiatives</c:v>
                </c:pt>
                <c:pt idx="3">
                  <c:v>Satisfied with level of service - overall</c:v>
                </c:pt>
                <c:pt idx="4">
                  <c:v>Overall satisfaction with CS&amp;T</c:v>
                </c:pt>
              </c:strCache>
            </c:strRef>
          </c:cat>
          <c:val>
            <c:numRef>
              <c:f>'[Comparison of I.E.03-09 Updated 8-21-09.xlsx]Faculty.Staff Survey'!$C$9:$C$13</c:f>
              <c:numCache>
                <c:formatCode>General</c:formatCode>
                <c:ptCount val="5"/>
                <c:pt idx="0">
                  <c:v>88.2</c:v>
                </c:pt>
                <c:pt idx="1">
                  <c:v>80.400000000000006</c:v>
                </c:pt>
                <c:pt idx="2">
                  <c:v>92.2</c:v>
                </c:pt>
                <c:pt idx="3">
                  <c:v>92.2</c:v>
                </c:pt>
                <c:pt idx="4">
                  <c:v>96.1</c:v>
                </c:pt>
              </c:numCache>
            </c:numRef>
          </c:val>
        </c:ser>
        <c:ser>
          <c:idx val="1"/>
          <c:order val="1"/>
          <c:tx>
            <c:strRef>
              <c:f>'[Comparison of I.E.03-09 Updated 8-21-09.xlsx]Faculty.Staff Survey'!$D$1</c:f>
              <c:strCache>
                <c:ptCount val="1"/>
                <c:pt idx="0">
                  <c:v>2005-06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'[Comparison of I.E.03-09 Updated 8-21-09.xlsx]Faculty.Staff Survey'!$A$9:$A$13</c:f>
              <c:strCache>
                <c:ptCount val="5"/>
                <c:pt idx="0">
                  <c:v>Staff accessible &amp; willing to provide solution</c:v>
                </c:pt>
                <c:pt idx="1">
                  <c:v>feedback &amp; involve campus community on current and future initiatives</c:v>
                </c:pt>
                <c:pt idx="2">
                  <c:v>Communicate current &amp; future initiatives</c:v>
                </c:pt>
                <c:pt idx="3">
                  <c:v>Satisfied with level of service - overall</c:v>
                </c:pt>
                <c:pt idx="4">
                  <c:v>Overall satisfaction with CS&amp;T</c:v>
                </c:pt>
              </c:strCache>
            </c:strRef>
          </c:cat>
          <c:val>
            <c:numRef>
              <c:f>'[Comparison of I.E.03-09 Updated 8-21-09.xlsx]Faculty.Staff Survey'!$D$9:$D$13</c:f>
              <c:numCache>
                <c:formatCode>General</c:formatCode>
                <c:ptCount val="5"/>
                <c:pt idx="0">
                  <c:v>81.8</c:v>
                </c:pt>
                <c:pt idx="1">
                  <c:v>81.8</c:v>
                </c:pt>
                <c:pt idx="2">
                  <c:v>87.9</c:v>
                </c:pt>
                <c:pt idx="3">
                  <c:v>88.2</c:v>
                </c:pt>
                <c:pt idx="4">
                  <c:v>88.2</c:v>
                </c:pt>
              </c:numCache>
            </c:numRef>
          </c:val>
        </c:ser>
        <c:ser>
          <c:idx val="2"/>
          <c:order val="2"/>
          <c:tx>
            <c:strRef>
              <c:f>'[Comparison of I.E.03-09 Updated 8-21-09.xlsx]Faculty.Staff Survey'!$E$1</c:f>
              <c:strCache>
                <c:ptCount val="1"/>
                <c:pt idx="0">
                  <c:v>2006-07</c:v>
                </c:pt>
              </c:strCache>
            </c:strRef>
          </c:tx>
          <c:spPr>
            <a:solidFill>
              <a:srgbClr val="C00000"/>
            </a:solidFill>
            <a:effectLst>
              <a:outerShdw sx="1000" sy="1000" algn="ctr" rotWithShape="0">
                <a:prstClr val="white"/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powder">
              <a:contourClr>
                <a:srgbClr val="000000"/>
              </a:contourClr>
            </a:sp3d>
          </c:spPr>
          <c:cat>
            <c:strRef>
              <c:f>'[Comparison of I.E.03-09 Updated 8-21-09.xlsx]Faculty.Staff Survey'!$A$9:$A$13</c:f>
              <c:strCache>
                <c:ptCount val="5"/>
                <c:pt idx="0">
                  <c:v>Staff accessible &amp; willing to provide solution</c:v>
                </c:pt>
                <c:pt idx="1">
                  <c:v>feedback &amp; involve campus community on current and future initiatives</c:v>
                </c:pt>
                <c:pt idx="2">
                  <c:v>Communicate current &amp; future initiatives</c:v>
                </c:pt>
                <c:pt idx="3">
                  <c:v>Satisfied with level of service - overall</c:v>
                </c:pt>
                <c:pt idx="4">
                  <c:v>Overall satisfaction with CS&amp;T</c:v>
                </c:pt>
              </c:strCache>
            </c:strRef>
          </c:cat>
          <c:val>
            <c:numRef>
              <c:f>'[Comparison of I.E.03-09 Updated 8-21-09.xlsx]Faculty.Staff Survey'!$E$9:$E$13</c:f>
              <c:numCache>
                <c:formatCode>General</c:formatCode>
                <c:ptCount val="5"/>
                <c:pt idx="0">
                  <c:v>81</c:v>
                </c:pt>
                <c:pt idx="1">
                  <c:v>73.8</c:v>
                </c:pt>
                <c:pt idx="2">
                  <c:v>81</c:v>
                </c:pt>
                <c:pt idx="3">
                  <c:v>88.1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'[Comparison of I.E.03-09 Updated 8-21-09.xlsx]Faculty.Staff Survey'!$F$1</c:f>
              <c:strCache>
                <c:ptCount val="1"/>
                <c:pt idx="0">
                  <c:v>2007-08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'[Comparison of I.E.03-09 Updated 8-21-09.xlsx]Faculty.Staff Survey'!$A$9:$A$13</c:f>
              <c:strCache>
                <c:ptCount val="5"/>
                <c:pt idx="0">
                  <c:v>Staff accessible &amp; willing to provide solution</c:v>
                </c:pt>
                <c:pt idx="1">
                  <c:v>feedback &amp; involve campus community on current and future initiatives</c:v>
                </c:pt>
                <c:pt idx="2">
                  <c:v>Communicate current &amp; future initiatives</c:v>
                </c:pt>
                <c:pt idx="3">
                  <c:v>Satisfied with level of service - overall</c:v>
                </c:pt>
                <c:pt idx="4">
                  <c:v>Overall satisfaction with CS&amp;T</c:v>
                </c:pt>
              </c:strCache>
            </c:strRef>
          </c:cat>
          <c:val>
            <c:numRef>
              <c:f>'[Comparison of I.E.03-09 Updated 8-21-09.xlsx]Faculty.Staff Survey'!$F$9:$F$13</c:f>
              <c:numCache>
                <c:formatCode>General</c:formatCode>
                <c:ptCount val="5"/>
                <c:pt idx="0">
                  <c:v>90.6</c:v>
                </c:pt>
                <c:pt idx="1">
                  <c:v>75</c:v>
                </c:pt>
                <c:pt idx="2">
                  <c:v>87.9</c:v>
                </c:pt>
                <c:pt idx="3">
                  <c:v>75</c:v>
                </c:pt>
                <c:pt idx="4">
                  <c:v>78.8</c:v>
                </c:pt>
              </c:numCache>
            </c:numRef>
          </c:val>
        </c:ser>
        <c:ser>
          <c:idx val="4"/>
          <c:order val="4"/>
          <c:tx>
            <c:strRef>
              <c:f>'[Comparison of I.E.03-09 Updated 8-21-09.xlsx]Faculty.Staff Survey'!$G$1</c:f>
              <c:strCache>
                <c:ptCount val="1"/>
                <c:pt idx="0">
                  <c:v>2008-09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'[Comparison of I.E.03-09 Updated 8-21-09.xlsx]Faculty.Staff Survey'!$A$9:$A$13</c:f>
              <c:strCache>
                <c:ptCount val="5"/>
                <c:pt idx="0">
                  <c:v>Staff accessible &amp; willing to provide solution</c:v>
                </c:pt>
                <c:pt idx="1">
                  <c:v>feedback &amp; involve campus community on current and future initiatives</c:v>
                </c:pt>
                <c:pt idx="2">
                  <c:v>Communicate current &amp; future initiatives</c:v>
                </c:pt>
                <c:pt idx="3">
                  <c:v>Satisfied with level of service - overall</c:v>
                </c:pt>
                <c:pt idx="4">
                  <c:v>Overall satisfaction with CS&amp;T</c:v>
                </c:pt>
              </c:strCache>
            </c:strRef>
          </c:cat>
          <c:val>
            <c:numRef>
              <c:f>'[Comparison of I.E.03-09 Updated 8-21-09.xlsx]Faculty.Staff Survey'!$G$9:$G$13</c:f>
              <c:numCache>
                <c:formatCode>General</c:formatCode>
                <c:ptCount val="5"/>
                <c:pt idx="0">
                  <c:v>73</c:v>
                </c:pt>
                <c:pt idx="1">
                  <c:v>63.9</c:v>
                </c:pt>
                <c:pt idx="2">
                  <c:v>73</c:v>
                </c:pt>
                <c:pt idx="4">
                  <c:v>86.5</c:v>
                </c:pt>
              </c:numCache>
            </c:numRef>
          </c:val>
        </c:ser>
        <c:gapWidth val="270"/>
        <c:overlap val="-100"/>
        <c:axId val="61248640"/>
        <c:axId val="61250176"/>
      </c:barChart>
      <c:catAx>
        <c:axId val="61248640"/>
        <c:scaling>
          <c:orientation val="minMax"/>
        </c:scaling>
        <c:axPos val="b"/>
        <c:majorTickMark val="none"/>
        <c:tickLblPos val="nextTo"/>
        <c:crossAx val="61250176"/>
        <c:crosses val="autoZero"/>
        <c:auto val="1"/>
        <c:lblAlgn val="ctr"/>
        <c:lblOffset val="100"/>
      </c:catAx>
      <c:valAx>
        <c:axId val="61250176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612486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[SLA Margin and Breakdown.xlsx]by Service Type!PivotTable1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Total Number of SLAs by Type</a:t>
            </a: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  <c:showCatName val="1"/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'by Service Type'!$I$3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'by Service Type'!$H$4:$H$7</c:f>
              <c:strCache>
                <c:ptCount val="3"/>
                <c:pt idx="0">
                  <c:v>Data Circuit</c:v>
                </c:pt>
                <c:pt idx="1">
                  <c:v>Server Hosting</c:v>
                </c:pt>
                <c:pt idx="2">
                  <c:v>Special</c:v>
                </c:pt>
              </c:strCache>
            </c:strRef>
          </c:cat>
          <c:val>
            <c:numRef>
              <c:f>'by Service Type'!$I$4:$I$7</c:f>
              <c:numCache>
                <c:formatCode>0</c:formatCode>
                <c:ptCount val="3"/>
                <c:pt idx="0">
                  <c:v>38</c:v>
                </c:pt>
                <c:pt idx="1">
                  <c:v>42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[SLA Margin and Breakdown.xlsx]by Service Type!PivotTable1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Dollar</a:t>
            </a:r>
            <a:r>
              <a:rPr lang="en-US" baseline="0"/>
              <a:t> </a:t>
            </a:r>
            <a:r>
              <a:rPr lang="en-US"/>
              <a:t>Amount of SLAs/Yr</a:t>
            </a: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Percent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Percent val="1"/>
        </c:dLbl>
      </c:pivotFmt>
      <c:pivotFmt>
        <c:idx val="3"/>
      </c:pivotFmt>
      <c:pivotFmt>
        <c:idx val="4"/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  <c:showCatName val="1"/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Percent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'by Service Type'!$B$3:$B$4</c:f>
              <c:strCache>
                <c:ptCount val="1"/>
                <c:pt idx="0">
                  <c:v>Amount of SLAs/Yr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Data Circuit</a:t>
                    </a:r>
                    <a:r>
                      <a:rPr lang="en-US"/>
                      <a:t>
</a:t>
                    </a:r>
                    <a:r>
                      <a:rPr lang="en-US" smtClean="0"/>
                      <a:t>$XXXXXX</a:t>
                    </a:r>
                    <a:r>
                      <a:rPr lang="en-US" dirty="0"/>
                      <a:t>
73%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Server Hosting</a:t>
                    </a:r>
                    <a:r>
                      <a:rPr lang="en-US"/>
                      <a:t>
</a:t>
                    </a:r>
                    <a:r>
                      <a:rPr lang="en-US" smtClean="0"/>
                      <a:t>$XXXXX</a:t>
                    </a:r>
                    <a:r>
                      <a:rPr lang="en-US" dirty="0"/>
                      <a:t>
20%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Special</a:t>
                    </a:r>
                    <a:r>
                      <a:rPr lang="en-US"/>
                      <a:t>
</a:t>
                    </a:r>
                    <a:r>
                      <a:rPr lang="en-US" smtClean="0"/>
                      <a:t>$XXXXXX</a:t>
                    </a:r>
                    <a:r>
                      <a:rPr lang="en-US" dirty="0"/>
                      <a:t>
7%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Val val="1"/>
            <c:showCatName val="1"/>
            <c:showPercent val="1"/>
          </c:dLbls>
          <c:cat>
            <c:strRef>
              <c:f>'by Service Type'!$A$5:$A$8</c:f>
              <c:strCache>
                <c:ptCount val="3"/>
                <c:pt idx="0">
                  <c:v>Data Circuit</c:v>
                </c:pt>
                <c:pt idx="1">
                  <c:v>Server Hosting</c:v>
                </c:pt>
                <c:pt idx="2">
                  <c:v>Special</c:v>
                </c:pt>
              </c:strCache>
            </c:strRef>
          </c:cat>
          <c:val>
            <c:numRef>
              <c:f>'by Service Type'!$B$5:$B$8</c:f>
              <c:numCache>
                <c:formatCode>"$"#,##0</c:formatCode>
                <c:ptCount val="3"/>
                <c:pt idx="0">
                  <c:v>1267232.8800000001</c:v>
                </c:pt>
                <c:pt idx="1">
                  <c:v>345852.81999999995</c:v>
                </c:pt>
                <c:pt idx="2">
                  <c:v>112437.31999999999</c:v>
                </c:pt>
              </c:numCache>
            </c:numRef>
          </c:val>
        </c:ser>
        <c:ser>
          <c:idx val="1"/>
          <c:order val="1"/>
          <c:tx>
            <c:strRef>
              <c:f>'by Service Type'!$C$3:$C$4</c:f>
              <c:strCache>
                <c:ptCount val="1"/>
                <c:pt idx="0">
                  <c:v>Annual Cost</c:v>
                </c:pt>
              </c:strCache>
            </c:strRef>
          </c:tx>
          <c:dLbls>
            <c:showPercent val="1"/>
          </c:dLbls>
          <c:cat>
            <c:strRef>
              <c:f>'by Service Type'!$A$5:$A$8</c:f>
              <c:strCache>
                <c:ptCount val="3"/>
                <c:pt idx="0">
                  <c:v>Data Circuit</c:v>
                </c:pt>
                <c:pt idx="1">
                  <c:v>Server Hosting</c:v>
                </c:pt>
                <c:pt idx="2">
                  <c:v>Special</c:v>
                </c:pt>
              </c:strCache>
            </c:strRef>
          </c:cat>
          <c:val>
            <c:numRef>
              <c:f>'by Service Type'!$C$5:$C$8</c:f>
              <c:numCache>
                <c:formatCode>"$"#,##0</c:formatCode>
                <c:ptCount val="3"/>
                <c:pt idx="0">
                  <c:v>1107572.2800000003</c:v>
                </c:pt>
                <c:pt idx="1">
                  <c:v>161860.79999999996</c:v>
                </c:pt>
                <c:pt idx="2">
                  <c:v>75798</c:v>
                </c:pt>
              </c:numCache>
            </c:numRef>
          </c:val>
        </c:ser>
        <c:ser>
          <c:idx val="2"/>
          <c:order val="2"/>
          <c:tx>
            <c:strRef>
              <c:f>'by Service Type'!$D$3:$D$4</c:f>
              <c:strCache>
                <c:ptCount val="1"/>
                <c:pt idx="0">
                  <c:v>Margin (Dollars)</c:v>
                </c:pt>
              </c:strCache>
            </c:strRef>
          </c:tx>
          <c:dLbls>
            <c:showPercent val="1"/>
          </c:dLbls>
          <c:cat>
            <c:strRef>
              <c:f>'by Service Type'!$A$5:$A$8</c:f>
              <c:strCache>
                <c:ptCount val="3"/>
                <c:pt idx="0">
                  <c:v>Data Circuit</c:v>
                </c:pt>
                <c:pt idx="1">
                  <c:v>Server Hosting</c:v>
                </c:pt>
                <c:pt idx="2">
                  <c:v>Special</c:v>
                </c:pt>
              </c:strCache>
            </c:strRef>
          </c:cat>
          <c:val>
            <c:numRef>
              <c:f>'by Service Type'!$D$5:$D$8</c:f>
              <c:numCache>
                <c:formatCode>"$"#,##0</c:formatCode>
                <c:ptCount val="3"/>
                <c:pt idx="0">
                  <c:v>159660.60000000006</c:v>
                </c:pt>
                <c:pt idx="1">
                  <c:v>183992.01999999993</c:v>
                </c:pt>
                <c:pt idx="2">
                  <c:v>36639.320000000007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58750-669E-4E3A-9FB6-E0A4127C0469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926A-35C8-4FBF-8C8B-6ABAD5E6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FA622-1BB8-4C55-807D-F8B50CC8AC2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CE54-44DF-4F70-996E-FE04A5597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CE54-44DF-4F70-996E-FE04A5597D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B291-9FC0-4BD3-BF11-07BE4AB41583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22BD7-CAA4-4662-8FAE-937E6D5926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339" y="4572000"/>
            <a:ext cx="5002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Computer Services &amp; Telecommunications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339" y="5013067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81000" y="5610899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2133600"/>
            <a:ext cx="4102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473120" y="61722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2, 2010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4102" y="6172200"/>
            <a:ext cx="500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Yanckello</a:t>
            </a:r>
            <a:r>
              <a:rPr lang="en-US" dirty="0" smtClean="0"/>
              <a:t>, </a:t>
            </a:r>
            <a:r>
              <a:rPr lang="en-US" dirty="0" smtClean="0"/>
              <a:t>Aaron </a:t>
            </a:r>
            <a:r>
              <a:rPr lang="en-US" dirty="0" err="1" smtClean="0"/>
              <a:t>Streimish</a:t>
            </a:r>
            <a:r>
              <a:rPr lang="en-US" dirty="0" smtClean="0"/>
              <a:t>, Jeanne </a:t>
            </a:r>
            <a:r>
              <a:rPr lang="en-US" dirty="0" err="1" smtClean="0"/>
              <a:t>Henningsen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495800" y="3121838"/>
            <a:ext cx="1678762" cy="1678762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Operations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4023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Business Operations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2984864" y="3124201"/>
            <a:ext cx="1678762" cy="16787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9" name="Oval 8"/>
          <p:cNvSpPr/>
          <p:nvPr/>
        </p:nvSpPr>
        <p:spPr>
          <a:xfrm>
            <a:off x="3733800" y="4343400"/>
            <a:ext cx="1678762" cy="167876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800" y="3962400"/>
            <a:ext cx="914400" cy="914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Building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Leaders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2667000"/>
            <a:ext cx="3505200" cy="3581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667001"/>
            <a:ext cx="339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 Intelligence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Building Leaders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and Planning 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Professional Development</a:t>
            </a:r>
          </a:p>
        </p:txBody>
      </p:sp>
      <p:sp>
        <p:nvSpPr>
          <p:cNvPr id="25" name="TextBox 24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Professional Development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Why Leadership Coaching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How Does it Work and </a:t>
            </a:r>
            <a:br>
              <a:rPr lang="en-US" sz="2400" dirty="0" smtClean="0"/>
            </a:br>
            <a:r>
              <a:rPr lang="en-US" sz="2400" dirty="0" smtClean="0"/>
              <a:t>    what’s in it for me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Development </a:t>
            </a:r>
            <a:br>
              <a:rPr lang="en-US" sz="2400" dirty="0" smtClean="0"/>
            </a:br>
            <a:r>
              <a:rPr lang="en-US" sz="2400" dirty="0" smtClean="0"/>
              <a:t>    Workshops</a:t>
            </a:r>
          </a:p>
        </p:txBody>
      </p:sp>
      <p:sp>
        <p:nvSpPr>
          <p:cNvPr id="26" name="TextBox 25" hidden="1"/>
          <p:cNvSpPr txBox="1"/>
          <p:nvPr/>
        </p:nvSpPr>
        <p:spPr>
          <a:xfrm>
            <a:off x="990600" y="2667000"/>
            <a:ext cx="3886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Key Performance Indicators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Management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Performance Management</a:t>
            </a:r>
          </a:p>
        </p:txBody>
      </p:sp>
      <p:sp>
        <p:nvSpPr>
          <p:cNvPr id="28" name="TextBox 27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Strategy and Planning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Articulation Map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ITIL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Reorganization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24" grpId="0"/>
      <p:bldP spid="25" grpId="0"/>
      <p:bldP spid="26" grpId="0"/>
      <p:bldP spid="28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848600" y="1371600"/>
            <a:ext cx="838200" cy="8382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Planning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193899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Strategy Articulation Map (SAM)</a:t>
            </a:r>
            <a:endParaRPr lang="en-US" sz="2800" b="1" dirty="0"/>
          </a:p>
        </p:txBody>
      </p:sp>
      <p:pic>
        <p:nvPicPr>
          <p:cNvPr id="8" name="Picture 7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486400" cy="36568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6858"/>
            <a:ext cx="8839200" cy="5891542"/>
          </a:xfrm>
          <a:prstGeom prst="rect">
            <a:avLst/>
          </a:prstGeom>
          <a:ln w="19050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228600" y="381000"/>
            <a:ext cx="8686800" cy="28194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Key Performance Indicators (KPI)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7848600" y="1371600"/>
            <a:ext cx="841248" cy="841248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Operations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694872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National Salary Comparison 	</a:t>
            </a:r>
          </a:p>
          <a:p>
            <a:r>
              <a:rPr lang="en-US" dirty="0" smtClean="0"/>
              <a:t>Florida Salary Comparison 	</a:t>
            </a:r>
          </a:p>
          <a:p>
            <a:r>
              <a:rPr lang="en-US" dirty="0" smtClean="0"/>
              <a:t>Regional Salary Comparison	</a:t>
            </a:r>
          </a:p>
          <a:p>
            <a:r>
              <a:rPr lang="en-US" dirty="0" smtClean="0"/>
              <a:t>UCF Salary Comparison </a:t>
            </a:r>
          </a:p>
          <a:p>
            <a:r>
              <a:rPr lang="en-US" dirty="0" smtClean="0"/>
              <a:t>Innovative Solutions Implemented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694872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Availability , Reliability, Scalability</a:t>
            </a:r>
          </a:p>
          <a:p>
            <a:r>
              <a:rPr lang="en-US" dirty="0" smtClean="0"/>
              <a:t>On Campus Technology Sales</a:t>
            </a:r>
          </a:p>
          <a:p>
            <a:r>
              <a:rPr lang="en-US" dirty="0" smtClean="0"/>
              <a:t>Campus IT Spend per UOS</a:t>
            </a:r>
          </a:p>
          <a:p>
            <a:r>
              <a:rPr lang="en-US" dirty="0" smtClean="0"/>
              <a:t>Capability to Fulfill Request </a:t>
            </a:r>
          </a:p>
          <a:p>
            <a:r>
              <a:rPr lang="en-US" dirty="0" smtClean="0"/>
              <a:t>Capacity to Fulfill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2667000"/>
            <a:ext cx="71628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Days to Hire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Interviews Offered 	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Interviews Conducted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Preferred Qualified </a:t>
            </a:r>
            <a:br>
              <a:rPr lang="en-US" sz="2400" dirty="0" smtClean="0"/>
            </a:br>
            <a:r>
              <a:rPr lang="en-US" sz="2400" dirty="0" smtClean="0"/>
              <a:t>    Candidates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Customer Satisfaction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Employee Training / </a:t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/>
              <a:t> Travel</a:t>
            </a:r>
            <a:endParaRPr lang="en-US" sz="2400" dirty="0" smtClean="0"/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SLA Management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11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Key Performance Indicators (KPI)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7848600" y="1371600"/>
            <a:ext cx="841248" cy="841248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Operations</a:t>
            </a:r>
            <a:endParaRPr lang="en-US" sz="8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2362200" y="26670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 l="51000" t="25313" r="12188" b="7500"/>
          <a:stretch>
            <a:fillRect/>
          </a:stretch>
        </p:blipFill>
        <p:spPr bwMode="auto">
          <a:xfrm>
            <a:off x="2209800" y="2743200"/>
            <a:ext cx="4787528" cy="34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Chart 15"/>
          <p:cNvGraphicFramePr/>
          <p:nvPr/>
        </p:nvGraphicFramePr>
        <p:xfrm>
          <a:off x="1981200" y="2667000"/>
          <a:ext cx="5286375" cy="351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580" name="Picture 4" hidden="1"/>
          <p:cNvPicPr>
            <a:picLocks noChangeAspect="1" noChangeArrowheads="1"/>
          </p:cNvPicPr>
          <p:nvPr/>
        </p:nvPicPr>
        <p:blipFill>
          <a:blip r:embed="rId6"/>
          <a:srcRect l="51000" t="43125" r="16875" b="22500"/>
          <a:stretch>
            <a:fillRect/>
          </a:stretch>
        </p:blipFill>
        <p:spPr bwMode="auto">
          <a:xfrm>
            <a:off x="1295400" y="2971800"/>
            <a:ext cx="6205084" cy="265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Chart 18"/>
          <p:cNvGraphicFramePr/>
          <p:nvPr/>
        </p:nvGraphicFramePr>
        <p:xfrm>
          <a:off x="533400" y="2819400"/>
          <a:ext cx="3790950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648200" y="2819400"/>
          <a:ext cx="3819526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9"/>
          <a:srcRect l="55500" t="26250" r="25500" b="38437"/>
          <a:stretch>
            <a:fillRect/>
          </a:stretch>
        </p:blipFill>
        <p:spPr bwMode="auto">
          <a:xfrm>
            <a:off x="2057400" y="2667000"/>
            <a:ext cx="4800600" cy="35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Graphic spid="12" grpId="0">
        <p:bldAsOne/>
      </p:bldGraphic>
      <p:bldGraphic spid="16" grpId="0">
        <p:bldAsOne/>
      </p:bldGraphic>
      <p:bldGraphic spid="19" grpId="0">
        <p:bldAsOne/>
      </p:bldGraphic>
      <p:bldGraphic spid="2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848600" y="1371600"/>
            <a:ext cx="838200" cy="8382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Planning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193899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Strategy Articulation Map (SAM)</a:t>
            </a:r>
            <a:endParaRPr lang="en-US" sz="2800" b="1" dirty="0"/>
          </a:p>
        </p:txBody>
      </p:sp>
      <p:pic>
        <p:nvPicPr>
          <p:cNvPr id="8" name="Picture 7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486400" cy="36568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6858"/>
            <a:ext cx="8839200" cy="5891542"/>
          </a:xfrm>
          <a:prstGeom prst="rect">
            <a:avLst/>
          </a:prstGeom>
          <a:ln w="19050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228600" y="381000"/>
            <a:ext cx="8686800" cy="28194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 hidden="1"/>
          <p:cNvSpPr/>
          <p:nvPr/>
        </p:nvSpPr>
        <p:spPr>
          <a:xfrm>
            <a:off x="7848600" y="1371600"/>
            <a:ext cx="841248" cy="841248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Operations</a:t>
            </a: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14" name="Picture 2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 hidden="1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 hidden="1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 hidden="1"/>
          <p:cNvSpPr txBox="1"/>
          <p:nvPr/>
        </p:nvSpPr>
        <p:spPr>
          <a:xfrm>
            <a:off x="990600" y="2667000"/>
            <a:ext cx="7239000" cy="193899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endParaRPr lang="en-US" sz="2400" dirty="0"/>
          </a:p>
        </p:txBody>
      </p:sp>
      <p:sp>
        <p:nvSpPr>
          <p:cNvPr id="17" name="TextBox 16" hidden="1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Page Title Goes Here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0250" t="14063" r="1125" b="1875"/>
          <a:stretch>
            <a:fillRect/>
          </a:stretch>
        </p:blipFill>
        <p:spPr bwMode="auto">
          <a:xfrm>
            <a:off x="152400" y="228600"/>
            <a:ext cx="8815011" cy="6096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50250" t="14063" r="2250" b="3750"/>
          <a:stretch>
            <a:fillRect/>
          </a:stretch>
        </p:blipFill>
        <p:spPr bwMode="auto">
          <a:xfrm>
            <a:off x="152400" y="239881"/>
            <a:ext cx="8791170" cy="608471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50250" t="14063" r="1875" b="3750"/>
          <a:stretch>
            <a:fillRect/>
          </a:stretch>
        </p:blipFill>
        <p:spPr bwMode="auto">
          <a:xfrm>
            <a:off x="132890" y="228600"/>
            <a:ext cx="8872122" cy="60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4023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hidden="1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Agenda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Building Leaders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and Planning 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Professional Development</a:t>
            </a:r>
          </a:p>
        </p:txBody>
      </p:sp>
      <p:sp>
        <p:nvSpPr>
          <p:cNvPr id="25" name="TextBox 24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Professional Development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Why Leadership Coaching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How Does it Work and </a:t>
            </a:r>
            <a:br>
              <a:rPr lang="en-US" sz="2400" dirty="0" smtClean="0"/>
            </a:br>
            <a:r>
              <a:rPr lang="en-US" sz="2400" dirty="0" smtClean="0"/>
              <a:t>    what’s in it for me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Development </a:t>
            </a:r>
            <a:br>
              <a:rPr lang="en-US" sz="2400" dirty="0" smtClean="0"/>
            </a:br>
            <a:r>
              <a:rPr lang="en-US" sz="2400" dirty="0" smtClean="0"/>
              <a:t>    Workshops</a:t>
            </a:r>
          </a:p>
        </p:txBody>
      </p:sp>
      <p:sp>
        <p:nvSpPr>
          <p:cNvPr id="26" name="TextBox 25" hidden="1"/>
          <p:cNvSpPr txBox="1"/>
          <p:nvPr/>
        </p:nvSpPr>
        <p:spPr>
          <a:xfrm>
            <a:off x="990600" y="2667000"/>
            <a:ext cx="3886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Key Performance Indicators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Management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Performance Management</a:t>
            </a:r>
          </a:p>
        </p:txBody>
      </p:sp>
      <p:sp>
        <p:nvSpPr>
          <p:cNvPr id="28" name="TextBox 27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Strategy and Planning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Articulation Map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ITIL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Reorganization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Professional Development</a:t>
            </a:r>
            <a:endParaRPr lang="en-US" sz="2800" b="1" dirty="0"/>
          </a:p>
        </p:txBody>
      </p:sp>
      <p:sp>
        <p:nvSpPr>
          <p:cNvPr id="18" name="Oval 17"/>
          <p:cNvSpPr/>
          <p:nvPr/>
        </p:nvSpPr>
        <p:spPr>
          <a:xfrm>
            <a:off x="4495800" y="3121838"/>
            <a:ext cx="1678762" cy="1678762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Operations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84864" y="3124201"/>
            <a:ext cx="1678762" cy="16787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22" name="Oval 21"/>
          <p:cNvSpPr/>
          <p:nvPr/>
        </p:nvSpPr>
        <p:spPr>
          <a:xfrm>
            <a:off x="3733800" y="4343400"/>
            <a:ext cx="1678762" cy="167876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3962400"/>
            <a:ext cx="914400" cy="914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Building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Leaders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2667000"/>
            <a:ext cx="3505200" cy="3581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667001"/>
            <a:ext cx="339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 Intelligence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0" grpId="0"/>
      <p:bldP spid="18" grpId="0" animBg="1"/>
      <p:bldP spid="18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3200400"/>
            <a:ext cx="7239000" cy="27432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dirty="0" smtClean="0"/>
              <a:t> </a:t>
            </a:r>
          </a:p>
          <a:p>
            <a:pPr>
              <a:buSzPct val="75000"/>
            </a:pPr>
            <a:r>
              <a:rPr lang="en-US" sz="2400" dirty="0" smtClean="0"/>
              <a:t>A small investment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Leadership Coaching, Workshops and Assessments?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267200"/>
            <a:ext cx="5314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Yields A BIG Return</a:t>
            </a:r>
            <a:endParaRPr lang="en-US" sz="5000" b="1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3505200" y="3200399"/>
            <a:ext cx="381000" cy="762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7086600" y="3048000"/>
            <a:ext cx="990600" cy="20574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5552" y="1371600"/>
            <a:ext cx="841248" cy="84124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Development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 Coach and client are partners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 Coach and client choose focus, </a:t>
            </a:r>
            <a:br>
              <a:rPr lang="en-US" sz="2400" dirty="0" smtClean="0"/>
            </a:br>
            <a:r>
              <a:rPr lang="en-US" sz="2400" dirty="0" smtClean="0"/>
              <a:t>      format and outcomes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 Typical coaching sessions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 Assessments and 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Leadership Coaching Work?</a:t>
            </a:r>
            <a:endParaRPr lang="en-US" sz="2800" b="1" dirty="0"/>
          </a:p>
        </p:txBody>
      </p:sp>
      <p:pic>
        <p:nvPicPr>
          <p:cNvPr id="8" name="Picture 7" descr="shutterstock_5166437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2895600"/>
            <a:ext cx="1932431" cy="27432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Oval 8"/>
          <p:cNvSpPr/>
          <p:nvPr/>
        </p:nvSpPr>
        <p:spPr>
          <a:xfrm>
            <a:off x="7845552" y="1371600"/>
            <a:ext cx="841248" cy="84124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Development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All leaders within CS&amp;T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Topics included: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2400" dirty="0" smtClean="0"/>
              <a:t> Work-Life Balance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2400" dirty="0" smtClean="0"/>
              <a:t> ITIL  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2400" dirty="0" smtClean="0"/>
              <a:t> Motivating Self and Others 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2400" dirty="0" smtClean="0"/>
              <a:t> Myers-Briggs Type Indicator Step II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2400" dirty="0" smtClean="0"/>
              <a:t> Communication and Collaboration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Leadership Development Workshops</a:t>
            </a:r>
            <a:endParaRPr lang="en-US" sz="2800" b="1" dirty="0"/>
          </a:p>
        </p:txBody>
      </p:sp>
      <p:pic>
        <p:nvPicPr>
          <p:cNvPr id="8" name="Picture 7" descr="shutterstock_4208939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2819400"/>
            <a:ext cx="2057400" cy="2514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Oval 8"/>
          <p:cNvSpPr/>
          <p:nvPr/>
        </p:nvSpPr>
        <p:spPr>
          <a:xfrm>
            <a:off x="7845552" y="1371600"/>
            <a:ext cx="841248" cy="84124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Development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Established in 1963 in Orlando, Florida (1968 – first  </a:t>
            </a:r>
            <a:br>
              <a:rPr lang="en-US" sz="2400" dirty="0" smtClean="0"/>
            </a:br>
            <a:r>
              <a:rPr lang="en-US" sz="2400" dirty="0" smtClean="0"/>
              <a:t>     classes)   Metropolitan Research University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Over 54,000 students – 45,800 undergraduate and </a:t>
            </a:r>
            <a:br>
              <a:rPr lang="en-US" sz="2400" dirty="0" smtClean="0"/>
            </a:br>
            <a:r>
              <a:rPr lang="en-US" sz="2400" dirty="0" smtClean="0"/>
              <a:t>     8,450 graduate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Academic Programs - 90 Bachelor’s, 91 Master’s, </a:t>
            </a:r>
            <a:br>
              <a:rPr lang="en-US" sz="2400" dirty="0" smtClean="0"/>
            </a:br>
            <a:r>
              <a:rPr lang="en-US" sz="2400" dirty="0" smtClean="0"/>
              <a:t>    3 Specialist, 29 PhD, 1 Professional (Medicine)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2,860 faculty, 340 adjuncts and 6,950 staff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About University of Central Florida (UCF)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Myers-Briggs Type Indicator Step II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Practices Inventory 360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Thomas </a:t>
            </a:r>
            <a:r>
              <a:rPr lang="en-US" sz="2400" dirty="0" err="1" smtClean="0"/>
              <a:t>Kilmann</a:t>
            </a:r>
            <a:r>
              <a:rPr lang="en-US" sz="2400" dirty="0" smtClean="0"/>
              <a:t> Conflict Mode </a:t>
            </a:r>
          </a:p>
          <a:p>
            <a:pPr>
              <a:lnSpc>
                <a:spcPts val="3800"/>
              </a:lnSpc>
              <a:buSzPct val="75000"/>
            </a:pPr>
            <a:r>
              <a:rPr lang="en-US" sz="2400" dirty="0" smtClean="0"/>
              <a:t>     Instrument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</a:t>
            </a:r>
            <a:r>
              <a:rPr lang="en-US" sz="2400" dirty="0" err="1" smtClean="0"/>
              <a:t>Firo</a:t>
            </a:r>
            <a:r>
              <a:rPr lang="en-US" sz="2400" dirty="0" smtClean="0"/>
              <a:t>-B (Fundamental Interpersonal </a:t>
            </a:r>
          </a:p>
          <a:p>
            <a:pPr>
              <a:lnSpc>
                <a:spcPts val="3800"/>
              </a:lnSpc>
              <a:buSzPct val="75000"/>
            </a:pPr>
            <a:r>
              <a:rPr lang="en-US" sz="2400" dirty="0" smtClean="0"/>
              <a:t>    Relationships Orientation Behavior)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Assessments</a:t>
            </a:r>
            <a:endParaRPr lang="en-US" sz="2800" b="1" dirty="0"/>
          </a:p>
        </p:txBody>
      </p:sp>
      <p:pic>
        <p:nvPicPr>
          <p:cNvPr id="9" name="Picture 8" descr="shutterstock_3510787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324600" y="2895600"/>
            <a:ext cx="2081784" cy="2514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Oval 9"/>
          <p:cNvSpPr/>
          <p:nvPr/>
        </p:nvSpPr>
        <p:spPr>
          <a:xfrm>
            <a:off x="7845552" y="1371600"/>
            <a:ext cx="841248" cy="84124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Development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57200" lvl="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Improved leadership skills</a:t>
            </a:r>
          </a:p>
          <a:p>
            <a:pPr marL="45720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Greater retention of leaders receiving coaching</a:t>
            </a:r>
          </a:p>
          <a:p>
            <a:pPr marL="457200" lvl="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Increased goal completion and productivity</a:t>
            </a:r>
          </a:p>
          <a:p>
            <a:pPr marL="457200" lvl="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Improved customer service and quality of work</a:t>
            </a:r>
          </a:p>
          <a:p>
            <a:pPr marL="45720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Greater ability to deal with difficult situations</a:t>
            </a:r>
          </a:p>
          <a:p>
            <a:pPr marL="45720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Improved working relationships</a:t>
            </a:r>
          </a:p>
          <a:p>
            <a:pPr marL="457200" indent="-457200"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Reduced stress and greater job satisfaction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What’s My BIG Return?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7845552" y="1371600"/>
            <a:ext cx="841248" cy="84124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Development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4023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hidden="1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Agenda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Building Leaders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and Planning 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Professional Development</a:t>
            </a:r>
          </a:p>
        </p:txBody>
      </p:sp>
      <p:sp>
        <p:nvSpPr>
          <p:cNvPr id="25" name="TextBox 24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Professional Development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Why Leadership Coaching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How Does it Work and </a:t>
            </a:r>
            <a:br>
              <a:rPr lang="en-US" sz="2400" dirty="0" smtClean="0"/>
            </a:br>
            <a:r>
              <a:rPr lang="en-US" sz="2400" dirty="0" smtClean="0"/>
              <a:t>    what’s in it for me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Development </a:t>
            </a:r>
            <a:br>
              <a:rPr lang="en-US" sz="2400" dirty="0" smtClean="0"/>
            </a:br>
            <a:r>
              <a:rPr lang="en-US" sz="2400" dirty="0" smtClean="0"/>
              <a:t>    Workshops</a:t>
            </a:r>
          </a:p>
        </p:txBody>
      </p:sp>
      <p:sp>
        <p:nvSpPr>
          <p:cNvPr id="26" name="TextBox 25" hidden="1"/>
          <p:cNvSpPr txBox="1"/>
          <p:nvPr/>
        </p:nvSpPr>
        <p:spPr>
          <a:xfrm>
            <a:off x="990600" y="2667000"/>
            <a:ext cx="3886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Key Performance Indicators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Management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Performance Management</a:t>
            </a:r>
          </a:p>
        </p:txBody>
      </p:sp>
      <p:sp>
        <p:nvSpPr>
          <p:cNvPr id="28" name="TextBox 27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Strategy and Planning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Articulation Map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ITIL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Reorganization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Leaders - Putting It All Together</a:t>
            </a:r>
            <a:endParaRPr lang="en-US" sz="2800" b="1" dirty="0"/>
          </a:p>
        </p:txBody>
      </p:sp>
      <p:sp>
        <p:nvSpPr>
          <p:cNvPr id="18" name="Oval 17"/>
          <p:cNvSpPr/>
          <p:nvPr/>
        </p:nvSpPr>
        <p:spPr>
          <a:xfrm>
            <a:off x="4495800" y="3121838"/>
            <a:ext cx="1678762" cy="1678762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Operations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84864" y="3124201"/>
            <a:ext cx="1678762" cy="16787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22" name="Oval 21"/>
          <p:cNvSpPr/>
          <p:nvPr/>
        </p:nvSpPr>
        <p:spPr>
          <a:xfrm>
            <a:off x="3733800" y="4343400"/>
            <a:ext cx="1678762" cy="167876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3962400"/>
            <a:ext cx="914400" cy="914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Building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Leaders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2667000"/>
            <a:ext cx="3505200" cy="3581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667001"/>
            <a:ext cx="339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 Intelligence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0" grpId="0"/>
      <p:bldP spid="18" grpId="0" animBg="1"/>
      <p:bldP spid="21" grpId="1" animBg="1"/>
      <p:bldP spid="22" grpId="0" animBg="1"/>
      <p:bldP spid="23" grpId="1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3800"/>
              </a:lnSpc>
              <a:buSzPct val="75000"/>
            </a:pPr>
            <a:endParaRPr lang="en-US" sz="2400" dirty="0" smtClean="0"/>
          </a:p>
          <a:p>
            <a:pPr algn="ctr">
              <a:lnSpc>
                <a:spcPts val="3800"/>
              </a:lnSpc>
              <a:buSzPct val="75000"/>
            </a:pPr>
            <a:endParaRPr lang="en-US" sz="2400" dirty="0" smtClean="0"/>
          </a:p>
          <a:p>
            <a:pPr algn="ctr">
              <a:lnSpc>
                <a:spcPts val="3800"/>
              </a:lnSpc>
              <a:buSzPct val="75000"/>
            </a:pPr>
            <a:r>
              <a:rPr lang="en-US" sz="2400" dirty="0" smtClean="0"/>
              <a:t>Thank you!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Questions???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3914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One of Florida's 11 public universities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Located 13 miles east of downtown Orlando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Main Campus is 1,415 acres with 164 buildings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2009-2010 Operating Budget approximately $1.8 billion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Third largest university in the 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About University of Central Florida (UCF) – cont.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Operating unit within UCF’s Information Technologies </a:t>
            </a:r>
            <a:br>
              <a:rPr lang="en-US" sz="2400" dirty="0" smtClean="0"/>
            </a:br>
            <a:r>
              <a:rPr lang="en-US" sz="2400" dirty="0" smtClean="0"/>
              <a:t>    and Resources (IT&amp;R) division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162 staff members - seven operating units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Develop and maintain enterprise computing and </a:t>
            </a:r>
            <a:br>
              <a:rPr lang="en-US" sz="2400" dirty="0" smtClean="0"/>
            </a:br>
            <a:r>
              <a:rPr lang="en-US" sz="2400" dirty="0" smtClean="0"/>
              <a:t>    communications services for the UCF community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Responsible for PeopleSoft ERP System, Enterprise </a:t>
            </a:r>
            <a:br>
              <a:rPr lang="en-US" sz="2400" dirty="0" smtClean="0"/>
            </a:br>
            <a:r>
              <a:rPr lang="en-US" sz="2400" dirty="0" smtClean="0"/>
              <a:t>    Data Center, LAN, WAN, Telecommunications, </a:t>
            </a:r>
            <a:br>
              <a:rPr lang="en-US" sz="2400" dirty="0" smtClean="0"/>
            </a:br>
            <a:r>
              <a:rPr lang="en-US" sz="2400" dirty="0" smtClean="0"/>
              <a:t>    Computer Store and Information 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About Computer Services &amp; Telecommunications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495800" y="3121838"/>
            <a:ext cx="1678762" cy="1678762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Operations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4023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2984864" y="3124201"/>
            <a:ext cx="1678762" cy="16787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9" name="Oval 8"/>
          <p:cNvSpPr/>
          <p:nvPr/>
        </p:nvSpPr>
        <p:spPr>
          <a:xfrm>
            <a:off x="3733800" y="4343400"/>
            <a:ext cx="1678762" cy="167876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800" y="3962400"/>
            <a:ext cx="914400" cy="914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Building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Leaders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2667000"/>
            <a:ext cx="3505200" cy="3581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667001"/>
            <a:ext cx="339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 Intelligence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Building </a:t>
            </a:r>
            <a:r>
              <a:rPr lang="en-US" sz="2400" b="1" dirty="0" smtClean="0"/>
              <a:t>Leaders – Putting It </a:t>
            </a:r>
            <a:br>
              <a:rPr lang="en-US" sz="2400" b="1" dirty="0" smtClean="0"/>
            </a:br>
            <a:r>
              <a:rPr lang="en-US" sz="2400" b="1" dirty="0" smtClean="0"/>
              <a:t>A</a:t>
            </a:r>
            <a:r>
              <a:rPr lang="en-US" sz="2400" b="1" dirty="0" smtClean="0"/>
              <a:t>ll Together</a:t>
            </a:r>
            <a:endParaRPr lang="en-US" sz="2400" b="1" dirty="0" smtClean="0"/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and Planning 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Professional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Professional Development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Small investment yields </a:t>
            </a:r>
            <a:br>
              <a:rPr lang="en-US" sz="2400" dirty="0" smtClean="0"/>
            </a:br>
            <a:r>
              <a:rPr lang="en-US" sz="2400" dirty="0" smtClean="0"/>
              <a:t>     BIG Return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Coaching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Development </a:t>
            </a:r>
            <a:br>
              <a:rPr lang="en-US" sz="2400" dirty="0" smtClean="0"/>
            </a:br>
            <a:r>
              <a:rPr lang="en-US" sz="2400" smtClean="0"/>
              <a:t>     Workshops</a:t>
            </a:r>
            <a:endParaRPr lang="en-US" sz="2400" dirty="0" smtClean="0"/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Assessments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2667000"/>
            <a:ext cx="3886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Key Performance Indicators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Management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Performance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Strategy and Planning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Articulation Map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ITIL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8" grpId="0" animBg="1"/>
      <p:bldP spid="9" grpId="0" animBg="1"/>
      <p:bldP spid="11" grpId="0" animBg="1"/>
      <p:bldP spid="12" grpId="0" animBg="1"/>
      <p:bldP spid="13" grpId="1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4023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hidden="1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Agenda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Building Leaders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and Planning 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Professional Development</a:t>
            </a:r>
          </a:p>
        </p:txBody>
      </p:sp>
      <p:sp>
        <p:nvSpPr>
          <p:cNvPr id="25" name="TextBox 24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Professional Development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Why Leadership Coaching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How Does it Work and </a:t>
            </a:r>
            <a:br>
              <a:rPr lang="en-US" sz="2400" dirty="0" smtClean="0"/>
            </a:br>
            <a:r>
              <a:rPr lang="en-US" sz="2400" dirty="0" smtClean="0"/>
              <a:t>    what’s in it for me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Leadership Development </a:t>
            </a:r>
            <a:br>
              <a:rPr lang="en-US" sz="2400" dirty="0" smtClean="0"/>
            </a:br>
            <a:r>
              <a:rPr lang="en-US" sz="2400" dirty="0" smtClean="0"/>
              <a:t>    Workshops</a:t>
            </a:r>
          </a:p>
        </p:txBody>
      </p:sp>
      <p:sp>
        <p:nvSpPr>
          <p:cNvPr id="26" name="TextBox 25" hidden="1"/>
          <p:cNvSpPr txBox="1"/>
          <p:nvPr/>
        </p:nvSpPr>
        <p:spPr>
          <a:xfrm>
            <a:off x="990600" y="2667000"/>
            <a:ext cx="3886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Business Operations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Key Performance Indicators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Project Management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Performance Management</a:t>
            </a:r>
          </a:p>
        </p:txBody>
      </p:sp>
      <p:sp>
        <p:nvSpPr>
          <p:cNvPr id="28" name="TextBox 27" hidden="1"/>
          <p:cNvSpPr txBox="1"/>
          <p:nvPr/>
        </p:nvSpPr>
        <p:spPr>
          <a:xfrm>
            <a:off x="990600" y="2667000"/>
            <a:ext cx="37338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Strategy and Planning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Strategy Articulation Map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ITIL</a:t>
            </a:r>
          </a:p>
          <a:p>
            <a:pPr>
              <a:lnSpc>
                <a:spcPts val="3800"/>
              </a:lnSpc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Reorganization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Strategy and Planning</a:t>
            </a:r>
            <a:endParaRPr lang="en-US" sz="2800" b="1" dirty="0"/>
          </a:p>
        </p:txBody>
      </p:sp>
      <p:sp>
        <p:nvSpPr>
          <p:cNvPr id="18" name="Oval 17"/>
          <p:cNvSpPr/>
          <p:nvPr/>
        </p:nvSpPr>
        <p:spPr>
          <a:xfrm>
            <a:off x="4495800" y="3121838"/>
            <a:ext cx="1678762" cy="1678762"/>
          </a:xfrm>
          <a:prstGeom prst="ellipse">
            <a:avLst/>
          </a:prstGeom>
          <a:solidFill>
            <a:schemeClr val="bg2">
              <a:lumMod val="2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Operations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84864" y="3124201"/>
            <a:ext cx="1678762" cy="16787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22" name="Oval 21"/>
          <p:cNvSpPr/>
          <p:nvPr/>
        </p:nvSpPr>
        <p:spPr>
          <a:xfrm>
            <a:off x="3733800" y="4343400"/>
            <a:ext cx="1678762" cy="167876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3962400"/>
            <a:ext cx="914400" cy="914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Building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Leaders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2667000"/>
            <a:ext cx="3505200" cy="3581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667001"/>
            <a:ext cx="339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 Intelligence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0" grpId="0"/>
      <p:bldP spid="18" grpId="0" animBg="1"/>
      <p:bldP spid="22" grpId="0" animBg="1"/>
      <p:bldP spid="23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848600" y="1371600"/>
            <a:ext cx="838200" cy="8382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Planning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193899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Strategy Articulation Map (SAM)</a:t>
            </a:r>
            <a:endParaRPr lang="en-US" sz="2800" b="1" dirty="0"/>
          </a:p>
        </p:txBody>
      </p:sp>
      <p:pic>
        <p:nvPicPr>
          <p:cNvPr id="8" name="Picture 7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486400" cy="36568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6858"/>
            <a:ext cx="8839200" cy="5891542"/>
          </a:xfrm>
          <a:prstGeom prst="rect">
            <a:avLst/>
          </a:prstGeom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315200" cy="3276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Improve our ability to meet compliance and audit </a:t>
            </a:r>
            <a:br>
              <a:rPr lang="en-US" sz="2400" dirty="0" smtClean="0"/>
            </a:br>
            <a:r>
              <a:rPr lang="en-US" sz="2400" dirty="0" smtClean="0"/>
              <a:t>    requirements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Increase response to new business challenges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Minimize risk and reduce operational and support cost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Ability to anticipate and respond to changing internal </a:t>
            </a:r>
            <a:br>
              <a:rPr lang="en-US" sz="2400" dirty="0" smtClean="0"/>
            </a:br>
            <a:r>
              <a:rPr lang="en-US" sz="2400" dirty="0" smtClean="0"/>
              <a:t>    and external conditions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Increase ability to meet Service Level Agreements (SLA)  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Reduce technical support staff requirements</a:t>
            </a:r>
          </a:p>
          <a:p>
            <a:pPr>
              <a:buSzPct val="75000"/>
              <a:buFont typeface="Webdings" pitchFamily="18" charset="2"/>
              <a:buChar char=""/>
            </a:pPr>
            <a:r>
              <a:rPr lang="en-US" sz="2400" dirty="0" smtClean="0"/>
              <a:t> Increase customer satisfaction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ITIL?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7848600" y="1371600"/>
            <a:ext cx="838200" cy="8382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848600" y="1371600"/>
            <a:ext cx="838200" cy="8382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Strategy and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Planning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4875" t="14063" r="54000" b="13125"/>
          <a:stretch>
            <a:fillRect/>
          </a:stretch>
        </p:blipFill>
        <p:spPr bwMode="auto">
          <a:xfrm>
            <a:off x="1981200" y="2566210"/>
            <a:ext cx="5306466" cy="3758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6378388"/>
            <a:ext cx="1143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1334" y="6477000"/>
            <a:ext cx="331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Computer Services &amp; Telecommunications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838200"/>
            <a:ext cx="871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 is Really BL </a:t>
            </a:r>
            <a:r>
              <a:rPr lang="en-US" sz="2400" b="1" dirty="0" smtClean="0"/>
              <a:t>(Business Intelligence is Really Building Leaders)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1446212"/>
            <a:ext cx="8686800" cy="1588"/>
          </a:xfrm>
          <a:prstGeom prst="line">
            <a:avLst/>
          </a:prstGeom>
          <a:ln w="12700">
            <a:gradFill>
              <a:gsLst>
                <a:gs pos="8000">
                  <a:schemeClr val="accent2">
                    <a:alpha val="4000"/>
                  </a:schemeClr>
                </a:gs>
                <a:gs pos="11000">
                  <a:schemeClr val="accent2">
                    <a:alpha val="10000"/>
                  </a:schemeClr>
                </a:gs>
                <a:gs pos="70000">
                  <a:schemeClr val="accent2">
                    <a:alpha val="29000"/>
                  </a:schemeClr>
                </a:gs>
                <a:gs pos="100000">
                  <a:schemeClr val="accent2">
                    <a:alpha val="62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67000"/>
            <a:ext cx="7239000" cy="193899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SzPct val="75000"/>
              <a:buFont typeface="Webdings" pitchFamily="18" charset="2"/>
              <a:buChar char=""/>
            </a:pP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98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CS&amp;T Organizational Structure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250" t="14063" r="53625" b="13125"/>
          <a:stretch>
            <a:fillRect/>
          </a:stretch>
        </p:blipFill>
        <p:spPr bwMode="auto">
          <a:xfrm>
            <a:off x="152400" y="153915"/>
            <a:ext cx="8711856" cy="61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5"/>
          <a:srcRect l="3750" t="17813" r="52875" b="5625"/>
          <a:stretch>
            <a:fillRect/>
          </a:stretch>
        </p:blipFill>
        <p:spPr bwMode="auto">
          <a:xfrm>
            <a:off x="152400" y="152400"/>
            <a:ext cx="8741276" cy="617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3000" t="14063" r="52875" b="8437"/>
          <a:stretch>
            <a:fillRect/>
          </a:stretch>
        </p:blipFill>
        <p:spPr bwMode="auto">
          <a:xfrm>
            <a:off x="181053" y="223334"/>
            <a:ext cx="8658147" cy="60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FFC000"/>
      </a:accent2>
      <a:accent3>
        <a:srgbClr val="F6DE55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2700">
          <a:gradFill>
            <a:gsLst>
              <a:gs pos="8000">
                <a:schemeClr val="accent2">
                  <a:alpha val="4000"/>
                </a:schemeClr>
              </a:gs>
              <a:gs pos="11000">
                <a:schemeClr val="accent2">
                  <a:alpha val="10000"/>
                </a:schemeClr>
              </a:gs>
              <a:gs pos="70000">
                <a:schemeClr val="accent2">
                  <a:alpha val="29000"/>
                </a:schemeClr>
              </a:gs>
              <a:gs pos="100000">
                <a:schemeClr val="accent2">
                  <a:alpha val="62000"/>
                </a:schemeClr>
              </a:gs>
            </a:gsLst>
            <a:lin ang="108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_x0020_of_x0020_Event xmlns="03e1b7e0-bf48-459f-aa52-33696c4c0288">2010-06-02T04:00:00+00:00</Date_x0020_of_x0020_Event>
    <Presentation_x002f_Event xmlns="03e1b7e0-bf48-459f-aa52-33696c4c0288">Other</Presentation_x002f_Ev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C51344B3D2B4682E675DCD29866EF" ma:contentTypeVersion="3" ma:contentTypeDescription="Create a new document." ma:contentTypeScope="" ma:versionID="ba1c222f59d6b630a89fedde42bf51f3">
  <xsd:schema xmlns:xsd="http://www.w3.org/2001/XMLSchema" xmlns:p="http://schemas.microsoft.com/office/2006/metadata/properties" xmlns:ns2="03e1b7e0-bf48-459f-aa52-33696c4c0288" targetNamespace="http://schemas.microsoft.com/office/2006/metadata/properties" ma:root="true" ma:fieldsID="7ac094723f3b74d5958c1b8daf9bcdd2" ns2:_="">
    <xsd:import namespace="03e1b7e0-bf48-459f-aa52-33696c4c0288"/>
    <xsd:element name="properties">
      <xsd:complexType>
        <xsd:sequence>
          <xsd:element name="documentManagement">
            <xsd:complexType>
              <xsd:all>
                <xsd:element ref="ns2:Presentation_x002f_Event" minOccurs="0"/>
                <xsd:element ref="ns2:Date_x0020_of_x0020_Ev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3e1b7e0-bf48-459f-aa52-33696c4c0288" elementFormDefault="qualified">
    <xsd:import namespace="http://schemas.microsoft.com/office/2006/documentManagement/types"/>
    <xsd:element name="Presentation_x002f_Event" ma:index="8" nillable="true" ma:displayName="Presentation/Event" ma:default="Other" ma:format="Dropdown" ma:internalName="Presentation_x002f_Event">
      <xsd:simpleType>
        <xsd:restriction base="dms:Choice">
          <xsd:enumeration value="Sun Webinar"/>
          <xsd:enumeration value="KPI Presentation"/>
          <xsd:enumeration value="CS&amp;T Internal Presentation"/>
          <xsd:enumeration value="Other"/>
        </xsd:restriction>
      </xsd:simpleType>
    </xsd:element>
    <xsd:element name="Date_x0020_of_x0020_Event" ma:index="9" nillable="true" ma:displayName="Date of Event" ma:format="DateOnly" ma:internalName="Date_x0020_of_x0020_Event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7F73F22-9861-4CBF-96E9-AB162BCD84B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3e1b7e0-bf48-459f-aa52-33696c4c0288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4E6600B-65D2-4FA9-B1A2-50A493B7D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31475-4B22-49AA-B278-355C6790B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1b7e0-bf48-459f-aa52-33696c4c028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5751</TotalTime>
  <Words>1042</Words>
  <Application>Microsoft Office PowerPoint</Application>
  <PresentationFormat>On-screen Show (4:3)</PresentationFormat>
  <Paragraphs>301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University of Central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is Really BL</dc:title>
  <dc:creator>UCF</dc:creator>
  <cp:lastModifiedBy>UCF</cp:lastModifiedBy>
  <cp:revision>458</cp:revision>
  <dcterms:created xsi:type="dcterms:W3CDTF">2010-05-10T19:47:23Z</dcterms:created>
  <dcterms:modified xsi:type="dcterms:W3CDTF">2010-06-02T19:58:59Z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0x0101007BAC51344B3D2B4682E675DCD29866EF</vt:lpwstr>
  </property>
</Properties>
</file>