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3" r:id="rId3"/>
  </p:sldIdLst>
  <p:sldSz cx="36576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A9"/>
    <a:srgbClr val="F58025"/>
    <a:srgbClr val="B30838"/>
    <a:srgbClr val="EC922E"/>
    <a:srgbClr val="FCD866"/>
    <a:srgbClr val="F3E570"/>
    <a:srgbClr val="DA5919"/>
    <a:srgbClr val="5D71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20" autoAdjust="0"/>
  </p:normalViewPr>
  <p:slideViewPr>
    <p:cSldViewPr snapToGrid="0" snapToObjects="1">
      <p:cViewPr>
        <p:scale>
          <a:sx n="40" d="100"/>
          <a:sy n="40" d="100"/>
        </p:scale>
        <p:origin x="5298" y="3720"/>
      </p:cViewPr>
      <p:guideLst>
        <p:guide orient="horz" pos="8640"/>
        <p:guide pos="11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0C26BCFB-87E5-4EB2-9EE5-F0FE76298D17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EEF91BE6-9317-45D5-B864-9AA0AD00A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5EDCEA45-0B94-43D1-ABC9-00325A72209D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8E144D54-A7B6-407C-A04A-CDCBDF405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44D54-A7B6-407C-A04A-CDCBDF4057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80BCF-B69F-4B82-B84F-3A4547AAC678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85052-1024-4160-A59B-0C7E3A07C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6F6DD-181C-45A7-B378-6619745E84A2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41D74-7A73-4EA5-8C28-C234576CA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954E7-C602-4746-A9DE-81D6BDC1BD14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3624A-1844-44B3-BD9F-40CB1C624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852BA-98A9-4FB5-95BB-5BDA51AA5CE8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87B40-830D-4E86-A566-7993BF112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C8915-2B03-4937-B116-958D73F1FBAD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B5C72-91EA-4B5A-82BC-B5CFF6812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31C01-0C5F-42F0-8C14-4CEC0B553C2B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B6953-6739-4588-AA58-EC17CD928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D7750-0B67-4A6C-B88A-77EF282AF183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F9795-4CBE-4B33-BEB1-0FF3EC719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0C6B5-DDE7-4856-B357-DDBBC48533AF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AE0C4-5098-4D42-B196-5D9D336C2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1835150"/>
            <a:ext cx="3352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6400800"/>
            <a:ext cx="33528000" cy="1810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5760" tIns="182880" rIns="365760" bIns="182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828800" y="25425400"/>
            <a:ext cx="85344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>
            <a:lvl1pPr>
              <a:defRPr sz="4000">
                <a:solidFill>
                  <a:srgbClr val="A6A6A6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B6C87337-C381-4B78-893B-645F0426A7CC}" type="datetime1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2496800" y="25425400"/>
            <a:ext cx="115824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>
            <a:lvl1pPr algn="ctr">
              <a:defRPr sz="4000">
                <a:solidFill>
                  <a:srgbClr val="A6A6A6"/>
                </a:solidFill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6212800" y="25425400"/>
            <a:ext cx="85344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>
            <a:lvl1pPr algn="r">
              <a:defRPr sz="4000">
                <a:solidFill>
                  <a:srgbClr val="A6A6A6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F97BA081-15A5-43B0-83E2-663B6C34F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 userDrawn="1"/>
        </p:nvSpPr>
        <p:spPr bwMode="auto">
          <a:xfrm>
            <a:off x="19767550" y="24187150"/>
            <a:ext cx="361950" cy="361950"/>
          </a:xfrm>
          <a:prstGeom prst="rect">
            <a:avLst/>
          </a:prstGeom>
          <a:solidFill>
            <a:srgbClr val="F58025"/>
          </a:solidFill>
          <a:ln w="9525" algn="ctr">
            <a:noFill/>
            <a:miter lim="800000"/>
            <a:headEnd/>
            <a:tailEnd/>
          </a:ln>
        </p:spPr>
        <p:txBody>
          <a:bodyPr lIns="365760" tIns="182880" rIns="365760" bIns="182880" anchor="ctr"/>
          <a:lstStyle/>
          <a:p>
            <a:pPr algn="ctr" defTabSz="1828800">
              <a:defRPr/>
            </a:pPr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 userDrawn="1"/>
        </p:nvSpPr>
        <p:spPr bwMode="auto">
          <a:xfrm>
            <a:off x="16535400" y="24187150"/>
            <a:ext cx="355600" cy="361950"/>
          </a:xfrm>
          <a:prstGeom prst="rect">
            <a:avLst/>
          </a:prstGeom>
          <a:solidFill>
            <a:srgbClr val="B30838"/>
          </a:solidFill>
          <a:ln w="9525" algn="ctr">
            <a:noFill/>
            <a:miter lim="800000"/>
            <a:headEnd/>
            <a:tailEnd/>
          </a:ln>
        </p:spPr>
        <p:txBody>
          <a:bodyPr lIns="365760" tIns="182880" rIns="365760" bIns="182880" anchor="ctr"/>
          <a:lstStyle/>
          <a:p>
            <a:pPr algn="ctr" defTabSz="1828800">
              <a:defRPr/>
            </a:pPr>
            <a:endParaRPr lang="en-US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17602200" y="24187150"/>
            <a:ext cx="361950" cy="361950"/>
          </a:xfrm>
          <a:prstGeom prst="rect">
            <a:avLst/>
          </a:prstGeom>
          <a:solidFill>
            <a:srgbClr val="0084A9"/>
          </a:solidFill>
          <a:ln w="9525" algn="ctr">
            <a:noFill/>
            <a:miter lim="800000"/>
            <a:headEnd/>
            <a:tailEnd/>
          </a:ln>
        </p:spPr>
        <p:txBody>
          <a:bodyPr lIns="365760" tIns="182880" rIns="365760" bIns="182880" anchor="ctr"/>
          <a:lstStyle/>
          <a:p>
            <a:pPr algn="ctr" defTabSz="1828800">
              <a:defRPr/>
            </a:pPr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 userDrawn="1"/>
        </p:nvSpPr>
        <p:spPr bwMode="auto">
          <a:xfrm>
            <a:off x="18688050" y="24187150"/>
            <a:ext cx="355600" cy="361950"/>
          </a:xfrm>
          <a:prstGeom prst="rect">
            <a:avLst/>
          </a:prstGeom>
          <a:solidFill>
            <a:srgbClr val="0D0D0D"/>
          </a:solidFill>
          <a:ln w="9525" algn="ctr">
            <a:noFill/>
            <a:miter lim="800000"/>
            <a:headEnd/>
            <a:tailEnd/>
          </a:ln>
        </p:spPr>
        <p:txBody>
          <a:bodyPr lIns="365760" tIns="182880" rIns="365760" bIns="182880" anchor="ctr"/>
          <a:lstStyle/>
          <a:p>
            <a:pPr algn="ctr" defTabSz="1828800">
              <a:defRPr/>
            </a:pPr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059" name="Picture 13" descr="PDbannerTEST.png"/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0" y="25323800"/>
            <a:ext cx="36576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1828800" rtl="0" eaLnBrk="0" fontAlgn="base" hangingPunct="0">
        <a:spcBef>
          <a:spcPct val="0"/>
        </a:spcBef>
        <a:spcAft>
          <a:spcPct val="0"/>
        </a:spcAft>
        <a:defRPr sz="12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1828800" rtl="0" eaLnBrk="0" fontAlgn="base" hangingPunct="0">
        <a:spcBef>
          <a:spcPct val="0"/>
        </a:spcBef>
        <a:spcAft>
          <a:spcPct val="0"/>
        </a:spcAft>
        <a:defRPr sz="12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pitchFamily="34" charset="0"/>
        </a:defRPr>
      </a:lvl2pPr>
      <a:lvl3pPr algn="l" defTabSz="1828800" rtl="0" eaLnBrk="0" fontAlgn="base" hangingPunct="0">
        <a:spcBef>
          <a:spcPct val="0"/>
        </a:spcBef>
        <a:spcAft>
          <a:spcPct val="0"/>
        </a:spcAft>
        <a:defRPr sz="12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pitchFamily="34" charset="0"/>
        </a:defRPr>
      </a:lvl3pPr>
      <a:lvl4pPr algn="l" defTabSz="1828800" rtl="0" eaLnBrk="0" fontAlgn="base" hangingPunct="0">
        <a:spcBef>
          <a:spcPct val="0"/>
        </a:spcBef>
        <a:spcAft>
          <a:spcPct val="0"/>
        </a:spcAft>
        <a:defRPr sz="12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pitchFamily="34" charset="0"/>
        </a:defRPr>
      </a:lvl4pPr>
      <a:lvl5pPr algn="l" defTabSz="1828800" rtl="0" eaLnBrk="0" fontAlgn="base" hangingPunct="0">
        <a:spcBef>
          <a:spcPct val="0"/>
        </a:spcBef>
        <a:spcAft>
          <a:spcPct val="0"/>
        </a:spcAft>
        <a:defRPr sz="12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920750" indent="-920750" algn="l" defTabSz="18288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2" charset="2"/>
        <a:buChar char="§"/>
        <a:defRPr sz="112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2044700" indent="-889000" algn="l" defTabSz="1828800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9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3429000" indent="-920750" algn="l" defTabSz="18288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2" charset="2"/>
        <a:buChar char="§"/>
        <a:defRPr sz="8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4584700" indent="-692150" algn="l" defTabSz="1828800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8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5708650" indent="-692150" algn="l" defTabSz="18288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2" charset="2"/>
        <a:buChar char="§"/>
        <a:defRPr sz="6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97-2003_Worksheet3.xls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Microsoft_Office_Excel_97-2003_Worksheet1.xls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hyperlink" Target="mailto:btsander@uncc.edu" TargetMode="External"/><Relationship Id="rId4" Type="http://schemas.openxmlformats.org/officeDocument/2006/relationships/image" Target="../media/image7.png"/><Relationship Id="rId9" Type="http://schemas.openxmlformats.org/officeDocument/2006/relationships/hyperlink" Target="mailto:hamccull@unc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itle 1"/>
          <p:cNvSpPr>
            <a:spLocks noGrp="1"/>
          </p:cNvSpPr>
          <p:nvPr>
            <p:ph type="title"/>
          </p:nvPr>
        </p:nvSpPr>
        <p:spPr>
          <a:xfrm>
            <a:off x="1828800" y="508000"/>
            <a:ext cx="33528000" cy="4572000"/>
          </a:xfrm>
        </p:spPr>
        <p:txBody>
          <a:bodyPr/>
          <a:lstStyle/>
          <a:p>
            <a:pPr algn="ctr" eaLnBrk="1" hangingPunct="1"/>
            <a:r>
              <a:rPr lang="en-US" sz="9600" cap="none" smtClean="0">
                <a:latin typeface="Arial" pitchFamily="34" charset="0"/>
                <a:ea typeface="ＭＳ Ｐゴシック"/>
                <a:cs typeface="Arial" pitchFamily="34" charset="0"/>
              </a:rPr>
              <a:t>Managing Library Chat for Ultimate Service Outcomes </a:t>
            </a:r>
            <a:br>
              <a:rPr lang="en-US" sz="9600" cap="none" smtClean="0">
                <a:latin typeface="Arial" pitchFamily="34" charset="0"/>
                <a:ea typeface="ＭＳ Ｐゴシック"/>
                <a:cs typeface="Arial" pitchFamily="34" charset="0"/>
              </a:rPr>
            </a:br>
            <a:r>
              <a:rPr lang="en-US" sz="9600" cap="none" smtClean="0">
                <a:latin typeface="Arial" pitchFamily="34" charset="0"/>
                <a:ea typeface="ＭＳ Ｐゴシック"/>
                <a:cs typeface="Arial" pitchFamily="34" charset="0"/>
              </a:rPr>
              <a:t>&amp; Staffing Efficiencies</a:t>
            </a:r>
          </a:p>
        </p:txBody>
      </p:sp>
      <p:sp>
        <p:nvSpPr>
          <p:cNvPr id="1031" name="Content Placeholder 2"/>
          <p:cNvSpPr>
            <a:spLocks noGrp="1"/>
          </p:cNvSpPr>
          <p:nvPr>
            <p:ph idx="4294967295"/>
          </p:nvPr>
        </p:nvSpPr>
        <p:spPr>
          <a:xfrm>
            <a:off x="2133600" y="5080000"/>
            <a:ext cx="32918400" cy="28829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4800" smtClean="0">
                <a:solidFill>
                  <a:srgbClr val="38434D"/>
                </a:solidFill>
                <a:latin typeface="Arial" pitchFamily="34" charset="0"/>
                <a:ea typeface="ＭＳ Ｐゴシック"/>
                <a:cs typeface="Arial" pitchFamily="34" charset="0"/>
              </a:rPr>
              <a:t>Heather McCullough, Ph.D. &amp; Bridgette Sanders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800" smtClean="0">
                <a:solidFill>
                  <a:srgbClr val="38434D"/>
                </a:solidFill>
                <a:latin typeface="Arial" pitchFamily="34" charset="0"/>
                <a:ea typeface="ＭＳ Ｐゴシック"/>
                <a:cs typeface="Arial" pitchFamily="34" charset="0"/>
              </a:rPr>
              <a:t>University of North Carolina at Charlotte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800" smtClean="0">
                <a:solidFill>
                  <a:srgbClr val="38434D"/>
                </a:solidFill>
                <a:latin typeface="Arial" pitchFamily="34" charset="0"/>
                <a:ea typeface="ＭＳ Ｐゴシック"/>
                <a:cs typeface="Arial" pitchFamily="34" charset="0"/>
              </a:rPr>
              <a:t>June 2, 2011</a:t>
            </a:r>
          </a:p>
          <a:p>
            <a:pPr eaLnBrk="1" hangingPunct="1">
              <a:buFont typeface="Wingdings" pitchFamily="2" charset="2"/>
              <a:buNone/>
            </a:pPr>
            <a:endParaRPr lang="en-US" sz="480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pic>
        <p:nvPicPr>
          <p:cNvPr id="1032" name="Picture 4" descr="310px-Chat_bubb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30450" y="3219450"/>
            <a:ext cx="6127750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828800" y="7962900"/>
            <a:ext cx="92837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endParaRPr lang="en-US"/>
          </a:p>
        </p:txBody>
      </p:sp>
      <p:sp>
        <p:nvSpPr>
          <p:cNvPr id="1034" name="Text Box 6"/>
          <p:cNvSpPr txBox="1">
            <a:spLocks noChangeArrowheads="1"/>
          </p:cNvSpPr>
          <p:nvPr/>
        </p:nvSpPr>
        <p:spPr bwMode="auto">
          <a:xfrm>
            <a:off x="1828800" y="7962900"/>
            <a:ext cx="84899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 u="sng"/>
              <a:t>Abstract</a:t>
            </a:r>
          </a:p>
          <a:p>
            <a:pPr defTabSz="3657600">
              <a:spcBef>
                <a:spcPct val="50000"/>
              </a:spcBef>
            </a:pPr>
            <a:r>
              <a:rPr lang="en-US" sz="2800"/>
              <a:t>This presentation outlines how one university library recently reconfigured its chat  (IM) delivery &amp; the impact of those changes on service &amp; cost.  Usage statistics reveal trends such as when chat is most heavily used, what kinds of questions chat is used for, and where patrons access chat (on- or off-site). </a:t>
            </a:r>
            <a:endParaRPr lang="en-US" sz="3600"/>
          </a:p>
        </p:txBody>
      </p:sp>
      <p:sp>
        <p:nvSpPr>
          <p:cNvPr id="1035" name="Text Box 7"/>
          <p:cNvSpPr txBox="1">
            <a:spLocks noChangeArrowheads="1"/>
          </p:cNvSpPr>
          <p:nvPr/>
        </p:nvSpPr>
        <p:spPr bwMode="auto">
          <a:xfrm>
            <a:off x="1828800" y="12009438"/>
            <a:ext cx="8489950" cy="914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 u="sng" dirty="0"/>
              <a:t>Background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IM (Chat) </a:t>
            </a:r>
            <a:r>
              <a:rPr lang="en-US" sz="2800" dirty="0" smtClean="0"/>
              <a:t>provided </a:t>
            </a:r>
            <a:r>
              <a:rPr lang="en-US" sz="2800" dirty="0"/>
              <a:t>using </a:t>
            </a:r>
            <a:r>
              <a:rPr lang="en-US" sz="2800" dirty="0" smtClean="0"/>
              <a:t>a commercial </a:t>
            </a:r>
            <a:r>
              <a:rPr lang="en-US" sz="2800" dirty="0"/>
              <a:t>library </a:t>
            </a:r>
            <a:r>
              <a:rPr lang="en-US" sz="2800" dirty="0" smtClean="0"/>
              <a:t>product, </a:t>
            </a:r>
            <a:r>
              <a:rPr lang="en-US" sz="2800" b="1" dirty="0"/>
              <a:t>LibraryH3lp, </a:t>
            </a:r>
            <a:r>
              <a:rPr lang="en-US" sz="2800" dirty="0"/>
              <a:t>to answer patrons’ library reference questions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Prior to 2010, reference services offered via walk-up, in-person, telephone, </a:t>
            </a:r>
            <a:r>
              <a:rPr lang="en-US" sz="2800" dirty="0" smtClean="0"/>
              <a:t>&amp; </a:t>
            </a:r>
            <a:r>
              <a:rPr lang="en-US" sz="2800" dirty="0"/>
              <a:t>email.  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2010, Chat added to suite of reference services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Chat staffed from 10:30 am – </a:t>
            </a:r>
            <a:r>
              <a:rPr lang="en-US" sz="2800" dirty="0" smtClean="0"/>
              <a:t>midnight, M - </a:t>
            </a:r>
            <a:r>
              <a:rPr lang="en-US" sz="2800" dirty="0" err="1" smtClean="0"/>
              <a:t>Th</a:t>
            </a:r>
            <a:endParaRPr lang="en-US" sz="2800" dirty="0"/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Fall 2010: Individual librarians scheduled to monitor chat (usually from their </a:t>
            </a:r>
            <a:r>
              <a:rPr lang="en-US" sz="2800" dirty="0" smtClean="0"/>
              <a:t>offices)</a:t>
            </a:r>
            <a:endParaRPr lang="en-US" sz="2800" dirty="0"/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Spring 2011: Chat </a:t>
            </a:r>
            <a:r>
              <a:rPr lang="en-US" sz="2800" dirty="0" smtClean="0"/>
              <a:t>staffed </a:t>
            </a:r>
            <a:r>
              <a:rPr lang="en-US" sz="2800" dirty="0"/>
              <a:t>at </a:t>
            </a:r>
            <a:r>
              <a:rPr lang="en-US" sz="2800" dirty="0" smtClean="0"/>
              <a:t>our public </a:t>
            </a:r>
            <a:r>
              <a:rPr lang="en-US" sz="2800" dirty="0"/>
              <a:t>research services desk by librarian also answering </a:t>
            </a:r>
            <a:r>
              <a:rPr lang="en-US" sz="2800" dirty="0" smtClean="0"/>
              <a:t>walk-up</a:t>
            </a:r>
            <a:r>
              <a:rPr lang="en-US" sz="2800" dirty="0"/>
              <a:t>, </a:t>
            </a:r>
            <a:r>
              <a:rPr lang="en-US" sz="2800" dirty="0" smtClean="0"/>
              <a:t>face-to-face research questions, telephone research questions, </a:t>
            </a:r>
            <a:r>
              <a:rPr lang="en-US" sz="2800" dirty="0"/>
              <a:t>and email research questions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We reviewed Chat statistics and logs from 2010 -2011</a:t>
            </a:r>
          </a:p>
          <a:p>
            <a:pPr defTabSz="3657600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  <p:sp>
        <p:nvSpPr>
          <p:cNvPr id="1036" name="Text Box 8"/>
          <p:cNvSpPr txBox="1">
            <a:spLocks noChangeArrowheads="1"/>
          </p:cNvSpPr>
          <p:nvPr/>
        </p:nvSpPr>
        <p:spPr bwMode="auto">
          <a:xfrm>
            <a:off x="1892300" y="20758150"/>
            <a:ext cx="84963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 u="sng"/>
              <a:t>Objective</a:t>
            </a:r>
          </a:p>
          <a:p>
            <a:pPr defTabSz="3657600">
              <a:spcBef>
                <a:spcPct val="50000"/>
              </a:spcBef>
            </a:pPr>
            <a:r>
              <a:rPr lang="en-US" sz="2800"/>
              <a:t>Our goal is to understand and assess how chat is being used in order to determine most effective and efficient staffing scenarios.</a:t>
            </a:r>
            <a:endParaRPr lang="en-US" sz="3600"/>
          </a:p>
        </p:txBody>
      </p:sp>
      <p:sp>
        <p:nvSpPr>
          <p:cNvPr id="1037" name="Rectangle 10"/>
          <p:cNvSpPr>
            <a:spLocks noChangeArrowheads="1"/>
          </p:cNvSpPr>
          <p:nvPr/>
        </p:nvSpPr>
        <p:spPr bwMode="auto">
          <a:xfrm>
            <a:off x="0" y="1201420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Chart 3"/>
          <p:cNvGraphicFramePr>
            <a:graphicFrameLocks/>
          </p:cNvGraphicFramePr>
          <p:nvPr/>
        </p:nvGraphicFramePr>
        <p:xfrm>
          <a:off x="14109700" y="8604250"/>
          <a:ext cx="8426450" cy="4413918"/>
        </p:xfrm>
        <a:graphic>
          <a:graphicData uri="http://schemas.openxmlformats.org/presentationml/2006/ole">
            <p:oleObj spid="_x0000_s1026" name="Worksheet" r:id="rId4" imgW="6191369" imgH="2981350" progId="Excel.Sheet.8">
              <p:embed/>
            </p:oleObj>
          </a:graphicData>
        </a:graphic>
      </p:graphicFrame>
      <p:sp>
        <p:nvSpPr>
          <p:cNvPr id="1038" name="Rectangle 12"/>
          <p:cNvSpPr>
            <a:spLocks noChangeArrowheads="1"/>
          </p:cNvSpPr>
          <p:nvPr/>
        </p:nvSpPr>
        <p:spPr bwMode="auto">
          <a:xfrm>
            <a:off x="0" y="1210945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7" name="Chart 5"/>
          <p:cNvGraphicFramePr>
            <a:graphicFrameLocks/>
          </p:cNvGraphicFramePr>
          <p:nvPr/>
        </p:nvGraphicFramePr>
        <p:xfrm>
          <a:off x="14109700" y="13336588"/>
          <a:ext cx="8339138" cy="4241800"/>
        </p:xfrm>
        <a:graphic>
          <a:graphicData uri="http://schemas.openxmlformats.org/presentationml/2006/ole">
            <p:oleObj spid="_x0000_s1027" name="Worksheet" r:id="rId5" imgW="5448198" imgH="3009798" progId="Excel.Sheet.8">
              <p:embed/>
            </p:oleObj>
          </a:graphicData>
        </a:graphic>
      </p:graphicFrame>
      <p:sp>
        <p:nvSpPr>
          <p:cNvPr id="1039" name="Rectangle 14"/>
          <p:cNvSpPr>
            <a:spLocks noChangeArrowheads="1"/>
          </p:cNvSpPr>
          <p:nvPr/>
        </p:nvSpPr>
        <p:spPr bwMode="auto">
          <a:xfrm>
            <a:off x="0" y="1210945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218565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8" name="Object 15"/>
          <p:cNvGraphicFramePr>
            <a:graphicFrameLocks/>
          </p:cNvGraphicFramePr>
          <p:nvPr/>
        </p:nvGraphicFramePr>
        <p:xfrm>
          <a:off x="14109700" y="18288000"/>
          <a:ext cx="8426450" cy="4940300"/>
        </p:xfrm>
        <a:graphic>
          <a:graphicData uri="http://schemas.openxmlformats.org/presentationml/2006/ole">
            <p:oleObj spid="_x0000_s1028" name="Worksheet" r:id="rId6" imgW="5629182" imgH="3057483" progId="Excel.Sheet.8">
              <p:embed/>
            </p:oleObj>
          </a:graphicData>
        </a:graphic>
      </p:graphicFrame>
      <p:sp>
        <p:nvSpPr>
          <p:cNvPr id="1041" name="Rectangle 18"/>
          <p:cNvSpPr>
            <a:spLocks noChangeArrowheads="1"/>
          </p:cNvSpPr>
          <p:nvPr/>
        </p:nvSpPr>
        <p:spPr bwMode="auto">
          <a:xfrm>
            <a:off x="0" y="1216660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9" name="Chart 1"/>
          <p:cNvGraphicFramePr>
            <a:graphicFrameLocks/>
          </p:cNvGraphicFramePr>
          <p:nvPr/>
        </p:nvGraphicFramePr>
        <p:xfrm>
          <a:off x="24845963" y="8604250"/>
          <a:ext cx="8755062" cy="4732338"/>
        </p:xfrm>
        <a:graphic>
          <a:graphicData uri="http://schemas.openxmlformats.org/presentationml/2006/ole">
            <p:oleObj spid="_x0000_s1029" name="Worksheet" r:id="rId7" imgW="5448198" imgH="3009798" progId="Excel.Sheet.8">
              <p:embed/>
            </p:oleObj>
          </a:graphicData>
        </a:graphic>
      </p:graphicFrame>
      <p:sp>
        <p:nvSpPr>
          <p:cNvPr id="1042" name="Text Box 20"/>
          <p:cNvSpPr txBox="1">
            <a:spLocks noChangeArrowheads="1"/>
          </p:cNvSpPr>
          <p:nvPr/>
        </p:nvSpPr>
        <p:spPr bwMode="auto">
          <a:xfrm>
            <a:off x="25393650" y="14185900"/>
            <a:ext cx="849630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 u="sng" dirty="0" smtClean="0"/>
              <a:t>Conclusions</a:t>
            </a:r>
            <a:endParaRPr lang="en-US" sz="2800" b="1" u="sng" dirty="0"/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Significant increase in use of chat from 2009-2010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Research &amp; non-research questions asked via chat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Students asking simple &amp; complex research questions via chat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Students accessing chat from on- &amp; off-campus equally, smaller % accessing chat from inside library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Missed questions increased in Spring 2011</a:t>
            </a:r>
          </a:p>
        </p:txBody>
      </p:sp>
      <p:sp>
        <p:nvSpPr>
          <p:cNvPr id="1043" name="Text Box 21"/>
          <p:cNvSpPr txBox="1">
            <a:spLocks noChangeArrowheads="1"/>
          </p:cNvSpPr>
          <p:nvPr/>
        </p:nvSpPr>
        <p:spPr bwMode="auto">
          <a:xfrm>
            <a:off x="25368250" y="19456400"/>
            <a:ext cx="8489950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 u="sng" dirty="0"/>
              <a:t>Next Steps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Address missed chat questions through schedule adjustment:</a:t>
            </a:r>
          </a:p>
          <a:p>
            <a:pPr lvl="1"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Chat in office </a:t>
            </a:r>
            <a:r>
              <a:rPr lang="en-US" sz="2800" i="1" dirty="0"/>
              <a:t>OR</a:t>
            </a:r>
            <a:r>
              <a:rPr lang="en-US" sz="2800" dirty="0"/>
              <a:t> shared chat monitoring at </a:t>
            </a:r>
            <a:r>
              <a:rPr lang="en-US" sz="2800" smtClean="0"/>
              <a:t>Info Desk</a:t>
            </a:r>
            <a:endParaRPr lang="en-US" sz="2800" dirty="0"/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Address increased interest in online assistance:</a:t>
            </a:r>
          </a:p>
          <a:p>
            <a:pPr lvl="1"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Test text-a-librarian</a:t>
            </a:r>
          </a:p>
          <a:p>
            <a:pPr defTabSz="3657600">
              <a:spcBef>
                <a:spcPct val="50000"/>
              </a:spcBef>
              <a:buFontTx/>
              <a:buChar char="•"/>
            </a:pPr>
            <a:r>
              <a:rPr lang="en-US" sz="2800" dirty="0"/>
              <a:t>Implement additional training for librarians to deliver instruction using these methods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1828800" y="508000"/>
            <a:ext cx="33528000" cy="4572000"/>
          </a:xfrm>
          <a:noFill/>
        </p:spPr>
        <p:txBody>
          <a:bodyPr/>
          <a:lstStyle/>
          <a:p>
            <a:pPr algn="ctr" eaLnBrk="1" hangingPunct="1"/>
            <a:r>
              <a:rPr lang="en-US" sz="9600" cap="none" dirty="0" smtClean="0">
                <a:latin typeface="Arial" pitchFamily="34" charset="0"/>
                <a:ea typeface="ＭＳ Ｐゴシック"/>
                <a:cs typeface="Arial" pitchFamily="34" charset="0"/>
              </a:rPr>
              <a:t>Additional Chat Data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2133600" y="5080000"/>
            <a:ext cx="32918400" cy="28829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4800" smtClean="0">
                <a:solidFill>
                  <a:srgbClr val="38434D"/>
                </a:solidFill>
                <a:latin typeface="Arial" pitchFamily="34" charset="0"/>
                <a:ea typeface="ＭＳ Ｐゴシック"/>
                <a:cs typeface="Arial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480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828800" y="7962900"/>
            <a:ext cx="92837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endParaRPr lang="en-US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0" y="1201420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0" y="1210945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0" y="12109450"/>
            <a:ext cx="3657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080" name="Picture 20" descr="310px-Chat_bubb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752850"/>
            <a:ext cx="6134100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1" descr="310px-Chat_bubbl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75050" y="3752850"/>
            <a:ext cx="6076950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Text Box 22"/>
          <p:cNvSpPr txBox="1">
            <a:spLocks noChangeArrowheads="1"/>
          </p:cNvSpPr>
          <p:nvPr/>
        </p:nvSpPr>
        <p:spPr bwMode="auto">
          <a:xfrm>
            <a:off x="2417763" y="9690100"/>
            <a:ext cx="48958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3657600">
              <a:spcBef>
                <a:spcPct val="50000"/>
              </a:spcBef>
            </a:pPr>
            <a:r>
              <a:rPr lang="en-US" sz="2800" b="1"/>
              <a:t>Chat Use by Time of Day</a:t>
            </a:r>
          </a:p>
        </p:txBody>
      </p:sp>
      <p:pic>
        <p:nvPicPr>
          <p:cNvPr id="3083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11338" y="11210925"/>
            <a:ext cx="6456362" cy="349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Text Box 24"/>
          <p:cNvSpPr txBox="1">
            <a:spLocks noChangeArrowheads="1"/>
          </p:cNvSpPr>
          <p:nvPr/>
        </p:nvSpPr>
        <p:spPr bwMode="auto">
          <a:xfrm>
            <a:off x="3673475" y="10555288"/>
            <a:ext cx="27432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/>
              <a:t>January 2011</a:t>
            </a:r>
          </a:p>
        </p:txBody>
      </p:sp>
      <p:sp>
        <p:nvSpPr>
          <p:cNvPr id="3085" name="Text Box 25"/>
          <p:cNvSpPr txBox="1">
            <a:spLocks noChangeArrowheads="1"/>
          </p:cNvSpPr>
          <p:nvPr/>
        </p:nvSpPr>
        <p:spPr bwMode="auto">
          <a:xfrm>
            <a:off x="3609975" y="14986000"/>
            <a:ext cx="27432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/>
              <a:t>February 2011</a:t>
            </a:r>
          </a:p>
        </p:txBody>
      </p:sp>
      <p:pic>
        <p:nvPicPr>
          <p:cNvPr id="3086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58925" y="15601950"/>
            <a:ext cx="6804025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Text Box 27"/>
          <p:cNvSpPr txBox="1">
            <a:spLocks noChangeArrowheads="1"/>
          </p:cNvSpPr>
          <p:nvPr/>
        </p:nvSpPr>
        <p:spPr bwMode="auto">
          <a:xfrm>
            <a:off x="3806825" y="19610388"/>
            <a:ext cx="2798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657600">
              <a:spcBef>
                <a:spcPct val="50000"/>
              </a:spcBef>
            </a:pPr>
            <a:r>
              <a:rPr lang="en-US" sz="2800" b="1"/>
              <a:t>March 2011</a:t>
            </a:r>
          </a:p>
        </p:txBody>
      </p:sp>
      <p:pic>
        <p:nvPicPr>
          <p:cNvPr id="3088" name="Picture 1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39875" y="20364450"/>
            <a:ext cx="6657975" cy="347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9" name="Text Box 30"/>
          <p:cNvSpPr txBox="1">
            <a:spLocks noChangeArrowheads="1"/>
          </p:cNvSpPr>
          <p:nvPr/>
        </p:nvSpPr>
        <p:spPr bwMode="auto">
          <a:xfrm>
            <a:off x="10191750" y="4756150"/>
            <a:ext cx="15151100" cy="184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3657600"/>
            <a:r>
              <a:rPr lang="en-US" sz="2800" b="1"/>
              <a:t>Examples of Research Questions</a:t>
            </a:r>
          </a:p>
          <a:p>
            <a:pPr algn="ctr" defTabSz="3657600"/>
            <a:endParaRPr lang="en-US" sz="2800" b="1"/>
          </a:p>
          <a:p>
            <a:pPr defTabSz="3657600"/>
            <a:r>
              <a:rPr lang="en-US" sz="2800"/>
              <a:t>11:23 </a:t>
            </a:r>
            <a:r>
              <a:rPr lang="en-US" sz="2800">
                <a:solidFill>
                  <a:schemeClr val="hlink"/>
                </a:solidFill>
              </a:rPr>
              <a:t>guest598373@libraryh3lp.com</a:t>
            </a:r>
            <a:r>
              <a:rPr lang="en-US" sz="2800"/>
              <a:t> hi i was getting assistance yesterday on how to find informaton for my research paper. yesterday i found over 600 articals today i am only finding less than 50. The librarian suggested the type in i used and i failed to write it down can you possibly assist me with what i should be typing in through the academic search premier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14:09 </a:t>
            </a:r>
            <a:r>
              <a:rPr lang="en-US" sz="2800">
                <a:solidFill>
                  <a:schemeClr val="hlink"/>
                </a:solidFill>
              </a:rPr>
              <a:t>guest603214@libraryh3lp.com</a:t>
            </a:r>
            <a:r>
              <a:rPr lang="en-US" sz="2800"/>
              <a:t> I'm looking for a journal article from 1957, titled "When Splines need stress Control" by Darle W. Dudley, published 12-23-57. can you help me?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16:12 </a:t>
            </a:r>
            <a:r>
              <a:rPr lang="en-US" sz="2800">
                <a:solidFill>
                  <a:schemeClr val="hlink"/>
                </a:solidFill>
              </a:rPr>
              <a:t>guest608629@libraryh3lp.com</a:t>
            </a:r>
            <a:r>
              <a:rPr lang="en-US" sz="2800"/>
              <a:t> Hello. How can I look up the stats of a business (e.g. annual profit) through ebsco?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14:23 </a:t>
            </a:r>
            <a:r>
              <a:rPr lang="en-US" sz="2800">
                <a:solidFill>
                  <a:schemeClr val="hlink"/>
                </a:solidFill>
              </a:rPr>
              <a:t>guest608219@libraryh3lp.com</a:t>
            </a:r>
            <a:r>
              <a:rPr lang="en-US" sz="2800"/>
              <a:t> I'm a doctoral student seeking articles on how to critique autobiographies.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16:40 </a:t>
            </a:r>
            <a:r>
              <a:rPr lang="en-US" sz="2800">
                <a:solidFill>
                  <a:schemeClr val="hlink"/>
                </a:solidFill>
              </a:rPr>
              <a:t>guest616830@libraryh3lp.com</a:t>
            </a:r>
            <a:r>
              <a:rPr lang="en-US" sz="2800"/>
              <a:t> I am wanting to write a 5 page history paper on the JFK assassination and also incorporating the Warren Reports into it somehow. Can you help?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18:36 </a:t>
            </a:r>
            <a:r>
              <a:rPr lang="en-US" sz="2800">
                <a:solidFill>
                  <a:schemeClr val="hlink"/>
                </a:solidFill>
              </a:rPr>
              <a:t>guest691043@libraryh3lp.com</a:t>
            </a:r>
            <a:r>
              <a:rPr lang="en-US" sz="2800"/>
              <a:t> Would you be able to help me with a citation that I cannot figure out?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15:44 </a:t>
            </a:r>
            <a:r>
              <a:rPr lang="en-US" sz="2800">
                <a:solidFill>
                  <a:schemeClr val="hlink"/>
                </a:solidFill>
              </a:rPr>
              <a:t>guest836938@libraryh3lp.com</a:t>
            </a:r>
            <a:r>
              <a:rPr lang="en-US" sz="2800"/>
              <a:t> Hello, I am trying to find 2010 impact factor for a specific scientific journal. Is there an online source that I can use for this reason? </a:t>
            </a:r>
          </a:p>
          <a:p>
            <a:pPr defTabSz="3657600"/>
            <a:endParaRPr lang="en-US" sz="2800"/>
          </a:p>
          <a:p>
            <a:pPr defTabSz="3657600"/>
            <a:endParaRPr lang="en-US" sz="2800"/>
          </a:p>
          <a:p>
            <a:pPr algn="ctr" defTabSz="3657600"/>
            <a:r>
              <a:rPr lang="en-US" sz="2800" b="1"/>
              <a:t>Examples of Non-Research Questions</a:t>
            </a:r>
          </a:p>
          <a:p>
            <a:pPr algn="ctr" defTabSz="3657600"/>
            <a:endParaRPr lang="en-US" sz="2800" b="1"/>
          </a:p>
          <a:p>
            <a:pPr defTabSz="3657600"/>
            <a:r>
              <a:rPr lang="en-US" sz="2800"/>
              <a:t>16:23 </a:t>
            </a:r>
            <a:r>
              <a:rPr lang="en-US" sz="2800">
                <a:solidFill>
                  <a:schemeClr val="hlink"/>
                </a:solidFill>
              </a:rPr>
              <a:t>guest585760@libraryh3lp.com</a:t>
            </a:r>
            <a:r>
              <a:rPr lang="en-US" sz="2800"/>
              <a:t> is there a fax machine in the library and if so how much?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12:40 </a:t>
            </a:r>
            <a:r>
              <a:rPr lang="en-US" sz="2800">
                <a:solidFill>
                  <a:schemeClr val="hlink"/>
                </a:solidFill>
              </a:rPr>
              <a:t>guest594352@libraryh3lp.com</a:t>
            </a:r>
            <a:r>
              <a:rPr lang="en-US" sz="2800"/>
              <a:t> A book I need is available in UNC chapel Hill, If i wish to issue it (through interlibrary loan) will I have to pay anything?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12:37 </a:t>
            </a:r>
            <a:r>
              <a:rPr lang="en-US" sz="2800">
                <a:solidFill>
                  <a:schemeClr val="hlink"/>
                </a:solidFill>
              </a:rPr>
              <a:t>guest594342@libraryh3lp.com</a:t>
            </a:r>
            <a:r>
              <a:rPr lang="en-US" sz="2800"/>
              <a:t> hi.. is there anywhere in the library w/ color printing?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14:54 </a:t>
            </a:r>
            <a:r>
              <a:rPr lang="en-US" sz="2800">
                <a:solidFill>
                  <a:schemeClr val="hlink"/>
                </a:solidFill>
              </a:rPr>
              <a:t>guest616421@libraryh3lp.com</a:t>
            </a:r>
            <a:r>
              <a:rPr lang="en-US" sz="2800"/>
              <a:t> how do i "log in" from off campus on the newly designed website? 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15:08 </a:t>
            </a:r>
            <a:r>
              <a:rPr lang="en-US" sz="2800">
                <a:solidFill>
                  <a:schemeClr val="hlink"/>
                </a:solidFill>
              </a:rPr>
              <a:t>guest621442@libraryh3lp.com</a:t>
            </a:r>
            <a:r>
              <a:rPr lang="en-US" sz="2800"/>
              <a:t> I am taking a class with Proff Robert E. Guinn Acct 3350. He said he had some materials on the library website but I can't find them.  (Course Reserves)</a:t>
            </a:r>
          </a:p>
          <a:p>
            <a:pPr defTabSz="3657600"/>
            <a:endParaRPr lang="en-US" sz="2800"/>
          </a:p>
          <a:p>
            <a:pPr defTabSz="3657600"/>
            <a:r>
              <a:rPr lang="en-US" sz="2800"/>
              <a:t>13:57</a:t>
            </a:r>
            <a:r>
              <a:rPr lang="en-US" sz="2800">
                <a:solidFill>
                  <a:schemeClr val="hlink"/>
                </a:solidFill>
              </a:rPr>
              <a:t> guest630119@libraryh3lp.com</a:t>
            </a:r>
            <a:r>
              <a:rPr lang="en-US" sz="2800"/>
              <a:t> I am trying to access H:\ remotely but when I try to log on I get a message that access is blocked, contact systems administrator. Can you help? </a:t>
            </a:r>
          </a:p>
        </p:txBody>
      </p:sp>
      <p:pic>
        <p:nvPicPr>
          <p:cNvPr id="3090" name="Picture 32" descr="chat_interface_mainweb copy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830530" y="10426700"/>
            <a:ext cx="99314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1" name="Text Box 33"/>
          <p:cNvSpPr txBox="1">
            <a:spLocks noChangeArrowheads="1"/>
          </p:cNvSpPr>
          <p:nvPr/>
        </p:nvSpPr>
        <p:spPr bwMode="auto">
          <a:xfrm>
            <a:off x="27188160" y="17773650"/>
            <a:ext cx="78168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3657600">
              <a:spcBef>
                <a:spcPct val="50000"/>
              </a:spcBef>
            </a:pPr>
            <a:r>
              <a:rPr lang="en-US" sz="4800"/>
              <a:t>Chat is on the library’s </a:t>
            </a:r>
          </a:p>
          <a:p>
            <a:pPr algn="ctr" defTabSz="3657600">
              <a:spcBef>
                <a:spcPct val="50000"/>
              </a:spcBef>
            </a:pPr>
            <a:r>
              <a:rPr lang="en-US" sz="4800"/>
              <a:t>main web page</a:t>
            </a:r>
          </a:p>
        </p:txBody>
      </p:sp>
      <p:sp>
        <p:nvSpPr>
          <p:cNvPr id="3092" name="Text Box 34"/>
          <p:cNvSpPr txBox="1">
            <a:spLocks noChangeArrowheads="1"/>
          </p:cNvSpPr>
          <p:nvPr/>
        </p:nvSpPr>
        <p:spPr bwMode="auto">
          <a:xfrm>
            <a:off x="28536900" y="20764500"/>
            <a:ext cx="58801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3657600">
              <a:spcBef>
                <a:spcPct val="50000"/>
              </a:spcBef>
            </a:pPr>
            <a:r>
              <a:rPr lang="en-US" sz="4000" dirty="0"/>
              <a:t>Questions? Comments?</a:t>
            </a:r>
          </a:p>
          <a:p>
            <a:pPr algn="ctr" defTabSz="3657600">
              <a:spcBef>
                <a:spcPct val="50000"/>
              </a:spcBef>
            </a:pPr>
            <a:r>
              <a:rPr lang="en-US" sz="4000" dirty="0"/>
              <a:t>Heather McCullough: </a:t>
            </a:r>
            <a:r>
              <a:rPr lang="en-US" sz="4000" dirty="0">
                <a:hlinkClick r:id="rId9"/>
              </a:rPr>
              <a:t>hamccull@uncc.edu</a:t>
            </a:r>
            <a:endParaRPr lang="en-US" sz="4000" dirty="0"/>
          </a:p>
          <a:p>
            <a:pPr algn="ctr" defTabSz="3657600">
              <a:spcBef>
                <a:spcPct val="50000"/>
              </a:spcBef>
            </a:pPr>
            <a:r>
              <a:rPr lang="en-US" sz="4000" dirty="0"/>
              <a:t>Bridgette Sanders: </a:t>
            </a:r>
            <a:r>
              <a:rPr lang="en-US" sz="4000" dirty="0">
                <a:hlinkClick r:id="rId10"/>
              </a:rPr>
              <a:t>btsander@uncc.edu</a:t>
            </a:r>
            <a:r>
              <a:rPr lang="en-US" sz="4000" dirty="0"/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</TotalTime>
  <Words>717</Words>
  <Application>Microsoft Office PowerPoint</Application>
  <PresentationFormat>Custom</PresentationFormat>
  <Paragraphs>71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Microsoft Office Excel 97-2003 Worksheet</vt:lpstr>
      <vt:lpstr>Managing Library Chat for Ultimate Service Outcomes  &amp; Staffing Efficiencies</vt:lpstr>
      <vt:lpstr>Additional Chat Data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hamccull</cp:lastModifiedBy>
  <cp:revision>141</cp:revision>
  <dcterms:created xsi:type="dcterms:W3CDTF">2009-07-28T17:41:50Z</dcterms:created>
  <dcterms:modified xsi:type="dcterms:W3CDTF">2011-06-13T19:06:50Z</dcterms:modified>
</cp:coreProperties>
</file>