
<file path=[Content_Types].xml><?xml version="1.0" encoding="utf-8"?>
<Types xmlns="http://schemas.openxmlformats.org/package/2006/content-types">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4"/>
  </p:notesMasterIdLst>
  <p:handoutMasterIdLst>
    <p:handoutMasterId r:id="rId5"/>
  </p:handoutMasterIdLst>
  <p:sldIdLst>
    <p:sldId id="275" r:id="rId2"/>
    <p:sldId id="276" r:id="rId3"/>
  </p:sldIdLst>
  <p:sldSz cx="32918400" cy="21945600"/>
  <p:notesSz cx="6997700" cy="9283700"/>
  <p:defaultTextStyle>
    <a:defPPr>
      <a:defRPr lang="en-US"/>
    </a:defPPr>
    <a:lvl1pPr algn="ctr" rtl="0" fontAlgn="base">
      <a:spcBef>
        <a:spcPct val="0"/>
      </a:spcBef>
      <a:spcAft>
        <a:spcPct val="0"/>
      </a:spcAft>
      <a:defRPr sz="10100" kern="1200">
        <a:solidFill>
          <a:srgbClr val="000000"/>
        </a:solidFill>
        <a:latin typeface="Gill Sans" charset="0"/>
        <a:ea typeface="+mn-ea"/>
        <a:cs typeface="+mn-cs"/>
        <a:sym typeface="Gill Sans" charset="0"/>
      </a:defRPr>
    </a:lvl1pPr>
    <a:lvl2pPr marL="1102080" algn="ctr" rtl="0" fontAlgn="base">
      <a:spcBef>
        <a:spcPct val="0"/>
      </a:spcBef>
      <a:spcAft>
        <a:spcPct val="0"/>
      </a:spcAft>
      <a:defRPr sz="10100" kern="1200">
        <a:solidFill>
          <a:srgbClr val="000000"/>
        </a:solidFill>
        <a:latin typeface="Gill Sans" charset="0"/>
        <a:ea typeface="+mn-ea"/>
        <a:cs typeface="+mn-cs"/>
        <a:sym typeface="Gill Sans" charset="0"/>
      </a:defRPr>
    </a:lvl2pPr>
    <a:lvl3pPr marL="2204159" algn="ctr" rtl="0" fontAlgn="base">
      <a:spcBef>
        <a:spcPct val="0"/>
      </a:spcBef>
      <a:spcAft>
        <a:spcPct val="0"/>
      </a:spcAft>
      <a:defRPr sz="10100" kern="1200">
        <a:solidFill>
          <a:srgbClr val="000000"/>
        </a:solidFill>
        <a:latin typeface="Gill Sans" charset="0"/>
        <a:ea typeface="+mn-ea"/>
        <a:cs typeface="+mn-cs"/>
        <a:sym typeface="Gill Sans" charset="0"/>
      </a:defRPr>
    </a:lvl3pPr>
    <a:lvl4pPr marL="3306238" algn="ctr" rtl="0" fontAlgn="base">
      <a:spcBef>
        <a:spcPct val="0"/>
      </a:spcBef>
      <a:spcAft>
        <a:spcPct val="0"/>
      </a:spcAft>
      <a:defRPr sz="10100" kern="1200">
        <a:solidFill>
          <a:srgbClr val="000000"/>
        </a:solidFill>
        <a:latin typeface="Gill Sans" charset="0"/>
        <a:ea typeface="+mn-ea"/>
        <a:cs typeface="+mn-cs"/>
        <a:sym typeface="Gill Sans" charset="0"/>
      </a:defRPr>
    </a:lvl4pPr>
    <a:lvl5pPr marL="4408317" algn="ctr" rtl="0" fontAlgn="base">
      <a:spcBef>
        <a:spcPct val="0"/>
      </a:spcBef>
      <a:spcAft>
        <a:spcPct val="0"/>
      </a:spcAft>
      <a:defRPr sz="10100" kern="1200">
        <a:solidFill>
          <a:srgbClr val="000000"/>
        </a:solidFill>
        <a:latin typeface="Gill Sans" charset="0"/>
        <a:ea typeface="+mn-ea"/>
        <a:cs typeface="+mn-cs"/>
        <a:sym typeface="Gill Sans" charset="0"/>
      </a:defRPr>
    </a:lvl5pPr>
    <a:lvl6pPr marL="5510397" algn="l" defTabSz="2204159" rtl="0" eaLnBrk="1" latinLnBrk="0" hangingPunct="1">
      <a:defRPr sz="10100" kern="1200">
        <a:solidFill>
          <a:srgbClr val="000000"/>
        </a:solidFill>
        <a:latin typeface="Gill Sans" charset="0"/>
        <a:ea typeface="+mn-ea"/>
        <a:cs typeface="+mn-cs"/>
        <a:sym typeface="Gill Sans" charset="0"/>
      </a:defRPr>
    </a:lvl6pPr>
    <a:lvl7pPr marL="6612476" algn="l" defTabSz="2204159" rtl="0" eaLnBrk="1" latinLnBrk="0" hangingPunct="1">
      <a:defRPr sz="10100" kern="1200">
        <a:solidFill>
          <a:srgbClr val="000000"/>
        </a:solidFill>
        <a:latin typeface="Gill Sans" charset="0"/>
        <a:ea typeface="+mn-ea"/>
        <a:cs typeface="+mn-cs"/>
        <a:sym typeface="Gill Sans" charset="0"/>
      </a:defRPr>
    </a:lvl7pPr>
    <a:lvl8pPr marL="7714556" algn="l" defTabSz="2204159" rtl="0" eaLnBrk="1" latinLnBrk="0" hangingPunct="1">
      <a:defRPr sz="10100" kern="1200">
        <a:solidFill>
          <a:srgbClr val="000000"/>
        </a:solidFill>
        <a:latin typeface="Gill Sans" charset="0"/>
        <a:ea typeface="+mn-ea"/>
        <a:cs typeface="+mn-cs"/>
        <a:sym typeface="Gill Sans" charset="0"/>
      </a:defRPr>
    </a:lvl8pPr>
    <a:lvl9pPr marL="8816635" algn="l" defTabSz="2204159" rtl="0" eaLnBrk="1" latinLnBrk="0" hangingPunct="1">
      <a:defRPr sz="10100" kern="1200">
        <a:solidFill>
          <a:srgbClr val="000000"/>
        </a:solidFill>
        <a:latin typeface="Gill Sans" charset="0"/>
        <a:ea typeface="+mn-ea"/>
        <a:cs typeface="+mn-cs"/>
        <a:sym typeface="Gill San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3F3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700" autoAdjust="0"/>
  </p:normalViewPr>
  <p:slideViewPr>
    <p:cSldViewPr>
      <p:cViewPr varScale="1">
        <p:scale>
          <a:sx n="33" d="100"/>
          <a:sy n="33" d="100"/>
        </p:scale>
        <p:origin x="-732" y="-108"/>
      </p:cViewPr>
      <p:guideLst>
        <p:guide orient="horz" pos="6912"/>
        <p:guide pos="10368"/>
      </p:guideLst>
    </p:cSldViewPr>
  </p:slideViewPr>
  <p:outlineViewPr>
    <p:cViewPr>
      <p:scale>
        <a:sx n="33" d="100"/>
        <a:sy n="33" d="100"/>
      </p:scale>
      <p:origin x="0" y="666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2650" cy="463870"/>
          </a:xfrm>
          <a:prstGeom prst="rect">
            <a:avLst/>
          </a:prstGeom>
        </p:spPr>
        <p:txBody>
          <a:bodyPr vert="horz" lIns="90493" tIns="45246" rIns="90493" bIns="45246" rtlCol="0"/>
          <a:lstStyle>
            <a:lvl1pPr algn="l">
              <a:defRPr sz="1200"/>
            </a:lvl1pPr>
          </a:lstStyle>
          <a:p>
            <a:endParaRPr lang="en-US"/>
          </a:p>
        </p:txBody>
      </p:sp>
      <p:sp>
        <p:nvSpPr>
          <p:cNvPr id="3" name="Date Placeholder 2"/>
          <p:cNvSpPr>
            <a:spLocks noGrp="1"/>
          </p:cNvSpPr>
          <p:nvPr>
            <p:ph type="dt" sz="quarter" idx="1"/>
          </p:nvPr>
        </p:nvSpPr>
        <p:spPr>
          <a:xfrm>
            <a:off x="3963481" y="2"/>
            <a:ext cx="3032650" cy="463870"/>
          </a:xfrm>
          <a:prstGeom prst="rect">
            <a:avLst/>
          </a:prstGeom>
        </p:spPr>
        <p:txBody>
          <a:bodyPr vert="horz" lIns="90493" tIns="45246" rIns="90493" bIns="45246" rtlCol="0"/>
          <a:lstStyle>
            <a:lvl1pPr algn="r">
              <a:defRPr sz="1200"/>
            </a:lvl1pPr>
          </a:lstStyle>
          <a:p>
            <a:fld id="{635FF168-2D59-4249-A14A-AE0A31DFCB6B}" type="datetimeFigureOut">
              <a:rPr lang="en-US" smtClean="0"/>
              <a:pPr/>
              <a:t>5/26/2011</a:t>
            </a:fld>
            <a:endParaRPr lang="en-US"/>
          </a:p>
        </p:txBody>
      </p:sp>
      <p:sp>
        <p:nvSpPr>
          <p:cNvPr id="4" name="Footer Placeholder 3"/>
          <p:cNvSpPr>
            <a:spLocks noGrp="1"/>
          </p:cNvSpPr>
          <p:nvPr>
            <p:ph type="ftr" sz="quarter" idx="2"/>
          </p:nvPr>
        </p:nvSpPr>
        <p:spPr>
          <a:xfrm>
            <a:off x="0" y="8818258"/>
            <a:ext cx="3032650" cy="463870"/>
          </a:xfrm>
          <a:prstGeom prst="rect">
            <a:avLst/>
          </a:prstGeom>
        </p:spPr>
        <p:txBody>
          <a:bodyPr vert="horz" lIns="90493" tIns="45246" rIns="90493" bIns="45246" rtlCol="0" anchor="b"/>
          <a:lstStyle>
            <a:lvl1pPr algn="l">
              <a:defRPr sz="1200"/>
            </a:lvl1pPr>
          </a:lstStyle>
          <a:p>
            <a:endParaRPr lang="en-US"/>
          </a:p>
        </p:txBody>
      </p:sp>
      <p:sp>
        <p:nvSpPr>
          <p:cNvPr id="5" name="Slide Number Placeholder 4"/>
          <p:cNvSpPr>
            <a:spLocks noGrp="1"/>
          </p:cNvSpPr>
          <p:nvPr>
            <p:ph type="sldNum" sz="quarter" idx="3"/>
          </p:nvPr>
        </p:nvSpPr>
        <p:spPr>
          <a:xfrm>
            <a:off x="3963481" y="8818258"/>
            <a:ext cx="3032650" cy="463870"/>
          </a:xfrm>
          <a:prstGeom prst="rect">
            <a:avLst/>
          </a:prstGeom>
        </p:spPr>
        <p:txBody>
          <a:bodyPr vert="horz" lIns="90493" tIns="45246" rIns="90493" bIns="45246" rtlCol="0" anchor="b"/>
          <a:lstStyle>
            <a:lvl1pPr algn="r">
              <a:defRPr sz="1200"/>
            </a:lvl1pPr>
          </a:lstStyle>
          <a:p>
            <a:fld id="{4C5BF0FF-4590-45E4-B131-9F9EFEAEB29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1026"/>
          <p:cNvSpPr>
            <a:spLocks noGrp="1"/>
          </p:cNvSpPr>
          <p:nvPr>
            <p:ph type="hdr" sz="quarter"/>
          </p:nvPr>
        </p:nvSpPr>
        <p:spPr bwMode="auto">
          <a:xfrm>
            <a:off x="1" y="0"/>
            <a:ext cx="3032338" cy="464185"/>
          </a:xfrm>
          <a:prstGeom prst="rect">
            <a:avLst/>
          </a:prstGeom>
          <a:noFill/>
          <a:ln w="25400">
            <a:noFill/>
            <a:miter lim="800000"/>
            <a:headEnd/>
            <a:tailEnd/>
          </a:ln>
          <a:effectLst/>
        </p:spPr>
        <p:txBody>
          <a:bodyPr vert="horz" wrap="square" lIns="93017" tIns="46509" rIns="93017" bIns="46509" numCol="1" anchor="t" anchorCtr="0" compatLnSpc="1">
            <a:prstTxWarp prst="textNoShape">
              <a:avLst/>
            </a:prstTxWarp>
          </a:bodyPr>
          <a:lstStyle>
            <a:lvl1pPr algn="l">
              <a:defRPr sz="1200"/>
            </a:lvl1pPr>
          </a:lstStyle>
          <a:p>
            <a:endParaRPr lang="en-US"/>
          </a:p>
        </p:txBody>
      </p:sp>
      <p:sp>
        <p:nvSpPr>
          <p:cNvPr id="18435" name="Rectangle 1027"/>
          <p:cNvSpPr>
            <a:spLocks noGrp="1"/>
          </p:cNvSpPr>
          <p:nvPr>
            <p:ph type="dt" idx="1"/>
          </p:nvPr>
        </p:nvSpPr>
        <p:spPr bwMode="auto">
          <a:xfrm>
            <a:off x="3965365" y="0"/>
            <a:ext cx="3032338" cy="464185"/>
          </a:xfrm>
          <a:prstGeom prst="rect">
            <a:avLst/>
          </a:prstGeom>
          <a:noFill/>
          <a:ln w="25400">
            <a:noFill/>
            <a:miter lim="800000"/>
            <a:headEnd/>
            <a:tailEnd/>
          </a:ln>
          <a:effectLst/>
        </p:spPr>
        <p:txBody>
          <a:bodyPr vert="horz" wrap="square" lIns="93017" tIns="46509" rIns="93017" bIns="46509" numCol="1" anchor="t" anchorCtr="0" compatLnSpc="1">
            <a:prstTxWarp prst="textNoShape">
              <a:avLst/>
            </a:prstTxWarp>
          </a:bodyPr>
          <a:lstStyle>
            <a:lvl1pPr algn="r">
              <a:defRPr sz="1200"/>
            </a:lvl1pPr>
          </a:lstStyle>
          <a:p>
            <a:endParaRPr lang="en-US"/>
          </a:p>
        </p:txBody>
      </p:sp>
      <p:sp>
        <p:nvSpPr>
          <p:cNvPr id="18436" name="Rectangle 1028"/>
          <p:cNvSpPr>
            <a:spLocks noGrp="1" noRot="1" noChangeAspect="1" noChangeArrowheads="1" noTextEdit="1"/>
          </p:cNvSpPr>
          <p:nvPr>
            <p:ph type="sldImg" idx="2"/>
          </p:nvPr>
        </p:nvSpPr>
        <p:spPr bwMode="auto">
          <a:xfrm>
            <a:off x="889000" y="698500"/>
            <a:ext cx="5219700" cy="3479800"/>
          </a:xfrm>
          <a:prstGeom prst="rect">
            <a:avLst/>
          </a:prstGeom>
          <a:noFill/>
          <a:ln w="9525">
            <a:solidFill>
              <a:srgbClr val="000000"/>
            </a:solidFill>
            <a:miter lim="800000"/>
            <a:headEnd/>
            <a:tailEnd/>
          </a:ln>
          <a:effectLst/>
        </p:spPr>
      </p:sp>
      <p:sp>
        <p:nvSpPr>
          <p:cNvPr id="18437" name="Rectangle 1029"/>
          <p:cNvSpPr>
            <a:spLocks noGrp="1"/>
          </p:cNvSpPr>
          <p:nvPr>
            <p:ph type="body" sz="quarter" idx="3"/>
          </p:nvPr>
        </p:nvSpPr>
        <p:spPr bwMode="auto">
          <a:xfrm>
            <a:off x="933028" y="4409758"/>
            <a:ext cx="5131647" cy="4177665"/>
          </a:xfrm>
          <a:prstGeom prst="rect">
            <a:avLst/>
          </a:prstGeom>
          <a:noFill/>
          <a:ln w="25400">
            <a:noFill/>
            <a:miter lim="800000"/>
            <a:headEnd/>
            <a:tailEnd/>
          </a:ln>
          <a:effectLst/>
        </p:spPr>
        <p:txBody>
          <a:bodyPr vert="horz" wrap="square" lIns="93017" tIns="46509" rIns="93017" bIns="4650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438" name="Rectangle 1030"/>
          <p:cNvSpPr>
            <a:spLocks noGrp="1"/>
          </p:cNvSpPr>
          <p:nvPr>
            <p:ph type="ftr" sz="quarter" idx="4"/>
          </p:nvPr>
        </p:nvSpPr>
        <p:spPr bwMode="auto">
          <a:xfrm>
            <a:off x="1" y="8819515"/>
            <a:ext cx="3032338" cy="464185"/>
          </a:xfrm>
          <a:prstGeom prst="rect">
            <a:avLst/>
          </a:prstGeom>
          <a:noFill/>
          <a:ln w="25400">
            <a:noFill/>
            <a:miter lim="800000"/>
            <a:headEnd/>
            <a:tailEnd/>
          </a:ln>
          <a:effectLst/>
        </p:spPr>
        <p:txBody>
          <a:bodyPr vert="horz" wrap="square" lIns="93017" tIns="46509" rIns="93017" bIns="46509" numCol="1" anchor="b" anchorCtr="0" compatLnSpc="1">
            <a:prstTxWarp prst="textNoShape">
              <a:avLst/>
            </a:prstTxWarp>
          </a:bodyPr>
          <a:lstStyle>
            <a:lvl1pPr algn="l">
              <a:defRPr sz="1200"/>
            </a:lvl1pPr>
          </a:lstStyle>
          <a:p>
            <a:endParaRPr lang="en-US"/>
          </a:p>
        </p:txBody>
      </p:sp>
      <p:sp>
        <p:nvSpPr>
          <p:cNvPr id="18439" name="Rectangle 1031"/>
          <p:cNvSpPr>
            <a:spLocks noGrp="1"/>
          </p:cNvSpPr>
          <p:nvPr>
            <p:ph type="sldNum" sz="quarter" idx="5"/>
          </p:nvPr>
        </p:nvSpPr>
        <p:spPr bwMode="auto">
          <a:xfrm>
            <a:off x="3965365" y="8819515"/>
            <a:ext cx="3032338" cy="464185"/>
          </a:xfrm>
          <a:prstGeom prst="rect">
            <a:avLst/>
          </a:prstGeom>
          <a:noFill/>
          <a:ln w="25400">
            <a:noFill/>
            <a:miter lim="800000"/>
            <a:headEnd/>
            <a:tailEnd/>
          </a:ln>
          <a:effectLst/>
        </p:spPr>
        <p:txBody>
          <a:bodyPr vert="horz" wrap="square" lIns="93017" tIns="46509" rIns="93017" bIns="46509" numCol="1" anchor="b" anchorCtr="0" compatLnSpc="1">
            <a:prstTxWarp prst="textNoShape">
              <a:avLst/>
            </a:prstTxWarp>
          </a:bodyPr>
          <a:lstStyle>
            <a:lvl1pPr algn="r">
              <a:defRPr sz="1200"/>
            </a:lvl1pPr>
          </a:lstStyle>
          <a:p>
            <a:fld id="{89BF82DD-F0AF-47BC-9023-6EEE3A44679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0"/>
      </a:spcBef>
      <a:spcAft>
        <a:spcPct val="0"/>
      </a:spcAft>
      <a:defRPr sz="2900" kern="1200">
        <a:solidFill>
          <a:schemeClr val="tx1"/>
        </a:solidFill>
        <a:latin typeface="Gill Sans" charset="0"/>
        <a:ea typeface="+mn-ea"/>
        <a:cs typeface="+mn-cs"/>
      </a:defRPr>
    </a:lvl1pPr>
    <a:lvl2pPr marL="1102080" algn="l" rtl="0" fontAlgn="base">
      <a:spcBef>
        <a:spcPct val="0"/>
      </a:spcBef>
      <a:spcAft>
        <a:spcPct val="0"/>
      </a:spcAft>
      <a:defRPr sz="2900" kern="1200">
        <a:solidFill>
          <a:schemeClr val="tx1"/>
        </a:solidFill>
        <a:latin typeface="Gill Sans" charset="0"/>
        <a:ea typeface="+mn-ea"/>
        <a:cs typeface="+mn-cs"/>
      </a:defRPr>
    </a:lvl2pPr>
    <a:lvl3pPr marL="2204159" algn="l" rtl="0" fontAlgn="base">
      <a:spcBef>
        <a:spcPct val="0"/>
      </a:spcBef>
      <a:spcAft>
        <a:spcPct val="0"/>
      </a:spcAft>
      <a:defRPr sz="2900" kern="1200">
        <a:solidFill>
          <a:schemeClr val="tx1"/>
        </a:solidFill>
        <a:latin typeface="Gill Sans" charset="0"/>
        <a:ea typeface="+mn-ea"/>
        <a:cs typeface="+mn-cs"/>
      </a:defRPr>
    </a:lvl3pPr>
    <a:lvl4pPr marL="3306238" algn="l" rtl="0" fontAlgn="base">
      <a:spcBef>
        <a:spcPct val="0"/>
      </a:spcBef>
      <a:spcAft>
        <a:spcPct val="0"/>
      </a:spcAft>
      <a:defRPr sz="2900" kern="1200">
        <a:solidFill>
          <a:schemeClr val="tx1"/>
        </a:solidFill>
        <a:latin typeface="Gill Sans" charset="0"/>
        <a:ea typeface="+mn-ea"/>
        <a:cs typeface="+mn-cs"/>
      </a:defRPr>
    </a:lvl4pPr>
    <a:lvl5pPr marL="4408317" algn="l" rtl="0" fontAlgn="base">
      <a:spcBef>
        <a:spcPct val="0"/>
      </a:spcBef>
      <a:spcAft>
        <a:spcPct val="0"/>
      </a:spcAft>
      <a:defRPr sz="2900" kern="1200">
        <a:solidFill>
          <a:schemeClr val="tx1"/>
        </a:solidFill>
        <a:latin typeface="Gill Sans" charset="0"/>
        <a:ea typeface="+mn-ea"/>
        <a:cs typeface="+mn-cs"/>
      </a:defRPr>
    </a:lvl5pPr>
    <a:lvl6pPr marL="5510397" algn="l" defTabSz="2204159" rtl="0" eaLnBrk="1" latinLnBrk="0" hangingPunct="1">
      <a:defRPr sz="2900" kern="1200">
        <a:solidFill>
          <a:schemeClr val="tx1"/>
        </a:solidFill>
        <a:latin typeface="+mn-lt"/>
        <a:ea typeface="+mn-ea"/>
        <a:cs typeface="+mn-cs"/>
      </a:defRPr>
    </a:lvl6pPr>
    <a:lvl7pPr marL="6612476" algn="l" defTabSz="2204159" rtl="0" eaLnBrk="1" latinLnBrk="0" hangingPunct="1">
      <a:defRPr sz="2900" kern="1200">
        <a:solidFill>
          <a:schemeClr val="tx1"/>
        </a:solidFill>
        <a:latin typeface="+mn-lt"/>
        <a:ea typeface="+mn-ea"/>
        <a:cs typeface="+mn-cs"/>
      </a:defRPr>
    </a:lvl7pPr>
    <a:lvl8pPr marL="7714556" algn="l" defTabSz="2204159" rtl="0" eaLnBrk="1" latinLnBrk="0" hangingPunct="1">
      <a:defRPr sz="2900" kern="1200">
        <a:solidFill>
          <a:schemeClr val="tx1"/>
        </a:solidFill>
        <a:latin typeface="+mn-lt"/>
        <a:ea typeface="+mn-ea"/>
        <a:cs typeface="+mn-cs"/>
      </a:defRPr>
    </a:lvl8pPr>
    <a:lvl9pPr marL="8816635" algn="l" defTabSz="2204159" rtl="0" eaLnBrk="1" latinLnBrk="0" hangingPunct="1">
      <a:defRPr sz="2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p:cNvSpPr>
          <p:nvPr>
            <p:ph type="sldNum" sz="quarter" idx="5"/>
          </p:nvPr>
        </p:nvSpPr>
        <p:spPr>
          <a:ln/>
        </p:spPr>
        <p:txBody>
          <a:bodyPr/>
          <a:lstStyle/>
          <a:p>
            <a:fld id="{60D3C483-B9F3-4112-A187-8838D8E6233D}" type="slidenum">
              <a:rPr lang="en-US"/>
              <a:pPr/>
              <a:t>1</a:t>
            </a:fld>
            <a:endParaRPr lang="en-US"/>
          </a:p>
        </p:txBody>
      </p:sp>
      <p:sp>
        <p:nvSpPr>
          <p:cNvPr id="19458" name="Rectangle 1026"/>
          <p:cNvSpPr>
            <a:spLocks noGrp="1" noRot="1" noChangeAspect="1" noChangeArrowheads="1" noTextEdit="1"/>
          </p:cNvSpPr>
          <p:nvPr>
            <p:ph type="sldImg"/>
          </p:nvPr>
        </p:nvSpPr>
        <p:spPr>
          <a:xfrm>
            <a:off x="889000" y="698500"/>
            <a:ext cx="5219700" cy="3479800"/>
          </a:xfrm>
          <a:ln/>
        </p:spPr>
      </p:sp>
      <p:sp>
        <p:nvSpPr>
          <p:cNvPr id="19459" name="Rectangle 1027"/>
          <p:cNvSpPr>
            <a:spLocks noGrp="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p:cNvSpPr>
          <p:nvPr>
            <p:ph type="sldNum" sz="quarter" idx="5"/>
          </p:nvPr>
        </p:nvSpPr>
        <p:spPr>
          <a:ln/>
        </p:spPr>
        <p:txBody>
          <a:bodyPr/>
          <a:lstStyle/>
          <a:p>
            <a:fld id="{60D3C483-B9F3-4112-A187-8838D8E6233D}" type="slidenum">
              <a:rPr lang="en-US"/>
              <a:pPr/>
              <a:t>2</a:t>
            </a:fld>
            <a:endParaRPr lang="en-US"/>
          </a:p>
        </p:txBody>
      </p:sp>
      <p:sp>
        <p:nvSpPr>
          <p:cNvPr id="19458" name="Rectangle 1026"/>
          <p:cNvSpPr>
            <a:spLocks noGrp="1" noRot="1" noChangeAspect="1" noChangeArrowheads="1" noTextEdit="1"/>
          </p:cNvSpPr>
          <p:nvPr>
            <p:ph type="sldImg"/>
          </p:nvPr>
        </p:nvSpPr>
        <p:spPr>
          <a:xfrm>
            <a:off x="889000" y="698500"/>
            <a:ext cx="5219700" cy="3479800"/>
          </a:xfrm>
          <a:ln/>
        </p:spPr>
      </p:sp>
      <p:sp>
        <p:nvSpPr>
          <p:cNvPr id="19459" name="Rectangle 1027"/>
          <p:cNvSpPr>
            <a:spLocks noGrp="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7273" y="6818712"/>
            <a:ext cx="27983855" cy="4704158"/>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8566" y="12437271"/>
            <a:ext cx="23041273" cy="5607844"/>
          </a:xfrm>
          <a:prstGeom prst="rect">
            <a:avLst/>
          </a:prstGeom>
        </p:spPr>
        <p:txBody>
          <a:bodyPr lIns="220416" tIns="110208" rIns="220416" bIns="110208"/>
          <a:lstStyle>
            <a:lvl1pPr marL="0" indent="0" algn="ctr">
              <a:buNone/>
              <a:defRPr/>
            </a:lvl1pPr>
            <a:lvl2pPr marL="1102080" indent="0" algn="ctr">
              <a:buNone/>
              <a:defRPr/>
            </a:lvl2pPr>
            <a:lvl3pPr marL="2204159" indent="0" algn="ctr">
              <a:buNone/>
              <a:defRPr/>
            </a:lvl3pPr>
            <a:lvl4pPr marL="3306238" indent="0" algn="ctr">
              <a:buNone/>
              <a:defRPr/>
            </a:lvl4pPr>
            <a:lvl5pPr marL="4408317" indent="0" algn="ctr">
              <a:buNone/>
              <a:defRPr/>
            </a:lvl5pPr>
            <a:lvl6pPr marL="5510397" indent="0" algn="ctr">
              <a:buNone/>
              <a:defRPr/>
            </a:lvl6pPr>
            <a:lvl7pPr marL="6612476" indent="0" algn="ctr">
              <a:buNone/>
              <a:defRPr/>
            </a:lvl7pPr>
            <a:lvl8pPr marL="7714556" indent="0" algn="ctr">
              <a:buNone/>
              <a:defRPr/>
            </a:lvl8pPr>
            <a:lvl9pPr marL="8816635" indent="0" algn="ctr">
              <a:buNone/>
              <a:defRPr/>
            </a:lvl9pPr>
          </a:lstStyle>
          <a:p>
            <a:r>
              <a:rPr lang="en-US" smtClean="0"/>
              <a:t>Click to edit Master subtitle style</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647528" y="5122070"/>
            <a:ext cx="29623345" cy="14480382"/>
          </a:xfrm>
          <a:prstGeom prst="rect">
            <a:avLst/>
          </a:prstGeom>
        </p:spPr>
        <p:txBody>
          <a:bodyPr lIns="220416" tIns="110208" rIns="220416" bIns="11020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bwMode="auto">
          <a:xfrm>
            <a:off x="6204347" y="15373350"/>
            <a:ext cx="24013716" cy="2743200"/>
          </a:xfrm>
          <a:prstGeom prst="rect">
            <a:avLst/>
          </a:prstGeom>
          <a:noFill/>
          <a:ln w="12700">
            <a:noFill/>
            <a:miter lim="800000"/>
            <a:headEnd/>
            <a:tailEnd/>
          </a:ln>
          <a:effectLst/>
        </p:spPr>
        <p:txBody>
          <a:bodyPr vert="horz" wrap="square" lIns="122453" tIns="122453" rIns="122453" bIns="122453" numCol="1" anchor="b" anchorCtr="0" compatLnSpc="1">
            <a:prstTxWarp prst="textNoShape">
              <a:avLst/>
            </a:prstTxWarp>
          </a:bodyPr>
          <a:lstStyle/>
          <a:p>
            <a:pPr lvl="0"/>
            <a:r>
              <a:rPr lang="en-US" smtClean="0">
                <a:sym typeface="Gill Sans" charset="0"/>
              </a:rPr>
              <a:t>Click to edit Master title style</a:t>
            </a:r>
          </a:p>
        </p:txBody>
      </p:sp>
      <p:pic>
        <p:nvPicPr>
          <p:cNvPr id="6154" name="Picture 10" descr="armstrong-pp"/>
          <p:cNvPicPr>
            <a:picLocks noChangeAspect="1" noChangeArrowheads="1"/>
          </p:cNvPicPr>
          <p:nvPr userDrawn="1"/>
        </p:nvPicPr>
        <p:blipFill>
          <a:blip r:embed="rId4" cstate="print"/>
          <a:srcRect/>
          <a:stretch>
            <a:fillRect/>
          </a:stretch>
        </p:blipFill>
        <p:spPr bwMode="auto">
          <a:xfrm>
            <a:off x="385762" y="2571751"/>
            <a:ext cx="5111354" cy="18173700"/>
          </a:xfrm>
          <a:prstGeom prst="rect">
            <a:avLst/>
          </a:prstGeom>
          <a:noFill/>
        </p:spPr>
      </p:pic>
    </p:spTree>
  </p:cSld>
  <p:clrMap bg1="lt1" tx1="dk1" bg2="lt2" tx2="dk2" accent1="accent1" accent2="accent2" accent3="accent3" accent4="accent4" accent5="accent5" accent6="accent6" hlink="hlink" folHlink="folHlink"/>
  <p:sldLayoutIdLst>
    <p:sldLayoutId id="2147483709" r:id="rId1"/>
    <p:sldLayoutId id="2147483710" r:id="rId2"/>
  </p:sldLayoutIdLst>
  <p:transition/>
  <p:txStyles>
    <p:titleStyle>
      <a:lvl1pPr algn="ctr" rtl="0" fontAlgn="base">
        <a:spcBef>
          <a:spcPct val="0"/>
        </a:spcBef>
        <a:spcAft>
          <a:spcPct val="0"/>
        </a:spcAft>
        <a:defRPr sz="15400">
          <a:solidFill>
            <a:srgbClr val="3F3F3F"/>
          </a:solidFill>
          <a:latin typeface="+mj-lt"/>
          <a:ea typeface="+mj-ea"/>
          <a:cs typeface="+mj-cs"/>
          <a:sym typeface="Gill Sans" charset="0"/>
        </a:defRPr>
      </a:lvl1pPr>
      <a:lvl2pPr algn="ctr" rtl="0" fontAlgn="base">
        <a:spcBef>
          <a:spcPct val="0"/>
        </a:spcBef>
        <a:spcAft>
          <a:spcPct val="0"/>
        </a:spcAft>
        <a:defRPr sz="15400">
          <a:solidFill>
            <a:srgbClr val="3F3F3F"/>
          </a:solidFill>
          <a:latin typeface="Gill Sans MT" charset="0"/>
          <a:sym typeface="Gill Sans" charset="0"/>
        </a:defRPr>
      </a:lvl2pPr>
      <a:lvl3pPr algn="ctr" rtl="0" fontAlgn="base">
        <a:spcBef>
          <a:spcPct val="0"/>
        </a:spcBef>
        <a:spcAft>
          <a:spcPct val="0"/>
        </a:spcAft>
        <a:defRPr sz="15400">
          <a:solidFill>
            <a:srgbClr val="3F3F3F"/>
          </a:solidFill>
          <a:latin typeface="Gill Sans MT" charset="0"/>
          <a:sym typeface="Gill Sans" charset="0"/>
        </a:defRPr>
      </a:lvl3pPr>
      <a:lvl4pPr algn="ctr" rtl="0" fontAlgn="base">
        <a:spcBef>
          <a:spcPct val="0"/>
        </a:spcBef>
        <a:spcAft>
          <a:spcPct val="0"/>
        </a:spcAft>
        <a:defRPr sz="15400">
          <a:solidFill>
            <a:srgbClr val="3F3F3F"/>
          </a:solidFill>
          <a:latin typeface="Gill Sans MT" charset="0"/>
          <a:sym typeface="Gill Sans" charset="0"/>
        </a:defRPr>
      </a:lvl4pPr>
      <a:lvl5pPr algn="ctr" rtl="0" fontAlgn="base">
        <a:spcBef>
          <a:spcPct val="0"/>
        </a:spcBef>
        <a:spcAft>
          <a:spcPct val="0"/>
        </a:spcAft>
        <a:defRPr sz="15400">
          <a:solidFill>
            <a:srgbClr val="3F3F3F"/>
          </a:solidFill>
          <a:latin typeface="Gill Sans MT" charset="0"/>
          <a:sym typeface="Gill Sans" charset="0"/>
        </a:defRPr>
      </a:lvl5pPr>
      <a:lvl6pPr marL="1102080" algn="ctr" rtl="0" fontAlgn="base">
        <a:spcBef>
          <a:spcPct val="0"/>
        </a:spcBef>
        <a:spcAft>
          <a:spcPct val="0"/>
        </a:spcAft>
        <a:defRPr sz="15400">
          <a:solidFill>
            <a:srgbClr val="3F3F3F"/>
          </a:solidFill>
          <a:latin typeface="Gill Sans MT" charset="0"/>
          <a:sym typeface="Gill Sans" charset="0"/>
        </a:defRPr>
      </a:lvl6pPr>
      <a:lvl7pPr marL="2204159" algn="ctr" rtl="0" fontAlgn="base">
        <a:spcBef>
          <a:spcPct val="0"/>
        </a:spcBef>
        <a:spcAft>
          <a:spcPct val="0"/>
        </a:spcAft>
        <a:defRPr sz="15400">
          <a:solidFill>
            <a:srgbClr val="3F3F3F"/>
          </a:solidFill>
          <a:latin typeface="Gill Sans MT" charset="0"/>
          <a:sym typeface="Gill Sans" charset="0"/>
        </a:defRPr>
      </a:lvl7pPr>
      <a:lvl8pPr marL="3306238" algn="ctr" rtl="0" fontAlgn="base">
        <a:spcBef>
          <a:spcPct val="0"/>
        </a:spcBef>
        <a:spcAft>
          <a:spcPct val="0"/>
        </a:spcAft>
        <a:defRPr sz="15400">
          <a:solidFill>
            <a:srgbClr val="3F3F3F"/>
          </a:solidFill>
          <a:latin typeface="Gill Sans MT" charset="0"/>
          <a:sym typeface="Gill Sans" charset="0"/>
        </a:defRPr>
      </a:lvl8pPr>
      <a:lvl9pPr marL="4408317" algn="ctr" rtl="0" fontAlgn="base">
        <a:spcBef>
          <a:spcPct val="0"/>
        </a:spcBef>
        <a:spcAft>
          <a:spcPct val="0"/>
        </a:spcAft>
        <a:defRPr sz="15400">
          <a:solidFill>
            <a:srgbClr val="3F3F3F"/>
          </a:solidFill>
          <a:latin typeface="Gill Sans MT" charset="0"/>
          <a:sym typeface="Gill Sans" charset="0"/>
        </a:defRPr>
      </a:lvl9pPr>
    </p:titleStyle>
    <p:bodyStyle>
      <a:lvl1pPr algn="ctr" rtl="0" fontAlgn="base">
        <a:spcBef>
          <a:spcPct val="0"/>
        </a:spcBef>
        <a:spcAft>
          <a:spcPct val="0"/>
        </a:spcAft>
        <a:defRPr sz="7200">
          <a:solidFill>
            <a:schemeClr val="tx1"/>
          </a:solidFill>
          <a:latin typeface="+mn-lt"/>
          <a:ea typeface="+mn-ea"/>
          <a:cs typeface="+mn-cs"/>
          <a:sym typeface="Gill Sans" charset="0"/>
        </a:defRPr>
      </a:lvl1pPr>
      <a:lvl2pPr algn="ctr" rtl="0" fontAlgn="base">
        <a:spcBef>
          <a:spcPct val="0"/>
        </a:spcBef>
        <a:spcAft>
          <a:spcPct val="0"/>
        </a:spcAft>
        <a:defRPr sz="7200">
          <a:solidFill>
            <a:schemeClr val="tx1"/>
          </a:solidFill>
          <a:latin typeface="+mn-lt"/>
          <a:sym typeface="Gill Sans" charset="0"/>
        </a:defRPr>
      </a:lvl2pPr>
      <a:lvl3pPr algn="ctr" rtl="0" fontAlgn="base">
        <a:spcBef>
          <a:spcPct val="0"/>
        </a:spcBef>
        <a:spcAft>
          <a:spcPct val="0"/>
        </a:spcAft>
        <a:defRPr sz="7200">
          <a:solidFill>
            <a:schemeClr val="tx1"/>
          </a:solidFill>
          <a:latin typeface="+mn-lt"/>
          <a:sym typeface="Gill Sans" charset="0"/>
        </a:defRPr>
      </a:lvl3pPr>
      <a:lvl4pPr algn="ctr" rtl="0" fontAlgn="base">
        <a:spcBef>
          <a:spcPct val="0"/>
        </a:spcBef>
        <a:spcAft>
          <a:spcPct val="0"/>
        </a:spcAft>
        <a:defRPr sz="7200">
          <a:solidFill>
            <a:schemeClr val="tx1"/>
          </a:solidFill>
          <a:latin typeface="+mn-lt"/>
          <a:sym typeface="Gill Sans" charset="0"/>
        </a:defRPr>
      </a:lvl4pPr>
      <a:lvl5pPr algn="ctr" rtl="0" fontAlgn="base">
        <a:spcBef>
          <a:spcPct val="0"/>
        </a:spcBef>
        <a:spcAft>
          <a:spcPct val="0"/>
        </a:spcAft>
        <a:defRPr sz="7200">
          <a:solidFill>
            <a:schemeClr val="tx1"/>
          </a:solidFill>
          <a:latin typeface="+mn-lt"/>
          <a:sym typeface="Gill Sans" charset="0"/>
        </a:defRPr>
      </a:lvl5pPr>
      <a:lvl6pPr marL="1102080" algn="ctr" rtl="0" fontAlgn="base">
        <a:spcBef>
          <a:spcPct val="0"/>
        </a:spcBef>
        <a:spcAft>
          <a:spcPct val="0"/>
        </a:spcAft>
        <a:defRPr sz="7200">
          <a:solidFill>
            <a:schemeClr val="tx1"/>
          </a:solidFill>
          <a:latin typeface="+mn-lt"/>
          <a:sym typeface="Gill Sans" charset="0"/>
        </a:defRPr>
      </a:lvl6pPr>
      <a:lvl7pPr marL="2204159" algn="ctr" rtl="0" fontAlgn="base">
        <a:spcBef>
          <a:spcPct val="0"/>
        </a:spcBef>
        <a:spcAft>
          <a:spcPct val="0"/>
        </a:spcAft>
        <a:defRPr sz="7200">
          <a:solidFill>
            <a:schemeClr val="tx1"/>
          </a:solidFill>
          <a:latin typeface="+mn-lt"/>
          <a:sym typeface="Gill Sans" charset="0"/>
        </a:defRPr>
      </a:lvl7pPr>
      <a:lvl8pPr marL="3306238" algn="ctr" rtl="0" fontAlgn="base">
        <a:spcBef>
          <a:spcPct val="0"/>
        </a:spcBef>
        <a:spcAft>
          <a:spcPct val="0"/>
        </a:spcAft>
        <a:defRPr sz="7200">
          <a:solidFill>
            <a:schemeClr val="tx1"/>
          </a:solidFill>
          <a:latin typeface="+mn-lt"/>
          <a:sym typeface="Gill Sans" charset="0"/>
        </a:defRPr>
      </a:lvl8pPr>
      <a:lvl9pPr marL="4408317" algn="ctr" rtl="0" fontAlgn="base">
        <a:spcBef>
          <a:spcPct val="0"/>
        </a:spcBef>
        <a:spcAft>
          <a:spcPct val="0"/>
        </a:spcAft>
        <a:defRPr sz="7200">
          <a:solidFill>
            <a:schemeClr val="tx1"/>
          </a:solidFill>
          <a:latin typeface="+mn-lt"/>
          <a:sym typeface="Gill Sans" charset="0"/>
        </a:defRPr>
      </a:lvl9pPr>
    </p:bodyStyle>
    <p:otherStyle>
      <a:defPPr>
        <a:defRPr lang="en-US"/>
      </a:defPPr>
      <a:lvl1pPr marL="0" algn="l" defTabSz="2204159" rtl="0" eaLnBrk="1" latinLnBrk="0" hangingPunct="1">
        <a:defRPr sz="4400" kern="1200">
          <a:solidFill>
            <a:schemeClr val="tx1"/>
          </a:solidFill>
          <a:latin typeface="+mn-lt"/>
          <a:ea typeface="+mn-ea"/>
          <a:cs typeface="+mn-cs"/>
        </a:defRPr>
      </a:lvl1pPr>
      <a:lvl2pPr marL="1102080" algn="l" defTabSz="2204159" rtl="0" eaLnBrk="1" latinLnBrk="0" hangingPunct="1">
        <a:defRPr sz="4400" kern="1200">
          <a:solidFill>
            <a:schemeClr val="tx1"/>
          </a:solidFill>
          <a:latin typeface="+mn-lt"/>
          <a:ea typeface="+mn-ea"/>
          <a:cs typeface="+mn-cs"/>
        </a:defRPr>
      </a:lvl2pPr>
      <a:lvl3pPr marL="2204159" algn="l" defTabSz="2204159" rtl="0" eaLnBrk="1" latinLnBrk="0" hangingPunct="1">
        <a:defRPr sz="4400" kern="1200">
          <a:solidFill>
            <a:schemeClr val="tx1"/>
          </a:solidFill>
          <a:latin typeface="+mn-lt"/>
          <a:ea typeface="+mn-ea"/>
          <a:cs typeface="+mn-cs"/>
        </a:defRPr>
      </a:lvl3pPr>
      <a:lvl4pPr marL="3306238" algn="l" defTabSz="2204159" rtl="0" eaLnBrk="1" latinLnBrk="0" hangingPunct="1">
        <a:defRPr sz="4400" kern="1200">
          <a:solidFill>
            <a:schemeClr val="tx1"/>
          </a:solidFill>
          <a:latin typeface="+mn-lt"/>
          <a:ea typeface="+mn-ea"/>
          <a:cs typeface="+mn-cs"/>
        </a:defRPr>
      </a:lvl4pPr>
      <a:lvl5pPr marL="4408317" algn="l" defTabSz="2204159" rtl="0" eaLnBrk="1" latinLnBrk="0" hangingPunct="1">
        <a:defRPr sz="4400" kern="1200">
          <a:solidFill>
            <a:schemeClr val="tx1"/>
          </a:solidFill>
          <a:latin typeface="+mn-lt"/>
          <a:ea typeface="+mn-ea"/>
          <a:cs typeface="+mn-cs"/>
        </a:defRPr>
      </a:lvl5pPr>
      <a:lvl6pPr marL="5510397" algn="l" defTabSz="2204159" rtl="0" eaLnBrk="1" latinLnBrk="0" hangingPunct="1">
        <a:defRPr sz="4400" kern="1200">
          <a:solidFill>
            <a:schemeClr val="tx1"/>
          </a:solidFill>
          <a:latin typeface="+mn-lt"/>
          <a:ea typeface="+mn-ea"/>
          <a:cs typeface="+mn-cs"/>
        </a:defRPr>
      </a:lvl6pPr>
      <a:lvl7pPr marL="6612476" algn="l" defTabSz="2204159" rtl="0" eaLnBrk="1" latinLnBrk="0" hangingPunct="1">
        <a:defRPr sz="4400" kern="1200">
          <a:solidFill>
            <a:schemeClr val="tx1"/>
          </a:solidFill>
          <a:latin typeface="+mn-lt"/>
          <a:ea typeface="+mn-ea"/>
          <a:cs typeface="+mn-cs"/>
        </a:defRPr>
      </a:lvl7pPr>
      <a:lvl8pPr marL="7714556" algn="l" defTabSz="2204159" rtl="0" eaLnBrk="1" latinLnBrk="0" hangingPunct="1">
        <a:defRPr sz="4400" kern="1200">
          <a:solidFill>
            <a:schemeClr val="tx1"/>
          </a:solidFill>
          <a:latin typeface="+mn-lt"/>
          <a:ea typeface="+mn-ea"/>
          <a:cs typeface="+mn-cs"/>
        </a:defRPr>
      </a:lvl8pPr>
      <a:lvl9pPr marL="8816635" algn="l" defTabSz="2204159" rtl="0" eaLnBrk="1" latinLnBrk="0" hangingPunct="1">
        <a:defRPr sz="4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idx="1"/>
          </p:nvPr>
        </p:nvSpPr>
        <p:spPr>
          <a:xfrm>
            <a:off x="0" y="0"/>
            <a:ext cx="32918400" cy="3505200"/>
          </a:xfrm>
          <a:ln>
            <a:solidFill>
              <a:schemeClr val="accent1"/>
            </a:solidFill>
          </a:ln>
        </p:spPr>
        <p:txBody>
          <a:bodyPr/>
          <a:lstStyle/>
          <a:p>
            <a:r>
              <a:rPr lang="en-US" sz="4300" b="1" dirty="0" smtClean="0">
                <a:solidFill>
                  <a:schemeClr val="accent1"/>
                </a:solidFill>
              </a:rPr>
              <a:t>Southeastern Georgia VoIP </a:t>
            </a:r>
            <a:r>
              <a:rPr lang="en-US" sz="4300" b="1" dirty="0" smtClean="0">
                <a:solidFill>
                  <a:schemeClr val="accent1"/>
                </a:solidFill>
              </a:rPr>
              <a:t>Consortium (</a:t>
            </a:r>
            <a:r>
              <a:rPr lang="en-US" sz="4300" b="1" dirty="0" err="1" smtClean="0">
                <a:solidFill>
                  <a:schemeClr val="accent1"/>
                </a:solidFill>
              </a:rPr>
              <a:t>SeGA</a:t>
            </a:r>
            <a:r>
              <a:rPr lang="en-US" sz="4300" b="1" dirty="0" smtClean="0">
                <a:solidFill>
                  <a:schemeClr val="accent1"/>
                </a:solidFill>
              </a:rPr>
              <a:t> </a:t>
            </a:r>
            <a:r>
              <a:rPr lang="en-US" sz="4300" b="1" dirty="0" smtClean="0">
                <a:solidFill>
                  <a:schemeClr val="accent1"/>
                </a:solidFill>
              </a:rPr>
              <a:t>7</a:t>
            </a:r>
            <a:r>
              <a:rPr lang="en-US" sz="4300" b="1" dirty="0" smtClean="0">
                <a:solidFill>
                  <a:schemeClr val="accent1"/>
                </a:solidFill>
              </a:rPr>
              <a:t>)</a:t>
            </a:r>
            <a:br>
              <a:rPr lang="en-US" sz="4300" b="1" dirty="0" smtClean="0">
                <a:solidFill>
                  <a:schemeClr val="accent1"/>
                </a:solidFill>
              </a:rPr>
            </a:br>
            <a:endParaRPr lang="en-US" sz="4300" b="1" dirty="0" smtClean="0">
              <a:solidFill>
                <a:schemeClr val="accent1"/>
              </a:solidFill>
            </a:endParaRPr>
          </a:p>
          <a:p>
            <a:r>
              <a:rPr lang="en-US" sz="2800" b="1" dirty="0" smtClean="0"/>
              <a:t> </a:t>
            </a:r>
            <a:r>
              <a:rPr lang="en-US" sz="2800" b="1" dirty="0" smtClean="0">
                <a:latin typeface="Times New Roman"/>
                <a:cs typeface="Times New Roman"/>
              </a:rPr>
              <a:t>•</a:t>
            </a:r>
            <a:r>
              <a:rPr lang="en-US" sz="3600" b="1" dirty="0" smtClean="0"/>
              <a:t>Armstrong </a:t>
            </a:r>
            <a:r>
              <a:rPr lang="en-US" sz="3600" b="1" dirty="0" smtClean="0"/>
              <a:t>Atlantic State University,  Savannah, GA     </a:t>
            </a:r>
            <a:r>
              <a:rPr lang="en-US" sz="3600" b="1" dirty="0" smtClean="0">
                <a:latin typeface="Times New Roman"/>
                <a:cs typeface="Times New Roman"/>
              </a:rPr>
              <a:t>•</a:t>
            </a:r>
            <a:r>
              <a:rPr lang="en-US" sz="3600" b="1" dirty="0" smtClean="0"/>
              <a:t>East </a:t>
            </a:r>
            <a:r>
              <a:rPr lang="en-US" sz="3600" b="1" dirty="0" smtClean="0"/>
              <a:t>Georgia College, </a:t>
            </a:r>
            <a:r>
              <a:rPr lang="en-US" sz="3600" b="1" dirty="0" smtClean="0"/>
              <a:t> Swainsboro</a:t>
            </a:r>
            <a:r>
              <a:rPr lang="en-US" sz="3600" b="1" dirty="0" smtClean="0"/>
              <a:t>, GA     </a:t>
            </a:r>
            <a:r>
              <a:rPr lang="en-US" sz="3600" b="1" dirty="0" smtClean="0">
                <a:latin typeface="Times New Roman"/>
                <a:cs typeface="Times New Roman"/>
              </a:rPr>
              <a:t>•</a:t>
            </a:r>
            <a:r>
              <a:rPr lang="en-US" sz="3600" b="1" dirty="0" smtClean="0"/>
              <a:t>South </a:t>
            </a:r>
            <a:r>
              <a:rPr lang="en-US" sz="3600" b="1" dirty="0" smtClean="0"/>
              <a:t>Georgia College, </a:t>
            </a:r>
            <a:r>
              <a:rPr lang="en-US" sz="3600" b="1" dirty="0" smtClean="0"/>
              <a:t> Douglas</a:t>
            </a:r>
            <a:r>
              <a:rPr lang="en-US" sz="3600" b="1" dirty="0" smtClean="0"/>
              <a:t>, GA </a:t>
            </a:r>
          </a:p>
          <a:p>
            <a:r>
              <a:rPr lang="en-US" sz="3600" b="1" dirty="0" smtClean="0">
                <a:latin typeface="Times New Roman"/>
                <a:cs typeface="Times New Roman"/>
              </a:rPr>
              <a:t>•</a:t>
            </a:r>
            <a:r>
              <a:rPr lang="en-US" sz="3600" b="1" dirty="0" smtClean="0"/>
              <a:t>Waycross </a:t>
            </a:r>
            <a:r>
              <a:rPr lang="en-US" sz="3600" b="1" dirty="0" smtClean="0"/>
              <a:t>College</a:t>
            </a:r>
            <a:r>
              <a:rPr lang="en-US" sz="3600" b="1" dirty="0" smtClean="0"/>
              <a:t>,  </a:t>
            </a:r>
            <a:r>
              <a:rPr lang="en-US" sz="3600" b="1" dirty="0" smtClean="0"/>
              <a:t>Waycross, GA    </a:t>
            </a:r>
            <a:r>
              <a:rPr lang="en-US" sz="3600" b="1" dirty="0" smtClean="0">
                <a:latin typeface="Times New Roman"/>
                <a:cs typeface="Times New Roman"/>
              </a:rPr>
              <a:t>•</a:t>
            </a:r>
            <a:r>
              <a:rPr lang="en-US" sz="3600" b="1" dirty="0" smtClean="0"/>
              <a:t>Liberty </a:t>
            </a:r>
            <a:r>
              <a:rPr lang="en-US" sz="3600" b="1" dirty="0" smtClean="0"/>
              <a:t>Center, Hinesville, GA    </a:t>
            </a:r>
            <a:r>
              <a:rPr lang="en-US" sz="3600" b="1" dirty="0" smtClean="0">
                <a:latin typeface="Times New Roman"/>
                <a:cs typeface="Times New Roman"/>
              </a:rPr>
              <a:t>•</a:t>
            </a:r>
            <a:r>
              <a:rPr lang="en-US" sz="3600" b="1" dirty="0" smtClean="0"/>
              <a:t>Coastal </a:t>
            </a:r>
            <a:r>
              <a:rPr lang="en-US" sz="3600" b="1" dirty="0" smtClean="0"/>
              <a:t>College of Georgia,  Camden County, GA   </a:t>
            </a:r>
          </a:p>
          <a:p>
            <a:r>
              <a:rPr lang="en-US" sz="3600" b="1" dirty="0" smtClean="0">
                <a:latin typeface="Times New Roman"/>
                <a:cs typeface="Times New Roman"/>
              </a:rPr>
              <a:t>•</a:t>
            </a:r>
            <a:r>
              <a:rPr lang="en-US" sz="3600" b="1" dirty="0" smtClean="0"/>
              <a:t>Coastal </a:t>
            </a:r>
            <a:r>
              <a:rPr lang="en-US" sz="3600" b="1" dirty="0" smtClean="0"/>
              <a:t>College of Georgia, </a:t>
            </a:r>
            <a:r>
              <a:rPr lang="en-US" sz="3600" b="1" dirty="0" smtClean="0"/>
              <a:t> Brunswick</a:t>
            </a:r>
            <a:r>
              <a:rPr lang="en-US" sz="3600" b="1" dirty="0" smtClean="0"/>
              <a:t>, GA</a:t>
            </a:r>
          </a:p>
          <a:p>
            <a:endParaRPr lang="en-US" sz="3400" dirty="0" smtClean="0"/>
          </a:p>
          <a:p>
            <a:r>
              <a:rPr lang="en-US" sz="3400" dirty="0" smtClean="0">
                <a:solidFill>
                  <a:schemeClr val="accent1"/>
                </a:solidFill>
              </a:rPr>
              <a:t>                                </a:t>
            </a:r>
            <a:r>
              <a:rPr lang="en-US" sz="3600" b="1" dirty="0" smtClean="0">
                <a:solidFill>
                  <a:schemeClr val="accent1"/>
                </a:solidFill>
              </a:rPr>
              <a:t>Presented by Scott </a:t>
            </a:r>
            <a:r>
              <a:rPr lang="en-US" sz="3600" b="1" dirty="0" err="1" smtClean="0">
                <a:solidFill>
                  <a:schemeClr val="accent1"/>
                </a:solidFill>
              </a:rPr>
              <a:t>Gilreath</a:t>
            </a:r>
            <a:r>
              <a:rPr lang="en-US" sz="3600" b="1" dirty="0" smtClean="0">
                <a:solidFill>
                  <a:schemeClr val="accent1"/>
                </a:solidFill>
              </a:rPr>
              <a:t>, Manager of Networking and Telecommunications, Armstrong Atlantic State University</a:t>
            </a:r>
          </a:p>
          <a:p>
            <a:pPr algn="l"/>
            <a:endParaRPr lang="en-US" sz="2800" b="1" dirty="0">
              <a:solidFill>
                <a:schemeClr val="accent1"/>
              </a:solidFill>
            </a:endParaRPr>
          </a:p>
        </p:txBody>
      </p:sp>
      <p:sp>
        <p:nvSpPr>
          <p:cNvPr id="9" name="TextBox 8"/>
          <p:cNvSpPr txBox="1"/>
          <p:nvPr/>
        </p:nvSpPr>
        <p:spPr>
          <a:xfrm>
            <a:off x="3829050" y="5181600"/>
            <a:ext cx="28689300" cy="4405595"/>
          </a:xfrm>
          <a:prstGeom prst="rect">
            <a:avLst/>
          </a:prstGeom>
          <a:noFill/>
          <a:ln>
            <a:solidFill>
              <a:schemeClr val="accent1"/>
            </a:solidFill>
          </a:ln>
        </p:spPr>
        <p:txBody>
          <a:bodyPr wrap="square" lIns="65308" tIns="32654" rIns="65308" bIns="32654" rtlCol="0">
            <a:spAutoFit/>
          </a:bodyPr>
          <a:lstStyle/>
          <a:p>
            <a:r>
              <a:rPr lang="en-US" sz="4300" b="1" dirty="0" smtClean="0">
                <a:solidFill>
                  <a:schemeClr val="accent1"/>
                </a:solidFill>
              </a:rPr>
              <a:t>Benefits and Challenges of a Multi- University VoIP Consortium</a:t>
            </a:r>
            <a:r>
              <a:rPr lang="en-US" sz="3900" b="1" dirty="0" smtClean="0"/>
              <a:t/>
            </a:r>
            <a:br>
              <a:rPr lang="en-US" sz="3900" b="1" dirty="0" smtClean="0"/>
            </a:br>
            <a:r>
              <a:rPr lang="en-US" sz="3900" b="1" dirty="0" smtClean="0"/>
              <a:t/>
            </a:r>
            <a:br>
              <a:rPr lang="en-US" sz="3900" b="1" dirty="0" smtClean="0"/>
            </a:br>
            <a:r>
              <a:rPr lang="en-US" sz="3900" b="1" dirty="0" smtClean="0"/>
              <a:t>                    </a:t>
            </a:r>
            <a:r>
              <a:rPr lang="en-US" sz="4000" b="1" dirty="0" smtClean="0"/>
              <a:t>Many institutions and early adopters of VoIP technologies have reaped the benefits of cost savings and greater flexibility associated with this communications technology. The challenges and benefits of expanding this technology across a consortium of independent universities, however, are just now being realized Three years into the post- Centrex world, the unique social and technology needs as well as benefits of aligning with other institutions are explored in this session.</a:t>
            </a:r>
            <a:endParaRPr lang="en-US" sz="4000" dirty="0"/>
          </a:p>
        </p:txBody>
      </p:sp>
      <p:sp>
        <p:nvSpPr>
          <p:cNvPr id="10" name="TextBox 9"/>
          <p:cNvSpPr txBox="1"/>
          <p:nvPr/>
        </p:nvSpPr>
        <p:spPr>
          <a:xfrm>
            <a:off x="4724400" y="9829800"/>
            <a:ext cx="13430250" cy="11792233"/>
          </a:xfrm>
          <a:prstGeom prst="rect">
            <a:avLst/>
          </a:prstGeom>
          <a:noFill/>
          <a:ln>
            <a:solidFill>
              <a:schemeClr val="accent1"/>
            </a:solidFill>
          </a:ln>
        </p:spPr>
        <p:txBody>
          <a:bodyPr wrap="square" lIns="65308" tIns="32654" rIns="65308" bIns="32654" rtlCol="0">
            <a:spAutoFit/>
          </a:bodyPr>
          <a:lstStyle/>
          <a:p>
            <a:r>
              <a:rPr lang="en-US" sz="4300" b="1" dirty="0" smtClean="0">
                <a:solidFill>
                  <a:schemeClr val="accent1"/>
                </a:solidFill>
              </a:rPr>
              <a:t>Consortium Facts</a:t>
            </a:r>
          </a:p>
          <a:p>
            <a:endParaRPr lang="en-US" sz="3900" b="1" dirty="0" smtClean="0"/>
          </a:p>
          <a:p>
            <a:pPr>
              <a:buFont typeface="Arial" pitchFamily="34" charset="0"/>
              <a:buChar char="•"/>
            </a:pPr>
            <a:r>
              <a:rPr lang="en-US" sz="4000" b="1" dirty="0" smtClean="0"/>
              <a:t>Implemented December 2007 – First college system in the Southeast to implement this type of collaboration </a:t>
            </a:r>
            <a:br>
              <a:rPr lang="en-US" sz="4000" b="1" dirty="0" smtClean="0"/>
            </a:br>
            <a:endParaRPr lang="en-US" sz="4000" b="1" dirty="0" smtClean="0"/>
          </a:p>
          <a:p>
            <a:pPr>
              <a:buFont typeface="Arial" pitchFamily="34" charset="0"/>
              <a:buChar char="•"/>
            </a:pPr>
            <a:r>
              <a:rPr lang="en-US" sz="4000" b="1" dirty="0" smtClean="0"/>
              <a:t>Contains 5 unique Management teams, support personnel group, and separate networks</a:t>
            </a:r>
            <a:br>
              <a:rPr lang="en-US" sz="4000" b="1" dirty="0" smtClean="0"/>
            </a:br>
            <a:endParaRPr lang="en-US" sz="4000" b="1" dirty="0" smtClean="0"/>
          </a:p>
          <a:p>
            <a:pPr>
              <a:buFont typeface="Arial" pitchFamily="34" charset="0"/>
              <a:buChar char="•"/>
            </a:pPr>
            <a:r>
              <a:rPr lang="en-US" sz="4000" b="1" dirty="0" smtClean="0"/>
              <a:t>Five CBO and CIO input into project</a:t>
            </a:r>
            <a:br>
              <a:rPr lang="en-US" sz="4000" b="1" dirty="0" smtClean="0"/>
            </a:br>
            <a:endParaRPr lang="en-US" sz="4000" b="1" dirty="0" smtClean="0"/>
          </a:p>
          <a:p>
            <a:pPr>
              <a:buFont typeface="Arial" pitchFamily="34" charset="0"/>
              <a:buChar char="•"/>
            </a:pPr>
            <a:r>
              <a:rPr lang="en-US" sz="4000" b="1" dirty="0" smtClean="0"/>
              <a:t>Each Campus can act in LSP (Local Survivable Processor) mode if connectivity to main host is lost</a:t>
            </a:r>
            <a:br>
              <a:rPr lang="en-US" sz="4000" b="1" dirty="0" smtClean="0"/>
            </a:br>
            <a:endParaRPr lang="en-US" sz="4000" b="1" dirty="0" smtClean="0"/>
          </a:p>
          <a:p>
            <a:pPr>
              <a:buFont typeface="Arial" pitchFamily="34" charset="0"/>
              <a:buChar char="•"/>
            </a:pPr>
            <a:r>
              <a:rPr lang="en-US" sz="4000" b="1" dirty="0" smtClean="0"/>
              <a:t>Six unique Local Exchange Carriers (phone companies for long distance and regional calling) are maintained</a:t>
            </a:r>
            <a:br>
              <a:rPr lang="en-US" sz="4000" b="1" dirty="0" smtClean="0"/>
            </a:br>
            <a:endParaRPr lang="en-US" sz="4000" b="1" dirty="0" smtClean="0"/>
          </a:p>
          <a:p>
            <a:pPr>
              <a:buFont typeface="Arial" pitchFamily="34" charset="0"/>
              <a:buChar char="•"/>
            </a:pPr>
            <a:r>
              <a:rPr lang="en-US" sz="4000" b="1" dirty="0" smtClean="0"/>
              <a:t>Toll-Free calling between all campuses is available via </a:t>
            </a:r>
            <a:r>
              <a:rPr lang="en-US" sz="4000" b="1" dirty="0" err="1" smtClean="0"/>
              <a:t>SeGA</a:t>
            </a:r>
            <a:r>
              <a:rPr lang="en-US" sz="4000" b="1" dirty="0" smtClean="0"/>
              <a:t> 7 Intranet routes</a:t>
            </a:r>
            <a:endParaRPr lang="en-US" sz="4000" dirty="0" smtClean="0"/>
          </a:p>
        </p:txBody>
      </p:sp>
      <p:sp>
        <p:nvSpPr>
          <p:cNvPr id="11" name="TextBox 10"/>
          <p:cNvSpPr txBox="1"/>
          <p:nvPr/>
        </p:nvSpPr>
        <p:spPr>
          <a:xfrm>
            <a:off x="18669000" y="9984090"/>
            <a:ext cx="13639800" cy="11792233"/>
          </a:xfrm>
          <a:prstGeom prst="rect">
            <a:avLst/>
          </a:prstGeom>
          <a:noFill/>
          <a:ln>
            <a:solidFill>
              <a:schemeClr val="accent1"/>
            </a:solidFill>
          </a:ln>
        </p:spPr>
        <p:txBody>
          <a:bodyPr wrap="square" lIns="65308" tIns="32654" rIns="65308" bIns="32654" rtlCol="0">
            <a:spAutoFit/>
          </a:bodyPr>
          <a:lstStyle/>
          <a:p>
            <a:r>
              <a:rPr lang="en-US" sz="4300" b="1" dirty="0" smtClean="0">
                <a:solidFill>
                  <a:schemeClr val="accent1"/>
                </a:solidFill>
              </a:rPr>
              <a:t>Technical Facts</a:t>
            </a:r>
          </a:p>
          <a:p>
            <a:endParaRPr lang="en-US" sz="3900" b="1" dirty="0" smtClean="0"/>
          </a:p>
          <a:p>
            <a:pPr>
              <a:buFont typeface="Arial" pitchFamily="34" charset="0"/>
              <a:buChar char="•"/>
            </a:pPr>
            <a:r>
              <a:rPr lang="en-US" sz="4000" b="1" dirty="0" smtClean="0"/>
              <a:t>Avaya system with over 2000 IP phones combined</a:t>
            </a:r>
            <a:br>
              <a:rPr lang="en-US" sz="4000" b="1" dirty="0" smtClean="0"/>
            </a:br>
            <a:endParaRPr lang="en-US" sz="4000" b="1" dirty="0" smtClean="0"/>
          </a:p>
          <a:p>
            <a:pPr>
              <a:buFont typeface="Arial" pitchFamily="34" charset="0"/>
              <a:buChar char="•"/>
            </a:pPr>
            <a:r>
              <a:rPr lang="en-US" sz="4000" b="1" dirty="0" smtClean="0"/>
              <a:t>Seven distinct local independent network regions involved</a:t>
            </a:r>
            <a:br>
              <a:rPr lang="en-US" sz="4000" b="1" dirty="0" smtClean="0"/>
            </a:br>
            <a:endParaRPr lang="en-US" sz="4000" b="1" dirty="0" smtClean="0"/>
          </a:p>
          <a:p>
            <a:pPr>
              <a:buFont typeface="Arial" pitchFamily="34" charset="0"/>
              <a:buChar char="•"/>
            </a:pPr>
            <a:r>
              <a:rPr lang="en-US" sz="4000" b="1" dirty="0" smtClean="0"/>
              <a:t>Eighteen Local Gateways for direct IP phone connectivity and redundancy</a:t>
            </a:r>
            <a:br>
              <a:rPr lang="en-US" sz="4000" b="1" dirty="0" smtClean="0"/>
            </a:br>
            <a:endParaRPr lang="en-US" sz="4000" b="1" dirty="0" smtClean="0"/>
          </a:p>
          <a:p>
            <a:pPr>
              <a:buFont typeface="Arial" pitchFamily="34" charset="0"/>
              <a:buChar char="•"/>
            </a:pPr>
            <a:r>
              <a:rPr lang="en-US" sz="4000" b="1" dirty="0" smtClean="0"/>
              <a:t>Shared Voice-Mail system –AVST </a:t>
            </a:r>
            <a:br>
              <a:rPr lang="en-US" sz="4000" b="1" dirty="0" smtClean="0"/>
            </a:br>
            <a:endParaRPr lang="en-US" sz="4000" b="1" dirty="0" smtClean="0"/>
          </a:p>
          <a:p>
            <a:pPr>
              <a:buFont typeface="Arial" pitchFamily="34" charset="0"/>
              <a:buChar char="•"/>
            </a:pPr>
            <a:r>
              <a:rPr lang="en-US" sz="4000" b="1" dirty="0" smtClean="0"/>
              <a:t>Protected packet encapsulation with QOS markings between all campus sites</a:t>
            </a:r>
            <a:br>
              <a:rPr lang="en-US" sz="4000" b="1" dirty="0" smtClean="0"/>
            </a:br>
            <a:endParaRPr lang="en-US" sz="4000" b="1" dirty="0" smtClean="0"/>
          </a:p>
          <a:p>
            <a:pPr>
              <a:buFont typeface="Arial" pitchFamily="34" charset="0"/>
              <a:buChar char="•"/>
            </a:pPr>
            <a:r>
              <a:rPr lang="en-US" sz="4000" b="1" dirty="0" smtClean="0"/>
              <a:t>Between 150k and 225k calls per month combined</a:t>
            </a:r>
            <a:br>
              <a:rPr lang="en-US" sz="4000" b="1" dirty="0" smtClean="0"/>
            </a:br>
            <a:endParaRPr lang="en-US" sz="4000" b="1" dirty="0" smtClean="0"/>
          </a:p>
          <a:p>
            <a:pPr>
              <a:buFont typeface="Arial" pitchFamily="34" charset="0"/>
              <a:buChar char="•"/>
            </a:pPr>
            <a:r>
              <a:rPr lang="en-US" sz="4000" b="1" dirty="0" smtClean="0"/>
              <a:t>System functions across multi-vendor local hardware (Cisco, Juniper, HP, etc</a:t>
            </a:r>
            <a:r>
              <a:rPr lang="en-US" sz="4000" b="1" dirty="0" smtClean="0"/>
              <a:t>)</a:t>
            </a:r>
            <a:endParaRPr lang="en-US" sz="4000" b="1"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idx="1"/>
          </p:nvPr>
        </p:nvSpPr>
        <p:spPr>
          <a:xfrm>
            <a:off x="0" y="1"/>
            <a:ext cx="32918400" cy="30479"/>
          </a:xfrm>
          <a:ln>
            <a:solidFill>
              <a:schemeClr val="accent1"/>
            </a:solidFill>
          </a:ln>
        </p:spPr>
        <p:txBody>
          <a:bodyPr/>
          <a:lstStyle/>
          <a:p>
            <a:pPr algn="l"/>
            <a:endParaRPr lang="en-US" sz="2800" b="1" dirty="0">
              <a:solidFill>
                <a:schemeClr val="accent1"/>
              </a:solidFill>
            </a:endParaRPr>
          </a:p>
        </p:txBody>
      </p:sp>
      <p:sp>
        <p:nvSpPr>
          <p:cNvPr id="10" name="TextBox 9"/>
          <p:cNvSpPr txBox="1"/>
          <p:nvPr/>
        </p:nvSpPr>
        <p:spPr>
          <a:xfrm>
            <a:off x="4000500" y="5537200"/>
            <a:ext cx="28232100" cy="4944204"/>
          </a:xfrm>
          <a:prstGeom prst="rect">
            <a:avLst/>
          </a:prstGeom>
          <a:noFill/>
          <a:ln>
            <a:solidFill>
              <a:schemeClr val="accent1"/>
            </a:solidFill>
          </a:ln>
        </p:spPr>
        <p:txBody>
          <a:bodyPr wrap="square" lIns="65308" tIns="32654" rIns="65308" bIns="32654" rtlCol="0">
            <a:spAutoFit/>
          </a:bodyPr>
          <a:lstStyle/>
          <a:p>
            <a:pPr algn="l"/>
            <a:r>
              <a:rPr lang="en-US" sz="4300" b="1" dirty="0" smtClean="0">
                <a:solidFill>
                  <a:schemeClr val="accent1"/>
                </a:solidFill>
              </a:rPr>
              <a:t>                                                                            </a:t>
            </a:r>
            <a:r>
              <a:rPr lang="en-US" sz="4300" b="1" dirty="0" smtClean="0">
                <a:solidFill>
                  <a:schemeClr val="accent1"/>
                </a:solidFill>
              </a:rPr>
              <a:t>  The </a:t>
            </a:r>
            <a:r>
              <a:rPr lang="en-US" sz="4300" b="1" dirty="0" smtClean="0">
                <a:solidFill>
                  <a:schemeClr val="accent1"/>
                </a:solidFill>
              </a:rPr>
              <a:t>Bad</a:t>
            </a:r>
          </a:p>
          <a:p>
            <a:endParaRPr lang="en-US" sz="3400" b="1" dirty="0" smtClean="0"/>
          </a:p>
          <a:p>
            <a:pPr>
              <a:buFont typeface="Arial" pitchFamily="34" charset="0"/>
              <a:buChar char="•"/>
            </a:pPr>
            <a:r>
              <a:rPr lang="en-US" sz="4000" b="1" dirty="0" smtClean="0"/>
              <a:t>Each local network is independently managed, making for more time-consuming troubleshooting</a:t>
            </a:r>
          </a:p>
          <a:p>
            <a:pPr>
              <a:buFont typeface="Arial" pitchFamily="34" charset="0"/>
              <a:buChar char="•"/>
            </a:pPr>
            <a:r>
              <a:rPr lang="en-US" sz="4000" b="1" dirty="0" smtClean="0"/>
              <a:t>Quality of Service issues may develop due to lack of complete visibility into all network settings by any one party</a:t>
            </a:r>
          </a:p>
          <a:p>
            <a:pPr>
              <a:buFont typeface="Arial" pitchFamily="34" charset="0"/>
              <a:buChar char="•"/>
            </a:pPr>
            <a:r>
              <a:rPr lang="en-US" sz="4000" b="1" dirty="0" smtClean="0"/>
              <a:t>IT staff at each institution </a:t>
            </a:r>
            <a:r>
              <a:rPr lang="en-US" sz="4000" b="1" dirty="0" smtClean="0"/>
              <a:t>may </a:t>
            </a:r>
            <a:r>
              <a:rPr lang="en-US" sz="4000" b="1" dirty="0" smtClean="0"/>
              <a:t>not have </a:t>
            </a:r>
            <a:r>
              <a:rPr lang="en-US" sz="4000" b="1" dirty="0" smtClean="0"/>
              <a:t>time </a:t>
            </a:r>
            <a:r>
              <a:rPr lang="en-US" sz="4000" b="1" dirty="0" smtClean="0"/>
              <a:t>to troubleshoot issues locally due to smaller college </a:t>
            </a:r>
            <a:r>
              <a:rPr lang="en-US" sz="4000" b="1" dirty="0" smtClean="0"/>
              <a:t>staffing</a:t>
            </a:r>
            <a:endParaRPr lang="en-US" sz="4000" b="1" dirty="0" smtClean="0"/>
          </a:p>
          <a:p>
            <a:pPr>
              <a:buFont typeface="Arial" pitchFamily="34" charset="0"/>
              <a:buChar char="•"/>
            </a:pPr>
            <a:r>
              <a:rPr lang="en-US" sz="4000" b="1" dirty="0" smtClean="0"/>
              <a:t>Possibility of “too many hands in the cookie jar” </a:t>
            </a:r>
            <a:r>
              <a:rPr lang="en-US" sz="4000" b="1" dirty="0" smtClean="0"/>
              <a:t>effect       </a:t>
            </a:r>
            <a:r>
              <a:rPr lang="en-US" sz="4000" b="1" dirty="0" smtClean="0">
                <a:latin typeface="Times New Roman"/>
                <a:cs typeface="Times New Roman"/>
              </a:rPr>
              <a:t>•</a:t>
            </a:r>
            <a:r>
              <a:rPr lang="en-US" sz="4000" b="1" dirty="0" smtClean="0"/>
              <a:t>Potential </a:t>
            </a:r>
            <a:r>
              <a:rPr lang="en-US" sz="4000" b="1" dirty="0" smtClean="0"/>
              <a:t>for slower decision making process</a:t>
            </a:r>
          </a:p>
          <a:p>
            <a:pPr>
              <a:buFont typeface="Arial" pitchFamily="34" charset="0"/>
              <a:buChar char="•"/>
            </a:pPr>
            <a:r>
              <a:rPr lang="en-US" sz="4000" b="1" dirty="0" smtClean="0"/>
              <a:t>Lack of local network </a:t>
            </a:r>
            <a:r>
              <a:rPr lang="en-US" sz="4000" b="1" dirty="0" smtClean="0"/>
              <a:t>visibility hinders </a:t>
            </a:r>
            <a:r>
              <a:rPr lang="en-US" sz="4000" b="1" dirty="0" smtClean="0"/>
              <a:t>or prolongs resolution by hosted site Administrator for the Consortium</a:t>
            </a:r>
          </a:p>
          <a:p>
            <a:pPr>
              <a:buFont typeface="Arial" pitchFamily="34" charset="0"/>
              <a:buChar char="•"/>
            </a:pPr>
            <a:r>
              <a:rPr lang="en-US" sz="4000" b="1" dirty="0" smtClean="0"/>
              <a:t>Service work or required outages must be coordinated based on seven different college schedules</a:t>
            </a:r>
            <a:endParaRPr lang="en-US" sz="4000" b="1" dirty="0"/>
          </a:p>
        </p:txBody>
      </p:sp>
      <p:sp>
        <p:nvSpPr>
          <p:cNvPr id="7" name="TextBox 6"/>
          <p:cNvSpPr txBox="1"/>
          <p:nvPr/>
        </p:nvSpPr>
        <p:spPr>
          <a:xfrm>
            <a:off x="2209800" y="0"/>
            <a:ext cx="30289500" cy="4143985"/>
          </a:xfrm>
          <a:prstGeom prst="rect">
            <a:avLst/>
          </a:prstGeom>
          <a:noFill/>
          <a:ln>
            <a:solidFill>
              <a:schemeClr val="accent1"/>
            </a:solidFill>
          </a:ln>
        </p:spPr>
        <p:txBody>
          <a:bodyPr wrap="square" lIns="65308" tIns="32654" rIns="65308" bIns="32654" rtlCol="0">
            <a:spAutoFit/>
          </a:bodyPr>
          <a:lstStyle/>
          <a:p>
            <a:pPr algn="l"/>
            <a:r>
              <a:rPr lang="en-US" sz="4300" b="1" dirty="0" smtClean="0">
                <a:solidFill>
                  <a:schemeClr val="accent1"/>
                </a:solidFill>
              </a:rPr>
              <a:t>                                                                                     </a:t>
            </a:r>
            <a:r>
              <a:rPr lang="en-US" sz="4300" b="1" dirty="0" smtClean="0">
                <a:solidFill>
                  <a:schemeClr val="accent1"/>
                </a:solidFill>
              </a:rPr>
              <a:t>   The </a:t>
            </a:r>
            <a:r>
              <a:rPr lang="en-US" sz="4300" b="1" dirty="0" smtClean="0">
                <a:solidFill>
                  <a:schemeClr val="accent1"/>
                </a:solidFill>
              </a:rPr>
              <a:t>Good</a:t>
            </a:r>
          </a:p>
          <a:p>
            <a:endParaRPr lang="en-US" sz="3400" b="1" dirty="0" smtClean="0"/>
          </a:p>
          <a:p>
            <a:pPr>
              <a:buFont typeface="Arial" pitchFamily="34" charset="0"/>
              <a:buChar char="•"/>
            </a:pPr>
            <a:r>
              <a:rPr lang="en-US" sz="4000" b="1" dirty="0" smtClean="0"/>
              <a:t>Loan to be paid off in 2013, with a total time to ROI of only 5 years from start to finish</a:t>
            </a:r>
          </a:p>
          <a:p>
            <a:pPr>
              <a:buFont typeface="Arial" pitchFamily="34" charset="0"/>
              <a:buChar char="•"/>
            </a:pPr>
            <a:r>
              <a:rPr lang="en-US" sz="4000" b="1" dirty="0" smtClean="0"/>
              <a:t>No point to point calling </a:t>
            </a:r>
            <a:r>
              <a:rPr lang="en-US" sz="4000" b="1" dirty="0" smtClean="0"/>
              <a:t>fees        </a:t>
            </a:r>
            <a:r>
              <a:rPr lang="en-US" sz="4000" b="1" dirty="0" smtClean="0">
                <a:latin typeface="Times New Roman"/>
                <a:cs typeface="Times New Roman"/>
              </a:rPr>
              <a:t>•</a:t>
            </a:r>
            <a:r>
              <a:rPr lang="en-US" sz="4000" b="1" dirty="0" smtClean="0"/>
              <a:t> Consortium </a:t>
            </a:r>
            <a:r>
              <a:rPr lang="en-US" sz="4000" b="1" dirty="0" smtClean="0"/>
              <a:t>able to leverage lower prices for services due to size of combined groups</a:t>
            </a:r>
          </a:p>
          <a:p>
            <a:pPr>
              <a:buFont typeface="Arial" pitchFamily="34" charset="0"/>
              <a:buChar char="•"/>
            </a:pPr>
            <a:r>
              <a:rPr lang="en-US" sz="4000" b="1" dirty="0" smtClean="0"/>
              <a:t>All support personnel have central contact at Armstrong to work as repair liaison for any issues</a:t>
            </a:r>
          </a:p>
          <a:p>
            <a:pPr>
              <a:buFont typeface="Arial" pitchFamily="34" charset="0"/>
              <a:buChar char="•"/>
            </a:pPr>
            <a:r>
              <a:rPr lang="en-US" sz="4000" b="1" dirty="0" smtClean="0"/>
              <a:t>Technology </a:t>
            </a:r>
            <a:r>
              <a:rPr lang="en-US" sz="4000" b="1" dirty="0" smtClean="0"/>
              <a:t>partnership allows for greater collaboration with broader scope of IT staff at all colleges</a:t>
            </a:r>
          </a:p>
          <a:p>
            <a:endParaRPr lang="en-US" sz="2800" b="1" dirty="0"/>
          </a:p>
        </p:txBody>
      </p:sp>
      <p:sp>
        <p:nvSpPr>
          <p:cNvPr id="8" name="TextBox 7"/>
          <p:cNvSpPr txBox="1"/>
          <p:nvPr/>
        </p:nvSpPr>
        <p:spPr>
          <a:xfrm>
            <a:off x="3124200" y="11379200"/>
            <a:ext cx="29394150" cy="4913427"/>
          </a:xfrm>
          <a:prstGeom prst="rect">
            <a:avLst/>
          </a:prstGeom>
          <a:noFill/>
          <a:ln>
            <a:solidFill>
              <a:schemeClr val="accent1"/>
            </a:solidFill>
          </a:ln>
        </p:spPr>
        <p:txBody>
          <a:bodyPr wrap="square" lIns="65308" tIns="32654" rIns="65308" bIns="32654" rtlCol="0">
            <a:spAutoFit/>
          </a:bodyPr>
          <a:lstStyle/>
          <a:p>
            <a:r>
              <a:rPr lang="en-US" sz="4300" b="1" dirty="0" smtClean="0">
                <a:solidFill>
                  <a:schemeClr val="accent1"/>
                </a:solidFill>
              </a:rPr>
              <a:t>The </a:t>
            </a:r>
            <a:r>
              <a:rPr lang="en-US" sz="4300" b="1" dirty="0" smtClean="0">
                <a:solidFill>
                  <a:schemeClr val="accent1"/>
                </a:solidFill>
              </a:rPr>
              <a:t>Not So </a:t>
            </a:r>
            <a:r>
              <a:rPr lang="en-US" sz="4300" b="1" dirty="0" smtClean="0">
                <a:solidFill>
                  <a:schemeClr val="accent1"/>
                </a:solidFill>
              </a:rPr>
              <a:t>Ugly   </a:t>
            </a:r>
            <a:endParaRPr lang="en-US" sz="4300" b="1" dirty="0" smtClean="0">
              <a:solidFill>
                <a:schemeClr val="accent1"/>
              </a:solidFill>
            </a:endParaRPr>
          </a:p>
          <a:p>
            <a:endParaRPr lang="en-US" sz="3200" b="1" dirty="0" smtClean="0"/>
          </a:p>
          <a:p>
            <a:pPr>
              <a:buFont typeface="Arial" pitchFamily="34" charset="0"/>
              <a:buChar char="•"/>
            </a:pPr>
            <a:r>
              <a:rPr lang="en-US" sz="4000" b="1" dirty="0" smtClean="0"/>
              <a:t>99.98 uptime globally (greater than prior averages with local Centrex providers)</a:t>
            </a:r>
          </a:p>
          <a:p>
            <a:pPr>
              <a:buFont typeface="Arial" pitchFamily="34" charset="0"/>
              <a:buChar char="•"/>
            </a:pPr>
            <a:r>
              <a:rPr lang="en-US" sz="4000" b="1" dirty="0" smtClean="0"/>
              <a:t>Call Quality on par with Centrex or Pots </a:t>
            </a:r>
            <a:r>
              <a:rPr lang="en-US" sz="4000" b="1" dirty="0" smtClean="0"/>
              <a:t>system     </a:t>
            </a:r>
            <a:r>
              <a:rPr lang="en-US" sz="4000" b="1" dirty="0" smtClean="0">
                <a:latin typeface="Times New Roman"/>
                <a:cs typeface="Times New Roman"/>
              </a:rPr>
              <a:t>•</a:t>
            </a:r>
            <a:r>
              <a:rPr lang="en-US" sz="4000" b="1" dirty="0" smtClean="0"/>
              <a:t>Greater </a:t>
            </a:r>
            <a:r>
              <a:rPr lang="en-US" sz="4000" b="1" dirty="0" smtClean="0"/>
              <a:t>flexibility with call routing, features, and voice-mail options</a:t>
            </a:r>
          </a:p>
          <a:p>
            <a:pPr>
              <a:buFont typeface="Arial" pitchFamily="34" charset="0"/>
              <a:buChar char="•"/>
            </a:pPr>
            <a:r>
              <a:rPr lang="en-US" sz="4000" b="1" dirty="0" smtClean="0"/>
              <a:t>Required only one additional position to co-manage all seven </a:t>
            </a:r>
            <a:r>
              <a:rPr lang="en-US" sz="4000" b="1" dirty="0" smtClean="0"/>
              <a:t>sites     </a:t>
            </a:r>
            <a:r>
              <a:rPr lang="en-US" sz="4000" b="1" dirty="0" smtClean="0">
                <a:latin typeface="Times New Roman"/>
                <a:cs typeface="Times New Roman"/>
              </a:rPr>
              <a:t>•</a:t>
            </a:r>
            <a:r>
              <a:rPr lang="en-US" sz="4000" b="1" dirty="0" smtClean="0"/>
              <a:t>Enterprise </a:t>
            </a:r>
            <a:r>
              <a:rPr lang="en-US" sz="4000" b="1" dirty="0" smtClean="0"/>
              <a:t>failover solution ensuring </a:t>
            </a:r>
            <a:r>
              <a:rPr lang="en-US" sz="4000" b="1" dirty="0" smtClean="0"/>
              <a:t>uptime</a:t>
            </a:r>
            <a:endParaRPr lang="en-US" sz="4000" b="1" dirty="0" smtClean="0"/>
          </a:p>
          <a:p>
            <a:pPr>
              <a:buFont typeface="Arial" pitchFamily="34" charset="0"/>
              <a:buChar char="•"/>
            </a:pPr>
            <a:r>
              <a:rPr lang="en-US" sz="4000" b="1" dirty="0" smtClean="0"/>
              <a:t>Ability to integrate legacy 1FB phone lines for emergency purposes (elevators, Credit Card machines, Fax lines, etc)</a:t>
            </a:r>
          </a:p>
          <a:p>
            <a:pPr>
              <a:buFont typeface="Arial" pitchFamily="34" charset="0"/>
              <a:buChar char="•"/>
            </a:pPr>
            <a:r>
              <a:rPr lang="en-US" sz="4000" b="1" dirty="0" smtClean="0"/>
              <a:t>Shared upgrade system cost and shared maintenance fees across entire consortium lowers individual capital expenditures</a:t>
            </a:r>
          </a:p>
        </p:txBody>
      </p:sp>
      <p:sp>
        <p:nvSpPr>
          <p:cNvPr id="12" name="TextBox 11"/>
          <p:cNvSpPr txBox="1"/>
          <p:nvPr/>
        </p:nvSpPr>
        <p:spPr>
          <a:xfrm>
            <a:off x="15430500" y="18897601"/>
            <a:ext cx="7258050" cy="1050831"/>
          </a:xfrm>
          <a:prstGeom prst="rect">
            <a:avLst/>
          </a:prstGeom>
          <a:noFill/>
        </p:spPr>
        <p:txBody>
          <a:bodyPr wrap="square" lIns="65308" tIns="32654" rIns="65308" bIns="32654" rtlCol="0">
            <a:spAutoFit/>
          </a:bodyPr>
          <a:lstStyle/>
          <a:p>
            <a:endParaRPr lang="en-US" sz="3200" b="1" dirty="0" smtClean="0"/>
          </a:p>
          <a:p>
            <a:endParaRPr lang="en-US" sz="3200" b="1" dirty="0"/>
          </a:p>
        </p:txBody>
      </p:sp>
      <p:sp>
        <p:nvSpPr>
          <p:cNvPr id="13" name="TextBox 12"/>
          <p:cNvSpPr txBox="1"/>
          <p:nvPr/>
        </p:nvSpPr>
        <p:spPr>
          <a:xfrm>
            <a:off x="2628900" y="17068800"/>
            <a:ext cx="30289500" cy="3713098"/>
          </a:xfrm>
          <a:prstGeom prst="rect">
            <a:avLst/>
          </a:prstGeom>
          <a:noFill/>
          <a:ln>
            <a:solidFill>
              <a:schemeClr val="accent1"/>
            </a:solidFill>
          </a:ln>
        </p:spPr>
        <p:txBody>
          <a:bodyPr wrap="square" lIns="65308" tIns="32654" rIns="65308" bIns="32654" rtlCol="0">
            <a:spAutoFit/>
          </a:bodyPr>
          <a:lstStyle/>
          <a:p>
            <a:r>
              <a:rPr lang="en-US" sz="4300" b="1" dirty="0" smtClean="0">
                <a:solidFill>
                  <a:schemeClr val="accent1"/>
                </a:solidFill>
              </a:rPr>
              <a:t>Monday </a:t>
            </a:r>
            <a:r>
              <a:rPr lang="en-US" sz="4300" b="1" dirty="0" smtClean="0">
                <a:solidFill>
                  <a:schemeClr val="accent1"/>
                </a:solidFill>
              </a:rPr>
              <a:t> Morning </a:t>
            </a:r>
            <a:r>
              <a:rPr lang="en-US" sz="4300" b="1" dirty="0" smtClean="0">
                <a:solidFill>
                  <a:schemeClr val="accent1"/>
                </a:solidFill>
              </a:rPr>
              <a:t>Quarterbacking</a:t>
            </a:r>
          </a:p>
          <a:p>
            <a:pPr>
              <a:buFont typeface="Arial" pitchFamily="34" charset="0"/>
              <a:buChar char="•"/>
            </a:pPr>
            <a:endParaRPr lang="en-US" sz="3400" b="1" dirty="0" smtClean="0"/>
          </a:p>
          <a:p>
            <a:pPr>
              <a:buFont typeface="Arial" pitchFamily="34" charset="0"/>
              <a:buChar char="•"/>
            </a:pPr>
            <a:r>
              <a:rPr lang="en-US" sz="4000" b="1" dirty="0" smtClean="0"/>
              <a:t>Have all IT parties provide local network architecture before project begins</a:t>
            </a:r>
          </a:p>
          <a:p>
            <a:pPr>
              <a:buFont typeface="Arial" pitchFamily="34" charset="0"/>
              <a:buChar char="•"/>
            </a:pPr>
            <a:r>
              <a:rPr lang="en-US" sz="4000" b="1" dirty="0" smtClean="0"/>
              <a:t>Require mandatory </a:t>
            </a:r>
            <a:r>
              <a:rPr lang="en-US" sz="4000" b="1" dirty="0" smtClean="0"/>
              <a:t>training </a:t>
            </a:r>
            <a:r>
              <a:rPr lang="en-US" sz="4000" b="1" dirty="0" smtClean="0"/>
              <a:t>before implementation for support staff and local administrative assistants for each department</a:t>
            </a:r>
          </a:p>
          <a:p>
            <a:pPr>
              <a:buFont typeface="Arial" pitchFamily="34" charset="0"/>
              <a:buChar char="•"/>
            </a:pPr>
            <a:r>
              <a:rPr lang="en-US" sz="4000" b="1" dirty="0" smtClean="0"/>
              <a:t>Investigate integrated Voice-mail </a:t>
            </a:r>
            <a:r>
              <a:rPr lang="en-US" sz="4000" b="1" dirty="0" smtClean="0"/>
              <a:t>solution      </a:t>
            </a:r>
            <a:r>
              <a:rPr lang="en-US" sz="4000" b="1" dirty="0" smtClean="0">
                <a:latin typeface="Times New Roman"/>
                <a:cs typeface="Times New Roman"/>
              </a:rPr>
              <a:t>•</a:t>
            </a:r>
            <a:r>
              <a:rPr lang="en-US" sz="4000" b="1" dirty="0" smtClean="0"/>
              <a:t>Have </a:t>
            </a:r>
            <a:r>
              <a:rPr lang="en-US" sz="4000" b="1" dirty="0" smtClean="0"/>
              <a:t>a slower roll-out </a:t>
            </a:r>
            <a:r>
              <a:rPr lang="en-US" sz="4000" b="1" dirty="0" smtClean="0"/>
              <a:t>schedule         </a:t>
            </a:r>
            <a:r>
              <a:rPr lang="en-US" sz="4000" b="1" dirty="0" smtClean="0">
                <a:latin typeface="Times New Roman"/>
                <a:cs typeface="Times New Roman"/>
              </a:rPr>
              <a:t>•</a:t>
            </a:r>
            <a:r>
              <a:rPr lang="en-US" sz="4000" b="1" dirty="0" smtClean="0"/>
              <a:t>Require </a:t>
            </a:r>
            <a:r>
              <a:rPr lang="en-US" sz="4000" b="1" dirty="0" smtClean="0"/>
              <a:t>E-911 rollout at same time</a:t>
            </a:r>
          </a:p>
          <a:p>
            <a:pPr>
              <a:buFont typeface="Arial" pitchFamily="34" charset="0"/>
              <a:buChar char="•"/>
            </a:pPr>
            <a:r>
              <a:rPr lang="en-US" sz="4000" b="1" dirty="0" smtClean="0"/>
              <a:t> </a:t>
            </a:r>
            <a:r>
              <a:rPr lang="en-US" sz="4000" b="1" dirty="0" smtClean="0"/>
              <a:t>Obtain 6 month contract with dedicated support technician from vendor until system is well </a:t>
            </a:r>
            <a:r>
              <a:rPr lang="en-US" sz="4000" b="1" dirty="0" smtClean="0"/>
              <a:t>understood</a:t>
            </a:r>
            <a:endParaRPr lang="en-US" sz="4000" b="1" dirty="0" smtClean="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hoto &amp; Subtitle ">
  <a:themeElements>
    <a:clrScheme name="">
      <a:dk1>
        <a:srgbClr val="000000"/>
      </a:dk1>
      <a:lt1>
        <a:srgbClr val="FFFFFF"/>
      </a:lt1>
      <a:dk2>
        <a:srgbClr val="000000"/>
      </a:dk2>
      <a:lt2>
        <a:srgbClr val="808080"/>
      </a:lt2>
      <a:accent1>
        <a:srgbClr val="5C1215"/>
      </a:accent1>
      <a:accent2>
        <a:srgbClr val="333399"/>
      </a:accent2>
      <a:accent3>
        <a:srgbClr val="FFFFFF"/>
      </a:accent3>
      <a:accent4>
        <a:srgbClr val="000000"/>
      </a:accent4>
      <a:accent5>
        <a:srgbClr val="B5AAAA"/>
      </a:accent5>
      <a:accent6>
        <a:srgbClr val="2D2D8A"/>
      </a:accent6>
      <a:hlink>
        <a:srgbClr val="009999"/>
      </a:hlink>
      <a:folHlink>
        <a:srgbClr val="99CC00"/>
      </a:folHlink>
    </a:clrScheme>
    <a:fontScheme name="Photo &amp; Subtitle ">
      <a:majorFont>
        <a:latin typeface="Gill Sans MT"/>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sym typeface="Gill Sans" charset="0"/>
          </a:defRPr>
        </a:defPPr>
      </a:lstStyle>
    </a:lnDef>
  </a:objectDefaults>
  <a:extraClrSchemeLst>
    <a:extraClrScheme>
      <a:clrScheme name="Photo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675</TotalTime>
  <Pages>0</Pages>
  <Words>379</Words>
  <Characters>0</Characters>
  <Application>Microsoft Office PowerPoint</Application>
  <PresentationFormat>Custom</PresentationFormat>
  <Lines>0</Lines>
  <Paragraphs>53</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Photo &amp; Subtitle </vt:lpstr>
      <vt:lpstr>Slide 1</vt:lpstr>
      <vt:lpstr>Slide 2</vt:lpstr>
    </vt:vector>
  </TitlesOfParts>
  <Company>IEF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ief</dc:creator>
  <cp:keywords/>
  <dc:description/>
  <cp:lastModifiedBy>AASU</cp:lastModifiedBy>
  <cp:revision>85</cp:revision>
  <dcterms:created xsi:type="dcterms:W3CDTF">2010-09-15T18:22:25Z</dcterms:created>
  <dcterms:modified xsi:type="dcterms:W3CDTF">2011-05-26T17:12:48Z</dcterms:modified>
</cp:coreProperties>
</file>