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05A5F-7F18-4888-B30A-1CFA6A62A659}" type="datetimeFigureOut">
              <a:rPr lang="en-US" smtClean="0"/>
              <a:pPr/>
              <a:t>7/5/2011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2028E-2CDD-471A-B340-4D9A887B8E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5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discussion on </a:t>
            </a:r>
            <a:r>
              <a:rPr lang="en-US" baseline="0" dirty="0" smtClean="0"/>
              <a:t>solutions – pick another problem and go again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32028E-2CDD-471A-B340-4D9A887B8EF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5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55C63-D92B-4D64-A6C3-DBBD314230AC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9754E-F770-4509-B203-2EA90C75E889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D60D-DBEC-4F3A-8A32-8E68BDC1F0CE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812" y="570209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F018-1051-4184-B75E-295D06EC0D59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130080"/>
            <a:ext cx="4572000" cy="638885"/>
          </a:xfrm>
        </p:spPr>
        <p:txBody>
          <a:bodyPr/>
          <a:lstStyle/>
          <a:p>
            <a:r>
              <a:rPr lang="en-US" sz="1400" smtClean="0"/>
              <a:t>CIO and EXECUTIVE IT LEADER ROUNDTABLE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6223053"/>
            <a:ext cx="298132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04B3-2343-45A5-B545-EB43EC7C0B3F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56F0A-E678-4159-BA4D-86D79FE60217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FC4C6-20C1-4715-A041-AF10B3CB68E7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E67A3-B63A-45FD-8AB8-B1BAAE4822B6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E590A-8D14-4CC5-94CC-0A5A20DCA5E6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9DCC-8B46-4580-AA70-4043DC2A7479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24A2-3FC7-4F29-8377-778AAE92B263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14AE42A-FB48-444A-B4A9-EC6D7DBC634B}" type="datetime1">
              <a:rPr lang="en-US" smtClean="0"/>
              <a:pPr/>
              <a:t>7/5/2011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r>
              <a:rPr lang="en-US" smtClean="0"/>
              <a:t>CIO and EXECUTIVE IT LEADER ROUNDTABLE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11FC036-7384-4C86-9ECB-A1B6A7286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CIO </a:t>
            </a:r>
            <a:r>
              <a:rPr lang="en-US" sz="2400" dirty="0" smtClean="0">
                <a:latin typeface="+mn-lt"/>
              </a:rPr>
              <a:t>and</a:t>
            </a:r>
            <a:r>
              <a:rPr lang="en-US" dirty="0" smtClean="0"/>
              <a:t> Executive IT Leader Roundtable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Fred Miller</a:t>
            </a:r>
          </a:p>
          <a:p>
            <a:r>
              <a:rPr lang="en-US" sz="1400" dirty="0" smtClean="0"/>
              <a:t>Furman University</a:t>
            </a:r>
          </a:p>
          <a:p>
            <a:r>
              <a:rPr lang="en-US" dirty="0"/>
              <a:t>Jeanne Skul</a:t>
            </a:r>
          </a:p>
          <a:p>
            <a:r>
              <a:rPr lang="en-US" sz="1400" dirty="0"/>
              <a:t>USC Upstate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678" y="533400"/>
            <a:ext cx="67151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04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3. LIGHTING ROUND!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Write down a problem, you’d like entire group to consider</a:t>
            </a:r>
          </a:p>
          <a:p>
            <a:pPr lvl="0"/>
            <a:r>
              <a:rPr lang="en-US" dirty="0" smtClean="0"/>
              <a:t>Problems selected by random draw</a:t>
            </a:r>
          </a:p>
          <a:p>
            <a:pPr lvl="0"/>
            <a:r>
              <a:rPr lang="en-US" dirty="0" smtClean="0"/>
              <a:t>One minute to write a solution</a:t>
            </a:r>
          </a:p>
          <a:p>
            <a:pPr lvl="0"/>
            <a:r>
              <a:rPr lang="en-US" dirty="0" smtClean="0"/>
              <a:t>Read your solution to the group</a:t>
            </a:r>
          </a:p>
          <a:p>
            <a:pPr lvl="0"/>
            <a:r>
              <a:rPr lang="en-US" dirty="0" smtClean="0"/>
              <a:t>Select a new problem </a:t>
            </a:r>
            <a:r>
              <a:rPr lang="en-US" smtClean="0"/>
              <a:t>and repeat</a:t>
            </a:r>
          </a:p>
          <a:p>
            <a:pPr lvl="0"/>
            <a:r>
              <a:rPr lang="en-US" dirty="0" smtClean="0"/>
              <a:t>Let’s find some good solutions!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 dirty="0"/>
          </a:p>
        </p:txBody>
      </p:sp>
      <p:pic>
        <p:nvPicPr>
          <p:cNvPr id="7" name="Picture 6" descr="FurmanRadio_sm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514600"/>
            <a:ext cx="34036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7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THOUGHTS...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CIO and EXECUTIVE IT LEADER ROUNDTABLE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Key takeaways?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How can EDUCAUSE help?</a:t>
            </a:r>
            <a:endParaRPr lang="en-US" dirty="0"/>
          </a:p>
        </p:txBody>
      </p:sp>
      <p:pic>
        <p:nvPicPr>
          <p:cNvPr id="6" name="Picture 5" descr="CIS_mont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35135"/>
            <a:ext cx="9144000" cy="23750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79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What would you like to accomplish?</a:t>
            </a:r>
          </a:p>
          <a:p>
            <a:pPr lvl="1"/>
            <a:r>
              <a:rPr lang="en-US" sz="2400" dirty="0" smtClean="0"/>
              <a:t>Networking?</a:t>
            </a:r>
          </a:p>
          <a:p>
            <a:pPr lvl="1"/>
            <a:r>
              <a:rPr lang="en-US" sz="2400" dirty="0" smtClean="0"/>
              <a:t>Share challenges &amp; solutions?</a:t>
            </a:r>
          </a:p>
          <a:p>
            <a:pPr lvl="1"/>
            <a:r>
              <a:rPr lang="en-US" sz="2400" dirty="0" smtClean="0"/>
              <a:t>Other?</a:t>
            </a:r>
          </a:p>
          <a:p>
            <a:pPr marL="46863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Format: 3 discussion sessions</a:t>
            </a:r>
          </a:p>
          <a:p>
            <a:pPr lvl="1"/>
            <a:r>
              <a:rPr lang="en-US" sz="2400" dirty="0" smtClean="0"/>
              <a:t>Leadership and Management</a:t>
            </a:r>
          </a:p>
          <a:p>
            <a:pPr lvl="1"/>
            <a:r>
              <a:rPr lang="en-US" sz="2400" dirty="0" smtClean="0"/>
              <a:t>Technology Services</a:t>
            </a:r>
          </a:p>
          <a:p>
            <a:pPr lvl="1"/>
            <a:r>
              <a:rPr lang="en-US" sz="2400" dirty="0" smtClean="0"/>
              <a:t>Lighting Round!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 dirty="0"/>
          </a:p>
        </p:txBody>
      </p:sp>
      <p:pic>
        <p:nvPicPr>
          <p:cNvPr id="6" name="Picture 5" descr="Headpho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00" y="1600200"/>
            <a:ext cx="26924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Suggested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Structure of IT (who are you closely aligned with)</a:t>
            </a:r>
          </a:p>
          <a:p>
            <a:pPr lvl="1"/>
            <a:r>
              <a:rPr lang="en-US" dirty="0"/>
              <a:t>Models of IT Governance </a:t>
            </a:r>
            <a:endParaRPr lang="en-US" dirty="0" smtClean="0"/>
          </a:p>
          <a:p>
            <a:pPr lvl="0"/>
            <a:r>
              <a:rPr lang="en-US" dirty="0"/>
              <a:t>Best practices for collaboration between Provost / Faculty and </a:t>
            </a:r>
            <a:r>
              <a:rPr lang="en-US" dirty="0" smtClean="0"/>
              <a:t>IT, </a:t>
            </a:r>
            <a:r>
              <a:rPr lang="en-US" dirty="0"/>
              <a:t>specifically with regard to direct / indirect </a:t>
            </a:r>
            <a:r>
              <a:rPr lang="en-US" dirty="0" smtClean="0"/>
              <a:t>reports</a:t>
            </a:r>
          </a:p>
          <a:p>
            <a:pPr lvl="1"/>
            <a:r>
              <a:rPr lang="en-US" dirty="0"/>
              <a:t>Tips for cultivating and improving the IT leadership/academic leadership </a:t>
            </a:r>
            <a:r>
              <a:rPr lang="en-US" dirty="0" smtClean="0"/>
              <a:t>relationship</a:t>
            </a:r>
            <a:endParaRPr lang="en-US" dirty="0"/>
          </a:p>
          <a:p>
            <a:pPr lvl="0"/>
            <a:r>
              <a:rPr lang="en-US" dirty="0" smtClean="0"/>
              <a:t>Managing </a:t>
            </a:r>
            <a:r>
              <a:rPr lang="en-US" dirty="0"/>
              <a:t>"shadow IT" in the enterprise (departmental self-maintained projects, etc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De-centralizing </a:t>
            </a:r>
            <a:r>
              <a:rPr lang="en-US" dirty="0"/>
              <a:t>or Centralizing IT assets on campus:  What is best for the college/university, and what is best for IT? </a:t>
            </a:r>
            <a:endParaRPr lang="en-US" dirty="0" smtClean="0"/>
          </a:p>
          <a:p>
            <a:pPr lvl="0"/>
            <a:r>
              <a:rPr lang="en-US" dirty="0"/>
              <a:t>Shrinking Budgets with Increasing Enrollments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1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Topics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How do we ensure that IT leaders are viewed as valuable contributors in all areas of university administration and not just “techies” that are consulted when there is a technology problem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Strategic vs. Tactical </a:t>
            </a:r>
            <a:endParaRPr lang="en-US" dirty="0"/>
          </a:p>
          <a:p>
            <a:pPr lvl="1"/>
            <a:r>
              <a:rPr lang="en-US" dirty="0" smtClean="0"/>
              <a:t>With </a:t>
            </a:r>
            <a:r>
              <a:rPr lang="en-US" dirty="0"/>
              <a:t>technology becoming less of a mystery and less centralized, how does a CIO maintain his/her relevance? </a:t>
            </a:r>
            <a:endParaRPr lang="en-US" dirty="0" smtClean="0"/>
          </a:p>
          <a:p>
            <a:pPr lvl="0"/>
            <a:r>
              <a:rPr lang="en-US" dirty="0" smtClean="0"/>
              <a:t>Acquiring </a:t>
            </a:r>
            <a:r>
              <a:rPr lang="en-US" dirty="0"/>
              <a:t>and retaining talent</a:t>
            </a:r>
          </a:p>
          <a:p>
            <a:pPr lvl="1"/>
            <a:r>
              <a:rPr lang="en-US" dirty="0"/>
              <a:t>Managing expectations / employee enrichment in an academic </a:t>
            </a:r>
            <a:r>
              <a:rPr lang="en-US" dirty="0" smtClean="0"/>
              <a:t>setting</a:t>
            </a:r>
          </a:p>
          <a:p>
            <a:pPr lvl="0"/>
            <a:r>
              <a:rPr lang="en-US" dirty="0"/>
              <a:t>Mentoring IT professionals to assume leadership (possibly CIO) </a:t>
            </a:r>
            <a:r>
              <a:rPr lang="en-US" dirty="0" smtClean="0"/>
              <a:t>roles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0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More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Best practices for deciding when to provide services internally or outsource</a:t>
            </a:r>
          </a:p>
          <a:p>
            <a:pPr lvl="1"/>
            <a:r>
              <a:rPr lang="en-US" dirty="0"/>
              <a:t>Cloud Computing </a:t>
            </a:r>
            <a:endParaRPr lang="en-US" dirty="0" smtClean="0"/>
          </a:p>
          <a:p>
            <a:pPr lvl="0"/>
            <a:r>
              <a:rPr lang="en-US" dirty="0" smtClean="0"/>
              <a:t>Informal </a:t>
            </a:r>
            <a:r>
              <a:rPr lang="en-US" dirty="0"/>
              <a:t>vs. Formal channels of communication on IT initiatives and </a:t>
            </a:r>
            <a:r>
              <a:rPr lang="en-US" dirty="0" smtClean="0"/>
              <a:t>projects</a:t>
            </a:r>
          </a:p>
          <a:p>
            <a:pPr lvl="0"/>
            <a:r>
              <a:rPr lang="en-US" dirty="0"/>
              <a:t>Appropriate level of involvement for IT in non-core areas of the College/University, such as Distance Learning, Library, Classroom Technology</a:t>
            </a:r>
          </a:p>
          <a:p>
            <a:pPr lvl="0"/>
            <a:r>
              <a:rPr lang="en-US" dirty="0" smtClean="0"/>
              <a:t>Consumer </a:t>
            </a:r>
            <a:r>
              <a:rPr lang="en-US" dirty="0"/>
              <a:t>focus of Technology and adoption in the education environment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1. Let’s Get Started!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Choose a table with a number of a characteristic that describes you:</a:t>
            </a:r>
          </a:p>
          <a:p>
            <a:pPr lvl="1"/>
            <a:r>
              <a:rPr lang="en-US" sz="2000" dirty="0" smtClean="0"/>
              <a:t>1. Work at  </a:t>
            </a:r>
            <a:r>
              <a:rPr lang="en-US" sz="2000" dirty="0" smtClean="0">
                <a:solidFill>
                  <a:schemeClr val="accent3"/>
                </a:solidFill>
              </a:rPr>
              <a:t>PUBLIC</a:t>
            </a:r>
            <a:r>
              <a:rPr lang="en-US" sz="2000" dirty="0" smtClean="0"/>
              <a:t> institution</a:t>
            </a:r>
          </a:p>
          <a:p>
            <a:pPr lvl="1"/>
            <a:r>
              <a:rPr lang="en-US" sz="2000" dirty="0" smtClean="0"/>
              <a:t>2. Work at a </a:t>
            </a:r>
            <a:r>
              <a:rPr lang="en-US" sz="2000" dirty="0" smtClean="0">
                <a:solidFill>
                  <a:srgbClr val="FAC810"/>
                </a:solidFill>
              </a:rPr>
              <a:t>PRIVATE</a:t>
            </a:r>
            <a:r>
              <a:rPr lang="en-US" sz="2000" dirty="0" smtClean="0"/>
              <a:t> Institution</a:t>
            </a:r>
          </a:p>
          <a:p>
            <a:pPr lvl="1"/>
            <a:r>
              <a:rPr lang="en-US" sz="2000" dirty="0" smtClean="0"/>
              <a:t>3. Work at a </a:t>
            </a:r>
            <a:r>
              <a:rPr lang="en-US" sz="2000" dirty="0" smtClean="0">
                <a:solidFill>
                  <a:srgbClr val="FAC810"/>
                </a:solidFill>
              </a:rPr>
              <a:t>SMALLER</a:t>
            </a:r>
            <a:r>
              <a:rPr lang="en-US" sz="2000" dirty="0" smtClean="0"/>
              <a:t> Institution (&lt; 5,000 student FTE)</a:t>
            </a:r>
          </a:p>
          <a:p>
            <a:pPr lvl="1"/>
            <a:r>
              <a:rPr lang="en-US" sz="2000" dirty="0" smtClean="0"/>
              <a:t>4. Work at a </a:t>
            </a:r>
            <a:r>
              <a:rPr lang="en-US" sz="2000" dirty="0" smtClean="0">
                <a:solidFill>
                  <a:srgbClr val="FAC810"/>
                </a:solidFill>
              </a:rPr>
              <a:t>LARGER</a:t>
            </a:r>
            <a:r>
              <a:rPr lang="en-US" sz="2000" dirty="0" smtClean="0"/>
              <a:t> Institution (&gt; 5,000 student FTE)</a:t>
            </a:r>
          </a:p>
          <a:p>
            <a:pPr lvl="1"/>
            <a:r>
              <a:rPr lang="en-US" sz="2000" dirty="0" smtClean="0"/>
              <a:t>5. See yourself more as a </a:t>
            </a:r>
            <a:r>
              <a:rPr lang="en-US" sz="2000" dirty="0" smtClean="0">
                <a:solidFill>
                  <a:srgbClr val="FAC810"/>
                </a:solidFill>
              </a:rPr>
              <a:t>STRATEGIST</a:t>
            </a:r>
          </a:p>
          <a:p>
            <a:pPr lvl="1"/>
            <a:r>
              <a:rPr lang="en-US" sz="2000" dirty="0" smtClean="0"/>
              <a:t>6. See yourself more as a </a:t>
            </a:r>
            <a:r>
              <a:rPr lang="en-US" sz="2000" dirty="0" smtClean="0">
                <a:solidFill>
                  <a:srgbClr val="FAC810"/>
                </a:solidFill>
              </a:rPr>
              <a:t>TECHNICIAN</a:t>
            </a:r>
          </a:p>
          <a:p>
            <a:pPr lvl="1"/>
            <a:r>
              <a:rPr lang="en-US" sz="2000" dirty="0" smtClean="0"/>
              <a:t>7. See yourself more as an </a:t>
            </a:r>
            <a:r>
              <a:rPr lang="en-US" sz="2000" dirty="0" smtClean="0">
                <a:solidFill>
                  <a:srgbClr val="FAC810"/>
                </a:solidFill>
              </a:rPr>
              <a:t>INNOVATOR</a:t>
            </a:r>
          </a:p>
          <a:p>
            <a:pPr lvl="1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 dirty="0"/>
          </a:p>
        </p:txBody>
      </p:sp>
      <p:pic>
        <p:nvPicPr>
          <p:cNvPr id="5" name="Picture 4" descr="Mac_Circle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581400"/>
            <a:ext cx="25146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and MANAGEMENT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CIO and EXECUTIVE IT LEADER ROUNDTABLE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Table discussions</a:t>
            </a:r>
          </a:p>
          <a:p>
            <a:r>
              <a:rPr lang="en-US" dirty="0" smtClean="0"/>
              <a:t>Choose topics from list </a:t>
            </a:r>
            <a:r>
              <a:rPr lang="en-US" dirty="0" err="1" smtClean="0">
                <a:sym typeface="Wingdings"/>
              </a:rPr>
              <a:t></a:t>
            </a:r>
            <a:endParaRPr lang="en-US" dirty="0" smtClean="0"/>
          </a:p>
          <a:p>
            <a:r>
              <a:rPr lang="en-US" dirty="0" smtClean="0"/>
              <a:t>List chosen topics and discuss</a:t>
            </a:r>
          </a:p>
          <a:p>
            <a:pPr lvl="1"/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Opportunities</a:t>
            </a:r>
          </a:p>
          <a:p>
            <a:r>
              <a:rPr lang="en-US" dirty="0" smtClean="0"/>
              <a:t>Choose one person to take notes and one person as table spokes-person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4114800" cy="3877056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Strategic Planning, Vision, and Values</a:t>
            </a:r>
          </a:p>
          <a:p>
            <a:pPr lvl="0"/>
            <a:r>
              <a:rPr lang="en-US" dirty="0" smtClean="0"/>
              <a:t>Communication</a:t>
            </a:r>
          </a:p>
          <a:p>
            <a:pPr lvl="0"/>
            <a:r>
              <a:rPr lang="en-US" dirty="0" smtClean="0"/>
              <a:t>Governance</a:t>
            </a:r>
          </a:p>
          <a:p>
            <a:pPr lvl="0"/>
            <a:r>
              <a:rPr lang="en-US" dirty="0" smtClean="0"/>
              <a:t>Budget</a:t>
            </a:r>
          </a:p>
          <a:p>
            <a:pPr lvl="0"/>
            <a:r>
              <a:rPr lang="en-US" dirty="0" smtClean="0"/>
              <a:t>Organization: centralize/decentralize</a:t>
            </a:r>
          </a:p>
          <a:p>
            <a:pPr lvl="0"/>
            <a:r>
              <a:rPr lang="en-US" dirty="0" smtClean="0"/>
              <a:t>Project Management</a:t>
            </a:r>
          </a:p>
          <a:p>
            <a:pPr lvl="0"/>
            <a:r>
              <a:rPr lang="en-US" dirty="0" smtClean="0"/>
              <a:t>Relationships</a:t>
            </a:r>
          </a:p>
          <a:p>
            <a:pPr lvl="0"/>
            <a:r>
              <a:rPr lang="en-US" dirty="0" smtClean="0"/>
              <a:t>Collaboration</a:t>
            </a:r>
          </a:p>
          <a:p>
            <a:pPr lvl="0"/>
            <a:r>
              <a:rPr lang="en-US" dirty="0" smtClean="0"/>
              <a:t>Mentoring</a:t>
            </a:r>
          </a:p>
          <a:p>
            <a:pPr lvl="0"/>
            <a:r>
              <a:rPr lang="en-US" dirty="0" smtClean="0"/>
              <a:t>Other leadership topics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 smtClean="0"/>
              <a:t>2. MIX IT UP A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Choose a DIFFERENT table...</a:t>
            </a:r>
          </a:p>
          <a:p>
            <a:pPr lvl="1"/>
            <a:r>
              <a:rPr lang="en-US" sz="2000" dirty="0" smtClean="0"/>
              <a:t>1. Work at  </a:t>
            </a:r>
            <a:r>
              <a:rPr lang="en-US" sz="2000" dirty="0" smtClean="0">
                <a:solidFill>
                  <a:schemeClr val="accent3"/>
                </a:solidFill>
              </a:rPr>
              <a:t>PUBLIC</a:t>
            </a:r>
            <a:r>
              <a:rPr lang="en-US" sz="2000" dirty="0" smtClean="0"/>
              <a:t> institution</a:t>
            </a:r>
          </a:p>
          <a:p>
            <a:pPr lvl="1"/>
            <a:r>
              <a:rPr lang="en-US" sz="2000" dirty="0" smtClean="0"/>
              <a:t>2. Work at a </a:t>
            </a:r>
            <a:r>
              <a:rPr lang="en-US" sz="2000" dirty="0" smtClean="0">
                <a:solidFill>
                  <a:srgbClr val="FAC810"/>
                </a:solidFill>
              </a:rPr>
              <a:t>PRIVATE</a:t>
            </a:r>
            <a:r>
              <a:rPr lang="en-US" sz="2000" dirty="0" smtClean="0"/>
              <a:t> Institution</a:t>
            </a:r>
          </a:p>
          <a:p>
            <a:pPr lvl="1"/>
            <a:r>
              <a:rPr lang="en-US" sz="2000" dirty="0" smtClean="0"/>
              <a:t>3. Work at a </a:t>
            </a:r>
            <a:r>
              <a:rPr lang="en-US" sz="2000" dirty="0" smtClean="0">
                <a:solidFill>
                  <a:srgbClr val="FAC810"/>
                </a:solidFill>
              </a:rPr>
              <a:t>SMALLER</a:t>
            </a:r>
            <a:r>
              <a:rPr lang="en-US" sz="2000" dirty="0" smtClean="0"/>
              <a:t> Institution (&lt; 5,000 student FTE)</a:t>
            </a:r>
          </a:p>
          <a:p>
            <a:pPr lvl="1"/>
            <a:r>
              <a:rPr lang="en-US" sz="2000" dirty="0" smtClean="0"/>
              <a:t>4. Work at a </a:t>
            </a:r>
            <a:r>
              <a:rPr lang="en-US" sz="2000" dirty="0" smtClean="0">
                <a:solidFill>
                  <a:srgbClr val="FAC810"/>
                </a:solidFill>
              </a:rPr>
              <a:t>LARGER</a:t>
            </a:r>
            <a:r>
              <a:rPr lang="en-US" sz="2000" dirty="0" smtClean="0"/>
              <a:t> Institution (&gt; 5,000 student FTE)</a:t>
            </a:r>
          </a:p>
          <a:p>
            <a:pPr lvl="1"/>
            <a:r>
              <a:rPr lang="en-US" sz="2000" dirty="0" smtClean="0"/>
              <a:t>5. See yourself more as a </a:t>
            </a:r>
            <a:r>
              <a:rPr lang="en-US" sz="2000" dirty="0" smtClean="0">
                <a:solidFill>
                  <a:srgbClr val="FAC810"/>
                </a:solidFill>
              </a:rPr>
              <a:t>STRATEGIST</a:t>
            </a:r>
          </a:p>
          <a:p>
            <a:pPr lvl="1"/>
            <a:r>
              <a:rPr lang="en-US" sz="2000" dirty="0" smtClean="0"/>
              <a:t>6. See yourself more as a </a:t>
            </a:r>
            <a:r>
              <a:rPr lang="en-US" sz="2000" dirty="0" smtClean="0">
                <a:solidFill>
                  <a:srgbClr val="FAC810"/>
                </a:solidFill>
              </a:rPr>
              <a:t>TECHNICIAN</a:t>
            </a:r>
          </a:p>
          <a:p>
            <a:pPr lvl="1"/>
            <a:r>
              <a:rPr lang="en-US" sz="2000" dirty="0" smtClean="0"/>
              <a:t>7. See yourself more as an </a:t>
            </a:r>
            <a:r>
              <a:rPr lang="en-US" sz="2000" dirty="0" smtClean="0">
                <a:solidFill>
                  <a:srgbClr val="FAC810"/>
                </a:solidFill>
              </a:rPr>
              <a:t>INNOVATOR</a:t>
            </a:r>
          </a:p>
          <a:p>
            <a:pPr lvl="1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CIO and EXECUTIVE IT LEADER ROUNDTABLE</a:t>
            </a:r>
            <a:endParaRPr lang="en-US" dirty="0"/>
          </a:p>
        </p:txBody>
      </p:sp>
      <p:pic>
        <p:nvPicPr>
          <p:cNvPr id="5" name="Picture 4" descr="Circle_Lib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758" y="3581400"/>
            <a:ext cx="2472293" cy="244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Services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smtClean="0"/>
              <a:t>CIO and EXECUTIVE IT LEADER ROUNDTABLE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Table discussions</a:t>
            </a:r>
          </a:p>
          <a:p>
            <a:r>
              <a:rPr lang="en-US" dirty="0" smtClean="0"/>
              <a:t>Choose topics from list </a:t>
            </a:r>
            <a:r>
              <a:rPr lang="en-US" dirty="0" err="1" smtClean="0">
                <a:sym typeface="Wingdings"/>
              </a:rPr>
              <a:t></a:t>
            </a:r>
            <a:endParaRPr lang="en-US" dirty="0" smtClean="0"/>
          </a:p>
          <a:p>
            <a:r>
              <a:rPr lang="en-US" dirty="0" smtClean="0"/>
              <a:t>List chosen topics and discuss</a:t>
            </a:r>
          </a:p>
          <a:p>
            <a:pPr lvl="1"/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Solutions</a:t>
            </a:r>
          </a:p>
          <a:p>
            <a:r>
              <a:rPr lang="en-US" dirty="0" smtClean="0"/>
              <a:t>Choose one person </a:t>
            </a:r>
            <a:r>
              <a:rPr lang="en-US" dirty="0" smtClean="0"/>
              <a:t>as </a:t>
            </a:r>
            <a:r>
              <a:rPr lang="en-US" dirty="0" smtClean="0"/>
              <a:t>table spokes-person</a:t>
            </a:r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4114800" cy="3877056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Mobile Computing</a:t>
            </a:r>
          </a:p>
          <a:p>
            <a:pPr lvl="0"/>
            <a:r>
              <a:rPr lang="en-US" dirty="0" smtClean="0"/>
              <a:t>Outsourcing and Cloud Solutions</a:t>
            </a:r>
          </a:p>
          <a:p>
            <a:pPr lvl="0"/>
            <a:r>
              <a:rPr lang="en-US" dirty="0" smtClean="0"/>
              <a:t>Security and Privacy</a:t>
            </a:r>
          </a:p>
          <a:p>
            <a:pPr lvl="0"/>
            <a:r>
              <a:rPr lang="en-US" dirty="0" smtClean="0"/>
              <a:t>Support for Teaching, Learning &amp;Research</a:t>
            </a:r>
          </a:p>
          <a:p>
            <a:pPr lvl="0"/>
            <a:r>
              <a:rPr lang="en-US" dirty="0" smtClean="0"/>
              <a:t>Enterprise Systems</a:t>
            </a:r>
          </a:p>
          <a:p>
            <a:pPr lvl="0"/>
            <a:r>
              <a:rPr lang="en-US" dirty="0" smtClean="0"/>
              <a:t>Innovation</a:t>
            </a:r>
          </a:p>
          <a:p>
            <a:pPr lvl="0"/>
            <a:r>
              <a:rPr lang="en-US" dirty="0" smtClean="0"/>
              <a:t>IT Staff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2352</TotalTime>
  <Words>631</Words>
  <Application>Microsoft Office PowerPoint</Application>
  <PresentationFormat>On-screen Show (4:3)</PresentationFormat>
  <Paragraphs>118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 Pop</vt:lpstr>
      <vt:lpstr>CIO and Executive IT Leader Roundtable </vt:lpstr>
      <vt:lpstr>Session Overview</vt:lpstr>
      <vt:lpstr>Suggested Topics</vt:lpstr>
      <vt:lpstr>Topics Continued</vt:lpstr>
      <vt:lpstr>More Topics</vt:lpstr>
      <vt:lpstr>1. Let’s Get Started!</vt:lpstr>
      <vt:lpstr>LEADERSHIP and MANAGEMENT</vt:lpstr>
      <vt:lpstr>2. MIX IT UP A BIT</vt:lpstr>
      <vt:lpstr>Technology Services</vt:lpstr>
      <vt:lpstr>3. LIGHTING ROUND!</vt:lpstr>
      <vt:lpstr>CONCLUDING THOUGHTS...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CIO/Executive IT Leader Roundtable</dc:title>
  <dc:creator>jskul</dc:creator>
  <cp:lastModifiedBy>jskul</cp:lastModifiedBy>
  <cp:revision>21</cp:revision>
  <dcterms:created xsi:type="dcterms:W3CDTF">2011-05-26T19:44:03Z</dcterms:created>
  <dcterms:modified xsi:type="dcterms:W3CDTF">2011-07-05T18:56:08Z</dcterms:modified>
</cp:coreProperties>
</file>