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4"/>
  </p:notesMasterIdLst>
  <p:handoutMasterIdLst>
    <p:handoutMasterId r:id="rId75"/>
  </p:handoutMasterIdLst>
  <p:sldIdLst>
    <p:sldId id="273" r:id="rId2"/>
    <p:sldId id="302" r:id="rId3"/>
    <p:sldId id="275" r:id="rId4"/>
    <p:sldId id="276" r:id="rId5"/>
    <p:sldId id="277" r:id="rId6"/>
    <p:sldId id="304" r:id="rId7"/>
    <p:sldId id="305" r:id="rId8"/>
    <p:sldId id="341" r:id="rId9"/>
    <p:sldId id="278" r:id="rId10"/>
    <p:sldId id="308" r:id="rId11"/>
    <p:sldId id="279" r:id="rId12"/>
    <p:sldId id="309" r:id="rId13"/>
    <p:sldId id="313" r:id="rId14"/>
    <p:sldId id="280" r:id="rId15"/>
    <p:sldId id="315" r:id="rId16"/>
    <p:sldId id="310" r:id="rId17"/>
    <p:sldId id="311" r:id="rId18"/>
    <p:sldId id="320" r:id="rId19"/>
    <p:sldId id="321" r:id="rId20"/>
    <p:sldId id="325" r:id="rId21"/>
    <p:sldId id="326" r:id="rId22"/>
    <p:sldId id="328" r:id="rId23"/>
    <p:sldId id="329" r:id="rId24"/>
    <p:sldId id="316" r:id="rId25"/>
    <p:sldId id="303" r:id="rId26"/>
    <p:sldId id="317" r:id="rId27"/>
    <p:sldId id="283" r:id="rId28"/>
    <p:sldId id="284" r:id="rId29"/>
    <p:sldId id="285" r:id="rId30"/>
    <p:sldId id="286" r:id="rId31"/>
    <p:sldId id="287" r:id="rId32"/>
    <p:sldId id="288" r:id="rId33"/>
    <p:sldId id="289" r:id="rId34"/>
    <p:sldId id="290" r:id="rId35"/>
    <p:sldId id="291" r:id="rId36"/>
    <p:sldId id="337" r:id="rId37"/>
    <p:sldId id="301" r:id="rId38"/>
    <p:sldId id="293" r:id="rId39"/>
    <p:sldId id="294" r:id="rId40"/>
    <p:sldId id="330" r:id="rId41"/>
    <p:sldId id="331" r:id="rId42"/>
    <p:sldId id="332" r:id="rId43"/>
    <p:sldId id="333" r:id="rId44"/>
    <p:sldId id="295" r:id="rId45"/>
    <p:sldId id="296" r:id="rId46"/>
    <p:sldId id="297" r:id="rId47"/>
    <p:sldId id="347" r:id="rId48"/>
    <p:sldId id="260" r:id="rId49"/>
    <p:sldId id="265" r:id="rId50"/>
    <p:sldId id="266" r:id="rId51"/>
    <p:sldId id="344" r:id="rId52"/>
    <p:sldId id="342" r:id="rId53"/>
    <p:sldId id="343" r:id="rId54"/>
    <p:sldId id="340" r:id="rId55"/>
    <p:sldId id="261" r:id="rId56"/>
    <p:sldId id="262" r:id="rId57"/>
    <p:sldId id="263" r:id="rId58"/>
    <p:sldId id="268" r:id="rId59"/>
    <p:sldId id="345" r:id="rId60"/>
    <p:sldId id="346" r:id="rId61"/>
    <p:sldId id="264" r:id="rId62"/>
    <p:sldId id="338" r:id="rId63"/>
    <p:sldId id="299" r:id="rId64"/>
    <p:sldId id="259" r:id="rId65"/>
    <p:sldId id="256" r:id="rId66"/>
    <p:sldId id="257" r:id="rId67"/>
    <p:sldId id="269" r:id="rId68"/>
    <p:sldId id="335" r:id="rId69"/>
    <p:sldId id="318" r:id="rId70"/>
    <p:sldId id="319" r:id="rId71"/>
    <p:sldId id="300" r:id="rId72"/>
    <p:sldId id="348" r:id="rId73"/>
  </p:sldIdLst>
  <p:sldSz cx="9144000" cy="6858000" type="screen4x3"/>
  <p:notesSz cx="6856413"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9" autoAdjust="0"/>
    <p:restoredTop sz="86428" autoAdjust="0"/>
  </p:normalViewPr>
  <p:slideViewPr>
    <p:cSldViewPr>
      <p:cViewPr varScale="1">
        <p:scale>
          <a:sx n="58" d="100"/>
          <a:sy n="58" d="100"/>
        </p:scale>
        <p:origin x="-456" y="-90"/>
      </p:cViewPr>
      <p:guideLst>
        <p:guide orient="horz" pos="2160"/>
        <p:guide pos="2880"/>
      </p:guideLst>
    </p:cSldViewPr>
  </p:slideViewPr>
  <p:outlineViewPr>
    <p:cViewPr>
      <p:scale>
        <a:sx n="33" d="100"/>
        <a:sy n="33" d="100"/>
      </p:scale>
      <p:origin x="264" y="42978"/>
    </p:cViewPr>
  </p:outlineViewPr>
  <p:notesTextViewPr>
    <p:cViewPr>
      <p:scale>
        <a:sx n="100" d="100"/>
        <a:sy n="100" d="100"/>
      </p:scale>
      <p:origin x="0" y="0"/>
    </p:cViewPr>
  </p:notesTextViewPr>
  <p:sorterViewPr>
    <p:cViewPr>
      <p:scale>
        <a:sx n="82" d="100"/>
        <a:sy n="82" d="100"/>
      </p:scale>
      <p:origin x="0" y="555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bradfor\Desktop\SanDiego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bradfor\Desktop\SanDiego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N1921</a:t>
            </a:r>
          </a:p>
        </c:rich>
      </c:tx>
    </c:title>
    <c:plotArea>
      <c:layout/>
      <c:barChart>
        <c:barDir val="col"/>
        <c:grouping val="clustered"/>
        <c:ser>
          <c:idx val="0"/>
          <c:order val="0"/>
          <c:tx>
            <c:v>Fall 2009</c:v>
          </c:tx>
          <c:cat>
            <c:strRef>
              <c:f>Sheet1!$A$29:$A$35</c:f>
              <c:strCache>
                <c:ptCount val="7"/>
                <c:pt idx="0">
                  <c:v>A </c:v>
                </c:pt>
                <c:pt idx="1">
                  <c:v>B</c:v>
                </c:pt>
                <c:pt idx="2">
                  <c:v>C</c:v>
                </c:pt>
                <c:pt idx="3">
                  <c:v>D</c:v>
                </c:pt>
                <c:pt idx="4">
                  <c:v>F</c:v>
                </c:pt>
                <c:pt idx="5">
                  <c:v>I</c:v>
                </c:pt>
                <c:pt idx="6">
                  <c:v>WF</c:v>
                </c:pt>
              </c:strCache>
            </c:strRef>
          </c:cat>
          <c:val>
            <c:numRef>
              <c:f>Sheet1!$B$29:$B$35</c:f>
              <c:numCache>
                <c:formatCode>General</c:formatCode>
                <c:ptCount val="7"/>
                <c:pt idx="0">
                  <c:v>8</c:v>
                </c:pt>
                <c:pt idx="1">
                  <c:v>99</c:v>
                </c:pt>
                <c:pt idx="2">
                  <c:v>22</c:v>
                </c:pt>
                <c:pt idx="3">
                  <c:v>11</c:v>
                </c:pt>
                <c:pt idx="4">
                  <c:v>2</c:v>
                </c:pt>
                <c:pt idx="5">
                  <c:v>1</c:v>
                </c:pt>
                <c:pt idx="6">
                  <c:v>3</c:v>
                </c:pt>
              </c:numCache>
            </c:numRef>
          </c:val>
        </c:ser>
        <c:ser>
          <c:idx val="1"/>
          <c:order val="1"/>
          <c:tx>
            <c:v>Spring 2010</c:v>
          </c:tx>
          <c:val>
            <c:numRef>
              <c:f>Sheet1!$D$29:$D$35</c:f>
              <c:numCache>
                <c:formatCode>General</c:formatCode>
                <c:ptCount val="7"/>
                <c:pt idx="0">
                  <c:v>6</c:v>
                </c:pt>
                <c:pt idx="1">
                  <c:v>40</c:v>
                </c:pt>
                <c:pt idx="2">
                  <c:v>4</c:v>
                </c:pt>
                <c:pt idx="3">
                  <c:v>2</c:v>
                </c:pt>
                <c:pt idx="4">
                  <c:v>0</c:v>
                </c:pt>
                <c:pt idx="5">
                  <c:v>0</c:v>
                </c:pt>
                <c:pt idx="6">
                  <c:v>0</c:v>
                </c:pt>
              </c:numCache>
            </c:numRef>
          </c:val>
        </c:ser>
        <c:ser>
          <c:idx val="2"/>
          <c:order val="2"/>
          <c:tx>
            <c:v>Fall 2010</c:v>
          </c:tx>
          <c:val>
            <c:numRef>
              <c:f>Sheet1!$F$29:$F$35</c:f>
              <c:numCache>
                <c:formatCode>General</c:formatCode>
                <c:ptCount val="7"/>
                <c:pt idx="0">
                  <c:v>27</c:v>
                </c:pt>
                <c:pt idx="1">
                  <c:v>75</c:v>
                </c:pt>
                <c:pt idx="2">
                  <c:v>17</c:v>
                </c:pt>
                <c:pt idx="3">
                  <c:v>14</c:v>
                </c:pt>
                <c:pt idx="4">
                  <c:v>1</c:v>
                </c:pt>
                <c:pt idx="5">
                  <c:v>0</c:v>
                </c:pt>
                <c:pt idx="6">
                  <c:v>3</c:v>
                </c:pt>
              </c:numCache>
            </c:numRef>
          </c:val>
        </c:ser>
        <c:axId val="104660992"/>
        <c:axId val="104662528"/>
      </c:barChart>
      <c:catAx>
        <c:axId val="104660992"/>
        <c:scaling>
          <c:orientation val="minMax"/>
        </c:scaling>
        <c:axPos val="b"/>
        <c:majorTickMark val="none"/>
        <c:tickLblPos val="nextTo"/>
        <c:crossAx val="104662528"/>
        <c:crosses val="autoZero"/>
        <c:auto val="1"/>
        <c:lblAlgn val="ctr"/>
        <c:lblOffset val="100"/>
      </c:catAx>
      <c:valAx>
        <c:axId val="104662528"/>
        <c:scaling>
          <c:orientation val="minMax"/>
        </c:scaling>
        <c:axPos val="l"/>
        <c:majorGridlines/>
        <c:title>
          <c:tx>
            <c:rich>
              <a:bodyPr/>
              <a:lstStyle/>
              <a:p>
                <a:pPr>
                  <a:defRPr/>
                </a:pPr>
                <a:r>
                  <a:rPr lang="en-US"/>
                  <a:t>Enrolled</a:t>
                </a:r>
              </a:p>
            </c:rich>
          </c:tx>
        </c:title>
        <c:numFmt formatCode="General" sourceLinked="1"/>
        <c:majorTickMark val="none"/>
        <c:tickLblPos val="nextTo"/>
        <c:crossAx val="104660992"/>
        <c:crosses val="autoZero"/>
        <c:crossBetween val="between"/>
      </c:valAx>
    </c:plotArea>
    <c:legend>
      <c:legendPos val="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N2928</a:t>
            </a:r>
          </a:p>
        </c:rich>
      </c:tx>
    </c:title>
    <c:plotArea>
      <c:layout/>
      <c:barChart>
        <c:barDir val="col"/>
        <c:grouping val="clustered"/>
        <c:ser>
          <c:idx val="0"/>
          <c:order val="0"/>
          <c:tx>
            <c:v>Fall 2009</c:v>
          </c:tx>
          <c:cat>
            <c:strRef>
              <c:f>Sheet1!$A$41:$A$45</c:f>
              <c:strCache>
                <c:ptCount val="5"/>
                <c:pt idx="0">
                  <c:v>A</c:v>
                </c:pt>
                <c:pt idx="1">
                  <c:v>B</c:v>
                </c:pt>
                <c:pt idx="2">
                  <c:v>C</c:v>
                </c:pt>
                <c:pt idx="3">
                  <c:v>D</c:v>
                </c:pt>
                <c:pt idx="4">
                  <c:v>F</c:v>
                </c:pt>
              </c:strCache>
            </c:strRef>
          </c:cat>
          <c:val>
            <c:numRef>
              <c:f>Sheet1!$B$41:$B$45</c:f>
              <c:numCache>
                <c:formatCode>General</c:formatCode>
                <c:ptCount val="5"/>
                <c:pt idx="0">
                  <c:v>0</c:v>
                </c:pt>
                <c:pt idx="1">
                  <c:v>27</c:v>
                </c:pt>
                <c:pt idx="2">
                  <c:v>14</c:v>
                </c:pt>
                <c:pt idx="3">
                  <c:v>1</c:v>
                </c:pt>
                <c:pt idx="4">
                  <c:v>0</c:v>
                </c:pt>
              </c:numCache>
            </c:numRef>
          </c:val>
        </c:ser>
        <c:ser>
          <c:idx val="1"/>
          <c:order val="1"/>
          <c:tx>
            <c:v>Spring 2010</c:v>
          </c:tx>
          <c:val>
            <c:numRef>
              <c:f>Sheet1!$D$41:$D$45</c:f>
              <c:numCache>
                <c:formatCode>General</c:formatCode>
                <c:ptCount val="5"/>
                <c:pt idx="0">
                  <c:v>0</c:v>
                </c:pt>
                <c:pt idx="1">
                  <c:v>82</c:v>
                </c:pt>
                <c:pt idx="2">
                  <c:v>42</c:v>
                </c:pt>
                <c:pt idx="3">
                  <c:v>0</c:v>
                </c:pt>
                <c:pt idx="4">
                  <c:v>1</c:v>
                </c:pt>
              </c:numCache>
            </c:numRef>
          </c:val>
        </c:ser>
        <c:ser>
          <c:idx val="2"/>
          <c:order val="2"/>
          <c:tx>
            <c:v>Fall 2010</c:v>
          </c:tx>
          <c:val>
            <c:numRef>
              <c:f>Sheet1!$F$41:$F$45</c:f>
              <c:numCache>
                <c:formatCode>General</c:formatCode>
                <c:ptCount val="5"/>
                <c:pt idx="0">
                  <c:v>0</c:v>
                </c:pt>
                <c:pt idx="1">
                  <c:v>14</c:v>
                </c:pt>
                <c:pt idx="2">
                  <c:v>12</c:v>
                </c:pt>
                <c:pt idx="3">
                  <c:v>0</c:v>
                </c:pt>
                <c:pt idx="4">
                  <c:v>0</c:v>
                </c:pt>
              </c:numCache>
            </c:numRef>
          </c:val>
        </c:ser>
        <c:axId val="104684928"/>
        <c:axId val="104690816"/>
      </c:barChart>
      <c:catAx>
        <c:axId val="104684928"/>
        <c:scaling>
          <c:orientation val="minMax"/>
        </c:scaling>
        <c:axPos val="b"/>
        <c:majorTickMark val="none"/>
        <c:tickLblPos val="nextTo"/>
        <c:crossAx val="104690816"/>
        <c:crosses val="autoZero"/>
        <c:auto val="1"/>
        <c:lblAlgn val="ctr"/>
        <c:lblOffset val="100"/>
      </c:catAx>
      <c:valAx>
        <c:axId val="104690816"/>
        <c:scaling>
          <c:orientation val="minMax"/>
        </c:scaling>
        <c:axPos val="l"/>
        <c:majorGridlines/>
        <c:title>
          <c:tx>
            <c:rich>
              <a:bodyPr/>
              <a:lstStyle/>
              <a:p>
                <a:pPr>
                  <a:defRPr/>
                </a:pPr>
                <a:r>
                  <a:rPr lang="en-US"/>
                  <a:t>Enrolled</a:t>
                </a:r>
              </a:p>
            </c:rich>
          </c:tx>
        </c:title>
        <c:numFmt formatCode="General" sourceLinked="1"/>
        <c:majorTickMark val="none"/>
        <c:tickLblPos val="nextTo"/>
        <c:crossAx val="104684928"/>
        <c:crosses val="autoZero"/>
        <c:crossBetween val="between"/>
      </c:valAx>
    </c:plotArea>
    <c:legend>
      <c:legendPos val="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Which</a:t>
            </a:r>
            <a:r>
              <a:rPr lang="en-US" baseline="0"/>
              <a:t> Electronic Resources Used on Mobile Device?</a:t>
            </a:r>
            <a:endParaRPr lang="en-US"/>
          </a:p>
        </c:rich>
      </c:tx>
    </c:title>
    <c:plotArea>
      <c:layout>
        <c:manualLayout>
          <c:layoutTarget val="inner"/>
          <c:xMode val="edge"/>
          <c:yMode val="edge"/>
          <c:x val="4.4064672836948045E-2"/>
          <c:y val="0.10662970385542511"/>
          <c:w val="0.88917116263244877"/>
          <c:h val="0.57583634687247776"/>
        </c:manualLayout>
      </c:layout>
      <c:barChart>
        <c:barDir val="col"/>
        <c:grouping val="clustered"/>
        <c:ser>
          <c:idx val="0"/>
          <c:order val="0"/>
          <c:cat>
            <c:strRef>
              <c:f>Sheet1!$A$2:$A$12</c:f>
              <c:strCache>
                <c:ptCount val="11"/>
                <c:pt idx="0">
                  <c:v>PowerPoint Presentation</c:v>
                </c:pt>
                <c:pt idx="1">
                  <c:v>Podcast</c:v>
                </c:pt>
                <c:pt idx="2">
                  <c:v>Vodcast </c:v>
                </c:pt>
                <c:pt idx="3">
                  <c:v>YouTube Web Link </c:v>
                </c:pt>
                <c:pt idx="4">
                  <c:v>iCollege </c:v>
                </c:pt>
                <c:pt idx="5">
                  <c:v>e-book </c:v>
                </c:pt>
                <c:pt idx="6">
                  <c:v>Personal response system</c:v>
                </c:pt>
                <c:pt idx="7">
                  <c:v>Nursing Website </c:v>
                </c:pt>
                <c:pt idx="8">
                  <c:v>Other Websites </c:v>
                </c:pt>
                <c:pt idx="9">
                  <c:v>Nursing Centeral </c:v>
                </c:pt>
                <c:pt idx="10">
                  <c:v>None (I have not used any applications this week) </c:v>
                </c:pt>
              </c:strCache>
            </c:strRef>
          </c:cat>
          <c:val>
            <c:numRef>
              <c:f>Sheet1!$B$2:$B$12</c:f>
              <c:numCache>
                <c:formatCode>General</c:formatCode>
                <c:ptCount val="11"/>
                <c:pt idx="0">
                  <c:v>24.5</c:v>
                </c:pt>
                <c:pt idx="1">
                  <c:v>61.5</c:v>
                </c:pt>
                <c:pt idx="2">
                  <c:v>2.8</c:v>
                </c:pt>
                <c:pt idx="3">
                  <c:v>14.5</c:v>
                </c:pt>
                <c:pt idx="4">
                  <c:v>64</c:v>
                </c:pt>
                <c:pt idx="5">
                  <c:v>10.6</c:v>
                </c:pt>
                <c:pt idx="6">
                  <c:v>6.2</c:v>
                </c:pt>
                <c:pt idx="7">
                  <c:v>29.4</c:v>
                </c:pt>
                <c:pt idx="8">
                  <c:v>26.1</c:v>
                </c:pt>
                <c:pt idx="9">
                  <c:v>71.599999999999994</c:v>
                </c:pt>
                <c:pt idx="10">
                  <c:v>6.7</c:v>
                </c:pt>
              </c:numCache>
            </c:numRef>
          </c:val>
        </c:ser>
        <c:axId val="104718720"/>
        <c:axId val="104720256"/>
      </c:barChart>
      <c:catAx>
        <c:axId val="104718720"/>
        <c:scaling>
          <c:orientation val="minMax"/>
        </c:scaling>
        <c:axPos val="b"/>
        <c:majorTickMark val="none"/>
        <c:tickLblPos val="nextTo"/>
        <c:crossAx val="104720256"/>
        <c:crosses val="autoZero"/>
        <c:auto val="1"/>
        <c:lblAlgn val="ctr"/>
        <c:lblOffset val="100"/>
      </c:catAx>
      <c:valAx>
        <c:axId val="104720256"/>
        <c:scaling>
          <c:orientation val="minMax"/>
        </c:scaling>
        <c:axPos val="l"/>
        <c:majorGridlines/>
        <c:numFmt formatCode="General" sourceLinked="1"/>
        <c:majorTickMark val="none"/>
        <c:tickLblPos val="nextTo"/>
        <c:crossAx val="10471872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Which Nursing</a:t>
            </a:r>
            <a:r>
              <a:rPr lang="en-US" baseline="0"/>
              <a:t> Central App Did You Use?</a:t>
            </a:r>
            <a:r>
              <a:rPr lang="en-US"/>
              <a:t> </a:t>
            </a:r>
          </a:p>
        </c:rich>
      </c:tx>
    </c:title>
    <c:plotArea>
      <c:layout/>
      <c:barChart>
        <c:barDir val="bar"/>
        <c:grouping val="clustered"/>
        <c:ser>
          <c:idx val="0"/>
          <c:order val="0"/>
          <c:cat>
            <c:strRef>
              <c:f>Sheet1!$A$37:$A$43</c:f>
              <c:strCache>
                <c:ptCount val="7"/>
                <c:pt idx="0">
                  <c:v>Davis Drug Guide </c:v>
                </c:pt>
                <c:pt idx="1">
                  <c:v>Davis Lab and Diagnostic Tests </c:v>
                </c:pt>
                <c:pt idx="2">
                  <c:v>Disease and Disorder </c:v>
                </c:pt>
                <c:pt idx="3">
                  <c:v>Handbook of Nursing Diagnosis </c:v>
                </c:pt>
                <c:pt idx="4">
                  <c:v>Medline Journals </c:v>
                </c:pt>
                <c:pt idx="5">
                  <c:v>Taber's Dictionary </c:v>
                </c:pt>
                <c:pt idx="6">
                  <c:v>I did not use the applications listed above </c:v>
                </c:pt>
              </c:strCache>
            </c:strRef>
          </c:cat>
          <c:val>
            <c:numRef>
              <c:f>Sheet1!$B$37:$B$43</c:f>
              <c:numCache>
                <c:formatCode>General</c:formatCode>
                <c:ptCount val="7"/>
                <c:pt idx="0">
                  <c:v>71.3</c:v>
                </c:pt>
                <c:pt idx="1">
                  <c:v>33.300000000000004</c:v>
                </c:pt>
                <c:pt idx="2">
                  <c:v>40.1</c:v>
                </c:pt>
                <c:pt idx="3">
                  <c:v>42.6</c:v>
                </c:pt>
                <c:pt idx="4">
                  <c:v>3.5</c:v>
                </c:pt>
                <c:pt idx="5">
                  <c:v>54.3</c:v>
                </c:pt>
                <c:pt idx="6">
                  <c:v>13.6</c:v>
                </c:pt>
              </c:numCache>
            </c:numRef>
          </c:val>
        </c:ser>
        <c:axId val="105186816"/>
        <c:axId val="105188352"/>
      </c:barChart>
      <c:catAx>
        <c:axId val="105186816"/>
        <c:scaling>
          <c:orientation val="minMax"/>
        </c:scaling>
        <c:axPos val="l"/>
        <c:majorTickMark val="none"/>
        <c:tickLblPos val="nextTo"/>
        <c:crossAx val="105188352"/>
        <c:crosses val="autoZero"/>
        <c:auto val="1"/>
        <c:lblAlgn val="ctr"/>
        <c:lblOffset val="100"/>
      </c:catAx>
      <c:valAx>
        <c:axId val="105188352"/>
        <c:scaling>
          <c:orientation val="minMax"/>
        </c:scaling>
        <c:axPos val="b"/>
        <c:majorGridlines/>
        <c:numFmt formatCode="General" sourceLinked="1"/>
        <c:majorTickMark val="none"/>
        <c:tickLblPos val="nextTo"/>
        <c:crossAx val="10518681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Which Ways did You Utilize</a:t>
            </a:r>
            <a:r>
              <a:rPr lang="en-US" baseline="0"/>
              <a:t> Electronic Resources to Coursework?</a:t>
            </a:r>
            <a:endParaRPr lang="en-US"/>
          </a:p>
        </c:rich>
      </c:tx>
      <c:layout>
        <c:manualLayout>
          <c:xMode val="edge"/>
          <c:yMode val="edge"/>
          <c:x val="0.12061354265194257"/>
          <c:y val="2.4691358024691412E-2"/>
        </c:manualLayout>
      </c:layout>
    </c:title>
    <c:plotArea>
      <c:layout/>
      <c:barChart>
        <c:barDir val="col"/>
        <c:grouping val="clustered"/>
        <c:ser>
          <c:idx val="0"/>
          <c:order val="0"/>
          <c:cat>
            <c:strRef>
              <c:f>Sheet1!$A$65:$A$70</c:f>
              <c:strCache>
                <c:ptCount val="6"/>
                <c:pt idx="0">
                  <c:v>Class preparation</c:v>
                </c:pt>
                <c:pt idx="1">
                  <c:v>Review/reflection following class session </c:v>
                </c:pt>
                <c:pt idx="2">
                  <c:v>Exam preparation </c:v>
                </c:pt>
                <c:pt idx="3">
                  <c:v>Competency/skill preparation</c:v>
                </c:pt>
                <c:pt idx="4">
                  <c:v>Remediation </c:v>
                </c:pt>
                <c:pt idx="5">
                  <c:v>Personal Response System </c:v>
                </c:pt>
              </c:strCache>
            </c:strRef>
          </c:cat>
          <c:val>
            <c:numRef>
              <c:f>Sheet1!$B$65:$B$70</c:f>
              <c:numCache>
                <c:formatCode>General</c:formatCode>
                <c:ptCount val="6"/>
                <c:pt idx="0">
                  <c:v>60.7</c:v>
                </c:pt>
                <c:pt idx="1">
                  <c:v>38.6</c:v>
                </c:pt>
                <c:pt idx="2">
                  <c:v>51.8</c:v>
                </c:pt>
                <c:pt idx="3">
                  <c:v>41.9</c:v>
                </c:pt>
                <c:pt idx="4">
                  <c:v>8.1</c:v>
                </c:pt>
                <c:pt idx="5">
                  <c:v>10.200000000000001</c:v>
                </c:pt>
              </c:numCache>
            </c:numRef>
          </c:val>
        </c:ser>
        <c:axId val="105224832"/>
        <c:axId val="105247104"/>
      </c:barChart>
      <c:catAx>
        <c:axId val="105224832"/>
        <c:scaling>
          <c:orientation val="minMax"/>
        </c:scaling>
        <c:axPos val="b"/>
        <c:majorTickMark val="none"/>
        <c:tickLblPos val="nextTo"/>
        <c:crossAx val="105247104"/>
        <c:crosses val="autoZero"/>
        <c:auto val="1"/>
        <c:lblAlgn val="ctr"/>
        <c:lblOffset val="100"/>
      </c:catAx>
      <c:valAx>
        <c:axId val="105247104"/>
        <c:scaling>
          <c:orientation val="minMax"/>
        </c:scaling>
        <c:axPos val="l"/>
        <c:majorGridlines/>
        <c:numFmt formatCode="General" sourceLinked="1"/>
        <c:majorTickMark val="none"/>
        <c:tickLblPos val="nextTo"/>
        <c:crossAx val="105224832"/>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DA09B-264C-42E2-84BC-EE865A0B98A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08E2ED2-B227-44E9-9C4F-948C981DB472}">
      <dgm:prSet phldrT="[Text]" custT="1"/>
      <dgm:spPr/>
      <dgm:t>
        <a:bodyPr/>
        <a:lstStyle/>
        <a:p>
          <a:r>
            <a:rPr lang="en-US" sz="1800" dirty="0" smtClean="0"/>
            <a:t>Can students always have resources available?</a:t>
          </a:r>
          <a:r>
            <a:rPr lang="en-US" sz="700" dirty="0" smtClean="0"/>
            <a:t>  </a:t>
          </a:r>
          <a:endParaRPr lang="en-US" sz="700" dirty="0"/>
        </a:p>
      </dgm:t>
    </dgm:pt>
    <dgm:pt modelId="{08EA66FA-CFC9-4DE7-A47B-10C1B4EA3127}" type="parTrans" cxnId="{A848B99A-EA1B-4985-B7A7-5950281C0347}">
      <dgm:prSet/>
      <dgm:spPr/>
      <dgm:t>
        <a:bodyPr/>
        <a:lstStyle/>
        <a:p>
          <a:endParaRPr lang="en-US"/>
        </a:p>
      </dgm:t>
    </dgm:pt>
    <dgm:pt modelId="{858DC939-4196-4D48-A717-B8CE55783C39}" type="sibTrans" cxnId="{A848B99A-EA1B-4985-B7A7-5950281C0347}">
      <dgm:prSet/>
      <dgm:spPr/>
      <dgm:t>
        <a:bodyPr/>
        <a:lstStyle/>
        <a:p>
          <a:endParaRPr lang="en-US"/>
        </a:p>
      </dgm:t>
    </dgm:pt>
    <dgm:pt modelId="{E601A53A-6F1E-4161-B677-F055EDA76BE9}">
      <dgm:prSet phldrT="[Text]" custT="1"/>
      <dgm:spPr/>
      <dgm:t>
        <a:bodyPr/>
        <a:lstStyle/>
        <a:p>
          <a:r>
            <a:rPr lang="en-US" sz="2000" baseline="0" dirty="0" smtClean="0">
              <a:solidFill>
                <a:schemeClr val="bg1">
                  <a:lumMod val="50000"/>
                </a:schemeClr>
              </a:solidFill>
            </a:rPr>
            <a:t>Can students study "on the go"? </a:t>
          </a:r>
          <a:endParaRPr lang="en-US" sz="2000" baseline="0" dirty="0">
            <a:solidFill>
              <a:schemeClr val="bg1">
                <a:lumMod val="50000"/>
              </a:schemeClr>
            </a:solidFill>
          </a:endParaRPr>
        </a:p>
      </dgm:t>
    </dgm:pt>
    <dgm:pt modelId="{B12339AF-5C96-4279-A93D-D9466FAD10F1}" type="parTrans" cxnId="{CAB09DE5-0844-41FB-9DA1-3B95A0CF51AD}">
      <dgm:prSet/>
      <dgm:spPr/>
      <dgm:t>
        <a:bodyPr/>
        <a:lstStyle/>
        <a:p>
          <a:endParaRPr lang="en-US"/>
        </a:p>
      </dgm:t>
    </dgm:pt>
    <dgm:pt modelId="{B3D1C7DA-C540-4904-B4C2-ADF62C95CC9F}" type="sibTrans" cxnId="{CAB09DE5-0844-41FB-9DA1-3B95A0CF51AD}">
      <dgm:prSet/>
      <dgm:spPr/>
      <dgm:t>
        <a:bodyPr/>
        <a:lstStyle/>
        <a:p>
          <a:endParaRPr lang="en-US"/>
        </a:p>
      </dgm:t>
    </dgm:pt>
    <dgm:pt modelId="{5CE8F9D5-A37F-4F96-8FFF-CB18830D2ACE}">
      <dgm:prSet phldrT="[Text]" custT="1"/>
      <dgm:spPr>
        <a:solidFill>
          <a:schemeClr val="accent1"/>
        </a:solidFill>
      </dgm:spPr>
      <dgm:t>
        <a:bodyPr/>
        <a:lstStyle/>
        <a:p>
          <a:r>
            <a:rPr lang="en-US" sz="1800" dirty="0" smtClean="0"/>
            <a:t>What tools are available to facilitate learning away from the classroom and computers? </a:t>
          </a:r>
          <a:endParaRPr lang="en-US" sz="1800" dirty="0"/>
        </a:p>
      </dgm:t>
    </dgm:pt>
    <dgm:pt modelId="{470A50F6-7DA0-46E9-ABD6-C0DBBB06132D}" type="parTrans" cxnId="{327C70ED-C3C0-4539-BEA2-2BA1245FD4DB}">
      <dgm:prSet/>
      <dgm:spPr/>
      <dgm:t>
        <a:bodyPr/>
        <a:lstStyle/>
        <a:p>
          <a:endParaRPr lang="en-US"/>
        </a:p>
      </dgm:t>
    </dgm:pt>
    <dgm:pt modelId="{C4FD8647-142C-452A-AEA9-3B8A61C5C679}" type="sibTrans" cxnId="{327C70ED-C3C0-4539-BEA2-2BA1245FD4DB}">
      <dgm:prSet/>
      <dgm:spPr/>
      <dgm:t>
        <a:bodyPr/>
        <a:lstStyle/>
        <a:p>
          <a:endParaRPr lang="en-US"/>
        </a:p>
      </dgm:t>
    </dgm:pt>
    <dgm:pt modelId="{5DE5AC41-5B4C-4A99-A12C-31C2DBD23574}" type="pres">
      <dgm:prSet presAssocID="{CC9DA09B-264C-42E2-84BC-EE865A0B98A5}" presName="linear" presStyleCnt="0">
        <dgm:presLayoutVars>
          <dgm:dir/>
          <dgm:animLvl val="lvl"/>
          <dgm:resizeHandles val="exact"/>
        </dgm:presLayoutVars>
      </dgm:prSet>
      <dgm:spPr/>
      <dgm:t>
        <a:bodyPr/>
        <a:lstStyle/>
        <a:p>
          <a:endParaRPr lang="en-US"/>
        </a:p>
      </dgm:t>
    </dgm:pt>
    <dgm:pt modelId="{7767BD9D-59DB-44D6-9198-7C2A347174E0}" type="pres">
      <dgm:prSet presAssocID="{108E2ED2-B227-44E9-9C4F-948C981DB472}" presName="parentLin" presStyleCnt="0"/>
      <dgm:spPr/>
    </dgm:pt>
    <dgm:pt modelId="{2B735865-8A6F-4F21-953E-B7E49585E96F}" type="pres">
      <dgm:prSet presAssocID="{108E2ED2-B227-44E9-9C4F-948C981DB472}" presName="parentLeftMargin" presStyleLbl="node1" presStyleIdx="0" presStyleCnt="3"/>
      <dgm:spPr/>
      <dgm:t>
        <a:bodyPr/>
        <a:lstStyle/>
        <a:p>
          <a:endParaRPr lang="en-US"/>
        </a:p>
      </dgm:t>
    </dgm:pt>
    <dgm:pt modelId="{DE6EFA89-573B-47EB-AC78-521884F786DC}" type="pres">
      <dgm:prSet presAssocID="{108E2ED2-B227-44E9-9C4F-948C981DB472}" presName="parentText" presStyleLbl="node1" presStyleIdx="0" presStyleCnt="3" custScaleY="431707">
        <dgm:presLayoutVars>
          <dgm:chMax val="0"/>
          <dgm:bulletEnabled val="1"/>
        </dgm:presLayoutVars>
      </dgm:prSet>
      <dgm:spPr/>
      <dgm:t>
        <a:bodyPr/>
        <a:lstStyle/>
        <a:p>
          <a:endParaRPr lang="en-US"/>
        </a:p>
      </dgm:t>
    </dgm:pt>
    <dgm:pt modelId="{07F5CB00-3753-4C6C-ABAA-C15011137C69}" type="pres">
      <dgm:prSet presAssocID="{108E2ED2-B227-44E9-9C4F-948C981DB472}" presName="negativeSpace" presStyleCnt="0"/>
      <dgm:spPr/>
    </dgm:pt>
    <dgm:pt modelId="{F809B68A-CE28-4941-9E72-92A9A19489C0}" type="pres">
      <dgm:prSet presAssocID="{108E2ED2-B227-44E9-9C4F-948C981DB472}" presName="childText" presStyleLbl="conFgAcc1" presStyleIdx="0" presStyleCnt="3">
        <dgm:presLayoutVars>
          <dgm:bulletEnabled val="1"/>
        </dgm:presLayoutVars>
      </dgm:prSet>
      <dgm:spPr/>
    </dgm:pt>
    <dgm:pt modelId="{F4F226CA-4E80-4942-A68E-1710E6CB3FF6}" type="pres">
      <dgm:prSet presAssocID="{858DC939-4196-4D48-A717-B8CE55783C39}" presName="spaceBetweenRectangles" presStyleCnt="0"/>
      <dgm:spPr/>
    </dgm:pt>
    <dgm:pt modelId="{1995BF11-50FF-4DCC-BE64-2745F9A72F0A}" type="pres">
      <dgm:prSet presAssocID="{E601A53A-6F1E-4161-B677-F055EDA76BE9}" presName="parentLin" presStyleCnt="0"/>
      <dgm:spPr/>
    </dgm:pt>
    <dgm:pt modelId="{E6185D0E-CD83-4443-B985-96D7446E6C6F}" type="pres">
      <dgm:prSet presAssocID="{E601A53A-6F1E-4161-B677-F055EDA76BE9}" presName="parentLeftMargin" presStyleLbl="node1" presStyleIdx="0" presStyleCnt="3"/>
      <dgm:spPr/>
      <dgm:t>
        <a:bodyPr/>
        <a:lstStyle/>
        <a:p>
          <a:endParaRPr lang="en-US"/>
        </a:p>
      </dgm:t>
    </dgm:pt>
    <dgm:pt modelId="{2ADA006A-CF9F-4B62-AEEB-2E6B639EDFFF}" type="pres">
      <dgm:prSet presAssocID="{E601A53A-6F1E-4161-B677-F055EDA76BE9}" presName="parentText" presStyleLbl="node1" presStyleIdx="1" presStyleCnt="3" custScaleY="399593">
        <dgm:presLayoutVars>
          <dgm:chMax val="0"/>
          <dgm:bulletEnabled val="1"/>
        </dgm:presLayoutVars>
      </dgm:prSet>
      <dgm:spPr/>
      <dgm:t>
        <a:bodyPr/>
        <a:lstStyle/>
        <a:p>
          <a:endParaRPr lang="en-US"/>
        </a:p>
      </dgm:t>
    </dgm:pt>
    <dgm:pt modelId="{9D8A8996-DE6C-4681-B317-91823914E480}" type="pres">
      <dgm:prSet presAssocID="{E601A53A-6F1E-4161-B677-F055EDA76BE9}" presName="negativeSpace" presStyleCnt="0"/>
      <dgm:spPr/>
    </dgm:pt>
    <dgm:pt modelId="{99276E9A-CAD4-457D-A74D-ADDEC250E74A}" type="pres">
      <dgm:prSet presAssocID="{E601A53A-6F1E-4161-B677-F055EDA76BE9}" presName="childText" presStyleLbl="conFgAcc1" presStyleIdx="1" presStyleCnt="3">
        <dgm:presLayoutVars>
          <dgm:bulletEnabled val="1"/>
        </dgm:presLayoutVars>
      </dgm:prSet>
      <dgm:spPr/>
    </dgm:pt>
    <dgm:pt modelId="{F8726FAE-7839-44B8-95A8-76044A5393BE}" type="pres">
      <dgm:prSet presAssocID="{B3D1C7DA-C540-4904-B4C2-ADF62C95CC9F}" presName="spaceBetweenRectangles" presStyleCnt="0"/>
      <dgm:spPr/>
    </dgm:pt>
    <dgm:pt modelId="{6EC1E373-0D13-4EF9-8837-3E083081D1FC}" type="pres">
      <dgm:prSet presAssocID="{5CE8F9D5-A37F-4F96-8FFF-CB18830D2ACE}" presName="parentLin" presStyleCnt="0"/>
      <dgm:spPr/>
    </dgm:pt>
    <dgm:pt modelId="{F6C4F435-C004-4E14-8111-11E891E65C9C}" type="pres">
      <dgm:prSet presAssocID="{5CE8F9D5-A37F-4F96-8FFF-CB18830D2ACE}" presName="parentLeftMargin" presStyleLbl="node1" presStyleIdx="1" presStyleCnt="3"/>
      <dgm:spPr/>
      <dgm:t>
        <a:bodyPr/>
        <a:lstStyle/>
        <a:p>
          <a:endParaRPr lang="en-US"/>
        </a:p>
      </dgm:t>
    </dgm:pt>
    <dgm:pt modelId="{CAC28A2F-019B-4901-B6A2-9FCE887AB00D}" type="pres">
      <dgm:prSet presAssocID="{5CE8F9D5-A37F-4F96-8FFF-CB18830D2ACE}" presName="parentText" presStyleLbl="node1" presStyleIdx="2" presStyleCnt="3" custScaleY="386990" custLinFactNeighborX="-1865" custLinFactNeighborY="0">
        <dgm:presLayoutVars>
          <dgm:chMax val="0"/>
          <dgm:bulletEnabled val="1"/>
        </dgm:presLayoutVars>
      </dgm:prSet>
      <dgm:spPr/>
      <dgm:t>
        <a:bodyPr/>
        <a:lstStyle/>
        <a:p>
          <a:endParaRPr lang="en-US"/>
        </a:p>
      </dgm:t>
    </dgm:pt>
    <dgm:pt modelId="{2C601972-44C1-4EA1-B3A0-501A147D5FCE}" type="pres">
      <dgm:prSet presAssocID="{5CE8F9D5-A37F-4F96-8FFF-CB18830D2ACE}" presName="negativeSpace" presStyleCnt="0"/>
      <dgm:spPr/>
    </dgm:pt>
    <dgm:pt modelId="{F93D5405-120F-4E86-8E73-8AC3F321CCD8}" type="pres">
      <dgm:prSet presAssocID="{5CE8F9D5-A37F-4F96-8FFF-CB18830D2ACE}" presName="childText" presStyleLbl="conFgAcc1" presStyleIdx="2" presStyleCnt="3">
        <dgm:presLayoutVars>
          <dgm:bulletEnabled val="1"/>
        </dgm:presLayoutVars>
      </dgm:prSet>
      <dgm:spPr/>
    </dgm:pt>
  </dgm:ptLst>
  <dgm:cxnLst>
    <dgm:cxn modelId="{BEE7E74F-59DD-451E-9B63-13730022F6A2}" type="presOf" srcId="{E601A53A-6F1E-4161-B677-F055EDA76BE9}" destId="{E6185D0E-CD83-4443-B985-96D7446E6C6F}" srcOrd="0" destOrd="0" presId="urn:microsoft.com/office/officeart/2005/8/layout/list1"/>
    <dgm:cxn modelId="{327C70ED-C3C0-4539-BEA2-2BA1245FD4DB}" srcId="{CC9DA09B-264C-42E2-84BC-EE865A0B98A5}" destId="{5CE8F9D5-A37F-4F96-8FFF-CB18830D2ACE}" srcOrd="2" destOrd="0" parTransId="{470A50F6-7DA0-46E9-ABD6-C0DBBB06132D}" sibTransId="{C4FD8647-142C-452A-AEA9-3B8A61C5C679}"/>
    <dgm:cxn modelId="{A848B99A-EA1B-4985-B7A7-5950281C0347}" srcId="{CC9DA09B-264C-42E2-84BC-EE865A0B98A5}" destId="{108E2ED2-B227-44E9-9C4F-948C981DB472}" srcOrd="0" destOrd="0" parTransId="{08EA66FA-CFC9-4DE7-A47B-10C1B4EA3127}" sibTransId="{858DC939-4196-4D48-A717-B8CE55783C39}"/>
    <dgm:cxn modelId="{2834CEEA-E5AC-4DE5-B7F8-6BE5F44C73C4}" type="presOf" srcId="{5CE8F9D5-A37F-4F96-8FFF-CB18830D2ACE}" destId="{CAC28A2F-019B-4901-B6A2-9FCE887AB00D}" srcOrd="1" destOrd="0" presId="urn:microsoft.com/office/officeart/2005/8/layout/list1"/>
    <dgm:cxn modelId="{8E965122-D528-4784-9929-195D0C0A3A63}" type="presOf" srcId="{5CE8F9D5-A37F-4F96-8FFF-CB18830D2ACE}" destId="{F6C4F435-C004-4E14-8111-11E891E65C9C}" srcOrd="0" destOrd="0" presId="urn:microsoft.com/office/officeart/2005/8/layout/list1"/>
    <dgm:cxn modelId="{CAB09DE5-0844-41FB-9DA1-3B95A0CF51AD}" srcId="{CC9DA09B-264C-42E2-84BC-EE865A0B98A5}" destId="{E601A53A-6F1E-4161-B677-F055EDA76BE9}" srcOrd="1" destOrd="0" parTransId="{B12339AF-5C96-4279-A93D-D9466FAD10F1}" sibTransId="{B3D1C7DA-C540-4904-B4C2-ADF62C95CC9F}"/>
    <dgm:cxn modelId="{7E1EA7D5-3B7F-4DF9-B8FB-296FD1384FA4}" type="presOf" srcId="{CC9DA09B-264C-42E2-84BC-EE865A0B98A5}" destId="{5DE5AC41-5B4C-4A99-A12C-31C2DBD23574}" srcOrd="0" destOrd="0" presId="urn:microsoft.com/office/officeart/2005/8/layout/list1"/>
    <dgm:cxn modelId="{2DB47FFF-3D66-45FD-AE0E-7BE8AD5CD690}" type="presOf" srcId="{108E2ED2-B227-44E9-9C4F-948C981DB472}" destId="{DE6EFA89-573B-47EB-AC78-521884F786DC}" srcOrd="1" destOrd="0" presId="urn:microsoft.com/office/officeart/2005/8/layout/list1"/>
    <dgm:cxn modelId="{8EF35D01-D77E-4A8F-8113-7FD477536680}" type="presOf" srcId="{108E2ED2-B227-44E9-9C4F-948C981DB472}" destId="{2B735865-8A6F-4F21-953E-B7E49585E96F}" srcOrd="0" destOrd="0" presId="urn:microsoft.com/office/officeart/2005/8/layout/list1"/>
    <dgm:cxn modelId="{19B6793C-4415-4067-87E8-342384D26A61}" type="presOf" srcId="{E601A53A-6F1E-4161-B677-F055EDA76BE9}" destId="{2ADA006A-CF9F-4B62-AEEB-2E6B639EDFFF}" srcOrd="1" destOrd="0" presId="urn:microsoft.com/office/officeart/2005/8/layout/list1"/>
    <dgm:cxn modelId="{57888C6F-C3F2-4F6D-9E15-F82F1AFE1F1A}" type="presParOf" srcId="{5DE5AC41-5B4C-4A99-A12C-31C2DBD23574}" destId="{7767BD9D-59DB-44D6-9198-7C2A347174E0}" srcOrd="0" destOrd="0" presId="urn:microsoft.com/office/officeart/2005/8/layout/list1"/>
    <dgm:cxn modelId="{5FC748F1-60FF-49B9-87AE-D8880DFABF20}" type="presParOf" srcId="{7767BD9D-59DB-44D6-9198-7C2A347174E0}" destId="{2B735865-8A6F-4F21-953E-B7E49585E96F}" srcOrd="0" destOrd="0" presId="urn:microsoft.com/office/officeart/2005/8/layout/list1"/>
    <dgm:cxn modelId="{52C6EB32-95CA-4103-B544-33767A4E7B8D}" type="presParOf" srcId="{7767BD9D-59DB-44D6-9198-7C2A347174E0}" destId="{DE6EFA89-573B-47EB-AC78-521884F786DC}" srcOrd="1" destOrd="0" presId="urn:microsoft.com/office/officeart/2005/8/layout/list1"/>
    <dgm:cxn modelId="{1A1A8F4C-D4DB-495C-B0F9-2EAFEC38A445}" type="presParOf" srcId="{5DE5AC41-5B4C-4A99-A12C-31C2DBD23574}" destId="{07F5CB00-3753-4C6C-ABAA-C15011137C69}" srcOrd="1" destOrd="0" presId="urn:microsoft.com/office/officeart/2005/8/layout/list1"/>
    <dgm:cxn modelId="{B66E8337-6363-40AB-A270-2FB25CD26A6E}" type="presParOf" srcId="{5DE5AC41-5B4C-4A99-A12C-31C2DBD23574}" destId="{F809B68A-CE28-4941-9E72-92A9A19489C0}" srcOrd="2" destOrd="0" presId="urn:microsoft.com/office/officeart/2005/8/layout/list1"/>
    <dgm:cxn modelId="{18929D6C-3548-450A-8CDD-406EA1AE2FD5}" type="presParOf" srcId="{5DE5AC41-5B4C-4A99-A12C-31C2DBD23574}" destId="{F4F226CA-4E80-4942-A68E-1710E6CB3FF6}" srcOrd="3" destOrd="0" presId="urn:microsoft.com/office/officeart/2005/8/layout/list1"/>
    <dgm:cxn modelId="{826B75F4-D373-4E67-950A-73838F1C7449}" type="presParOf" srcId="{5DE5AC41-5B4C-4A99-A12C-31C2DBD23574}" destId="{1995BF11-50FF-4DCC-BE64-2745F9A72F0A}" srcOrd="4" destOrd="0" presId="urn:microsoft.com/office/officeart/2005/8/layout/list1"/>
    <dgm:cxn modelId="{CECB6246-4D9B-4C71-B02F-20AFF4811CA6}" type="presParOf" srcId="{1995BF11-50FF-4DCC-BE64-2745F9A72F0A}" destId="{E6185D0E-CD83-4443-B985-96D7446E6C6F}" srcOrd="0" destOrd="0" presId="urn:microsoft.com/office/officeart/2005/8/layout/list1"/>
    <dgm:cxn modelId="{D22B6871-46D5-4684-889C-5B8A7CB31537}" type="presParOf" srcId="{1995BF11-50FF-4DCC-BE64-2745F9A72F0A}" destId="{2ADA006A-CF9F-4B62-AEEB-2E6B639EDFFF}" srcOrd="1" destOrd="0" presId="urn:microsoft.com/office/officeart/2005/8/layout/list1"/>
    <dgm:cxn modelId="{5B9A4153-35CF-4F41-A312-A130725BC253}" type="presParOf" srcId="{5DE5AC41-5B4C-4A99-A12C-31C2DBD23574}" destId="{9D8A8996-DE6C-4681-B317-91823914E480}" srcOrd="5" destOrd="0" presId="urn:microsoft.com/office/officeart/2005/8/layout/list1"/>
    <dgm:cxn modelId="{F42DD54C-A07F-45A5-B3A6-41764F349D47}" type="presParOf" srcId="{5DE5AC41-5B4C-4A99-A12C-31C2DBD23574}" destId="{99276E9A-CAD4-457D-A74D-ADDEC250E74A}" srcOrd="6" destOrd="0" presId="urn:microsoft.com/office/officeart/2005/8/layout/list1"/>
    <dgm:cxn modelId="{A8AAFAE0-EFD2-4108-9696-8E0C67094E35}" type="presParOf" srcId="{5DE5AC41-5B4C-4A99-A12C-31C2DBD23574}" destId="{F8726FAE-7839-44B8-95A8-76044A5393BE}" srcOrd="7" destOrd="0" presId="urn:microsoft.com/office/officeart/2005/8/layout/list1"/>
    <dgm:cxn modelId="{15CF5718-8EF4-42E2-BFF6-00D2DDEE9E05}" type="presParOf" srcId="{5DE5AC41-5B4C-4A99-A12C-31C2DBD23574}" destId="{6EC1E373-0D13-4EF9-8837-3E083081D1FC}" srcOrd="8" destOrd="0" presId="urn:microsoft.com/office/officeart/2005/8/layout/list1"/>
    <dgm:cxn modelId="{32EF6729-53AA-4B16-8A81-77A7BA431B3C}" type="presParOf" srcId="{6EC1E373-0D13-4EF9-8837-3E083081D1FC}" destId="{F6C4F435-C004-4E14-8111-11E891E65C9C}" srcOrd="0" destOrd="0" presId="urn:microsoft.com/office/officeart/2005/8/layout/list1"/>
    <dgm:cxn modelId="{94539F57-32D8-4DB9-B60E-8933681B010E}" type="presParOf" srcId="{6EC1E373-0D13-4EF9-8837-3E083081D1FC}" destId="{CAC28A2F-019B-4901-B6A2-9FCE887AB00D}" srcOrd="1" destOrd="0" presId="urn:microsoft.com/office/officeart/2005/8/layout/list1"/>
    <dgm:cxn modelId="{E1DE6961-C6E6-45C6-A406-3B225A2608DF}" type="presParOf" srcId="{5DE5AC41-5B4C-4A99-A12C-31C2DBD23574}" destId="{2C601972-44C1-4EA1-B3A0-501A147D5FCE}" srcOrd="9" destOrd="0" presId="urn:microsoft.com/office/officeart/2005/8/layout/list1"/>
    <dgm:cxn modelId="{DE83A95B-F20B-415A-9024-A43FF3508592}" type="presParOf" srcId="{5DE5AC41-5B4C-4A99-A12C-31C2DBD23574}" destId="{F93D5405-120F-4E86-8E73-8AC3F321CCD8}"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DA09B-264C-42E2-84BC-EE865A0B98A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08E2ED2-B227-44E9-9C4F-948C981DB472}">
      <dgm:prSet phldrT="[Text]" custT="1"/>
      <dgm:spPr/>
      <dgm:t>
        <a:bodyPr/>
        <a:lstStyle/>
        <a:p>
          <a:r>
            <a:rPr lang="en-US" sz="1800" b="1" dirty="0" smtClean="0"/>
            <a:t>The use of handheld devices in education is increasing as more and more resources and software becomes available. </a:t>
          </a:r>
          <a:endParaRPr lang="en-US" sz="1800" b="1" dirty="0"/>
        </a:p>
      </dgm:t>
    </dgm:pt>
    <dgm:pt modelId="{08EA66FA-CFC9-4DE7-A47B-10C1B4EA3127}" type="parTrans" cxnId="{A848B99A-EA1B-4985-B7A7-5950281C0347}">
      <dgm:prSet/>
      <dgm:spPr/>
      <dgm:t>
        <a:bodyPr/>
        <a:lstStyle/>
        <a:p>
          <a:endParaRPr lang="en-US"/>
        </a:p>
      </dgm:t>
    </dgm:pt>
    <dgm:pt modelId="{858DC939-4196-4D48-A717-B8CE55783C39}" type="sibTrans" cxnId="{A848B99A-EA1B-4985-B7A7-5950281C0347}">
      <dgm:prSet/>
      <dgm:spPr/>
      <dgm:t>
        <a:bodyPr/>
        <a:lstStyle/>
        <a:p>
          <a:endParaRPr lang="en-US"/>
        </a:p>
      </dgm:t>
    </dgm:pt>
    <dgm:pt modelId="{5CE8F9D5-A37F-4F96-8FFF-CB18830D2ACE}">
      <dgm:prSet phldrT="[Text]" custT="1"/>
      <dgm:spPr>
        <a:solidFill>
          <a:schemeClr val="accent1"/>
        </a:solidFill>
      </dgm:spPr>
      <dgm:t>
        <a:bodyPr/>
        <a:lstStyle/>
        <a:p>
          <a:r>
            <a:rPr lang="en-US" sz="1800" b="1" dirty="0" smtClean="0">
              <a:solidFill>
                <a:schemeClr val="bg1">
                  <a:lumMod val="75000"/>
                </a:schemeClr>
              </a:solidFill>
            </a:rPr>
            <a:t>The use of iPods will support students’ learning by giving them a means of reviewing needed nursing knowledge over and over again to become more proficient. </a:t>
          </a:r>
          <a:endParaRPr lang="en-US" sz="1800" b="1" dirty="0">
            <a:solidFill>
              <a:schemeClr val="bg1">
                <a:lumMod val="75000"/>
              </a:schemeClr>
            </a:solidFill>
          </a:endParaRPr>
        </a:p>
      </dgm:t>
    </dgm:pt>
    <dgm:pt modelId="{470A50F6-7DA0-46E9-ABD6-C0DBBB06132D}" type="parTrans" cxnId="{327C70ED-C3C0-4539-BEA2-2BA1245FD4DB}">
      <dgm:prSet/>
      <dgm:spPr/>
      <dgm:t>
        <a:bodyPr/>
        <a:lstStyle/>
        <a:p>
          <a:endParaRPr lang="en-US"/>
        </a:p>
      </dgm:t>
    </dgm:pt>
    <dgm:pt modelId="{C4FD8647-142C-452A-AEA9-3B8A61C5C679}" type="sibTrans" cxnId="{327C70ED-C3C0-4539-BEA2-2BA1245FD4DB}">
      <dgm:prSet/>
      <dgm:spPr/>
      <dgm:t>
        <a:bodyPr/>
        <a:lstStyle/>
        <a:p>
          <a:endParaRPr lang="en-US"/>
        </a:p>
      </dgm:t>
    </dgm:pt>
    <dgm:pt modelId="{5DE5AC41-5B4C-4A99-A12C-31C2DBD23574}" type="pres">
      <dgm:prSet presAssocID="{CC9DA09B-264C-42E2-84BC-EE865A0B98A5}" presName="linear" presStyleCnt="0">
        <dgm:presLayoutVars>
          <dgm:dir/>
          <dgm:animLvl val="lvl"/>
          <dgm:resizeHandles val="exact"/>
        </dgm:presLayoutVars>
      </dgm:prSet>
      <dgm:spPr/>
      <dgm:t>
        <a:bodyPr/>
        <a:lstStyle/>
        <a:p>
          <a:endParaRPr lang="en-US"/>
        </a:p>
      </dgm:t>
    </dgm:pt>
    <dgm:pt modelId="{7767BD9D-59DB-44D6-9198-7C2A347174E0}" type="pres">
      <dgm:prSet presAssocID="{108E2ED2-B227-44E9-9C4F-948C981DB472}" presName="parentLin" presStyleCnt="0"/>
      <dgm:spPr/>
    </dgm:pt>
    <dgm:pt modelId="{2B735865-8A6F-4F21-953E-B7E49585E96F}" type="pres">
      <dgm:prSet presAssocID="{108E2ED2-B227-44E9-9C4F-948C981DB472}" presName="parentLeftMargin" presStyleLbl="node1" presStyleIdx="0" presStyleCnt="2"/>
      <dgm:spPr/>
      <dgm:t>
        <a:bodyPr/>
        <a:lstStyle/>
        <a:p>
          <a:endParaRPr lang="en-US"/>
        </a:p>
      </dgm:t>
    </dgm:pt>
    <dgm:pt modelId="{DE6EFA89-573B-47EB-AC78-521884F786DC}" type="pres">
      <dgm:prSet presAssocID="{108E2ED2-B227-44E9-9C4F-948C981DB472}" presName="parentText" presStyleLbl="node1" presStyleIdx="0" presStyleCnt="2" custScaleY="172358">
        <dgm:presLayoutVars>
          <dgm:chMax val="0"/>
          <dgm:bulletEnabled val="1"/>
        </dgm:presLayoutVars>
      </dgm:prSet>
      <dgm:spPr/>
      <dgm:t>
        <a:bodyPr/>
        <a:lstStyle/>
        <a:p>
          <a:endParaRPr lang="en-US"/>
        </a:p>
      </dgm:t>
    </dgm:pt>
    <dgm:pt modelId="{07F5CB00-3753-4C6C-ABAA-C15011137C69}" type="pres">
      <dgm:prSet presAssocID="{108E2ED2-B227-44E9-9C4F-948C981DB472}" presName="negativeSpace" presStyleCnt="0"/>
      <dgm:spPr/>
    </dgm:pt>
    <dgm:pt modelId="{F809B68A-CE28-4941-9E72-92A9A19489C0}" type="pres">
      <dgm:prSet presAssocID="{108E2ED2-B227-44E9-9C4F-948C981DB472}" presName="childText" presStyleLbl="conFgAcc1" presStyleIdx="0" presStyleCnt="2">
        <dgm:presLayoutVars>
          <dgm:bulletEnabled val="1"/>
        </dgm:presLayoutVars>
      </dgm:prSet>
      <dgm:spPr/>
    </dgm:pt>
    <dgm:pt modelId="{F4F226CA-4E80-4942-A68E-1710E6CB3FF6}" type="pres">
      <dgm:prSet presAssocID="{858DC939-4196-4D48-A717-B8CE55783C39}" presName="spaceBetweenRectangles" presStyleCnt="0"/>
      <dgm:spPr/>
    </dgm:pt>
    <dgm:pt modelId="{6EC1E373-0D13-4EF9-8837-3E083081D1FC}" type="pres">
      <dgm:prSet presAssocID="{5CE8F9D5-A37F-4F96-8FFF-CB18830D2ACE}" presName="parentLin" presStyleCnt="0"/>
      <dgm:spPr/>
    </dgm:pt>
    <dgm:pt modelId="{F6C4F435-C004-4E14-8111-11E891E65C9C}" type="pres">
      <dgm:prSet presAssocID="{5CE8F9D5-A37F-4F96-8FFF-CB18830D2ACE}" presName="parentLeftMargin" presStyleLbl="node1" presStyleIdx="0" presStyleCnt="2"/>
      <dgm:spPr/>
      <dgm:t>
        <a:bodyPr/>
        <a:lstStyle/>
        <a:p>
          <a:endParaRPr lang="en-US"/>
        </a:p>
      </dgm:t>
    </dgm:pt>
    <dgm:pt modelId="{CAC28A2F-019B-4901-B6A2-9FCE887AB00D}" type="pres">
      <dgm:prSet presAssocID="{5CE8F9D5-A37F-4F96-8FFF-CB18830D2ACE}" presName="parentText" presStyleLbl="node1" presStyleIdx="1" presStyleCnt="2" custScaleY="159669">
        <dgm:presLayoutVars>
          <dgm:chMax val="0"/>
          <dgm:bulletEnabled val="1"/>
        </dgm:presLayoutVars>
      </dgm:prSet>
      <dgm:spPr/>
      <dgm:t>
        <a:bodyPr/>
        <a:lstStyle/>
        <a:p>
          <a:endParaRPr lang="en-US"/>
        </a:p>
      </dgm:t>
    </dgm:pt>
    <dgm:pt modelId="{2C601972-44C1-4EA1-B3A0-501A147D5FCE}" type="pres">
      <dgm:prSet presAssocID="{5CE8F9D5-A37F-4F96-8FFF-CB18830D2ACE}" presName="negativeSpace" presStyleCnt="0"/>
      <dgm:spPr/>
    </dgm:pt>
    <dgm:pt modelId="{F93D5405-120F-4E86-8E73-8AC3F321CCD8}" type="pres">
      <dgm:prSet presAssocID="{5CE8F9D5-A37F-4F96-8FFF-CB18830D2ACE}" presName="childText" presStyleLbl="conFgAcc1" presStyleIdx="1" presStyleCnt="2">
        <dgm:presLayoutVars>
          <dgm:bulletEnabled val="1"/>
        </dgm:presLayoutVars>
      </dgm:prSet>
      <dgm:spPr/>
    </dgm:pt>
  </dgm:ptLst>
  <dgm:cxnLst>
    <dgm:cxn modelId="{327C70ED-C3C0-4539-BEA2-2BA1245FD4DB}" srcId="{CC9DA09B-264C-42E2-84BC-EE865A0B98A5}" destId="{5CE8F9D5-A37F-4F96-8FFF-CB18830D2ACE}" srcOrd="1" destOrd="0" parTransId="{470A50F6-7DA0-46E9-ABD6-C0DBBB06132D}" sibTransId="{C4FD8647-142C-452A-AEA9-3B8A61C5C679}"/>
    <dgm:cxn modelId="{A848B99A-EA1B-4985-B7A7-5950281C0347}" srcId="{CC9DA09B-264C-42E2-84BC-EE865A0B98A5}" destId="{108E2ED2-B227-44E9-9C4F-948C981DB472}" srcOrd="0" destOrd="0" parTransId="{08EA66FA-CFC9-4DE7-A47B-10C1B4EA3127}" sibTransId="{858DC939-4196-4D48-A717-B8CE55783C39}"/>
    <dgm:cxn modelId="{FD209F00-AE37-443B-9A8A-22D52D52BA32}" type="presOf" srcId="{108E2ED2-B227-44E9-9C4F-948C981DB472}" destId="{DE6EFA89-573B-47EB-AC78-521884F786DC}" srcOrd="1" destOrd="0" presId="urn:microsoft.com/office/officeart/2005/8/layout/list1"/>
    <dgm:cxn modelId="{76B429CF-C6ED-4891-B68C-3F64C0DAA728}" type="presOf" srcId="{CC9DA09B-264C-42E2-84BC-EE865A0B98A5}" destId="{5DE5AC41-5B4C-4A99-A12C-31C2DBD23574}" srcOrd="0" destOrd="0" presId="urn:microsoft.com/office/officeart/2005/8/layout/list1"/>
    <dgm:cxn modelId="{BE57A7F9-6F11-4541-8C34-3E449E75317C}" type="presOf" srcId="{108E2ED2-B227-44E9-9C4F-948C981DB472}" destId="{2B735865-8A6F-4F21-953E-B7E49585E96F}" srcOrd="0" destOrd="0" presId="urn:microsoft.com/office/officeart/2005/8/layout/list1"/>
    <dgm:cxn modelId="{0C236F0B-FE76-4F82-8E6D-981575B33739}" type="presOf" srcId="{5CE8F9D5-A37F-4F96-8FFF-CB18830D2ACE}" destId="{CAC28A2F-019B-4901-B6A2-9FCE887AB00D}" srcOrd="1" destOrd="0" presId="urn:microsoft.com/office/officeart/2005/8/layout/list1"/>
    <dgm:cxn modelId="{CEFAB39D-BDD1-4F29-BAE9-341B792B1E15}" type="presOf" srcId="{5CE8F9D5-A37F-4F96-8FFF-CB18830D2ACE}" destId="{F6C4F435-C004-4E14-8111-11E891E65C9C}" srcOrd="0" destOrd="0" presId="urn:microsoft.com/office/officeart/2005/8/layout/list1"/>
    <dgm:cxn modelId="{15827B75-DFB7-414A-8AF4-554061073450}" type="presParOf" srcId="{5DE5AC41-5B4C-4A99-A12C-31C2DBD23574}" destId="{7767BD9D-59DB-44D6-9198-7C2A347174E0}" srcOrd="0" destOrd="0" presId="urn:microsoft.com/office/officeart/2005/8/layout/list1"/>
    <dgm:cxn modelId="{DA914A09-327C-4FCA-B75A-53404FC63BA1}" type="presParOf" srcId="{7767BD9D-59DB-44D6-9198-7C2A347174E0}" destId="{2B735865-8A6F-4F21-953E-B7E49585E96F}" srcOrd="0" destOrd="0" presId="urn:microsoft.com/office/officeart/2005/8/layout/list1"/>
    <dgm:cxn modelId="{D1042487-2742-4930-8C9F-67D60D2D2AA8}" type="presParOf" srcId="{7767BD9D-59DB-44D6-9198-7C2A347174E0}" destId="{DE6EFA89-573B-47EB-AC78-521884F786DC}" srcOrd="1" destOrd="0" presId="urn:microsoft.com/office/officeart/2005/8/layout/list1"/>
    <dgm:cxn modelId="{A65D4EA2-1593-414F-8293-7E1D08CF78D3}" type="presParOf" srcId="{5DE5AC41-5B4C-4A99-A12C-31C2DBD23574}" destId="{07F5CB00-3753-4C6C-ABAA-C15011137C69}" srcOrd="1" destOrd="0" presId="urn:microsoft.com/office/officeart/2005/8/layout/list1"/>
    <dgm:cxn modelId="{7F773B53-A70A-4606-86EE-3CFF56D30FFF}" type="presParOf" srcId="{5DE5AC41-5B4C-4A99-A12C-31C2DBD23574}" destId="{F809B68A-CE28-4941-9E72-92A9A19489C0}" srcOrd="2" destOrd="0" presId="urn:microsoft.com/office/officeart/2005/8/layout/list1"/>
    <dgm:cxn modelId="{6310E184-5546-4AFB-9F38-D71A025DF7BC}" type="presParOf" srcId="{5DE5AC41-5B4C-4A99-A12C-31C2DBD23574}" destId="{F4F226CA-4E80-4942-A68E-1710E6CB3FF6}" srcOrd="3" destOrd="0" presId="urn:microsoft.com/office/officeart/2005/8/layout/list1"/>
    <dgm:cxn modelId="{24139EB5-4031-439A-9A14-6B9E46D58733}" type="presParOf" srcId="{5DE5AC41-5B4C-4A99-A12C-31C2DBD23574}" destId="{6EC1E373-0D13-4EF9-8837-3E083081D1FC}" srcOrd="4" destOrd="0" presId="urn:microsoft.com/office/officeart/2005/8/layout/list1"/>
    <dgm:cxn modelId="{995D8AFC-D1AB-49BE-BECE-69EDBCC1CD24}" type="presParOf" srcId="{6EC1E373-0D13-4EF9-8837-3E083081D1FC}" destId="{F6C4F435-C004-4E14-8111-11E891E65C9C}" srcOrd="0" destOrd="0" presId="urn:microsoft.com/office/officeart/2005/8/layout/list1"/>
    <dgm:cxn modelId="{11E5913B-2D48-4E07-92D4-2D3065F506B4}" type="presParOf" srcId="{6EC1E373-0D13-4EF9-8837-3E083081D1FC}" destId="{CAC28A2F-019B-4901-B6A2-9FCE887AB00D}" srcOrd="1" destOrd="0" presId="urn:microsoft.com/office/officeart/2005/8/layout/list1"/>
    <dgm:cxn modelId="{B5FA44C5-B252-40CE-B801-D9A5CBA46ABC}" type="presParOf" srcId="{5DE5AC41-5B4C-4A99-A12C-31C2DBD23574}" destId="{2C601972-44C1-4EA1-B3A0-501A147D5FCE}" srcOrd="5" destOrd="0" presId="urn:microsoft.com/office/officeart/2005/8/layout/list1"/>
    <dgm:cxn modelId="{CCA80BD1-677B-4BD3-A018-8D0033FBB0E9}" type="presParOf" srcId="{5DE5AC41-5B4C-4A99-A12C-31C2DBD23574}" destId="{F93D5405-120F-4E86-8E73-8AC3F321CCD8}"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9DA09B-264C-42E2-84BC-EE865A0B98A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08E2ED2-B227-44E9-9C4F-948C981DB472}">
      <dgm:prSet phldrT="[Text]" custT="1"/>
      <dgm:spPr/>
      <dgm:t>
        <a:bodyPr/>
        <a:lstStyle/>
        <a:p>
          <a:r>
            <a:rPr lang="en-US" sz="1800" dirty="0" smtClean="0"/>
            <a:t>Strengthen health science student outcome and success rates?  </a:t>
          </a:r>
          <a:endParaRPr lang="en-US" sz="1800" dirty="0"/>
        </a:p>
      </dgm:t>
    </dgm:pt>
    <dgm:pt modelId="{08EA66FA-CFC9-4DE7-A47B-10C1B4EA3127}" type="parTrans" cxnId="{A848B99A-EA1B-4985-B7A7-5950281C0347}">
      <dgm:prSet/>
      <dgm:spPr/>
      <dgm:t>
        <a:bodyPr/>
        <a:lstStyle/>
        <a:p>
          <a:endParaRPr lang="en-US"/>
        </a:p>
      </dgm:t>
    </dgm:pt>
    <dgm:pt modelId="{858DC939-4196-4D48-A717-B8CE55783C39}" type="sibTrans" cxnId="{A848B99A-EA1B-4985-B7A7-5950281C0347}">
      <dgm:prSet/>
      <dgm:spPr/>
      <dgm:t>
        <a:bodyPr/>
        <a:lstStyle/>
        <a:p>
          <a:endParaRPr lang="en-US"/>
        </a:p>
      </dgm:t>
    </dgm:pt>
    <dgm:pt modelId="{E601A53A-6F1E-4161-B677-F055EDA76BE9}">
      <dgm:prSet phldrT="[Text]" custT="1"/>
      <dgm:spPr/>
      <dgm:t>
        <a:bodyPr/>
        <a:lstStyle/>
        <a:p>
          <a:r>
            <a:rPr lang="en-US" sz="1800" baseline="0" dirty="0" smtClean="0">
              <a:solidFill>
                <a:schemeClr val="bg1">
                  <a:lumMod val="50000"/>
                </a:schemeClr>
              </a:solidFill>
            </a:rPr>
            <a:t>Explore and develop technology enhanced, student centered learning environments that are relevant and responsive to the needs of today’s diverse student populations.</a:t>
          </a:r>
          <a:endParaRPr lang="en-US" sz="1800" baseline="0" dirty="0">
            <a:solidFill>
              <a:schemeClr val="bg1">
                <a:lumMod val="50000"/>
              </a:schemeClr>
            </a:solidFill>
          </a:endParaRPr>
        </a:p>
      </dgm:t>
    </dgm:pt>
    <dgm:pt modelId="{B12339AF-5C96-4279-A93D-D9466FAD10F1}" type="parTrans" cxnId="{CAB09DE5-0844-41FB-9DA1-3B95A0CF51AD}">
      <dgm:prSet/>
      <dgm:spPr/>
      <dgm:t>
        <a:bodyPr/>
        <a:lstStyle/>
        <a:p>
          <a:endParaRPr lang="en-US"/>
        </a:p>
      </dgm:t>
    </dgm:pt>
    <dgm:pt modelId="{B3D1C7DA-C540-4904-B4C2-ADF62C95CC9F}" type="sibTrans" cxnId="{CAB09DE5-0844-41FB-9DA1-3B95A0CF51AD}">
      <dgm:prSet/>
      <dgm:spPr/>
      <dgm:t>
        <a:bodyPr/>
        <a:lstStyle/>
        <a:p>
          <a:endParaRPr lang="en-US"/>
        </a:p>
      </dgm:t>
    </dgm:pt>
    <dgm:pt modelId="{5CE8F9D5-A37F-4F96-8FFF-CB18830D2ACE}">
      <dgm:prSet phldrT="[Text]" custT="1"/>
      <dgm:spPr/>
      <dgm:t>
        <a:bodyPr/>
        <a:lstStyle/>
        <a:p>
          <a:r>
            <a:rPr lang="en-US" sz="1800" dirty="0" smtClean="0"/>
            <a:t>Use mobile, electronically based equipment and applications to increase student access to information and communication, thereby preparing our students for their roles as healthcare providers in the 21</a:t>
          </a:r>
          <a:r>
            <a:rPr lang="en-US" sz="1800" baseline="30000" dirty="0" smtClean="0"/>
            <a:t>st</a:t>
          </a:r>
          <a:r>
            <a:rPr lang="en-US" sz="1800" dirty="0" smtClean="0"/>
            <a:t> century.</a:t>
          </a:r>
          <a:endParaRPr lang="en-US" sz="1800" dirty="0"/>
        </a:p>
      </dgm:t>
    </dgm:pt>
    <dgm:pt modelId="{470A50F6-7DA0-46E9-ABD6-C0DBBB06132D}" type="parTrans" cxnId="{327C70ED-C3C0-4539-BEA2-2BA1245FD4DB}">
      <dgm:prSet/>
      <dgm:spPr/>
      <dgm:t>
        <a:bodyPr/>
        <a:lstStyle/>
        <a:p>
          <a:endParaRPr lang="en-US"/>
        </a:p>
      </dgm:t>
    </dgm:pt>
    <dgm:pt modelId="{C4FD8647-142C-452A-AEA9-3B8A61C5C679}" type="sibTrans" cxnId="{327C70ED-C3C0-4539-BEA2-2BA1245FD4DB}">
      <dgm:prSet/>
      <dgm:spPr/>
      <dgm:t>
        <a:bodyPr/>
        <a:lstStyle/>
        <a:p>
          <a:endParaRPr lang="en-US"/>
        </a:p>
      </dgm:t>
    </dgm:pt>
    <dgm:pt modelId="{5DE5AC41-5B4C-4A99-A12C-31C2DBD23574}" type="pres">
      <dgm:prSet presAssocID="{CC9DA09B-264C-42E2-84BC-EE865A0B98A5}" presName="linear" presStyleCnt="0">
        <dgm:presLayoutVars>
          <dgm:dir/>
          <dgm:animLvl val="lvl"/>
          <dgm:resizeHandles val="exact"/>
        </dgm:presLayoutVars>
      </dgm:prSet>
      <dgm:spPr/>
      <dgm:t>
        <a:bodyPr/>
        <a:lstStyle/>
        <a:p>
          <a:endParaRPr lang="en-US"/>
        </a:p>
      </dgm:t>
    </dgm:pt>
    <dgm:pt modelId="{7767BD9D-59DB-44D6-9198-7C2A347174E0}" type="pres">
      <dgm:prSet presAssocID="{108E2ED2-B227-44E9-9C4F-948C981DB472}" presName="parentLin" presStyleCnt="0"/>
      <dgm:spPr/>
    </dgm:pt>
    <dgm:pt modelId="{2B735865-8A6F-4F21-953E-B7E49585E96F}" type="pres">
      <dgm:prSet presAssocID="{108E2ED2-B227-44E9-9C4F-948C981DB472}" presName="parentLeftMargin" presStyleLbl="node1" presStyleIdx="0" presStyleCnt="3"/>
      <dgm:spPr/>
      <dgm:t>
        <a:bodyPr/>
        <a:lstStyle/>
        <a:p>
          <a:endParaRPr lang="en-US"/>
        </a:p>
      </dgm:t>
    </dgm:pt>
    <dgm:pt modelId="{DE6EFA89-573B-47EB-AC78-521884F786DC}" type="pres">
      <dgm:prSet presAssocID="{108E2ED2-B227-44E9-9C4F-948C981DB472}" presName="parentText" presStyleLbl="node1" presStyleIdx="0" presStyleCnt="3" custScaleX="98599" custScaleY="431707">
        <dgm:presLayoutVars>
          <dgm:chMax val="0"/>
          <dgm:bulletEnabled val="1"/>
        </dgm:presLayoutVars>
      </dgm:prSet>
      <dgm:spPr/>
      <dgm:t>
        <a:bodyPr/>
        <a:lstStyle/>
        <a:p>
          <a:endParaRPr lang="en-US"/>
        </a:p>
      </dgm:t>
    </dgm:pt>
    <dgm:pt modelId="{07F5CB00-3753-4C6C-ABAA-C15011137C69}" type="pres">
      <dgm:prSet presAssocID="{108E2ED2-B227-44E9-9C4F-948C981DB472}" presName="negativeSpace" presStyleCnt="0"/>
      <dgm:spPr/>
    </dgm:pt>
    <dgm:pt modelId="{F809B68A-CE28-4941-9E72-92A9A19489C0}" type="pres">
      <dgm:prSet presAssocID="{108E2ED2-B227-44E9-9C4F-948C981DB472}" presName="childText" presStyleLbl="conFgAcc1" presStyleIdx="0" presStyleCnt="3">
        <dgm:presLayoutVars>
          <dgm:bulletEnabled val="1"/>
        </dgm:presLayoutVars>
      </dgm:prSet>
      <dgm:spPr/>
    </dgm:pt>
    <dgm:pt modelId="{F4F226CA-4E80-4942-A68E-1710E6CB3FF6}" type="pres">
      <dgm:prSet presAssocID="{858DC939-4196-4D48-A717-B8CE55783C39}" presName="spaceBetweenRectangles" presStyleCnt="0"/>
      <dgm:spPr/>
    </dgm:pt>
    <dgm:pt modelId="{1995BF11-50FF-4DCC-BE64-2745F9A72F0A}" type="pres">
      <dgm:prSet presAssocID="{E601A53A-6F1E-4161-B677-F055EDA76BE9}" presName="parentLin" presStyleCnt="0"/>
      <dgm:spPr/>
    </dgm:pt>
    <dgm:pt modelId="{E6185D0E-CD83-4443-B985-96D7446E6C6F}" type="pres">
      <dgm:prSet presAssocID="{E601A53A-6F1E-4161-B677-F055EDA76BE9}" presName="parentLeftMargin" presStyleLbl="node1" presStyleIdx="0" presStyleCnt="3"/>
      <dgm:spPr/>
      <dgm:t>
        <a:bodyPr/>
        <a:lstStyle/>
        <a:p>
          <a:endParaRPr lang="en-US"/>
        </a:p>
      </dgm:t>
    </dgm:pt>
    <dgm:pt modelId="{2ADA006A-CF9F-4B62-AEEB-2E6B639EDFFF}" type="pres">
      <dgm:prSet presAssocID="{E601A53A-6F1E-4161-B677-F055EDA76BE9}" presName="parentText" presStyleLbl="node1" presStyleIdx="1" presStyleCnt="3" custScaleX="117048" custScaleY="585584">
        <dgm:presLayoutVars>
          <dgm:chMax val="0"/>
          <dgm:bulletEnabled val="1"/>
        </dgm:presLayoutVars>
      </dgm:prSet>
      <dgm:spPr/>
      <dgm:t>
        <a:bodyPr/>
        <a:lstStyle/>
        <a:p>
          <a:endParaRPr lang="en-US"/>
        </a:p>
      </dgm:t>
    </dgm:pt>
    <dgm:pt modelId="{9D8A8996-DE6C-4681-B317-91823914E480}" type="pres">
      <dgm:prSet presAssocID="{E601A53A-6F1E-4161-B677-F055EDA76BE9}" presName="negativeSpace" presStyleCnt="0"/>
      <dgm:spPr/>
    </dgm:pt>
    <dgm:pt modelId="{99276E9A-CAD4-457D-A74D-ADDEC250E74A}" type="pres">
      <dgm:prSet presAssocID="{E601A53A-6F1E-4161-B677-F055EDA76BE9}" presName="childText" presStyleLbl="conFgAcc1" presStyleIdx="1" presStyleCnt="3">
        <dgm:presLayoutVars>
          <dgm:bulletEnabled val="1"/>
        </dgm:presLayoutVars>
      </dgm:prSet>
      <dgm:spPr/>
    </dgm:pt>
    <dgm:pt modelId="{F8726FAE-7839-44B8-95A8-76044A5393BE}" type="pres">
      <dgm:prSet presAssocID="{B3D1C7DA-C540-4904-B4C2-ADF62C95CC9F}" presName="spaceBetweenRectangles" presStyleCnt="0"/>
      <dgm:spPr/>
    </dgm:pt>
    <dgm:pt modelId="{6EC1E373-0D13-4EF9-8837-3E083081D1FC}" type="pres">
      <dgm:prSet presAssocID="{5CE8F9D5-A37F-4F96-8FFF-CB18830D2ACE}" presName="parentLin" presStyleCnt="0"/>
      <dgm:spPr/>
    </dgm:pt>
    <dgm:pt modelId="{F6C4F435-C004-4E14-8111-11E891E65C9C}" type="pres">
      <dgm:prSet presAssocID="{5CE8F9D5-A37F-4F96-8FFF-CB18830D2ACE}" presName="parentLeftMargin" presStyleLbl="node1" presStyleIdx="1" presStyleCnt="3"/>
      <dgm:spPr/>
      <dgm:t>
        <a:bodyPr/>
        <a:lstStyle/>
        <a:p>
          <a:endParaRPr lang="en-US"/>
        </a:p>
      </dgm:t>
    </dgm:pt>
    <dgm:pt modelId="{CAC28A2F-019B-4901-B6A2-9FCE887AB00D}" type="pres">
      <dgm:prSet presAssocID="{5CE8F9D5-A37F-4F96-8FFF-CB18830D2ACE}" presName="parentText" presStyleLbl="node1" presStyleIdx="2" presStyleCnt="3" custScaleX="115406" custScaleY="502540">
        <dgm:presLayoutVars>
          <dgm:chMax val="0"/>
          <dgm:bulletEnabled val="1"/>
        </dgm:presLayoutVars>
      </dgm:prSet>
      <dgm:spPr/>
      <dgm:t>
        <a:bodyPr/>
        <a:lstStyle/>
        <a:p>
          <a:endParaRPr lang="en-US"/>
        </a:p>
      </dgm:t>
    </dgm:pt>
    <dgm:pt modelId="{2C601972-44C1-4EA1-B3A0-501A147D5FCE}" type="pres">
      <dgm:prSet presAssocID="{5CE8F9D5-A37F-4F96-8FFF-CB18830D2ACE}" presName="negativeSpace" presStyleCnt="0"/>
      <dgm:spPr/>
    </dgm:pt>
    <dgm:pt modelId="{F93D5405-120F-4E86-8E73-8AC3F321CCD8}" type="pres">
      <dgm:prSet presAssocID="{5CE8F9D5-A37F-4F96-8FFF-CB18830D2ACE}" presName="childText" presStyleLbl="conFgAcc1" presStyleIdx="2" presStyleCnt="3">
        <dgm:presLayoutVars>
          <dgm:bulletEnabled val="1"/>
        </dgm:presLayoutVars>
      </dgm:prSet>
      <dgm:spPr/>
    </dgm:pt>
  </dgm:ptLst>
  <dgm:cxnLst>
    <dgm:cxn modelId="{327C70ED-C3C0-4539-BEA2-2BA1245FD4DB}" srcId="{CC9DA09B-264C-42E2-84BC-EE865A0B98A5}" destId="{5CE8F9D5-A37F-4F96-8FFF-CB18830D2ACE}" srcOrd="2" destOrd="0" parTransId="{470A50F6-7DA0-46E9-ABD6-C0DBBB06132D}" sibTransId="{C4FD8647-142C-452A-AEA9-3B8A61C5C679}"/>
    <dgm:cxn modelId="{A848B99A-EA1B-4985-B7A7-5950281C0347}" srcId="{CC9DA09B-264C-42E2-84BC-EE865A0B98A5}" destId="{108E2ED2-B227-44E9-9C4F-948C981DB472}" srcOrd="0" destOrd="0" parTransId="{08EA66FA-CFC9-4DE7-A47B-10C1B4EA3127}" sibTransId="{858DC939-4196-4D48-A717-B8CE55783C39}"/>
    <dgm:cxn modelId="{A0FD022F-796F-461F-9207-698EC8BD53D9}" type="presOf" srcId="{108E2ED2-B227-44E9-9C4F-948C981DB472}" destId="{2B735865-8A6F-4F21-953E-B7E49585E96F}" srcOrd="0" destOrd="0" presId="urn:microsoft.com/office/officeart/2005/8/layout/list1"/>
    <dgm:cxn modelId="{FB2C2315-C213-4164-BE03-1C5DCF12FBE2}" type="presOf" srcId="{E601A53A-6F1E-4161-B677-F055EDA76BE9}" destId="{2ADA006A-CF9F-4B62-AEEB-2E6B639EDFFF}" srcOrd="1" destOrd="0" presId="urn:microsoft.com/office/officeart/2005/8/layout/list1"/>
    <dgm:cxn modelId="{6145CB4A-50AF-43F6-BF41-5DA5EE3A6C96}" type="presOf" srcId="{5CE8F9D5-A37F-4F96-8FFF-CB18830D2ACE}" destId="{F6C4F435-C004-4E14-8111-11E891E65C9C}" srcOrd="0" destOrd="0" presId="urn:microsoft.com/office/officeart/2005/8/layout/list1"/>
    <dgm:cxn modelId="{ED0A9B4B-9BE1-4598-BE25-A1EEDE466ED7}" type="presOf" srcId="{108E2ED2-B227-44E9-9C4F-948C981DB472}" destId="{DE6EFA89-573B-47EB-AC78-521884F786DC}" srcOrd="1" destOrd="0" presId="urn:microsoft.com/office/officeart/2005/8/layout/list1"/>
    <dgm:cxn modelId="{B10AC4B6-4E97-4704-9270-81F560DFA6B9}" type="presOf" srcId="{5CE8F9D5-A37F-4F96-8FFF-CB18830D2ACE}" destId="{CAC28A2F-019B-4901-B6A2-9FCE887AB00D}" srcOrd="1" destOrd="0" presId="urn:microsoft.com/office/officeart/2005/8/layout/list1"/>
    <dgm:cxn modelId="{F29164AF-AF4C-4C11-A945-FB82617FF7B9}" type="presOf" srcId="{E601A53A-6F1E-4161-B677-F055EDA76BE9}" destId="{E6185D0E-CD83-4443-B985-96D7446E6C6F}" srcOrd="0" destOrd="0" presId="urn:microsoft.com/office/officeart/2005/8/layout/list1"/>
    <dgm:cxn modelId="{A793C52F-35FD-424D-95D8-4ABC1CD8374C}" type="presOf" srcId="{CC9DA09B-264C-42E2-84BC-EE865A0B98A5}" destId="{5DE5AC41-5B4C-4A99-A12C-31C2DBD23574}" srcOrd="0" destOrd="0" presId="urn:microsoft.com/office/officeart/2005/8/layout/list1"/>
    <dgm:cxn modelId="{CAB09DE5-0844-41FB-9DA1-3B95A0CF51AD}" srcId="{CC9DA09B-264C-42E2-84BC-EE865A0B98A5}" destId="{E601A53A-6F1E-4161-B677-F055EDA76BE9}" srcOrd="1" destOrd="0" parTransId="{B12339AF-5C96-4279-A93D-D9466FAD10F1}" sibTransId="{B3D1C7DA-C540-4904-B4C2-ADF62C95CC9F}"/>
    <dgm:cxn modelId="{C576DC3B-75FA-4DCA-8AA7-78FFEBAFD26E}" type="presParOf" srcId="{5DE5AC41-5B4C-4A99-A12C-31C2DBD23574}" destId="{7767BD9D-59DB-44D6-9198-7C2A347174E0}" srcOrd="0" destOrd="0" presId="urn:microsoft.com/office/officeart/2005/8/layout/list1"/>
    <dgm:cxn modelId="{36167392-059C-4631-A3B4-8A138E21BB10}" type="presParOf" srcId="{7767BD9D-59DB-44D6-9198-7C2A347174E0}" destId="{2B735865-8A6F-4F21-953E-B7E49585E96F}" srcOrd="0" destOrd="0" presId="urn:microsoft.com/office/officeart/2005/8/layout/list1"/>
    <dgm:cxn modelId="{54D1D9FF-710B-4597-A4E0-45AFF0BDA17D}" type="presParOf" srcId="{7767BD9D-59DB-44D6-9198-7C2A347174E0}" destId="{DE6EFA89-573B-47EB-AC78-521884F786DC}" srcOrd="1" destOrd="0" presId="urn:microsoft.com/office/officeart/2005/8/layout/list1"/>
    <dgm:cxn modelId="{8E1F1505-09F3-4746-B649-C5D7A089452C}" type="presParOf" srcId="{5DE5AC41-5B4C-4A99-A12C-31C2DBD23574}" destId="{07F5CB00-3753-4C6C-ABAA-C15011137C69}" srcOrd="1" destOrd="0" presId="urn:microsoft.com/office/officeart/2005/8/layout/list1"/>
    <dgm:cxn modelId="{FF7B9691-4865-4FCE-B97E-8F2A44C0EA0B}" type="presParOf" srcId="{5DE5AC41-5B4C-4A99-A12C-31C2DBD23574}" destId="{F809B68A-CE28-4941-9E72-92A9A19489C0}" srcOrd="2" destOrd="0" presId="urn:microsoft.com/office/officeart/2005/8/layout/list1"/>
    <dgm:cxn modelId="{0DB4483B-603E-49F4-AA6A-CAAF8BDB05D7}" type="presParOf" srcId="{5DE5AC41-5B4C-4A99-A12C-31C2DBD23574}" destId="{F4F226CA-4E80-4942-A68E-1710E6CB3FF6}" srcOrd="3" destOrd="0" presId="urn:microsoft.com/office/officeart/2005/8/layout/list1"/>
    <dgm:cxn modelId="{6639D2CF-1394-4A8C-854A-11756D0C78EF}" type="presParOf" srcId="{5DE5AC41-5B4C-4A99-A12C-31C2DBD23574}" destId="{1995BF11-50FF-4DCC-BE64-2745F9A72F0A}" srcOrd="4" destOrd="0" presId="urn:microsoft.com/office/officeart/2005/8/layout/list1"/>
    <dgm:cxn modelId="{84A434E1-2476-4B43-9706-E11C4649D3D5}" type="presParOf" srcId="{1995BF11-50FF-4DCC-BE64-2745F9A72F0A}" destId="{E6185D0E-CD83-4443-B985-96D7446E6C6F}" srcOrd="0" destOrd="0" presId="urn:microsoft.com/office/officeart/2005/8/layout/list1"/>
    <dgm:cxn modelId="{331AD679-EF82-46CC-91F3-7742205D2BBB}" type="presParOf" srcId="{1995BF11-50FF-4DCC-BE64-2745F9A72F0A}" destId="{2ADA006A-CF9F-4B62-AEEB-2E6B639EDFFF}" srcOrd="1" destOrd="0" presId="urn:microsoft.com/office/officeart/2005/8/layout/list1"/>
    <dgm:cxn modelId="{330E5B46-7A2C-4C24-8C44-8AB93CAE3B17}" type="presParOf" srcId="{5DE5AC41-5B4C-4A99-A12C-31C2DBD23574}" destId="{9D8A8996-DE6C-4681-B317-91823914E480}" srcOrd="5" destOrd="0" presId="urn:microsoft.com/office/officeart/2005/8/layout/list1"/>
    <dgm:cxn modelId="{F1A90FDA-BA19-4051-8A53-B3FD162B57C9}" type="presParOf" srcId="{5DE5AC41-5B4C-4A99-A12C-31C2DBD23574}" destId="{99276E9A-CAD4-457D-A74D-ADDEC250E74A}" srcOrd="6" destOrd="0" presId="urn:microsoft.com/office/officeart/2005/8/layout/list1"/>
    <dgm:cxn modelId="{4BE080A1-C48E-41A9-A61D-9F354177A5EB}" type="presParOf" srcId="{5DE5AC41-5B4C-4A99-A12C-31C2DBD23574}" destId="{F8726FAE-7839-44B8-95A8-76044A5393BE}" srcOrd="7" destOrd="0" presId="urn:microsoft.com/office/officeart/2005/8/layout/list1"/>
    <dgm:cxn modelId="{3EB2FC44-8C44-439F-B833-68FF6171338A}" type="presParOf" srcId="{5DE5AC41-5B4C-4A99-A12C-31C2DBD23574}" destId="{6EC1E373-0D13-4EF9-8837-3E083081D1FC}" srcOrd="8" destOrd="0" presId="urn:microsoft.com/office/officeart/2005/8/layout/list1"/>
    <dgm:cxn modelId="{ADDFFA0C-6846-4B04-B4A5-B88D293C6C5E}" type="presParOf" srcId="{6EC1E373-0D13-4EF9-8837-3E083081D1FC}" destId="{F6C4F435-C004-4E14-8111-11E891E65C9C}" srcOrd="0" destOrd="0" presId="urn:microsoft.com/office/officeart/2005/8/layout/list1"/>
    <dgm:cxn modelId="{7CDAEB29-F7A3-406F-AADB-4CF20AFA3787}" type="presParOf" srcId="{6EC1E373-0D13-4EF9-8837-3E083081D1FC}" destId="{CAC28A2F-019B-4901-B6A2-9FCE887AB00D}" srcOrd="1" destOrd="0" presId="urn:microsoft.com/office/officeart/2005/8/layout/list1"/>
    <dgm:cxn modelId="{463B856D-E391-4776-98D1-9B52E24C81B5}" type="presParOf" srcId="{5DE5AC41-5B4C-4A99-A12C-31C2DBD23574}" destId="{2C601972-44C1-4EA1-B3A0-501A147D5FCE}" srcOrd="9" destOrd="0" presId="urn:microsoft.com/office/officeart/2005/8/layout/list1"/>
    <dgm:cxn modelId="{D8994BC2-4035-435F-A7AF-B6EE99C53807}" type="presParOf" srcId="{5DE5AC41-5B4C-4A99-A12C-31C2DBD23574}" destId="{F93D5405-120F-4E86-8E73-8AC3F321CCD8}"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09B68A-CE28-4941-9E72-92A9A19489C0}">
      <dsp:nvSpPr>
        <dsp:cNvPr id="0" name=""/>
        <dsp:cNvSpPr/>
      </dsp:nvSpPr>
      <dsp:spPr>
        <a:xfrm>
          <a:off x="0" y="906602"/>
          <a:ext cx="7772400" cy="176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EFA89-573B-47EB-AC78-521884F786DC}">
      <dsp:nvSpPr>
        <dsp:cNvPr id="0" name=""/>
        <dsp:cNvSpPr/>
      </dsp:nvSpPr>
      <dsp:spPr>
        <a:xfrm>
          <a:off x="388240" y="117842"/>
          <a:ext cx="5435366" cy="8920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kern="1200" dirty="0" smtClean="0"/>
            <a:t>Can students always have resources available?</a:t>
          </a:r>
          <a:r>
            <a:rPr lang="en-US" sz="700" kern="1200" dirty="0" smtClean="0"/>
            <a:t>  </a:t>
          </a:r>
          <a:endParaRPr lang="en-US" sz="700" kern="1200" dirty="0"/>
        </a:p>
      </dsp:txBody>
      <dsp:txXfrm>
        <a:off x="388240" y="117842"/>
        <a:ext cx="5435366" cy="892079"/>
      </dsp:txXfrm>
    </dsp:sp>
    <dsp:sp modelId="{99276E9A-CAD4-457D-A74D-ADDEC250E74A}">
      <dsp:nvSpPr>
        <dsp:cNvPr id="0" name=""/>
        <dsp:cNvSpPr/>
      </dsp:nvSpPr>
      <dsp:spPr>
        <a:xfrm>
          <a:off x="0" y="1843201"/>
          <a:ext cx="7772400" cy="176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A006A-CF9F-4B62-AEEB-2E6B639EDFFF}">
      <dsp:nvSpPr>
        <dsp:cNvPr id="0" name=""/>
        <dsp:cNvSpPr/>
      </dsp:nvSpPr>
      <dsp:spPr>
        <a:xfrm>
          <a:off x="388240" y="1120802"/>
          <a:ext cx="5435366" cy="82571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en-US" sz="2000" kern="1200" baseline="0" dirty="0" smtClean="0">
              <a:solidFill>
                <a:schemeClr val="bg1">
                  <a:lumMod val="50000"/>
                </a:schemeClr>
              </a:solidFill>
            </a:rPr>
            <a:t>Can students study "on the go"? </a:t>
          </a:r>
          <a:endParaRPr lang="en-US" sz="2000" kern="1200" baseline="0" dirty="0">
            <a:solidFill>
              <a:schemeClr val="bg1">
                <a:lumMod val="50000"/>
              </a:schemeClr>
            </a:solidFill>
          </a:endParaRPr>
        </a:p>
      </dsp:txBody>
      <dsp:txXfrm>
        <a:off x="388240" y="1120802"/>
        <a:ext cx="5435366" cy="825718"/>
      </dsp:txXfrm>
    </dsp:sp>
    <dsp:sp modelId="{F93D5405-120F-4E86-8E73-8AC3F321CCD8}">
      <dsp:nvSpPr>
        <dsp:cNvPr id="0" name=""/>
        <dsp:cNvSpPr/>
      </dsp:nvSpPr>
      <dsp:spPr>
        <a:xfrm>
          <a:off x="0" y="2753757"/>
          <a:ext cx="7772400" cy="176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C28A2F-019B-4901-B6A2-9FCE887AB00D}">
      <dsp:nvSpPr>
        <dsp:cNvPr id="0" name=""/>
        <dsp:cNvSpPr/>
      </dsp:nvSpPr>
      <dsp:spPr>
        <a:xfrm>
          <a:off x="380999" y="2057401"/>
          <a:ext cx="5435366" cy="79967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kern="1200" dirty="0" smtClean="0"/>
            <a:t>What tools are available to facilitate learning away from the classroom and computers? </a:t>
          </a:r>
          <a:endParaRPr lang="en-US" sz="1800" kern="1200" dirty="0"/>
        </a:p>
      </dsp:txBody>
      <dsp:txXfrm>
        <a:off x="380999" y="2057401"/>
        <a:ext cx="5435366" cy="7996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09B68A-CE28-4941-9E72-92A9A19489C0}">
      <dsp:nvSpPr>
        <dsp:cNvPr id="0" name=""/>
        <dsp:cNvSpPr/>
      </dsp:nvSpPr>
      <dsp:spPr>
        <a:xfrm>
          <a:off x="0" y="899349"/>
          <a:ext cx="7772400"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EFA89-573B-47EB-AC78-521884F786DC}">
      <dsp:nvSpPr>
        <dsp:cNvPr id="0" name=""/>
        <dsp:cNvSpPr/>
      </dsp:nvSpPr>
      <dsp:spPr>
        <a:xfrm>
          <a:off x="388240" y="32467"/>
          <a:ext cx="5435366" cy="12211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dirty="0" smtClean="0"/>
            <a:t>The use of handheld devices in education is increasing as more and more resources and software becomes available. </a:t>
          </a:r>
          <a:endParaRPr lang="en-US" sz="1800" b="1" kern="1200" dirty="0"/>
        </a:p>
      </dsp:txBody>
      <dsp:txXfrm>
        <a:off x="388240" y="32467"/>
        <a:ext cx="5435366" cy="1221121"/>
      </dsp:txXfrm>
    </dsp:sp>
    <dsp:sp modelId="{F93D5405-120F-4E86-8E73-8AC3F321CCD8}">
      <dsp:nvSpPr>
        <dsp:cNvPr id="0" name=""/>
        <dsp:cNvSpPr/>
      </dsp:nvSpPr>
      <dsp:spPr>
        <a:xfrm>
          <a:off x="0" y="2410732"/>
          <a:ext cx="7772400"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C28A2F-019B-4901-B6A2-9FCE887AB00D}">
      <dsp:nvSpPr>
        <dsp:cNvPr id="0" name=""/>
        <dsp:cNvSpPr/>
      </dsp:nvSpPr>
      <dsp:spPr>
        <a:xfrm>
          <a:off x="388240" y="1633749"/>
          <a:ext cx="5435366" cy="113122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lumMod val="75000"/>
                </a:schemeClr>
              </a:solidFill>
            </a:rPr>
            <a:t>The use of iPods will support students’ learning by giving them a means of reviewing needed nursing knowledge over and over again to become more proficient. </a:t>
          </a:r>
          <a:endParaRPr lang="en-US" sz="1800" b="1" kern="1200" dirty="0">
            <a:solidFill>
              <a:schemeClr val="bg1">
                <a:lumMod val="75000"/>
              </a:schemeClr>
            </a:solidFill>
          </a:endParaRPr>
        </a:p>
      </dsp:txBody>
      <dsp:txXfrm>
        <a:off x="388240" y="1633749"/>
        <a:ext cx="5435366" cy="11312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112" cy="453949"/>
          </a:xfrm>
          <a:prstGeom prst="rect">
            <a:avLst/>
          </a:prstGeom>
        </p:spPr>
        <p:txBody>
          <a:bodyPr vert="horz" lIns="90873" tIns="45437" rIns="90873" bIns="45437" rtlCol="0"/>
          <a:lstStyle>
            <a:lvl1pPr algn="l">
              <a:defRPr sz="1200"/>
            </a:lvl1pPr>
          </a:lstStyle>
          <a:p>
            <a:endParaRPr lang="en-US"/>
          </a:p>
        </p:txBody>
      </p:sp>
      <p:sp>
        <p:nvSpPr>
          <p:cNvPr id="3" name="Date Placeholder 2"/>
          <p:cNvSpPr>
            <a:spLocks noGrp="1"/>
          </p:cNvSpPr>
          <p:nvPr>
            <p:ph type="dt" sz="quarter" idx="1"/>
          </p:nvPr>
        </p:nvSpPr>
        <p:spPr>
          <a:xfrm>
            <a:off x="3883714" y="0"/>
            <a:ext cx="2971112" cy="453949"/>
          </a:xfrm>
          <a:prstGeom prst="rect">
            <a:avLst/>
          </a:prstGeom>
        </p:spPr>
        <p:txBody>
          <a:bodyPr vert="horz" lIns="90873" tIns="45437" rIns="90873" bIns="45437" rtlCol="0"/>
          <a:lstStyle>
            <a:lvl1pPr algn="r">
              <a:defRPr sz="1200"/>
            </a:lvl1pPr>
          </a:lstStyle>
          <a:p>
            <a:fld id="{BE889B2E-AD97-41F5-B1A6-494A79DAE7AF}" type="datetimeFigureOut">
              <a:rPr lang="en-US" smtClean="0"/>
              <a:pPr/>
              <a:t>5/23/2011</a:t>
            </a:fld>
            <a:endParaRPr lang="en-US"/>
          </a:p>
        </p:txBody>
      </p:sp>
      <p:sp>
        <p:nvSpPr>
          <p:cNvPr id="4" name="Footer Placeholder 3"/>
          <p:cNvSpPr>
            <a:spLocks noGrp="1"/>
          </p:cNvSpPr>
          <p:nvPr>
            <p:ph type="ftr" sz="quarter" idx="2"/>
          </p:nvPr>
        </p:nvSpPr>
        <p:spPr>
          <a:xfrm>
            <a:off x="0" y="8628156"/>
            <a:ext cx="2971112" cy="453948"/>
          </a:xfrm>
          <a:prstGeom prst="rect">
            <a:avLst/>
          </a:prstGeom>
        </p:spPr>
        <p:txBody>
          <a:bodyPr vert="horz" lIns="90873" tIns="45437" rIns="90873" bIns="45437" rtlCol="0" anchor="b"/>
          <a:lstStyle>
            <a:lvl1pPr algn="l">
              <a:defRPr sz="1200"/>
            </a:lvl1pPr>
          </a:lstStyle>
          <a:p>
            <a:endParaRPr lang="en-US"/>
          </a:p>
        </p:txBody>
      </p:sp>
      <p:sp>
        <p:nvSpPr>
          <p:cNvPr id="5" name="Slide Number Placeholder 4"/>
          <p:cNvSpPr>
            <a:spLocks noGrp="1"/>
          </p:cNvSpPr>
          <p:nvPr>
            <p:ph type="sldNum" sz="quarter" idx="3"/>
          </p:nvPr>
        </p:nvSpPr>
        <p:spPr>
          <a:xfrm>
            <a:off x="3883714" y="8628156"/>
            <a:ext cx="2971112" cy="453948"/>
          </a:xfrm>
          <a:prstGeom prst="rect">
            <a:avLst/>
          </a:prstGeom>
        </p:spPr>
        <p:txBody>
          <a:bodyPr vert="horz" lIns="90873" tIns="45437" rIns="90873" bIns="45437" rtlCol="0" anchor="b"/>
          <a:lstStyle>
            <a:lvl1pPr algn="r">
              <a:defRPr sz="1200"/>
            </a:lvl1pPr>
          </a:lstStyle>
          <a:p>
            <a:fld id="{CA494ADC-DC48-4682-B2EF-37BF19215E2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112" cy="454184"/>
          </a:xfrm>
          <a:prstGeom prst="rect">
            <a:avLst/>
          </a:prstGeom>
        </p:spPr>
        <p:txBody>
          <a:bodyPr vert="horz" lIns="90873" tIns="45437" rIns="90873" bIns="45437" rtlCol="0"/>
          <a:lstStyle>
            <a:lvl1pPr algn="l">
              <a:defRPr sz="1200"/>
            </a:lvl1pPr>
          </a:lstStyle>
          <a:p>
            <a:endParaRPr lang="en-US"/>
          </a:p>
        </p:txBody>
      </p:sp>
      <p:sp>
        <p:nvSpPr>
          <p:cNvPr id="3" name="Date Placeholder 2"/>
          <p:cNvSpPr>
            <a:spLocks noGrp="1"/>
          </p:cNvSpPr>
          <p:nvPr>
            <p:ph type="dt" idx="1"/>
          </p:nvPr>
        </p:nvSpPr>
        <p:spPr>
          <a:xfrm>
            <a:off x="3883714" y="0"/>
            <a:ext cx="2971112" cy="454184"/>
          </a:xfrm>
          <a:prstGeom prst="rect">
            <a:avLst/>
          </a:prstGeom>
        </p:spPr>
        <p:txBody>
          <a:bodyPr vert="horz" lIns="90873" tIns="45437" rIns="90873" bIns="45437" rtlCol="0"/>
          <a:lstStyle>
            <a:lvl1pPr algn="r">
              <a:defRPr sz="1200"/>
            </a:lvl1pPr>
          </a:lstStyle>
          <a:p>
            <a:fld id="{190F201D-9029-4587-9377-F939904B7F5D}" type="datetimeFigureOut">
              <a:rPr lang="en-US" smtClean="0"/>
              <a:pPr/>
              <a:t>5/23/2011</a:t>
            </a:fld>
            <a:endParaRPr lang="en-US"/>
          </a:p>
        </p:txBody>
      </p:sp>
      <p:sp>
        <p:nvSpPr>
          <p:cNvPr id="4" name="Slide Image Placeholder 3"/>
          <p:cNvSpPr>
            <a:spLocks noGrp="1" noRot="1" noChangeAspect="1"/>
          </p:cNvSpPr>
          <p:nvPr>
            <p:ph type="sldImg" idx="2"/>
          </p:nvPr>
        </p:nvSpPr>
        <p:spPr>
          <a:xfrm>
            <a:off x="1157288" y="681038"/>
            <a:ext cx="4541837" cy="3406775"/>
          </a:xfrm>
          <a:prstGeom prst="rect">
            <a:avLst/>
          </a:prstGeom>
          <a:noFill/>
          <a:ln w="12700">
            <a:solidFill>
              <a:prstClr val="black"/>
            </a:solidFill>
          </a:ln>
        </p:spPr>
        <p:txBody>
          <a:bodyPr vert="horz" lIns="90873" tIns="45437" rIns="90873" bIns="45437" rtlCol="0" anchor="ctr"/>
          <a:lstStyle/>
          <a:p>
            <a:endParaRPr lang="en-US"/>
          </a:p>
        </p:txBody>
      </p:sp>
      <p:sp>
        <p:nvSpPr>
          <p:cNvPr id="5" name="Notes Placeholder 4"/>
          <p:cNvSpPr>
            <a:spLocks noGrp="1"/>
          </p:cNvSpPr>
          <p:nvPr>
            <p:ph type="body" sz="quarter" idx="3"/>
          </p:nvPr>
        </p:nvSpPr>
        <p:spPr>
          <a:xfrm>
            <a:off x="685642" y="4314746"/>
            <a:ext cx="5485130" cy="4087654"/>
          </a:xfrm>
          <a:prstGeom prst="rect">
            <a:avLst/>
          </a:prstGeom>
        </p:spPr>
        <p:txBody>
          <a:bodyPr vert="horz" lIns="90873" tIns="45437" rIns="90873" bIns="454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112" cy="454184"/>
          </a:xfrm>
          <a:prstGeom prst="rect">
            <a:avLst/>
          </a:prstGeom>
        </p:spPr>
        <p:txBody>
          <a:bodyPr vert="horz" lIns="90873" tIns="45437" rIns="90873" bIns="45437" rtlCol="0" anchor="b"/>
          <a:lstStyle>
            <a:lvl1pPr algn="l">
              <a:defRPr sz="1200"/>
            </a:lvl1pPr>
          </a:lstStyle>
          <a:p>
            <a:endParaRPr lang="en-US"/>
          </a:p>
        </p:txBody>
      </p:sp>
      <p:sp>
        <p:nvSpPr>
          <p:cNvPr id="7" name="Slide Number Placeholder 6"/>
          <p:cNvSpPr>
            <a:spLocks noGrp="1"/>
          </p:cNvSpPr>
          <p:nvPr>
            <p:ph type="sldNum" sz="quarter" idx="5"/>
          </p:nvPr>
        </p:nvSpPr>
        <p:spPr>
          <a:xfrm>
            <a:off x="3883714" y="8627915"/>
            <a:ext cx="2971112" cy="454184"/>
          </a:xfrm>
          <a:prstGeom prst="rect">
            <a:avLst/>
          </a:prstGeom>
        </p:spPr>
        <p:txBody>
          <a:bodyPr vert="horz" lIns="90873" tIns="45437" rIns="90873" bIns="45437" rtlCol="0" anchor="b"/>
          <a:lstStyle>
            <a:lvl1pPr algn="r">
              <a:defRPr sz="1200"/>
            </a:lvl1pPr>
          </a:lstStyle>
          <a:p>
            <a:fld id="{03502B30-4913-4D10-AF40-D0453C13D4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40489C2-77AC-40B1-AB6B-7B581F3ACEF9}" type="slidenum">
              <a:rPr lang="en-US" smtClean="0"/>
              <a:pPr/>
              <a:t>6</a:t>
            </a:fld>
            <a:endParaRPr lang="en-US" smtClean="0"/>
          </a:p>
        </p:txBody>
      </p:sp>
      <p:sp>
        <p:nvSpPr>
          <p:cNvPr id="56323" name="Slide Image Placeholder 1"/>
          <p:cNvSpPr>
            <a:spLocks noGrp="1" noRot="1" noChangeAspect="1" noTextEdit="1"/>
          </p:cNvSpPr>
          <p:nvPr>
            <p:ph type="sldImg"/>
          </p:nvPr>
        </p:nvSpPr>
        <p:spPr>
          <a:xfrm>
            <a:off x="1157288" y="681038"/>
            <a:ext cx="4541837" cy="3406775"/>
          </a:xfrm>
          <a:ln/>
        </p:spPr>
      </p:sp>
      <p:sp>
        <p:nvSpPr>
          <p:cNvPr id="5632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6325" name="Slide Number Placeholder 3"/>
          <p:cNvSpPr txBox="1">
            <a:spLocks noGrp="1"/>
          </p:cNvSpPr>
          <p:nvPr/>
        </p:nvSpPr>
        <p:spPr bwMode="auto">
          <a:xfrm>
            <a:off x="3883362" y="8627494"/>
            <a:ext cx="2971521" cy="454645"/>
          </a:xfrm>
          <a:prstGeom prst="rect">
            <a:avLst/>
          </a:prstGeom>
          <a:noFill/>
          <a:ln w="9525">
            <a:noFill/>
            <a:miter lim="800000"/>
            <a:headEnd/>
            <a:tailEnd/>
          </a:ln>
        </p:spPr>
        <p:txBody>
          <a:bodyPr lIns="90863" tIns="45432" rIns="90863" bIns="45432" anchor="b"/>
          <a:lstStyle/>
          <a:p>
            <a:pPr algn="r" defTabSz="909296"/>
            <a:fld id="{59B50F63-6E18-41A6-80BB-AC8791735D44}" type="slidenum">
              <a:rPr lang="en-US" sz="1200"/>
              <a:pPr algn="r" defTabSz="909296"/>
              <a:t>6</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E91FF41-13EA-4C3A-8386-98CEABEFC92F}" type="slidenum">
              <a:rPr lang="en-US" smtClean="0"/>
              <a:pPr/>
              <a:t>7</a:t>
            </a:fld>
            <a:endParaRPr lang="en-US" smtClean="0"/>
          </a:p>
        </p:txBody>
      </p:sp>
      <p:sp>
        <p:nvSpPr>
          <p:cNvPr id="58371" name="Slide Image Placeholder 1"/>
          <p:cNvSpPr>
            <a:spLocks noGrp="1" noRot="1" noChangeAspect="1" noTextEdit="1"/>
          </p:cNvSpPr>
          <p:nvPr>
            <p:ph type="sldImg"/>
          </p:nvPr>
        </p:nvSpPr>
        <p:spPr>
          <a:xfrm>
            <a:off x="1157288" y="681038"/>
            <a:ext cx="4541837" cy="3406775"/>
          </a:xfrm>
          <a:ln/>
        </p:spPr>
      </p:sp>
      <p:sp>
        <p:nvSpPr>
          <p:cNvPr id="58372" name="Notes Placeholder 2"/>
          <p:cNvSpPr>
            <a:spLocks noGrp="1"/>
          </p:cNvSpPr>
          <p:nvPr>
            <p:ph type="body" idx="1"/>
          </p:nvPr>
        </p:nvSpPr>
        <p:spPr>
          <a:noFill/>
          <a:ln/>
        </p:spPr>
        <p:txBody>
          <a:bodyPr/>
          <a:lstStyle/>
          <a:p>
            <a:pPr>
              <a:spcBef>
                <a:spcPct val="0"/>
              </a:spcBef>
            </a:pPr>
            <a:endParaRPr lang="en-US" smtClean="0"/>
          </a:p>
        </p:txBody>
      </p:sp>
      <p:sp>
        <p:nvSpPr>
          <p:cNvPr id="58373" name="Slide Number Placeholder 3"/>
          <p:cNvSpPr txBox="1">
            <a:spLocks noGrp="1"/>
          </p:cNvSpPr>
          <p:nvPr/>
        </p:nvSpPr>
        <p:spPr bwMode="auto">
          <a:xfrm>
            <a:off x="3883362" y="8627494"/>
            <a:ext cx="2971521" cy="454645"/>
          </a:xfrm>
          <a:prstGeom prst="rect">
            <a:avLst/>
          </a:prstGeom>
          <a:noFill/>
          <a:ln w="9525">
            <a:noFill/>
            <a:miter lim="800000"/>
            <a:headEnd/>
            <a:tailEnd/>
          </a:ln>
        </p:spPr>
        <p:txBody>
          <a:bodyPr lIns="90863" tIns="45432" rIns="90863" bIns="45432" anchor="b"/>
          <a:lstStyle/>
          <a:p>
            <a:pPr algn="r"/>
            <a:fld id="{A43E0F88-7D2B-4BDC-B8D1-FF40CAFC515A}" type="slidenum">
              <a:rPr lang="en-US" sz="1200"/>
              <a:pPr algn="r"/>
              <a:t>7</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BD0345F-9C8D-43D4-8E9E-8977240BDCE3}" type="slidenum">
              <a:rPr lang="en-US" smtClean="0"/>
              <a:pPr/>
              <a:t>15</a:t>
            </a:fld>
            <a:endParaRPr lang="en-US" smtClean="0"/>
          </a:p>
        </p:txBody>
      </p:sp>
      <p:sp>
        <p:nvSpPr>
          <p:cNvPr id="62467" name="Slide Image Placeholder 1"/>
          <p:cNvSpPr>
            <a:spLocks noGrp="1" noRot="1" noChangeAspect="1" noTextEdit="1"/>
          </p:cNvSpPr>
          <p:nvPr>
            <p:ph type="sldImg"/>
          </p:nvPr>
        </p:nvSpPr>
        <p:spPr>
          <a:xfrm>
            <a:off x="1157288" y="681038"/>
            <a:ext cx="4541837" cy="3406775"/>
          </a:xfrm>
          <a:ln/>
        </p:spPr>
      </p:sp>
      <p:sp>
        <p:nvSpPr>
          <p:cNvPr id="62468" name="Notes Placeholder 2"/>
          <p:cNvSpPr>
            <a:spLocks noGrp="1"/>
          </p:cNvSpPr>
          <p:nvPr>
            <p:ph type="body" idx="1"/>
          </p:nvPr>
        </p:nvSpPr>
        <p:spPr>
          <a:noFill/>
          <a:ln/>
        </p:spPr>
        <p:txBody>
          <a:bodyPr/>
          <a:lstStyle/>
          <a:p>
            <a:pPr>
              <a:spcBef>
                <a:spcPct val="0"/>
              </a:spcBef>
            </a:pPr>
            <a:endParaRPr lang="en-US" smtClean="0"/>
          </a:p>
        </p:txBody>
      </p:sp>
      <p:sp>
        <p:nvSpPr>
          <p:cNvPr id="62469" name="Slide Number Placeholder 3"/>
          <p:cNvSpPr txBox="1">
            <a:spLocks noGrp="1"/>
          </p:cNvSpPr>
          <p:nvPr/>
        </p:nvSpPr>
        <p:spPr bwMode="auto">
          <a:xfrm>
            <a:off x="3883362" y="8627494"/>
            <a:ext cx="2971521" cy="454645"/>
          </a:xfrm>
          <a:prstGeom prst="rect">
            <a:avLst/>
          </a:prstGeom>
          <a:noFill/>
          <a:ln w="9525">
            <a:noFill/>
            <a:miter lim="800000"/>
            <a:headEnd/>
            <a:tailEnd/>
          </a:ln>
        </p:spPr>
        <p:txBody>
          <a:bodyPr lIns="90863" tIns="45432" rIns="90863" bIns="45432" anchor="b"/>
          <a:lstStyle/>
          <a:p>
            <a:pPr algn="r"/>
            <a:fld id="{9C4F5B5C-10B4-4E48-9ECF-69F5F9F3BB9E}" type="slidenum">
              <a:rPr lang="en-US" sz="1200"/>
              <a:pPr algn="r"/>
              <a:t>15</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502B30-4913-4D10-AF40-D0453C13D4B4}"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Times New Roman" pitchFamily="18" charset="0"/>
                <a:cs typeface="Arial" charset="0"/>
              </a:rPr>
              <a:t>Graphs 1 and 2 compare the cumulative/final grades received in each course for students without a mobile device (2009) with those using a mobile device (2010).</a:t>
            </a:r>
            <a:r>
              <a:rPr lang="en-US" sz="1200" dirty="0" smtClean="0">
                <a:latin typeface="Calibri" pitchFamily="34" charset="0"/>
                <a:ea typeface="Times New Roman" pitchFamily="18" charset="0"/>
                <a:cs typeface="Arial" charset="0"/>
              </a:rPr>
              <a:t> </a:t>
            </a:r>
          </a:p>
          <a:p>
            <a:endParaRPr lang="en-US" dirty="0"/>
          </a:p>
        </p:txBody>
      </p:sp>
      <p:sp>
        <p:nvSpPr>
          <p:cNvPr id="4" name="Slide Number Placeholder 3"/>
          <p:cNvSpPr>
            <a:spLocks noGrp="1"/>
          </p:cNvSpPr>
          <p:nvPr>
            <p:ph type="sldNum" sz="quarter" idx="10"/>
          </p:nvPr>
        </p:nvSpPr>
        <p:spPr/>
        <p:txBody>
          <a:bodyPr/>
          <a:lstStyle/>
          <a:p>
            <a:fld id="{03502B30-4913-4D10-AF40-D0453C13D4B4}"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02B30-4913-4D10-AF40-D0453C13D4B4}" type="slidenum">
              <a:rPr lang="en-US" smtClean="0"/>
              <a:pPr/>
              <a:t>63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normAutofit/>
          </a:bodyPr>
          <a:lstStyle/>
          <a:p>
            <a:r>
              <a:rPr lang="en-US" dirty="0" smtClean="0"/>
              <a:t>Let us say that you are working on a lecture at home and you save it to your </a:t>
            </a:r>
            <a:r>
              <a:rPr lang="en-US" dirty="0" err="1" smtClean="0"/>
              <a:t>Dropbox</a:t>
            </a:r>
            <a:r>
              <a:rPr lang="en-US" dirty="0" smtClean="0"/>
              <a:t> folder and to your flash drive. Upon your drive to work, you realized that you left that flash drive at home. No need to be sad because you can go online to the </a:t>
            </a:r>
            <a:r>
              <a:rPr lang="en-US" dirty="0" err="1" smtClean="0"/>
              <a:t>Dropbox</a:t>
            </a:r>
            <a:r>
              <a:rPr lang="en-US" dirty="0" smtClean="0"/>
              <a:t> website, access your </a:t>
            </a:r>
            <a:r>
              <a:rPr lang="en-US" dirty="0" err="1" smtClean="0"/>
              <a:t>Dropbox</a:t>
            </a:r>
            <a:r>
              <a:rPr lang="en-US" dirty="0" smtClean="0"/>
              <a:t> account, and now you have access to this lecture at work thus disaster is avoided. </a:t>
            </a:r>
          </a:p>
          <a:p>
            <a:r>
              <a:rPr lang="en-US" dirty="0" smtClean="0"/>
              <a:t>Your committee is working on a document that all members need access to afterhours. You can have one folder that all members will have access to so the document can be edited to your heart’s content. </a:t>
            </a:r>
          </a:p>
          <a:p>
            <a:r>
              <a:rPr lang="en-US" dirty="0" smtClean="0"/>
              <a:t>The only downside is that GPC will not install this program to your work computers, but you can always go online and download your document in seconds; I have been using this app for two years and have been satisfied with it. You also </a:t>
            </a:r>
            <a:r>
              <a:rPr lang="en-US" b="1" dirty="0" smtClean="0"/>
              <a:t>cannot edit</a:t>
            </a:r>
            <a:r>
              <a:rPr lang="en-US" dirty="0" smtClean="0"/>
              <a:t> the document on your handheld device, but there is an app to allow you to do this. I will report on this app soon. J</a:t>
            </a:r>
          </a:p>
          <a:p>
            <a:endParaRPr lang="en-US" dirty="0"/>
          </a:p>
        </p:txBody>
      </p:sp>
      <p:sp>
        <p:nvSpPr>
          <p:cNvPr id="4" name="Slide Number Placeholder 3"/>
          <p:cNvSpPr>
            <a:spLocks noGrp="1"/>
          </p:cNvSpPr>
          <p:nvPr>
            <p:ph type="sldNum" sz="quarter" idx="10"/>
          </p:nvPr>
        </p:nvSpPr>
        <p:spPr/>
        <p:txBody>
          <a:bodyPr/>
          <a:lstStyle/>
          <a:p>
            <a:fld id="{6BD086A9-5D76-4038-AC95-30F055EA789E}" type="slidenum">
              <a:rPr lang="en-US" smtClean="0"/>
              <a:pPr/>
              <a:t>64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2FFAD26-C270-4866-987E-D38A79379C24}" type="slidenum">
              <a:rPr lang="en-US" smtClean="0"/>
              <a:pPr/>
              <a:t>69</a:t>
            </a:fld>
            <a:endParaRPr lang="en-US" smtClean="0"/>
          </a:p>
        </p:txBody>
      </p:sp>
      <p:sp>
        <p:nvSpPr>
          <p:cNvPr id="64515" name="Slide Image Placeholder 1"/>
          <p:cNvSpPr>
            <a:spLocks noGrp="1" noRot="1" noChangeAspect="1" noTextEdit="1"/>
          </p:cNvSpPr>
          <p:nvPr>
            <p:ph type="sldImg"/>
          </p:nvPr>
        </p:nvSpPr>
        <p:spPr>
          <a:xfrm>
            <a:off x="1157288" y="681038"/>
            <a:ext cx="4541837" cy="3406775"/>
          </a:xfrm>
          <a:ln/>
        </p:spPr>
      </p:sp>
      <p:sp>
        <p:nvSpPr>
          <p:cNvPr id="64516" name="Notes Placeholder 2"/>
          <p:cNvSpPr>
            <a:spLocks noGrp="1"/>
          </p:cNvSpPr>
          <p:nvPr>
            <p:ph type="body" idx="1"/>
          </p:nvPr>
        </p:nvSpPr>
        <p:spPr>
          <a:noFill/>
          <a:ln/>
        </p:spPr>
        <p:txBody>
          <a:bodyPr/>
          <a:lstStyle/>
          <a:p>
            <a:pPr>
              <a:spcBef>
                <a:spcPct val="0"/>
              </a:spcBef>
            </a:pPr>
            <a:endParaRPr lang="en-US" smtClean="0"/>
          </a:p>
        </p:txBody>
      </p:sp>
      <p:sp>
        <p:nvSpPr>
          <p:cNvPr id="64517" name="Slide Number Placeholder 3"/>
          <p:cNvSpPr txBox="1">
            <a:spLocks noGrp="1"/>
          </p:cNvSpPr>
          <p:nvPr/>
        </p:nvSpPr>
        <p:spPr bwMode="auto">
          <a:xfrm>
            <a:off x="3883362" y="8627494"/>
            <a:ext cx="2971521" cy="454645"/>
          </a:xfrm>
          <a:prstGeom prst="rect">
            <a:avLst/>
          </a:prstGeom>
          <a:noFill/>
          <a:ln w="9525">
            <a:noFill/>
            <a:miter lim="800000"/>
            <a:headEnd/>
            <a:tailEnd/>
          </a:ln>
        </p:spPr>
        <p:txBody>
          <a:bodyPr lIns="90863" tIns="45432" rIns="90863" bIns="45432" anchor="b"/>
          <a:lstStyle/>
          <a:p>
            <a:pPr algn="r"/>
            <a:fld id="{C47A93CA-F7D6-43D6-BA49-E9B34B010731}" type="slidenum">
              <a:rPr lang="en-US" sz="1200"/>
              <a:pPr algn="r"/>
              <a:t>69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D57E79-63CB-46A0-BB3A-C911501AB940}" type="datetimeFigureOut">
              <a:rPr lang="en-US" smtClean="0"/>
              <a:pPr/>
              <a:t>5/23/2011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C4EDE166-94C8-46AA-AC88-7E4894AD20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D57E79-63CB-46A0-BB3A-C911501AB940}"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4EDE166-94C8-46AA-AC88-7E4894AD20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D57E79-63CB-46A0-BB3A-C911501AB940}"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4EDE166-94C8-46AA-AC88-7E4894AD20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L Avenir Light" charset="0"/>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7D7D9DC8-E881-4CBE-9AFE-E2AC9E3C004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D57E79-63CB-46A0-BB3A-C911501AB940}"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4EDE166-94C8-46AA-AC88-7E4894AD20C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D57E79-63CB-46A0-BB3A-C911501AB940}"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4EDE166-94C8-46AA-AC88-7E4894AD20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D57E79-63CB-46A0-BB3A-C911501AB940}"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4EDE166-94C8-46AA-AC88-7E4894AD20C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D57E79-63CB-46A0-BB3A-C911501AB940}" type="datetimeFigureOut">
              <a:rPr lang="en-US" smtClean="0"/>
              <a:pPr/>
              <a:t>5/23/2011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C4EDE166-94C8-46AA-AC88-7E4894AD20C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D57E79-63CB-46A0-BB3A-C911501AB940}" type="datetimeFigureOut">
              <a:rPr lang="en-US" smtClean="0"/>
              <a:pPr/>
              <a:t>5/23/2011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4EDE166-94C8-46AA-AC88-7E4894AD20C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57E79-63CB-46A0-BB3A-C911501AB940}" type="datetimeFigureOut">
              <a:rPr lang="en-US" smtClean="0"/>
              <a:pPr/>
              <a:t>5/23/2011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4EDE166-94C8-46AA-AC88-7E4894AD20C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D57E79-63CB-46A0-BB3A-C911501AB940}"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4EDE166-94C8-46AA-AC88-7E4894AD20C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D57E79-63CB-46A0-BB3A-C911501AB940}"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1"/>
            <a:ext cx="609600" cy="365125"/>
          </a:xfrm>
        </p:spPr>
        <p:txBody>
          <a:bodyPr/>
          <a:lstStyle/>
          <a:p>
            <a:fld id="{C4EDE166-94C8-46AA-AC88-7E4894AD20C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D57E79-63CB-46A0-BB3A-C911501AB940}" type="datetimeFigureOut">
              <a:rPr lang="en-US" smtClean="0"/>
              <a:pPr/>
              <a:t>5/23/2011</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EDE166-94C8-46AA-AC88-7E4894AD20C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image005.jpg@01CB6091.9F1AA8C0"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wakita.bradford@gpc.edu" TargetMode="External"/><Relationship Id="rId2" Type="http://schemas.openxmlformats.org/officeDocument/2006/relationships/hyperlink" Target="mailto:susan.buchholz@gpc.edu"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imgres?imgurl=http://www.indyweekblogs.com/sports/wp-content/uploads/2009/11/duke.jpg&amp;imgrefurl=http://www.indyweekblogs.com/sports/author/gcurrin/page/2/&amp;usg=__k3Hd4J-gzX-VrtFhVyYY_UyJU20=&amp;h=459&amp;w=540&amp;sz=12&amp;hl=en&amp;start=1&amp;um=1&amp;itbs=1&amp;tbnid=Jq2044cykxiHZM:&amp;tbnh=112&amp;tbnw=132&amp;prev=/images?q=duke+blue+devils&amp;hl=en&amp;sa=N&amp;um=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533400" y="1371600"/>
            <a:ext cx="7851648" cy="4038600"/>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en-US" sz="6600" dirty="0" smtClean="0"/>
              <a:t>Connectivity 24/7 for 21</a:t>
            </a:r>
            <a:r>
              <a:rPr lang="en-US" sz="6600" baseline="30000" dirty="0" smtClean="0"/>
              <a:t>st</a:t>
            </a:r>
            <a:r>
              <a:rPr lang="en-US" sz="6600" dirty="0" smtClean="0"/>
              <a:t>-Century Success: going Mobile in Health Science Education</a:t>
            </a:r>
            <a:r>
              <a:rPr lang="en-US" sz="6600" dirty="0" smtClean="0"/>
              <a:t/>
            </a:r>
            <a:br>
              <a:rPr lang="en-US" sz="6600" dirty="0" smtClean="0"/>
            </a:br>
            <a:endParaRPr lang="en-US" sz="6600" dirty="0" smtClean="0"/>
          </a:p>
        </p:txBody>
      </p:sp>
      <p:sp>
        <p:nvSpPr>
          <p:cNvPr id="4099" name="Subtitle 3"/>
          <p:cNvSpPr>
            <a:spLocks noGrp="1"/>
          </p:cNvSpPr>
          <p:nvPr>
            <p:ph type="subTitle" idx="1"/>
          </p:nvPr>
        </p:nvSpPr>
        <p:spPr bwMode="auto">
          <a:xfrm>
            <a:off x="609600" y="3048000"/>
            <a:ext cx="7854696" cy="1752600"/>
          </a:xfrm>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SC00778"/>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Pilot Setup</a:t>
            </a:r>
          </a:p>
        </p:txBody>
      </p:sp>
      <p:sp>
        <p:nvSpPr>
          <p:cNvPr id="10243" name="Content Placeholder 3"/>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10 iPod </a:t>
            </a:r>
            <a:r>
              <a:rPr lang="en-US" dirty="0" err="1" smtClean="0"/>
              <a:t>Touchs</a:t>
            </a:r>
            <a:endParaRPr lang="en-US" dirty="0" smtClean="0"/>
          </a:p>
          <a:p>
            <a:r>
              <a:rPr lang="en-US" dirty="0" smtClean="0"/>
              <a:t>Nursing Central app from Unbound Medicine</a:t>
            </a:r>
          </a:p>
          <a:p>
            <a:r>
              <a:rPr lang="en-US" dirty="0" smtClean="0"/>
              <a:t>Create Podcasts of Lectures</a:t>
            </a:r>
          </a:p>
          <a:p>
            <a:r>
              <a:rPr lang="en-US" dirty="0" smtClean="0"/>
              <a:t>Used Instructional Technologist to assist faculty and students with managing their devices.</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flipV="1">
            <a:off x="457200" y="228600"/>
            <a:ext cx="8229600" cy="609600"/>
          </a:xfrm>
        </p:spPr>
        <p:txBody>
          <a:bodyPr>
            <a:normAutofit fontScale="90000"/>
          </a:bodyPr>
          <a:lstStyle/>
          <a:p>
            <a:pPr eaLnBrk="1" fontAlgn="auto" hangingPunct="1">
              <a:spcAft>
                <a:spcPts val="0"/>
              </a:spcAft>
              <a:defRPr/>
            </a:pPr>
            <a:endParaRPr lang="en-US" dirty="0">
              <a:latin typeface="Verdana" pitchFamily="34" charset="0"/>
            </a:endParaRPr>
          </a:p>
        </p:txBody>
      </p:sp>
      <p:sp>
        <p:nvSpPr>
          <p:cNvPr id="28674" name="Rectangle 3"/>
          <p:cNvSpPr>
            <a:spLocks noGrp="1" noChangeArrowheads="1"/>
          </p:cNvSpPr>
          <p:nvPr>
            <p:ph idx="1"/>
          </p:nvPr>
        </p:nvSpPr>
        <p:spPr>
          <a:xfrm>
            <a:off x="457200" y="1066801"/>
            <a:ext cx="8229600" cy="5059363"/>
          </a:xfrm>
        </p:spPr>
        <p:txBody>
          <a:bodyPr/>
          <a:lstStyle/>
          <a:p>
            <a:pPr lvl="1" eaLnBrk="1" hangingPunct="1">
              <a:lnSpc>
                <a:spcPct val="90000"/>
              </a:lnSpc>
            </a:pPr>
            <a:r>
              <a:rPr lang="en-US" sz="2800" dirty="0" smtClean="0">
                <a:latin typeface="Verdana" pitchFamily="34" charset="0"/>
              </a:rPr>
              <a:t>We tracked the students to see if learning was enhanced, if the resources were utilized, and if exam scores improved.  </a:t>
            </a:r>
          </a:p>
          <a:p>
            <a:pPr lvl="1" eaLnBrk="1" hangingPunct="1">
              <a:lnSpc>
                <a:spcPct val="90000"/>
              </a:lnSpc>
            </a:pPr>
            <a:r>
              <a:rPr lang="en-US" sz="2800" dirty="0" smtClean="0">
                <a:latin typeface="Verdana" pitchFamily="34" charset="0"/>
              </a:rPr>
              <a:t>We discovered that the iPod touch is an excellent tool to present and reinforce content.</a:t>
            </a:r>
          </a:p>
        </p:txBody>
      </p:sp>
      <p:sp>
        <p:nvSpPr>
          <p:cNvPr id="28675" name="Slide Number Placeholder 3"/>
          <p:cNvSpPr>
            <a:spLocks noGrp="1"/>
          </p:cNvSpPr>
          <p:nvPr>
            <p:ph type="sldNum" sz="quarter" idx="12"/>
          </p:nvPr>
        </p:nvSpPr>
        <p:spPr bwMode="auto">
          <a:xfrm>
            <a:off x="8647113" y="6408739"/>
            <a:ext cx="366712"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C6B535F2-726C-46C9-A28C-F4A955F08593}" type="slidenum">
              <a:rPr lang="en-US" smtClean="0"/>
              <a:pPr/>
              <a:t>12</a:t>
            </a:fld>
            <a:endParaRPr lang="en-US" smtClean="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a:latin typeface="Verdana" pitchFamily="34" charset="0"/>
              </a:rPr>
              <a:t>Implementation</a:t>
            </a:r>
          </a:p>
        </p:txBody>
      </p:sp>
      <p:sp>
        <p:nvSpPr>
          <p:cNvPr id="30722" name="Rectangle 3"/>
          <p:cNvSpPr>
            <a:spLocks noGrp="1" noChangeArrowheads="1"/>
          </p:cNvSpPr>
          <p:nvPr>
            <p:ph idx="1"/>
          </p:nvPr>
        </p:nvSpPr>
        <p:spPr/>
        <p:txBody>
          <a:bodyPr/>
          <a:lstStyle/>
          <a:p>
            <a:pPr eaLnBrk="1" hangingPunct="1">
              <a:lnSpc>
                <a:spcPct val="80000"/>
              </a:lnSpc>
            </a:pPr>
            <a:r>
              <a:rPr lang="en-US" sz="2000" dirty="0" smtClean="0">
                <a:latin typeface="Verdana" pitchFamily="34" charset="0"/>
              </a:rPr>
              <a:t>Commercial software:  </a:t>
            </a:r>
          </a:p>
          <a:p>
            <a:pPr lvl="1" eaLnBrk="1" hangingPunct="1">
              <a:lnSpc>
                <a:spcPct val="80000"/>
              </a:lnSpc>
            </a:pPr>
            <a:r>
              <a:rPr lang="en-US" sz="1800" dirty="0" smtClean="0">
                <a:latin typeface="Verdana" pitchFamily="34" charset="0"/>
              </a:rPr>
              <a:t>Davis Drug Guide</a:t>
            </a:r>
            <a:br>
              <a:rPr lang="en-US" sz="1800" dirty="0" smtClean="0">
                <a:latin typeface="Verdana" pitchFamily="34" charset="0"/>
              </a:rPr>
            </a:br>
            <a:endParaRPr lang="en-US" sz="1800" dirty="0" smtClean="0">
              <a:latin typeface="Verdana" pitchFamily="34" charset="0"/>
            </a:endParaRPr>
          </a:p>
          <a:p>
            <a:pPr lvl="1" eaLnBrk="1" hangingPunct="1">
              <a:lnSpc>
                <a:spcPct val="80000"/>
              </a:lnSpc>
            </a:pPr>
            <a:r>
              <a:rPr lang="en-US" sz="1800" dirty="0" smtClean="0">
                <a:latin typeface="Verdana" pitchFamily="34" charset="0"/>
              </a:rPr>
              <a:t>Davis Lab and Diagnostic tests</a:t>
            </a:r>
            <a:br>
              <a:rPr lang="en-US" sz="1800" dirty="0" smtClean="0">
                <a:latin typeface="Verdana" pitchFamily="34" charset="0"/>
              </a:rPr>
            </a:br>
            <a:endParaRPr lang="en-US" sz="1800" dirty="0" smtClean="0">
              <a:latin typeface="Verdana" pitchFamily="34" charset="0"/>
            </a:endParaRPr>
          </a:p>
          <a:p>
            <a:pPr lvl="1" eaLnBrk="1" hangingPunct="1">
              <a:lnSpc>
                <a:spcPct val="80000"/>
              </a:lnSpc>
            </a:pPr>
            <a:r>
              <a:rPr lang="en-US" sz="1800" dirty="0" smtClean="0">
                <a:latin typeface="Verdana" pitchFamily="34" charset="0"/>
              </a:rPr>
              <a:t>Diseases and Disorders</a:t>
            </a:r>
            <a:br>
              <a:rPr lang="en-US" sz="1800" dirty="0" smtClean="0">
                <a:latin typeface="Verdana" pitchFamily="34" charset="0"/>
              </a:rPr>
            </a:br>
            <a:endParaRPr lang="en-US" sz="1800" dirty="0" smtClean="0">
              <a:latin typeface="Verdana" pitchFamily="34" charset="0"/>
            </a:endParaRPr>
          </a:p>
          <a:p>
            <a:pPr lvl="1" eaLnBrk="1" hangingPunct="1">
              <a:lnSpc>
                <a:spcPct val="80000"/>
              </a:lnSpc>
            </a:pPr>
            <a:r>
              <a:rPr lang="en-US" sz="1800" dirty="0" smtClean="0">
                <a:latin typeface="Verdana" pitchFamily="34" charset="0"/>
              </a:rPr>
              <a:t>Handbook of Nursing Diagnosis</a:t>
            </a:r>
            <a:br>
              <a:rPr lang="en-US" sz="1800" dirty="0" smtClean="0">
                <a:latin typeface="Verdana" pitchFamily="34" charset="0"/>
              </a:rPr>
            </a:br>
            <a:endParaRPr lang="en-US" sz="1800" dirty="0" smtClean="0">
              <a:latin typeface="Verdana" pitchFamily="34" charset="0"/>
            </a:endParaRPr>
          </a:p>
          <a:p>
            <a:pPr lvl="1" eaLnBrk="1" hangingPunct="1">
              <a:lnSpc>
                <a:spcPct val="80000"/>
              </a:lnSpc>
            </a:pPr>
            <a:r>
              <a:rPr lang="en-US" sz="1800" dirty="0" smtClean="0">
                <a:latin typeface="Verdana" pitchFamily="34" charset="0"/>
              </a:rPr>
              <a:t>Medline Journals</a:t>
            </a:r>
            <a:br>
              <a:rPr lang="en-US" sz="1800" dirty="0" smtClean="0">
                <a:latin typeface="Verdana" pitchFamily="34" charset="0"/>
              </a:rPr>
            </a:br>
            <a:endParaRPr lang="en-US" sz="1800" dirty="0" smtClean="0">
              <a:latin typeface="Verdana" pitchFamily="34" charset="0"/>
            </a:endParaRPr>
          </a:p>
          <a:p>
            <a:pPr lvl="1">
              <a:lnSpc>
                <a:spcPct val="80000"/>
              </a:lnSpc>
            </a:pPr>
            <a:r>
              <a:rPr lang="en-US" sz="1800" dirty="0" smtClean="0">
                <a:latin typeface="Verdana" pitchFamily="34" charset="0"/>
              </a:rPr>
              <a:t>Taber's Dictionary</a:t>
            </a:r>
            <a:br>
              <a:rPr lang="en-US" sz="1800" dirty="0" smtClean="0">
                <a:latin typeface="Verdana" pitchFamily="34" charset="0"/>
              </a:rPr>
            </a:br>
            <a:endParaRPr lang="en-US" sz="1800" dirty="0" smtClean="0">
              <a:latin typeface="Verdana" pitchFamily="34" charset="0"/>
            </a:endParaRPr>
          </a:p>
          <a:p>
            <a:pPr eaLnBrk="1" hangingPunct="1">
              <a:lnSpc>
                <a:spcPct val="80000"/>
              </a:lnSpc>
            </a:pPr>
            <a:r>
              <a:rPr lang="en-US" sz="2000" dirty="0" smtClean="0">
                <a:latin typeface="Verdana" pitchFamily="34" charset="0"/>
              </a:rPr>
              <a:t>Notes from the lectures, and podcasts of the classroom lectures were downloaded on the devices. </a:t>
            </a:r>
          </a:p>
          <a:p>
            <a:pPr eaLnBrk="1" hangingPunct="1">
              <a:lnSpc>
                <a:spcPct val="80000"/>
              </a:lnSpc>
            </a:pPr>
            <a:endParaRPr lang="en-US" sz="1800" dirty="0" smtClean="0">
              <a:latin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Implementation</a:t>
            </a:r>
          </a:p>
        </p:txBody>
      </p:sp>
      <p:sp>
        <p:nvSpPr>
          <p:cNvPr id="11267" name="Content Placeholder 3"/>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Worked with Instructional Technologist</a:t>
            </a:r>
          </a:p>
          <a:p>
            <a:pPr lvl="1"/>
            <a:r>
              <a:rPr lang="en-US" smtClean="0"/>
              <a:t>Students</a:t>
            </a:r>
          </a:p>
          <a:p>
            <a:pPr lvl="1"/>
            <a:r>
              <a:rPr lang="en-US" smtClean="0"/>
              <a:t>Faculty</a:t>
            </a:r>
          </a:p>
          <a:p>
            <a:r>
              <a:rPr lang="en-US" smtClean="0"/>
              <a:t>Research</a:t>
            </a:r>
          </a:p>
          <a:p>
            <a:pPr lvl="1"/>
            <a:r>
              <a:rPr lang="en-US" smtClean="0"/>
              <a:t>Surveys and student logs</a:t>
            </a:r>
          </a:p>
          <a:p>
            <a:pPr lvl="1"/>
            <a:r>
              <a:rPr lang="en-US" smtClean="0"/>
              <a:t>Focus Group</a:t>
            </a:r>
          </a:p>
          <a:p>
            <a:pPr>
              <a:buFontTx/>
              <a:buNone/>
            </a:pPr>
            <a:endParaRPr lang="en-US" smtClean="0"/>
          </a:p>
          <a:p>
            <a:endParaRPr lang="en-US" smtClean="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earcartoon[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nursing-apps"/>
          <p:cNvPicPr>
            <a:picLocks noChangeAspect="1" noChangeArrowheads="1"/>
          </p:cNvPicPr>
          <p:nvPr/>
        </p:nvPicPr>
        <p:blipFill>
          <a:blip r:embed="rId2" cstate="print"/>
          <a:srcRect/>
          <a:stretch>
            <a:fillRect/>
          </a:stretch>
        </p:blipFill>
        <p:spPr bwMode="auto">
          <a:xfrm>
            <a:off x="838200" y="762000"/>
            <a:ext cx="3048000" cy="4572000"/>
          </a:xfrm>
          <a:prstGeom prst="rect">
            <a:avLst/>
          </a:prstGeom>
          <a:noFill/>
          <a:ln w="9525">
            <a:noFill/>
            <a:miter lim="800000"/>
            <a:headEnd/>
            <a:tailEnd/>
          </a:ln>
        </p:spPr>
      </p:pic>
      <p:sp>
        <p:nvSpPr>
          <p:cNvPr id="29699" name="Text Box 7"/>
          <p:cNvSpPr txBox="1">
            <a:spLocks noChangeArrowheads="1"/>
          </p:cNvSpPr>
          <p:nvPr/>
        </p:nvSpPr>
        <p:spPr bwMode="auto">
          <a:xfrm>
            <a:off x="457200" y="5715001"/>
            <a:ext cx="2819400" cy="369332"/>
          </a:xfrm>
          <a:prstGeom prst="rect">
            <a:avLst/>
          </a:prstGeom>
          <a:noFill/>
          <a:ln w="9525">
            <a:noFill/>
            <a:miter lim="800000"/>
            <a:headEnd/>
            <a:tailEnd/>
          </a:ln>
        </p:spPr>
        <p:txBody>
          <a:bodyPr>
            <a:spAutoFit/>
          </a:bodyPr>
          <a:lstStyle/>
          <a:p>
            <a:pPr algn="ctr">
              <a:spcBef>
                <a:spcPct val="50000"/>
              </a:spcBef>
            </a:pPr>
            <a:r>
              <a:rPr lang="en-US"/>
              <a:t>iPhone</a:t>
            </a:r>
          </a:p>
        </p:txBody>
      </p:sp>
      <p:pic>
        <p:nvPicPr>
          <p:cNvPr id="29700" name="Picture 13" descr="ipodtouch_hero2_20070914"/>
          <p:cNvPicPr>
            <a:picLocks noChangeAspect="1" noChangeArrowheads="1"/>
          </p:cNvPicPr>
          <p:nvPr/>
        </p:nvPicPr>
        <p:blipFill>
          <a:blip r:embed="rId3" cstate="print"/>
          <a:srcRect/>
          <a:stretch>
            <a:fillRect/>
          </a:stretch>
        </p:blipFill>
        <p:spPr bwMode="auto">
          <a:xfrm>
            <a:off x="3886201" y="685800"/>
            <a:ext cx="5076825" cy="4953000"/>
          </a:xfrm>
          <a:prstGeom prst="rect">
            <a:avLst/>
          </a:prstGeom>
          <a:noFill/>
          <a:ln w="9525">
            <a:noFill/>
            <a:miter lim="800000"/>
            <a:headEnd/>
            <a:tailEnd/>
          </a:ln>
        </p:spPr>
      </p:pic>
      <p:sp>
        <p:nvSpPr>
          <p:cNvPr id="29701" name="Text Box 14"/>
          <p:cNvSpPr txBox="1">
            <a:spLocks noChangeArrowheads="1"/>
          </p:cNvSpPr>
          <p:nvPr/>
        </p:nvSpPr>
        <p:spPr bwMode="auto">
          <a:xfrm>
            <a:off x="5867400" y="5638801"/>
            <a:ext cx="2057400" cy="369332"/>
          </a:xfrm>
          <a:prstGeom prst="rect">
            <a:avLst/>
          </a:prstGeom>
          <a:noFill/>
          <a:ln w="9525">
            <a:noFill/>
            <a:miter lim="800000"/>
            <a:headEnd/>
            <a:tailEnd/>
          </a:ln>
        </p:spPr>
        <p:txBody>
          <a:bodyPr>
            <a:spAutoFit/>
          </a:bodyPr>
          <a:lstStyle/>
          <a:p>
            <a:pPr algn="ctr">
              <a:spcBef>
                <a:spcPct val="50000"/>
              </a:spcBef>
            </a:pPr>
            <a:r>
              <a:rPr lang="en-US"/>
              <a:t>iPod Touch</a:t>
            </a:r>
          </a:p>
        </p:txBody>
      </p:sp>
      <p:sp>
        <p:nvSpPr>
          <p:cNvPr id="29702" name="Slide Number Placeholder 5"/>
          <p:cNvSpPr>
            <a:spLocks noGrp="1"/>
          </p:cNvSpPr>
          <p:nvPr>
            <p:ph type="sldNum" sz="quarter" idx="12"/>
          </p:nvPr>
        </p:nvSpPr>
        <p:spPr bwMode="auto">
          <a:xfrm>
            <a:off x="8647113" y="6408739"/>
            <a:ext cx="366712"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3787EB59-C014-46BA-8D78-CEF913B00B6A}" type="slidenum">
              <a:rPr lang="en-US" smtClean="0"/>
              <a:pPr/>
              <a:t>16</a:t>
            </a:fld>
            <a:endParaRPr lang="en-US" smtClean="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7113" y="6408739"/>
            <a:ext cx="366712" cy="365125"/>
          </a:xfrm>
          <a:prstGeom prst="rect">
            <a:avLst/>
          </a:prstGeom>
        </p:spPr>
        <p:txBody>
          <a:bodyPr/>
          <a:lstStyle/>
          <a:p>
            <a:pPr>
              <a:defRPr/>
            </a:pPr>
            <a:fld id="{4103A1A8-B6FD-4DC9-BAF8-54234918A638}" type="slidenum">
              <a:rPr lang="en-US" smtClean="0"/>
              <a:pPr>
                <a:defRPr/>
              </a:pPr>
              <a:t>17</a:t>
            </a:fld>
            <a:endParaRPr lang="en-US" dirty="0"/>
          </a:p>
        </p:txBody>
      </p:sp>
      <p:pic>
        <p:nvPicPr>
          <p:cNvPr id="70658" name="Picture 2" descr="https://dl-web.dropbox.com/get/ipod%20project/Nursing%20Central.jpg?w=3e1aea39">
            <a:hlinkClick r:id="" action="ppaction://hlinkshowjump?jump=nextslide"/>
          </p:cNvPr>
          <p:cNvPicPr>
            <a:picLocks noChangeAspect="1" noChangeArrowheads="1"/>
          </p:cNvPicPr>
          <p:nvPr/>
        </p:nvPicPr>
        <p:blipFill>
          <a:blip r:embed="rId2" cstate="print"/>
          <a:srcRect/>
          <a:stretch>
            <a:fillRect/>
          </a:stretch>
        </p:blipFill>
        <p:spPr bwMode="auto">
          <a:xfrm>
            <a:off x="3352800" y="609600"/>
            <a:ext cx="3048000" cy="4572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hlinkClick r:id="" action="ppaction://hlinkshowjump?jump=nextslide"/>
          </p:cNvPr>
          <p:cNvPicPr>
            <a:picLocks noChangeAspect="1" noChangeArrowheads="1"/>
          </p:cNvPicPr>
          <p:nvPr/>
        </p:nvPicPr>
        <p:blipFill>
          <a:blip r:embed="rId2" cstate="print"/>
          <a:srcRect/>
          <a:stretch>
            <a:fillRect/>
          </a:stretch>
        </p:blipFill>
        <p:spPr bwMode="auto">
          <a:xfrm>
            <a:off x="2286000" y="0"/>
            <a:ext cx="4368800" cy="6553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438400" y="228600"/>
            <a:ext cx="4165600" cy="6248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Plan, Implementation, and Results:</a:t>
            </a:r>
            <a:endParaRPr lang="en-US" dirty="0"/>
          </a:p>
        </p:txBody>
      </p:sp>
      <p:sp>
        <p:nvSpPr>
          <p:cNvPr id="5123" name="Text Placeholder 2"/>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normAutofit/>
          </a:bodyPr>
          <a:lstStyle/>
          <a:p>
            <a:r>
              <a:rPr lang="en-US" sz="4000" dirty="0" smtClean="0"/>
              <a:t>Fall 2009 Pilot</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solidFill>
                <a:srgbClr val="7B9899"/>
              </a:solidFill>
            </a:endParaRPr>
          </a:p>
        </p:txBody>
      </p:sp>
      <p:sp>
        <p:nvSpPr>
          <p:cNvPr id="23555" name="Content Placeholder 2"/>
          <p:cNvSpPr>
            <a:spLocks noGrp="1"/>
          </p:cNvSpPr>
          <p:nvPr>
            <p:ph idx="1"/>
          </p:nvPr>
        </p:nvSpPr>
        <p:spPr>
          <a:xfrm>
            <a:off x="301626" y="1527175"/>
            <a:ext cx="8504239" cy="4572000"/>
          </a:xfrm>
        </p:spPr>
        <p:txBody>
          <a:bodyPr/>
          <a:lstStyle/>
          <a:p>
            <a:endParaRPr lang="en-US" smtClean="0"/>
          </a:p>
        </p:txBody>
      </p:sp>
      <p:pic>
        <p:nvPicPr>
          <p:cNvPr id="23556" name="Picture 2">
            <a:hlinkClick r:id="" action="ppaction://hlinkshowjump?jump=nextslide"/>
          </p:cNvPr>
          <p:cNvPicPr>
            <a:picLocks noChangeAspect="1" noChangeArrowheads="1"/>
          </p:cNvPicPr>
          <p:nvPr/>
        </p:nvPicPr>
        <p:blipFill>
          <a:blip r:embed="rId2" cstate="print"/>
          <a:srcRect/>
          <a:stretch>
            <a:fillRect/>
          </a:stretch>
        </p:blipFill>
        <p:spPr bwMode="auto">
          <a:xfrm>
            <a:off x="0" y="0"/>
            <a:ext cx="9525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solidFill>
                  <a:srgbClr val="7B9899"/>
                </a:solidFill>
              </a:rPr>
              <a:t>So what?</a:t>
            </a:r>
          </a:p>
        </p:txBody>
      </p:sp>
      <p:sp>
        <p:nvSpPr>
          <p:cNvPr id="3" name="Content Placeholder 2"/>
          <p:cNvSpPr>
            <a:spLocks noGrp="1"/>
          </p:cNvSpPr>
          <p:nvPr>
            <p:ph idx="1"/>
          </p:nvPr>
        </p:nvSpPr>
        <p:spPr>
          <a:xfrm>
            <a:off x="301626" y="1527175"/>
            <a:ext cx="8504239" cy="4572000"/>
          </a:xfrm>
        </p:spPr>
        <p:txBody>
          <a:bodyPr/>
          <a:lstStyle/>
          <a:p>
            <a:r>
              <a:rPr lang="en-US" dirty="0" smtClean="0"/>
              <a:t>Convenience</a:t>
            </a:r>
          </a:p>
          <a:p>
            <a:r>
              <a:rPr lang="en-US" dirty="0" smtClean="0"/>
              <a:t>Instant review (podcast)</a:t>
            </a:r>
          </a:p>
          <a:p>
            <a:r>
              <a:rPr lang="en-US" dirty="0" smtClean="0"/>
              <a:t>More accountability on our part!</a:t>
            </a:r>
          </a:p>
          <a:p>
            <a:r>
              <a:rPr lang="en-US" dirty="0" smtClean="0"/>
              <a:t>Podcasts can be used as “lecture” and class time for other activities</a:t>
            </a:r>
          </a:p>
          <a:p>
            <a:r>
              <a:rPr lang="en-US" dirty="0" smtClean="0"/>
              <a:t>Podcasts used in hybrid or online courses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smtClean="0">
                <a:solidFill>
                  <a:srgbClr val="7B9899"/>
                </a:solidFill>
              </a:rPr>
              <a:t>Disadvantages</a:t>
            </a:r>
          </a:p>
        </p:txBody>
      </p:sp>
      <p:sp>
        <p:nvSpPr>
          <p:cNvPr id="3" name="Content Placeholder 2"/>
          <p:cNvSpPr>
            <a:spLocks noGrp="1"/>
          </p:cNvSpPr>
          <p:nvPr>
            <p:ph idx="1"/>
          </p:nvPr>
        </p:nvSpPr>
        <p:spPr>
          <a:xfrm>
            <a:off x="301626" y="1527175"/>
            <a:ext cx="8504239" cy="4572000"/>
          </a:xfrm>
        </p:spPr>
        <p:txBody>
          <a:bodyPr/>
          <a:lstStyle/>
          <a:p>
            <a:r>
              <a:rPr lang="en-US" dirty="0" smtClean="0"/>
              <a:t>Cost</a:t>
            </a:r>
          </a:p>
          <a:p>
            <a:r>
              <a:rPr lang="en-US" dirty="0" smtClean="0"/>
              <a:t>Annual renewals/updates</a:t>
            </a:r>
          </a:p>
          <a:p>
            <a:r>
              <a:rPr lang="en-US" dirty="0" smtClean="0"/>
              <a:t>Learning curve (podcasts!/nursing central)</a:t>
            </a:r>
          </a:p>
          <a:p>
            <a:r>
              <a:rPr lang="en-US" dirty="0" smtClean="0"/>
              <a:t>Wireless problems</a:t>
            </a:r>
          </a:p>
          <a:p>
            <a:r>
              <a:rPr lang="en-US" dirty="0" smtClean="0"/>
              <a:t>Varying computers/computer software/internet connections/knowledge level</a:t>
            </a:r>
          </a:p>
          <a:p>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fontAlgn="auto" hangingPunct="1">
              <a:spcAft>
                <a:spcPts val="0"/>
              </a:spcAft>
              <a:defRPr/>
            </a:pPr>
            <a:r>
              <a:rPr lang="en-US" smtClean="0"/>
              <a:t>Results</a:t>
            </a:r>
          </a:p>
        </p:txBody>
      </p:sp>
      <p:graphicFrame>
        <p:nvGraphicFramePr>
          <p:cNvPr id="1026" name="Object 3"/>
          <p:cNvGraphicFramePr>
            <a:graphicFrameLocks noChangeAspect="1"/>
          </p:cNvGraphicFramePr>
          <p:nvPr>
            <p:ph idx="1"/>
          </p:nvPr>
        </p:nvGraphicFramePr>
        <p:xfrm>
          <a:off x="1739900" y="1935163"/>
          <a:ext cx="5664200" cy="4387850"/>
        </p:xfrm>
        <a:graphic>
          <a:graphicData uri="http://schemas.openxmlformats.org/presentationml/2006/ole">
            <p:oleObj spid="_x0000_s29698" name="Chart" r:id="rId3" imgW="7105802" imgH="5505602" progId="Excel.Sheet.8">
              <p:embed/>
            </p:oleObj>
          </a:graphicData>
        </a:graphic>
      </p:graphicFrame>
      <p:sp>
        <p:nvSpPr>
          <p:cNvPr id="1027" name="Slide Number Placeholder 3"/>
          <p:cNvSpPr>
            <a:spLocks noGrp="1"/>
          </p:cNvSpPr>
          <p:nvPr>
            <p:ph type="sldNum" sz="quarter" idx="12"/>
          </p:nvPr>
        </p:nvSpPr>
        <p:spPr bwMode="auto">
          <a:xfrm>
            <a:off x="8647113" y="6408739"/>
            <a:ext cx="366712"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FC2BB59F-00F3-4892-B61D-4FB47D9FCF3E}" type="slidenum">
              <a:rPr lang="en-US" smtClean="0"/>
              <a:pPr/>
              <a:t>24</a:t>
            </a:fld>
            <a:endParaRPr lang="en-US" smtClean="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Results</a:t>
            </a:r>
          </a:p>
        </p:txBody>
      </p:sp>
      <p:graphicFrame>
        <p:nvGraphicFramePr>
          <p:cNvPr id="1026" name="Object 3"/>
          <p:cNvGraphicFramePr>
            <a:graphicFrameLocks noChangeAspect="1"/>
          </p:cNvGraphicFramePr>
          <p:nvPr/>
        </p:nvGraphicFramePr>
        <p:xfrm>
          <a:off x="1171575" y="1243014"/>
          <a:ext cx="5684839" cy="4065587"/>
        </p:xfrm>
        <a:graphic>
          <a:graphicData uri="http://schemas.openxmlformats.org/presentationml/2006/ole">
            <p:oleObj spid="_x0000_s3074" name="Worksheet" r:id="rId3" imgW="7096065" imgH="5076749" progId="Excel.Sheet.8">
              <p:embed/>
            </p:oleObj>
          </a:graphicData>
        </a:graphic>
      </p:graphicFrame>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fontAlgn="auto" hangingPunct="1">
              <a:spcAft>
                <a:spcPts val="0"/>
              </a:spcAft>
              <a:defRPr/>
            </a:pPr>
            <a:r>
              <a:rPr lang="en-US" smtClean="0"/>
              <a:t>Results</a:t>
            </a:r>
          </a:p>
        </p:txBody>
      </p:sp>
      <p:graphicFrame>
        <p:nvGraphicFramePr>
          <p:cNvPr id="3074" name="Object 3"/>
          <p:cNvGraphicFramePr>
            <a:graphicFrameLocks noChangeAspect="1"/>
          </p:cNvGraphicFramePr>
          <p:nvPr>
            <p:ph idx="1"/>
          </p:nvPr>
        </p:nvGraphicFramePr>
        <p:xfrm>
          <a:off x="1749426" y="1935164"/>
          <a:ext cx="5645151" cy="4389437"/>
        </p:xfrm>
        <a:graphic>
          <a:graphicData uri="http://schemas.openxmlformats.org/presentationml/2006/ole">
            <p:oleObj spid="_x0000_s30722" name="Chart" r:id="rId3" imgW="7105802" imgH="5524500" progId="Excel.Sheet.8">
              <p:embed/>
            </p:oleObj>
          </a:graphicData>
        </a:graphic>
      </p:graphicFrame>
      <p:sp>
        <p:nvSpPr>
          <p:cNvPr id="3075" name="Slide Number Placeholder 4"/>
          <p:cNvSpPr>
            <a:spLocks noGrp="1"/>
          </p:cNvSpPr>
          <p:nvPr>
            <p:ph type="sldNum" sz="quarter" idx="12"/>
          </p:nvPr>
        </p:nvSpPr>
        <p:spPr bwMode="auto">
          <a:xfrm>
            <a:off x="8647113" y="6408739"/>
            <a:ext cx="366712"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14A109ED-8AE2-4630-AE13-29819978D93A}" type="slidenum">
              <a:rPr lang="en-US" smtClean="0"/>
              <a:pPr/>
              <a:t>26</a:t>
            </a:fld>
            <a:endParaRPr lang="en-US" smtClean="0"/>
          </a:p>
        </p:txBody>
      </p:sp>
      <p:pic>
        <p:nvPicPr>
          <p:cNvPr id="6" name="Picture 2" descr="https://dl-web.dropbox.com/get/ipod%20project/Nursing%20Central.jpg?w=3e1aea39">
            <a:hlinkClick r:id="" action="ppaction://hlinkshowjump?jump=nextslide"/>
          </p:cNvPr>
          <p:cNvPicPr>
            <a:picLocks noChangeAspect="1" noChangeArrowheads="1"/>
          </p:cNvPicPr>
          <p:nvPr/>
        </p:nvPicPr>
        <p:blipFill>
          <a:blip r:embed="rId4" cstate="print"/>
          <a:srcRect/>
          <a:stretch>
            <a:fillRect/>
          </a:stretch>
        </p:blipFill>
        <p:spPr bwMode="auto">
          <a:xfrm>
            <a:off x="6096000" y="838200"/>
            <a:ext cx="2438400" cy="3657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a:t>Focus Group: What Was Good About This Device/Software?</a:t>
            </a:r>
          </a:p>
        </p:txBody>
      </p:sp>
      <p:sp>
        <p:nvSpPr>
          <p:cNvPr id="15363" name="Rectangle 3"/>
          <p:cNvSpPr>
            <a:spLocks noGrp="1" noChangeArrowheads="1"/>
          </p:cNvSpPr>
          <p:nvPr>
            <p:ph idx="1"/>
          </p:nvPr>
        </p:nvSpPr>
        <p:spPr>
          <a:xfrm>
            <a:off x="685800" y="1981200"/>
            <a:ext cx="7772400" cy="3657600"/>
          </a:xfrm>
        </p:spPr>
        <p:txBody>
          <a:bodyPr>
            <a:normAutofit fontScale="92500" lnSpcReduction="10000"/>
          </a:bodyPr>
          <a:lstStyle/>
          <a:p>
            <a:pPr marL="365760" indent="-256032" eaLnBrk="1" fontAlgn="auto" hangingPunct="1">
              <a:lnSpc>
                <a:spcPct val="90000"/>
              </a:lnSpc>
              <a:spcAft>
                <a:spcPts val="0"/>
              </a:spcAft>
              <a:defRPr/>
            </a:pPr>
            <a:r>
              <a:rPr lang="en-US" sz="3200" dirty="0" smtClean="0"/>
              <a:t>“Nursing notes were amazing (from nursing central). We used it a lot during clinical. Everybody borrowed it, even the nurses on the floor (nursing staff).”</a:t>
            </a:r>
          </a:p>
          <a:p>
            <a:pPr marL="365760" indent="-256032" eaLnBrk="1" fontAlgn="auto" hangingPunct="1">
              <a:lnSpc>
                <a:spcPct val="90000"/>
              </a:lnSpc>
              <a:spcAft>
                <a:spcPts val="0"/>
              </a:spcAft>
              <a:defRPr/>
            </a:pPr>
            <a:r>
              <a:rPr lang="en-US" sz="3200" dirty="0" smtClean="0"/>
              <a:t>“Davis Drug Guide at my fingertips”</a:t>
            </a:r>
          </a:p>
          <a:p>
            <a:pPr marL="365760" indent="-256032" eaLnBrk="1" fontAlgn="auto" hangingPunct="1">
              <a:lnSpc>
                <a:spcPct val="90000"/>
              </a:lnSpc>
              <a:spcAft>
                <a:spcPts val="0"/>
              </a:spcAft>
              <a:defRPr/>
            </a:pPr>
            <a:r>
              <a:rPr lang="en-US" sz="3200" dirty="0" smtClean="0"/>
              <a:t>“Podcast of lectures was very helpful listening while driving because this in normally downtime.”</a:t>
            </a:r>
          </a:p>
          <a:p>
            <a:pPr marL="365760" indent="-256032" eaLnBrk="1" fontAlgn="auto" hangingPunct="1">
              <a:lnSpc>
                <a:spcPct val="90000"/>
              </a:lnSpc>
              <a:spcAft>
                <a:spcPts val="0"/>
              </a:spcAft>
              <a:defRPr/>
            </a:pPr>
            <a:r>
              <a:rPr lang="en-US" sz="3200" dirty="0" smtClean="0"/>
              <a:t>“The math review podcast was good.”</a:t>
            </a:r>
          </a:p>
          <a:p>
            <a:pPr marL="365760" indent="-256032" eaLnBrk="1" fontAlgn="auto" hangingPunct="1">
              <a:lnSpc>
                <a:spcPct val="90000"/>
              </a:lnSpc>
              <a:spcAft>
                <a:spcPts val="0"/>
              </a:spcAft>
              <a:buFont typeface="Wingdings 3"/>
              <a:buChar char=""/>
              <a:defRPr/>
            </a:pPr>
            <a:endParaRPr lang="en-US" sz="2800" dirty="0" smtClean="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fontAlgn="auto" hangingPunct="1">
              <a:spcAft>
                <a:spcPts val="0"/>
              </a:spcAft>
              <a:defRPr/>
            </a:pPr>
            <a:r>
              <a:rPr lang="en-US" sz="3600" dirty="0"/>
              <a:t>What did you find Frustrating or Difficult to use about the iPod Touch</a:t>
            </a:r>
          </a:p>
        </p:txBody>
      </p:sp>
      <p:sp>
        <p:nvSpPr>
          <p:cNvPr id="26627" name="Rectangle 3"/>
          <p:cNvSpPr>
            <a:spLocks noGrp="1" noChangeArrowheads="1"/>
          </p:cNvSpPr>
          <p:nvPr>
            <p:ph idx="1"/>
          </p:nvPr>
        </p:nvSpPr>
        <p:spPr/>
        <p:txBody>
          <a:bodyPr>
            <a:normAutofit/>
          </a:bodyPr>
          <a:lstStyle/>
          <a:p>
            <a:pPr marL="365760" indent="-256032" eaLnBrk="1" fontAlgn="auto" hangingPunct="1">
              <a:spcAft>
                <a:spcPts val="0"/>
              </a:spcAft>
              <a:defRPr/>
            </a:pPr>
            <a:r>
              <a:rPr lang="en-US" sz="2800" dirty="0"/>
              <a:t>“Not being able to download lecture </a:t>
            </a:r>
            <a:r>
              <a:rPr lang="en-US" sz="2800" dirty="0" err="1"/>
              <a:t>powerpoints</a:t>
            </a:r>
            <a:r>
              <a:rPr lang="en-US" sz="2800" dirty="0"/>
              <a:t>, and other podcasts on recent lectures from exam 3 till date…”</a:t>
            </a:r>
          </a:p>
          <a:p>
            <a:pPr marL="365760" indent="-256032" eaLnBrk="1" fontAlgn="auto" hangingPunct="1">
              <a:spcAft>
                <a:spcPts val="0"/>
              </a:spcAft>
              <a:defRPr/>
            </a:pPr>
            <a:r>
              <a:rPr lang="en-US" sz="2800" dirty="0"/>
              <a:t>“I am having problems downloading podcasts as well as </a:t>
            </a:r>
            <a:r>
              <a:rPr lang="en-US" sz="2800" dirty="0" err="1"/>
              <a:t>powerpoints</a:t>
            </a:r>
            <a:r>
              <a:rPr lang="en-US" sz="2800" dirty="0"/>
              <a:t>.”</a:t>
            </a:r>
          </a:p>
          <a:p>
            <a:pPr marL="365760" indent="-256032" eaLnBrk="1" fontAlgn="auto" hangingPunct="1">
              <a:spcAft>
                <a:spcPts val="0"/>
              </a:spcAft>
              <a:defRPr/>
            </a:pPr>
            <a:r>
              <a:rPr lang="en-US" sz="2800" dirty="0"/>
              <a:t>“I had a hard time downloading podcast to the </a:t>
            </a:r>
            <a:r>
              <a:rPr lang="en-US" sz="2800" dirty="0" err="1"/>
              <a:t>ipod</a:t>
            </a:r>
            <a:r>
              <a:rPr lang="en-US" sz="2800" dirty="0"/>
              <a:t>, I had misunderstood some directions.”</a:t>
            </a:r>
          </a:p>
          <a:p>
            <a:pPr marL="365760" indent="-256032" eaLnBrk="1" fontAlgn="auto" hangingPunct="1">
              <a:spcAft>
                <a:spcPts val="0"/>
              </a:spcAft>
              <a:defRPr/>
            </a:pPr>
            <a:r>
              <a:rPr lang="en-US" sz="2800" dirty="0"/>
              <a:t>“Trying to download podcasts.”</a:t>
            </a:r>
          </a:p>
          <a:p>
            <a:pPr marL="365760" indent="-256032" eaLnBrk="1" fontAlgn="auto" hangingPunct="1">
              <a:spcAft>
                <a:spcPts val="0"/>
              </a:spcAft>
              <a:defRPr/>
            </a:pPr>
            <a:r>
              <a:rPr lang="en-US" sz="2800" dirty="0"/>
              <a:t>“…downloading podcasts.”</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a:t>What Features of the iPod Touch Helped You in Class </a:t>
            </a:r>
          </a:p>
        </p:txBody>
      </p:sp>
      <p:sp>
        <p:nvSpPr>
          <p:cNvPr id="15362"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“Only the podcast I was able to download onto the itouch, i.e., Pharmacology (one episode”, Legal-Ethical (one episode)”.</a:t>
            </a:r>
          </a:p>
          <a:p>
            <a:pPr eaLnBrk="1" hangingPunct="1"/>
            <a:r>
              <a:rPr lang="en-US" smtClean="0"/>
              <a:t>“I think it will be helpful in that I can hear the lectures as many times as I need while walking, running errands, etc.”</a:t>
            </a:r>
          </a:p>
          <a:p>
            <a:pPr eaLnBrk="1" hangingPunct="1"/>
            <a:r>
              <a:rPr lang="en-US" smtClean="0"/>
              <a:t>“Reviewing for an exam…more for clinicals”</a:t>
            </a:r>
          </a:p>
          <a:p>
            <a:pPr eaLnBrk="1" hangingPunct="1"/>
            <a:endParaRPr lang="en-US" smtClean="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85800" y="1295400"/>
          <a:ext cx="7772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Focus Group</a:t>
            </a:r>
          </a:p>
        </p:txBody>
      </p:sp>
      <p:sp>
        <p:nvSpPr>
          <p:cNvPr id="18434" name="Rectangle 3"/>
          <p:cNvSpPr>
            <a:spLocks noGrp="1" noChangeArrowheads="1"/>
          </p:cNvSpPr>
          <p:nvPr>
            <p:ph idx="1"/>
          </p:nvPr>
        </p:nvSpPr>
        <p:spPr bwMode="auto">
          <a:xfrm>
            <a:off x="685800" y="12954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b="1" smtClean="0"/>
              <a:t>Should we continue this project? Why or why not?</a:t>
            </a:r>
            <a:endParaRPr lang="en-US" sz="2800" smtClean="0"/>
          </a:p>
          <a:p>
            <a:pPr lvl="1" eaLnBrk="1" hangingPunct="1">
              <a:lnSpc>
                <a:spcPct val="90000"/>
              </a:lnSpc>
            </a:pPr>
            <a:r>
              <a:rPr lang="en-US" sz="2400" smtClean="0"/>
              <a:t>“Yes, I cannot see anyone that would not find this helpful.”</a:t>
            </a:r>
          </a:p>
          <a:p>
            <a:pPr eaLnBrk="1" hangingPunct="1">
              <a:lnSpc>
                <a:spcPct val="90000"/>
              </a:lnSpc>
            </a:pPr>
            <a:r>
              <a:rPr lang="en-US" sz="2800" b="1" smtClean="0"/>
              <a:t>Are you planning to buy an iPod Touch?</a:t>
            </a:r>
            <a:endParaRPr lang="en-US" sz="2800" smtClean="0"/>
          </a:p>
          <a:p>
            <a:pPr lvl="1" eaLnBrk="1" hangingPunct="1">
              <a:lnSpc>
                <a:spcPct val="90000"/>
              </a:lnSpc>
            </a:pPr>
            <a:r>
              <a:rPr lang="en-US" sz="2400" smtClean="0"/>
              <a:t>Yes from the whole group</a:t>
            </a:r>
          </a:p>
          <a:p>
            <a:pPr lvl="1" eaLnBrk="1" hangingPunct="1">
              <a:lnSpc>
                <a:spcPct val="90000"/>
              </a:lnSpc>
            </a:pPr>
            <a:r>
              <a:rPr lang="en-US" sz="2400" smtClean="0"/>
              <a:t>“Could we buy the iPod Touch and software (Nursing Central).”</a:t>
            </a:r>
          </a:p>
          <a:p>
            <a:pPr lvl="1" eaLnBrk="1" hangingPunct="1">
              <a:lnSpc>
                <a:spcPct val="90000"/>
              </a:lnSpc>
            </a:pPr>
            <a:r>
              <a:rPr lang="en-US" sz="2400" smtClean="0"/>
              <a:t>“I told my husband that I need one for nursing school!”</a:t>
            </a:r>
          </a:p>
          <a:p>
            <a:pPr lvl="1" eaLnBrk="1" hangingPunct="1">
              <a:lnSpc>
                <a:spcPct val="90000"/>
              </a:lnSpc>
            </a:pPr>
            <a:r>
              <a:rPr lang="en-US" sz="2400" smtClean="0"/>
              <a:t>“I asked for one for Christmas!”</a:t>
            </a:r>
          </a:p>
          <a:p>
            <a:pPr eaLnBrk="1" hangingPunct="1">
              <a:lnSpc>
                <a:spcPct val="90000"/>
              </a:lnSpc>
            </a:pPr>
            <a:endParaRPr lang="en-US" sz="2800" smtClean="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Plan, Implementation, and Results:</a:t>
            </a:r>
            <a:endParaRPr lang="en-US" dirty="0"/>
          </a:p>
        </p:txBody>
      </p:sp>
      <p:sp>
        <p:nvSpPr>
          <p:cNvPr id="19459" name="Text Placeholder 2"/>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normAutofit/>
          </a:bodyPr>
          <a:lstStyle/>
          <a:p>
            <a:r>
              <a:rPr lang="en-US" sz="4000" dirty="0" smtClean="0"/>
              <a:t>Fall 2010 Pilot</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20483" name="Content Placeholder 4"/>
          <p:cNvSpPr>
            <a:spLocks noGrp="1"/>
          </p:cNvSpPr>
          <p:nvPr>
            <p:ph idx="1"/>
          </p:nvPr>
        </p:nvSpPr>
        <p:spPr bwMode="auto">
          <a:xfrm>
            <a:off x="685800" y="838200"/>
            <a:ext cx="7772400" cy="5181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4000" dirty="0" smtClean="0"/>
              <a:t>Fall 2010 Pilot is expanded to include Dental Hygiene… so this is now the “Health Science Mobile Device Pilot”</a:t>
            </a:r>
          </a:p>
          <a:p>
            <a:r>
              <a:rPr lang="en-US" sz="4000" dirty="0" smtClean="0"/>
              <a:t>iPod Touch and </a:t>
            </a:r>
            <a:r>
              <a:rPr lang="en-US" sz="4000" dirty="0" err="1" smtClean="0"/>
              <a:t>iPad</a:t>
            </a:r>
            <a:r>
              <a:rPr lang="en-US" sz="4000" dirty="0" smtClean="0"/>
              <a:t> devices</a:t>
            </a:r>
          </a:p>
          <a:p>
            <a:r>
              <a:rPr lang="en-US" sz="4000" dirty="0" smtClean="0"/>
              <a:t>Additional Apps</a:t>
            </a:r>
          </a:p>
          <a:p>
            <a:r>
              <a:rPr lang="en-US" sz="4000" dirty="0" smtClean="0"/>
              <a:t>Dental hygiene faculty included</a:t>
            </a:r>
          </a:p>
          <a:p>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animEffect transition="in" filter="wipe(down)">
                                      <p:cBhvr>
                                        <p:cTn id="7" dur="500"/>
                                        <p:tgtEl>
                                          <p:spTgt spid="2048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down)">
                                      <p:cBhvr>
                                        <p:cTn id="12" dur="5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down)">
                                      <p:cBhvr>
                                        <p:cTn id="17" dur="5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wipe(down)">
                                      <p:cBhvr>
                                        <p:cTn id="22" dur="500"/>
                                        <p:tgtEl>
                                          <p:spTgt spid="204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wipe(down)">
                                      <p:cBhvr>
                                        <p:cTn id="27"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Mission and Goals</a:t>
            </a:r>
          </a:p>
        </p:txBody>
      </p:sp>
      <p:graphicFrame>
        <p:nvGraphicFramePr>
          <p:cNvPr id="7" name="Content Placeholder 6"/>
          <p:cNvGraphicFramePr>
            <a:graphicFrameLocks noGrp="1"/>
          </p:cNvGraphicFramePr>
          <p:nvPr>
            <p:ph idx="1"/>
          </p:nvPr>
        </p:nvGraphicFramePr>
        <p:xfrm>
          <a:off x="685800" y="1447800"/>
          <a:ext cx="7772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Participation in Pilot</a:t>
            </a:r>
          </a:p>
        </p:txBody>
      </p:sp>
      <p:sp>
        <p:nvSpPr>
          <p:cNvPr id="2253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fontScale="92500"/>
          </a:bodyPr>
          <a:lstStyle/>
          <a:p>
            <a:r>
              <a:rPr lang="en-US" dirty="0" smtClean="0"/>
              <a:t>All faculty/students will be asked to sign a pilot participation document stating that they will use the device in a manner that is consistent with the mission of the pilot, in compliance with GPC’s acceptable use policy, and will participate in the research portion of the pilot.</a:t>
            </a:r>
          </a:p>
          <a:p>
            <a:r>
              <a:rPr lang="en-US" dirty="0" smtClean="0"/>
              <a:t>Faculty/students will also be asked to sign an “Informed Consent” document to participate in the research component of this pilot.</a:t>
            </a:r>
          </a:p>
          <a:p>
            <a:r>
              <a:rPr lang="en-US" dirty="0" smtClean="0"/>
              <a:t>Participation in this pilot is not mandatory but strongly encouraged.</a:t>
            </a:r>
          </a:p>
          <a:p>
            <a:r>
              <a:rPr lang="en-US" dirty="0" smtClean="0"/>
              <a:t>Students may use their own device</a:t>
            </a:r>
          </a:p>
          <a:p>
            <a:pPr>
              <a:buFontTx/>
              <a:buNone/>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animEffect transition="in" filter="wipe(down)">
                                      <p:cBhvr>
                                        <p:cTn id="7" dur="500"/>
                                        <p:tgtEl>
                                          <p:spTgt spid="2253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down)">
                                      <p:cBhvr>
                                        <p:cTn id="12" dur="5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ipe(down)">
                                      <p:cBhvr>
                                        <p:cTn id="17" dur="500"/>
                                        <p:tgtEl>
                                          <p:spTgt spid="22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down)">
                                      <p:cBhvr>
                                        <p:cTn id="22" dur="5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ipe(down)">
                                      <p:cBhvr>
                                        <p:cTn id="27"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Devices Provided…</a:t>
            </a:r>
          </a:p>
        </p:txBody>
      </p:sp>
      <p:sp>
        <p:nvSpPr>
          <p:cNvPr id="23555" name="Content Placeholder 2"/>
          <p:cNvSpPr>
            <a:spLocks noGrp="1"/>
          </p:cNvSpPr>
          <p:nvPr>
            <p:ph idx="1"/>
          </p:nvPr>
        </p:nvSpPr>
        <p:spPr bwMode="auto">
          <a:xfrm>
            <a:off x="685800" y="1447800"/>
            <a:ext cx="7772400" cy="358140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r>
              <a:rPr lang="en-US" sz="2400" b="1" i="1" smtClean="0"/>
              <a:t>Faculty</a:t>
            </a:r>
          </a:p>
          <a:p>
            <a:pPr lvl="1"/>
            <a:r>
              <a:rPr lang="en-US" sz="2000" smtClean="0"/>
              <a:t>Half of the health science faculty will receive an iPod Touch with case and the other half will receive a 64GB (wireless only) iPad with case</a:t>
            </a:r>
          </a:p>
          <a:p>
            <a:pPr lvl="1"/>
            <a:r>
              <a:rPr lang="en-US" sz="2000" smtClean="0"/>
              <a:t>The department chairs along with the pilot sponsors will make the decision on who will receive a particular type of device.</a:t>
            </a:r>
          </a:p>
          <a:p>
            <a:pPr lvl="1"/>
            <a:r>
              <a:rPr lang="en-US" sz="2000" smtClean="0"/>
              <a:t>Faculty will be required to sign a user agreement for the device which will include information on your responsibilities for using the device, how to return the device, and what to do in the event the device is lost or stolen.</a:t>
            </a:r>
          </a:p>
          <a:p>
            <a:pPr lvl="1">
              <a:buFontTx/>
              <a:buNone/>
            </a:pPr>
            <a:r>
              <a:rPr lang="en-US" sz="2000" smtClean="0"/>
              <a:t>*   Faculty will be able to retain their device throughout their employment.</a:t>
            </a:r>
          </a:p>
          <a:p>
            <a:endParaRPr lang="en-US" smtClean="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914400" y="228600"/>
            <a:ext cx="8229600" cy="1143000"/>
          </a:xfrm>
          <a:prstGeom prst="rect">
            <a:avLst/>
          </a:prstGeom>
        </p:spPr>
        <p:txBody>
          <a:bodyPr lIns="91440" tIns="45720" rIns="91440" bIns="45720"/>
          <a:lstStyle/>
          <a:p>
            <a:r>
              <a:rPr lang="en-US" b="1"/>
              <a:t>Devices Distributed</a:t>
            </a:r>
          </a:p>
        </p:txBody>
      </p:sp>
      <p:sp>
        <p:nvSpPr>
          <p:cNvPr id="3" name="Content Placeholder 2"/>
          <p:cNvSpPr>
            <a:spLocks noGrp="1"/>
          </p:cNvSpPr>
          <p:nvPr>
            <p:ph idx="4294967295"/>
          </p:nvPr>
        </p:nvSpPr>
        <p:spPr>
          <a:xfrm>
            <a:off x="0" y="1981200"/>
            <a:ext cx="7772400" cy="4114800"/>
          </a:xfrm>
          <a:prstGeom prst="rect">
            <a:avLst/>
          </a:prstGeom>
        </p:spPr>
        <p:txBody>
          <a:bodyPr>
            <a:normAutofit lnSpcReduction="10000"/>
          </a:bodyPr>
          <a:lstStyle/>
          <a:p>
            <a:pPr>
              <a:lnSpc>
                <a:spcPct val="80000"/>
              </a:lnSpc>
              <a:buFont typeface="Wingdings" pitchFamily="2" charset="2"/>
              <a:buNone/>
            </a:pPr>
            <a:r>
              <a:rPr lang="en-US" sz="2700"/>
              <a:t>64GB WiFi iPad</a:t>
            </a:r>
          </a:p>
          <a:p>
            <a:pPr>
              <a:lnSpc>
                <a:spcPct val="80000"/>
              </a:lnSpc>
              <a:buClr>
                <a:schemeClr val="tx1"/>
              </a:buClr>
            </a:pPr>
            <a:r>
              <a:rPr lang="en-US" sz="2700"/>
              <a:t>28 DH students</a:t>
            </a:r>
          </a:p>
          <a:p>
            <a:pPr>
              <a:lnSpc>
                <a:spcPct val="80000"/>
              </a:lnSpc>
              <a:buClr>
                <a:schemeClr val="tx1"/>
              </a:buClr>
            </a:pPr>
            <a:r>
              <a:rPr lang="en-US" sz="2700"/>
              <a:t>7 DH faculty</a:t>
            </a:r>
          </a:p>
          <a:p>
            <a:pPr>
              <a:lnSpc>
                <a:spcPct val="80000"/>
              </a:lnSpc>
              <a:buClr>
                <a:schemeClr val="tx1"/>
              </a:buClr>
            </a:pPr>
            <a:r>
              <a:rPr lang="en-US" sz="2700"/>
              <a:t>27 Nursing students</a:t>
            </a:r>
          </a:p>
          <a:p>
            <a:pPr>
              <a:lnSpc>
                <a:spcPct val="80000"/>
              </a:lnSpc>
              <a:buClr>
                <a:schemeClr val="tx1"/>
              </a:buClr>
            </a:pPr>
            <a:r>
              <a:rPr lang="en-US" sz="2700"/>
              <a:t>12 Nursing faculty          </a:t>
            </a:r>
          </a:p>
          <a:p>
            <a:pPr>
              <a:lnSpc>
                <a:spcPct val="80000"/>
              </a:lnSpc>
              <a:buFont typeface="Wingdings" pitchFamily="2" charset="2"/>
              <a:buNone/>
            </a:pPr>
            <a:r>
              <a:rPr lang="en-US" sz="2700"/>
              <a:t>            </a:t>
            </a:r>
          </a:p>
          <a:p>
            <a:pPr>
              <a:lnSpc>
                <a:spcPct val="80000"/>
              </a:lnSpc>
              <a:buFont typeface="Wingdings" pitchFamily="2" charset="2"/>
              <a:buNone/>
            </a:pPr>
            <a:r>
              <a:rPr lang="en-US" sz="2700"/>
              <a:t>64GB WiFi iPod Touch</a:t>
            </a:r>
          </a:p>
          <a:p>
            <a:pPr>
              <a:lnSpc>
                <a:spcPct val="80000"/>
              </a:lnSpc>
              <a:buClr>
                <a:schemeClr val="tx1"/>
              </a:buClr>
            </a:pPr>
            <a:r>
              <a:rPr lang="en-US" sz="2700"/>
              <a:t>30 DH students</a:t>
            </a:r>
          </a:p>
          <a:p>
            <a:pPr>
              <a:lnSpc>
                <a:spcPct val="80000"/>
              </a:lnSpc>
              <a:buClr>
                <a:schemeClr val="tx1"/>
              </a:buClr>
            </a:pPr>
            <a:r>
              <a:rPr lang="en-US" sz="2700"/>
              <a:t>135 Nursing students</a:t>
            </a:r>
          </a:p>
          <a:p>
            <a:pPr>
              <a:lnSpc>
                <a:spcPct val="80000"/>
              </a:lnSpc>
              <a:buClr>
                <a:schemeClr val="tx1"/>
              </a:buClr>
            </a:pPr>
            <a:r>
              <a:rPr lang="en-US" sz="2700"/>
              <a:t>12 Nursing faculty</a:t>
            </a:r>
          </a:p>
          <a:p>
            <a:pPr>
              <a:lnSpc>
                <a:spcPct val="80000"/>
              </a:lnSpc>
            </a:pPr>
            <a:endParaRPr lang="en-US" sz="2700"/>
          </a:p>
          <a:p>
            <a:pPr>
              <a:lnSpc>
                <a:spcPct val="80000"/>
              </a:lnSpc>
            </a:pPr>
            <a:endParaRPr lang="en-US" sz="2700"/>
          </a:p>
          <a:p>
            <a:pPr>
              <a:lnSpc>
                <a:spcPct val="80000"/>
              </a:lnSpc>
              <a:buFont typeface="Wingdings" pitchFamily="2" charset="2"/>
              <a:buNone/>
            </a:pPr>
            <a:endParaRPr lang="en-US" sz="2700"/>
          </a:p>
          <a:p>
            <a:pPr>
              <a:lnSpc>
                <a:spcPct val="80000"/>
              </a:lnSpc>
              <a:buFont typeface="Wingdings" pitchFamily="2" charset="2"/>
              <a:buNone/>
            </a:pPr>
            <a:endParaRPr lang="en-US" sz="2700"/>
          </a:p>
        </p:txBody>
      </p:sp>
      <p:pic>
        <p:nvPicPr>
          <p:cNvPr id="15363" name="Picture 2" descr="C:\Users\rhandman\AppData\Local\Microsoft\Windows\Temporary Internet Files\Content.Outlook\ZBF5D561\_GPC1076.JPG"/>
          <p:cNvPicPr>
            <a:picLocks noChangeAspect="1" noChangeArrowheads="1"/>
          </p:cNvPicPr>
          <p:nvPr/>
        </p:nvPicPr>
        <p:blipFill>
          <a:blip r:embed="rId2" cstate="print"/>
          <a:srcRect l="6680" t="5533" r="6480" b="3951"/>
          <a:stretch>
            <a:fillRect/>
          </a:stretch>
        </p:blipFill>
        <p:spPr bwMode="auto">
          <a:xfrm>
            <a:off x="3733800" y="1676400"/>
            <a:ext cx="5003800" cy="3276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rtlCol="0">
            <a:normAutofit fontScale="90000"/>
          </a:bodyPr>
          <a:lstStyle/>
          <a:p>
            <a:pPr fontAlgn="auto">
              <a:spcAft>
                <a:spcPts val="0"/>
              </a:spcAft>
              <a:defRPr/>
            </a:pPr>
            <a:r>
              <a:rPr lang="en-US" b="1" dirty="0" smtClean="0"/>
              <a:t/>
            </a:r>
            <a:br>
              <a:rPr lang="en-US" b="1" dirty="0" smtClean="0"/>
            </a:br>
            <a:r>
              <a:rPr lang="en-US" b="1" dirty="0" smtClean="0"/>
              <a:t>Apps Provided </a:t>
            </a:r>
            <a:br>
              <a:rPr lang="en-US" b="1" dirty="0" smtClean="0"/>
            </a:br>
            <a:r>
              <a:rPr lang="en-US" b="1" dirty="0" smtClean="0"/>
              <a:t>By The Institution</a:t>
            </a:r>
            <a:br>
              <a:rPr lang="en-US" b="1" dirty="0" smtClean="0"/>
            </a:br>
            <a:endParaRPr lang="en-US" b="1" dirty="0"/>
          </a:p>
        </p:txBody>
      </p:sp>
      <p:sp>
        <p:nvSpPr>
          <p:cNvPr id="4099" name="Content Placeholder 2"/>
          <p:cNvSpPr>
            <a:spLocks noGrp="1"/>
          </p:cNvSpPr>
          <p:nvPr>
            <p:ph idx="1"/>
          </p:nvPr>
        </p:nvSpPr>
        <p:spPr>
          <a:xfrm>
            <a:off x="457200" y="1676401"/>
            <a:ext cx="8229600" cy="4525963"/>
          </a:xfrm>
        </p:spPr>
        <p:txBody>
          <a:bodyPr/>
          <a:lstStyle/>
          <a:p>
            <a:r>
              <a:rPr lang="en-US" smtClean="0"/>
              <a:t>Lexi-Comp Dental Select for dental hygiene students and faculty</a:t>
            </a:r>
          </a:p>
          <a:p>
            <a:r>
              <a:rPr lang="en-US" smtClean="0"/>
              <a:t>Nursing Central for nursing students and faculty</a:t>
            </a:r>
          </a:p>
        </p:txBody>
      </p:sp>
      <p:pic>
        <p:nvPicPr>
          <p:cNvPr id="4100" name="Picture 5"/>
          <p:cNvPicPr>
            <a:picLocks noChangeAspect="1" noChangeArrowheads="1"/>
          </p:cNvPicPr>
          <p:nvPr/>
        </p:nvPicPr>
        <p:blipFill>
          <a:blip r:embed="rId2" cstate="print"/>
          <a:srcRect l="46078" t="19608" r="21568" b="9314"/>
          <a:stretch>
            <a:fillRect/>
          </a:stretch>
        </p:blipFill>
        <p:spPr bwMode="auto">
          <a:xfrm>
            <a:off x="2667001" y="3276600"/>
            <a:ext cx="1993900" cy="3505200"/>
          </a:xfrm>
          <a:prstGeom prst="rect">
            <a:avLst/>
          </a:prstGeom>
          <a:noFill/>
          <a:ln w="9525">
            <a:noFill/>
            <a:miter lim="800000"/>
            <a:headEnd/>
            <a:tailEnd/>
          </a:ln>
        </p:spPr>
      </p:pic>
      <p:pic>
        <p:nvPicPr>
          <p:cNvPr id="4101" name="Picture 8"/>
          <p:cNvPicPr>
            <a:picLocks noChangeAspect="1" noChangeArrowheads="1"/>
          </p:cNvPicPr>
          <p:nvPr/>
        </p:nvPicPr>
        <p:blipFill>
          <a:blip r:embed="rId3" cstate="print"/>
          <a:srcRect l="43781" t="33582" r="30348" b="17909"/>
          <a:stretch>
            <a:fillRect/>
          </a:stretch>
        </p:blipFill>
        <p:spPr bwMode="auto">
          <a:xfrm>
            <a:off x="5105400" y="3355976"/>
            <a:ext cx="2335213" cy="35020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381000"/>
            <a:ext cx="8229600" cy="1466088"/>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Other Content:</a:t>
            </a:r>
          </a:p>
        </p:txBody>
      </p:sp>
      <p:sp>
        <p:nvSpPr>
          <p:cNvPr id="25603" name="Content Placeholder 2"/>
          <p:cNvSpPr>
            <a:spLocks noGrp="1"/>
          </p:cNvSpPr>
          <p:nvPr>
            <p:ph idx="1"/>
          </p:nvPr>
        </p:nvSpPr>
        <p:spPr bwMode="auto">
          <a:xfrm>
            <a:off x="685800" y="1143000"/>
            <a:ext cx="7772400" cy="4572000"/>
          </a:xfrm>
          <a:noFill/>
          <a:ln>
            <a:miter lim="800000"/>
            <a:headEnd/>
            <a:tailEnd/>
          </a:ln>
        </p:spPr>
        <p:txBody>
          <a:bodyPr vert="horz" wrap="square" lIns="91440" tIns="45720" rIns="91440" bIns="45720" numCol="1" anchor="t" anchorCtr="0" compatLnSpc="1">
            <a:prstTxWarp prst="textNoShape">
              <a:avLst/>
            </a:prstTxWarp>
          </a:bodyPr>
          <a:lstStyle/>
          <a:p>
            <a:r>
              <a:rPr lang="en-US" sz="2400" b="1" i="1" dirty="0" smtClean="0"/>
              <a:t>Apps</a:t>
            </a:r>
          </a:p>
          <a:p>
            <a:pPr lvl="1"/>
            <a:r>
              <a:rPr lang="en-US" dirty="0" smtClean="0"/>
              <a:t>Faculty may also recommend and/or require some free apps that they have found useful.</a:t>
            </a:r>
          </a:p>
          <a:p>
            <a:pPr lvl="1"/>
            <a:r>
              <a:rPr lang="en-US" dirty="0" smtClean="0"/>
              <a:t>Faculty may recommend some low cost apps that they have found useful. Students will not be required to purchase these apps.</a:t>
            </a:r>
          </a:p>
          <a:p>
            <a:r>
              <a:rPr lang="en-US" sz="2400" b="1" i="1" dirty="0" smtClean="0"/>
              <a:t>Podcasts</a:t>
            </a:r>
          </a:p>
          <a:p>
            <a:pPr lvl="1"/>
            <a:r>
              <a:rPr lang="en-US" dirty="0" smtClean="0"/>
              <a:t>Faculty may choose to make some of their lectures available to students as podcasts.</a:t>
            </a:r>
          </a:p>
          <a:p>
            <a:endParaRPr lang="en-US" dirty="0" smtClean="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Non- Program Specific Content</a:t>
            </a:r>
          </a:p>
        </p:txBody>
      </p:sp>
      <p:sp>
        <p:nvSpPr>
          <p:cNvPr id="2662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n-US" sz="3200" b="1" dirty="0" smtClean="0"/>
              <a:t>Apps</a:t>
            </a:r>
          </a:p>
          <a:p>
            <a:pPr lvl="1"/>
            <a:r>
              <a:rPr lang="en-US" sz="3200" dirty="0" smtClean="0"/>
              <a:t>Turning Technologies </a:t>
            </a:r>
            <a:r>
              <a:rPr lang="en-US" sz="3200" dirty="0" err="1" smtClean="0"/>
              <a:t>Responseware</a:t>
            </a:r>
            <a:r>
              <a:rPr lang="en-US" sz="3200" dirty="0" smtClean="0"/>
              <a:t> App</a:t>
            </a:r>
          </a:p>
          <a:p>
            <a:pPr lvl="2"/>
            <a:r>
              <a:rPr lang="en-US" sz="3200" dirty="0" smtClean="0"/>
              <a:t>Licensed by College for students.</a:t>
            </a:r>
          </a:p>
          <a:p>
            <a:pPr lvl="1"/>
            <a:r>
              <a:rPr lang="en-US" sz="3200" dirty="0" smtClean="0"/>
              <a:t>Faculty and students are welcome to purchase or download content that they find interesting.</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85800" y="1295400"/>
          <a:ext cx="7772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652463" y="2057400"/>
            <a:ext cx="7402512" cy="2590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solidFill>
                <a:srgbClr val="7B9899"/>
              </a:solidFill>
            </a:endParaRPr>
          </a:p>
        </p:txBody>
      </p:sp>
      <p:pic>
        <p:nvPicPr>
          <p:cNvPr id="21507" name="Picture 2"/>
          <p:cNvPicPr>
            <a:picLocks noGrp="1" noChangeAspect="1" noChangeArrowheads="1"/>
          </p:cNvPicPr>
          <p:nvPr>
            <p:ph idx="1"/>
          </p:nvPr>
        </p:nvPicPr>
        <p:blipFill>
          <a:blip r:embed="rId2" cstate="print"/>
          <a:srcRect/>
          <a:stretch>
            <a:fillRect/>
          </a:stretch>
        </p:blipFill>
        <p:spPr>
          <a:xfrm>
            <a:off x="1681164" y="304800"/>
            <a:ext cx="5634037" cy="6211888"/>
          </a:xfrm>
          <a:noFill/>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524000" y="1314450"/>
            <a:ext cx="6096000" cy="4229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85800" y="838200"/>
            <a:ext cx="8001000" cy="5334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381000" y="457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Research</a:t>
            </a:r>
          </a:p>
        </p:txBody>
      </p:sp>
      <p:sp>
        <p:nvSpPr>
          <p:cNvPr id="27651" name="Content Placeholder 2"/>
          <p:cNvSpPr>
            <a:spLocks noGrp="1"/>
          </p:cNvSpPr>
          <p:nvPr>
            <p:ph idx="1"/>
          </p:nvPr>
        </p:nvSpPr>
        <p:spPr bwMode="auto">
          <a:xfrm>
            <a:off x="685800" y="1143000"/>
            <a:ext cx="7772400" cy="4724400"/>
          </a:xfrm>
          <a:noFill/>
          <a:ln>
            <a:miter lim="800000"/>
            <a:headEnd/>
            <a:tailEnd/>
          </a:ln>
        </p:spPr>
        <p:txBody>
          <a:bodyPr vert="horz" wrap="square" lIns="91440" tIns="45720" rIns="91440" bIns="45720" numCol="1" anchor="t" anchorCtr="0" compatLnSpc="1">
            <a:prstTxWarp prst="textNoShape">
              <a:avLst/>
            </a:prstTxWarp>
            <a:normAutofit fontScale="70000" lnSpcReduction="20000"/>
          </a:bodyPr>
          <a:lstStyle/>
          <a:p>
            <a:endParaRPr lang="en-US" dirty="0" smtClean="0"/>
          </a:p>
          <a:p>
            <a:pPr lvl="1"/>
            <a:r>
              <a:rPr lang="en-US" sz="2600" b="1" dirty="0" smtClean="0"/>
              <a:t>Pre-training Survey (Faculty &amp; Students)</a:t>
            </a:r>
            <a:r>
              <a:rPr lang="en-US" sz="2600" dirty="0" smtClean="0"/>
              <a:t> – this survey will evaluate participants experience with use of mobile devices and the internet prior to the study. This survey should be quite short and we can deliver this online or paper and pencil </a:t>
            </a:r>
          </a:p>
          <a:p>
            <a:pPr lvl="1"/>
            <a:r>
              <a:rPr lang="en-US" sz="2600" b="1" dirty="0" smtClean="0"/>
              <a:t>Post-Training Survey (Faculty &amp; Students)</a:t>
            </a:r>
            <a:r>
              <a:rPr lang="en-US" sz="2600" dirty="0" smtClean="0"/>
              <a:t> – will evaluate participants experiences and skills with using the devices mid-way the semester</a:t>
            </a:r>
          </a:p>
          <a:p>
            <a:pPr lvl="1"/>
            <a:r>
              <a:rPr lang="en-US" sz="2600" b="1" dirty="0" smtClean="0"/>
              <a:t>The Weekly Usage Logs (Students)</a:t>
            </a:r>
            <a:r>
              <a:rPr lang="en-US" sz="2600" dirty="0" smtClean="0"/>
              <a:t> – this weekly log will allow students to document their use of the devices and gather any other relevant qualitative data during the semester. This will be an online survey</a:t>
            </a:r>
          </a:p>
          <a:p>
            <a:pPr lvl="1"/>
            <a:r>
              <a:rPr lang="en-US" sz="2600" b="1" dirty="0" smtClean="0"/>
              <a:t>End of Project Evaluation (Faculty &amp; Students)</a:t>
            </a:r>
            <a:r>
              <a:rPr lang="en-US" sz="2600" dirty="0" smtClean="0"/>
              <a:t> – this survey will allow faculty and students to provide any feedback on the project; we will also evaluate their use of the devices at this point</a:t>
            </a:r>
          </a:p>
          <a:p>
            <a:pPr>
              <a:buFontTx/>
              <a:buNone/>
            </a:pPr>
            <a:r>
              <a:rPr lang="en-US" dirty="0" smtClean="0"/>
              <a:t>This survey data will be used in conjunction with quantitative data on</a:t>
            </a:r>
          </a:p>
          <a:p>
            <a:pPr>
              <a:buFontTx/>
              <a:buNone/>
            </a:pPr>
            <a:r>
              <a:rPr lang="en-US" dirty="0" smtClean="0"/>
              <a:t>student’s performance in select courses and on standardize examinations;</a:t>
            </a:r>
          </a:p>
          <a:p>
            <a:pPr>
              <a:buFontTx/>
              <a:buNone/>
            </a:pPr>
            <a:r>
              <a:rPr lang="en-US" dirty="0" smtClean="0"/>
              <a:t>Retention rates will be compared for both the control and the experimental</a:t>
            </a:r>
          </a:p>
          <a:p>
            <a:pPr>
              <a:buFontTx/>
              <a:buNone/>
            </a:pPr>
            <a:r>
              <a:rPr lang="en-US" dirty="0" smtClean="0"/>
              <a:t>groups.</a:t>
            </a:r>
          </a:p>
          <a:p>
            <a:endParaRPr lang="en-US" dirty="0" smtClean="0"/>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Training for Faculty</a:t>
            </a:r>
          </a:p>
        </p:txBody>
      </p:sp>
      <p:sp>
        <p:nvSpPr>
          <p:cNvPr id="286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How to Create a Podcast</a:t>
            </a:r>
          </a:p>
          <a:p>
            <a:r>
              <a:rPr lang="en-US" smtClean="0"/>
              <a:t>How to use your Mobile Device and Manage it with iTunes</a:t>
            </a:r>
          </a:p>
          <a:p>
            <a:r>
              <a:rPr lang="en-US" smtClean="0"/>
              <a:t>How to use the Apps that are Provided by the College (provided by vendors)</a:t>
            </a:r>
          </a:p>
          <a:p>
            <a:r>
              <a:rPr lang="en-US" smtClean="0"/>
              <a:t>How the Pilot will be Conducted including the Research Component</a:t>
            </a:r>
          </a:p>
          <a:p>
            <a:r>
              <a:rPr lang="en-US" smtClean="0"/>
              <a:t>How to get Help</a:t>
            </a:r>
          </a:p>
          <a:p>
            <a:endParaRPr lang="en-US" smtClean="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Training for Students</a:t>
            </a:r>
          </a:p>
        </p:txBody>
      </p:sp>
      <p:sp>
        <p:nvSpPr>
          <p:cNvPr id="2969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How to use your Mobile Device and Manage it with iTunes</a:t>
            </a:r>
          </a:p>
          <a:p>
            <a:r>
              <a:rPr lang="en-US" smtClean="0"/>
              <a:t>How to use the Apps that are Provided by the College (conducted by faculty)</a:t>
            </a:r>
          </a:p>
          <a:p>
            <a:r>
              <a:rPr lang="en-US" smtClean="0"/>
              <a:t>How to Access Podcasts</a:t>
            </a:r>
          </a:p>
          <a:p>
            <a:r>
              <a:rPr lang="en-US" smtClean="0"/>
              <a:t>How to Pilot will be Conducted including the Research Component</a:t>
            </a:r>
          </a:p>
          <a:p>
            <a:r>
              <a:rPr lang="en-US" smtClean="0"/>
              <a:t>How to get Help</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ftwaremanual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Nursing Mobile Devices Results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Impact on Course Grades</a:t>
            </a:r>
            <a:endParaRPr lang="en-US" dirty="0"/>
          </a:p>
        </p:txBody>
      </p:sp>
      <p:sp>
        <p:nvSpPr>
          <p:cNvPr id="2" name="Content Placeholder 1"/>
          <p:cNvSpPr>
            <a:spLocks noGrp="1"/>
          </p:cNvSpPr>
          <p:nvPr>
            <p:ph idx="1"/>
          </p:nvPr>
        </p:nvSpPr>
        <p:spPr/>
        <p:txBody>
          <a:bodyPr/>
          <a:lstStyle/>
          <a:p>
            <a:endParaRPr lang="en-US"/>
          </a:p>
        </p:txBody>
      </p:sp>
      <p:graphicFrame>
        <p:nvGraphicFramePr>
          <p:cNvPr id="4" name="Chart 3"/>
          <p:cNvGraphicFramePr/>
          <p:nvPr/>
        </p:nvGraphicFramePr>
        <p:xfrm>
          <a:off x="457200" y="1524000"/>
          <a:ext cx="82296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dirty="0" smtClean="0"/>
          </a:p>
        </p:txBody>
      </p:sp>
      <p:sp>
        <p:nvSpPr>
          <p:cNvPr id="8194"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8195" name="Slide Number Placeholder 4"/>
          <p:cNvSpPr>
            <a:spLocks noGrp="1"/>
          </p:cNvSpPr>
          <p:nvPr>
            <p:ph type="sldNum" sz="quarter" idx="12"/>
          </p:nvPr>
        </p:nvSpPr>
        <p:spPr>
          <a:xfrm>
            <a:off x="8647113" y="6408739"/>
            <a:ext cx="366712" cy="365125"/>
          </a:xfrm>
          <a:prstGeom prst="rect">
            <a:avLst/>
          </a:prstGeom>
          <a:noFill/>
        </p:spPr>
        <p:txBody>
          <a:bodyPr/>
          <a:lstStyle/>
          <a:p>
            <a:fld id="{96ADA6B7-A38A-4075-8EAA-0A5CFFFA207D}" type="slidenum">
              <a:rPr lang="en-US" smtClean="0">
                <a:latin typeface="L Avenir Light"/>
              </a:rPr>
              <a:pPr/>
              <a:t>5</a:t>
            </a:fld>
            <a:endParaRPr lang="en-US" smtClean="0">
              <a:latin typeface="L Avenir Light"/>
            </a:endParaRPr>
          </a:p>
        </p:txBody>
      </p:sp>
      <p:pic>
        <p:nvPicPr>
          <p:cNvPr id="8197" name="Picture 2" descr="ipodcartoon[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a:bodyPr>
          <a:lstStyle/>
          <a:p>
            <a:r>
              <a:rPr lang="en-US" b="1" dirty="0" smtClean="0"/>
              <a:t>Impact on Course Grades</a:t>
            </a:r>
            <a:endParaRPr lang="en-US" dirty="0"/>
          </a:p>
        </p:txBody>
      </p:sp>
      <p:sp>
        <p:nvSpPr>
          <p:cNvPr id="6" name="Content Placeholder 5"/>
          <p:cNvSpPr>
            <a:spLocks noGrp="1"/>
          </p:cNvSpPr>
          <p:nvPr>
            <p:ph idx="1"/>
          </p:nvPr>
        </p:nvSpPr>
        <p:spPr/>
        <p:txBody>
          <a:bodyPr/>
          <a:lstStyle/>
          <a:p>
            <a:endParaRPr lang="en-US"/>
          </a:p>
        </p:txBody>
      </p:sp>
      <p:graphicFrame>
        <p:nvGraphicFramePr>
          <p:cNvPr id="4" name="Chart 3"/>
          <p:cNvGraphicFramePr/>
          <p:nvPr/>
        </p:nvGraphicFramePr>
        <p:xfrm>
          <a:off x="457200" y="1600200"/>
          <a:ext cx="82296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Outcomes</a:t>
            </a:r>
            <a:endParaRPr lang="en-US" dirty="0"/>
          </a:p>
        </p:txBody>
      </p:sp>
      <p:sp>
        <p:nvSpPr>
          <p:cNvPr id="3" name="Content Placeholder 2"/>
          <p:cNvSpPr>
            <a:spLocks noGrp="1"/>
          </p:cNvSpPr>
          <p:nvPr>
            <p:ph idx="1"/>
          </p:nvPr>
        </p:nvSpPr>
        <p:spPr/>
        <p:txBody>
          <a:bodyPr/>
          <a:lstStyle/>
          <a:p>
            <a:r>
              <a:rPr lang="en-US" dirty="0" smtClean="0"/>
              <a:t>1921-fundamentals nursing course:</a:t>
            </a:r>
          </a:p>
          <a:p>
            <a:pPr lvl="1"/>
            <a:r>
              <a:rPr lang="en-US" dirty="0" smtClean="0"/>
              <a:t>More “A’s”  and less “C’s”  in the pilot group (</a:t>
            </a:r>
            <a:r>
              <a:rPr lang="en-US" dirty="0" err="1" smtClean="0"/>
              <a:t>iTouch</a:t>
            </a:r>
            <a:r>
              <a:rPr lang="en-US" dirty="0" smtClean="0"/>
              <a:t>)</a:t>
            </a:r>
          </a:p>
          <a:p>
            <a:pPr lvl="1"/>
            <a:r>
              <a:rPr lang="en-US" dirty="0" smtClean="0"/>
              <a:t> no academic failures in the pilot group</a:t>
            </a:r>
          </a:p>
          <a:p>
            <a:pPr lvl="1"/>
            <a:r>
              <a:rPr lang="en-US" dirty="0" smtClean="0"/>
              <a:t>Interesting:  less “B’s”  and more “D’s” (“D’s” were due to non –academic failures)</a:t>
            </a:r>
          </a:p>
          <a:p>
            <a:r>
              <a:rPr lang="en-US" dirty="0" smtClean="0"/>
              <a:t>2928-Advanced nursing course:</a:t>
            </a:r>
          </a:p>
          <a:p>
            <a:pPr lvl="1"/>
            <a:r>
              <a:rPr lang="en-US" dirty="0" smtClean="0"/>
              <a:t>No change in pilot group.  Same percentage number of “B’s” and “C’s”.  </a:t>
            </a:r>
          </a:p>
          <a:p>
            <a:pPr lvl="1"/>
            <a:r>
              <a:rPr lang="en-US" dirty="0" smtClean="0"/>
              <a:t>No failures of any kind in pilot group.</a:t>
            </a:r>
          </a:p>
          <a:p>
            <a:pPr lvl="1"/>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0500" t="27812" r="21063" b="21016"/>
          <a:stretch>
            <a:fillRect/>
          </a:stretch>
        </p:blipFill>
        <p:spPr bwMode="auto">
          <a:xfrm>
            <a:off x="142875" y="0"/>
            <a:ext cx="9001125"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19438" t="34688" r="19313" b="13907"/>
          <a:stretch>
            <a:fillRect/>
          </a:stretch>
        </p:blipFill>
        <p:spPr bwMode="auto">
          <a:xfrm>
            <a:off x="1" y="0"/>
            <a:ext cx="8977314"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228600" y="169864"/>
            <a:ext cx="8915400" cy="6492875"/>
          </a:xfrm>
          <a:prstGeom prst="rect">
            <a:avLst/>
          </a:prstGeom>
          <a:noFill/>
          <a:ln w="9525">
            <a:noFill/>
            <a:miter lim="800000"/>
            <a:headEnd/>
            <a:tailEnd/>
          </a:ln>
        </p:spPr>
        <p:txBody>
          <a:bodyPr anchor="ctr">
            <a:spAutoFit/>
          </a:bodyPr>
          <a:lstStyle/>
          <a:p>
            <a:pPr algn="ctr">
              <a:tabLst>
                <a:tab pos="171450" algn="l"/>
              </a:tabLst>
            </a:pPr>
            <a:r>
              <a:rPr lang="en-US" sz="3000" dirty="0">
                <a:latin typeface="Calibri" pitchFamily="34" charset="0"/>
                <a:ea typeface="Times New Roman" pitchFamily="18" charset="0"/>
                <a:cs typeface="Arial" charset="0"/>
              </a:rPr>
              <a:t>The final course grades in DHYG 1901 and 1921 suggest that for those students who are relatively strong academically the devices supplement student performance; however, use of the devices by average to below average students may not enhance course performance. This line of reasoning is supported since students who perform better academically typically utilize their available resources more efficiently than less successful students.</a:t>
            </a:r>
          </a:p>
          <a:p>
            <a:pPr algn="just">
              <a:tabLst>
                <a:tab pos="171450" algn="l"/>
              </a:tabLst>
            </a:pPr>
            <a:endParaRPr lang="en-US" sz="3000" dirty="0">
              <a:latin typeface="Calibri" pitchFamily="34" charset="0"/>
              <a:ea typeface="Times New Roman" pitchFamily="18" charset="0"/>
              <a:cs typeface="Arial" charset="0"/>
            </a:endParaRPr>
          </a:p>
          <a:p>
            <a:pPr algn="ctr">
              <a:tabLst>
                <a:tab pos="171450" algn="l"/>
              </a:tabLst>
            </a:pPr>
            <a:r>
              <a:rPr lang="en-US" sz="3000" dirty="0">
                <a:latin typeface="Calibri" pitchFamily="34" charset="0"/>
                <a:ea typeface="Times New Roman" pitchFamily="18" charset="0"/>
                <a:cs typeface="Arial" charset="0"/>
              </a:rPr>
              <a:t>Further analysis of individual student grades is warranted for a more detailed analysis of student outcomes following introduction of the mobile devices.</a:t>
            </a:r>
          </a:p>
          <a:p>
            <a:pPr algn="just">
              <a:tabLst>
                <a:tab pos="171450" algn="l"/>
              </a:tabLst>
            </a:pPr>
            <a:endParaRPr lang="en-US" sz="3000" dirty="0">
              <a:latin typeface="Calibri" pitchFamily="34" charset="0"/>
              <a:ea typeface="Times New Roman" pitchFamily="18"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Science Mobile Device Pilot Survey Results</a:t>
            </a:r>
            <a:endParaRPr lang="en-US" dirty="0"/>
          </a:p>
        </p:txBody>
      </p:sp>
      <p:graphicFrame>
        <p:nvGraphicFramePr>
          <p:cNvPr id="4" name="Content Placeholder 3"/>
          <p:cNvGraphicFramePr>
            <a:graphicFrameLocks noGrp="1"/>
          </p:cNvGraphicFramePr>
          <p:nvPr>
            <p:ph idx="1"/>
          </p:nvPr>
        </p:nvGraphicFramePr>
        <p:xfrm>
          <a:off x="457200" y="1600201"/>
          <a:ext cx="8686800" cy="50291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Science Mobile Device Pilot Survey Results</a:t>
            </a:r>
            <a:endParaRPr lang="en-US" dirty="0"/>
          </a:p>
        </p:txBody>
      </p:sp>
      <p:graphicFrame>
        <p:nvGraphicFramePr>
          <p:cNvPr id="4" name="Content Placeholder 3"/>
          <p:cNvGraphicFramePr>
            <a:graphicFrameLocks noGrp="1"/>
          </p:cNvGraphicFramePr>
          <p:nvPr>
            <p:ph idx="1"/>
          </p:nvPr>
        </p:nvGraphicFramePr>
        <p:xfrm>
          <a:off x="457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Science Mobile Device Pilot Survey Results</a:t>
            </a:r>
            <a:endParaRPr lang="en-US" dirty="0"/>
          </a:p>
        </p:txBody>
      </p:sp>
      <p:graphicFrame>
        <p:nvGraphicFramePr>
          <p:cNvPr id="4" name="Content Placeholder 3"/>
          <p:cNvGraphicFramePr>
            <a:graphicFrameLocks noGrp="1"/>
          </p:cNvGraphicFramePr>
          <p:nvPr>
            <p:ph idx="1"/>
          </p:nvPr>
        </p:nvGraphicFramePr>
        <p:xfrm>
          <a:off x="457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b="1" dirty="0" smtClean="0"/>
              <a:t>Student Comments- Focus Group</a:t>
            </a:r>
          </a:p>
        </p:txBody>
      </p:sp>
      <p:sp>
        <p:nvSpPr>
          <p:cNvPr id="10243" name="Content Placeholder 2"/>
          <p:cNvSpPr>
            <a:spLocks noGrp="1"/>
          </p:cNvSpPr>
          <p:nvPr>
            <p:ph idx="1"/>
          </p:nvPr>
        </p:nvSpPr>
        <p:spPr/>
        <p:txBody>
          <a:bodyPr/>
          <a:lstStyle/>
          <a:p>
            <a:r>
              <a:rPr lang="en-US" sz="2800" smtClean="0"/>
              <a:t>“Very helpful when you need the information in a split second and are able to have it in a little device rather than carrying a huge book around.”</a:t>
            </a:r>
          </a:p>
          <a:p>
            <a:r>
              <a:rPr lang="en-US" sz="2800" smtClean="0"/>
              <a:t>“Looking up questions that were brought up that no one knew a direct answer to on the spot...provided an on the spot answer ”</a:t>
            </a:r>
          </a:p>
          <a:p>
            <a:r>
              <a:rPr lang="en-US" smtClean="0"/>
              <a:t>“Listening to podcasts on my commute really helps me solidify the material I  need to learn.</a:t>
            </a: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What happens after the pilot?</a:t>
            </a:r>
          </a:p>
        </p:txBody>
      </p:sp>
      <p:sp>
        <p:nvSpPr>
          <p:cNvPr id="30723" name="Content Placeholder 2"/>
          <p:cNvSpPr>
            <a:spLocks noGrp="1"/>
          </p:cNvSpPr>
          <p:nvPr>
            <p:ph idx="1"/>
          </p:nvPr>
        </p:nvSpPr>
        <p:spPr bwMode="auto">
          <a:xfrm>
            <a:off x="685800" y="1371600"/>
            <a:ext cx="7772400" cy="44196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2800" dirty="0" smtClean="0"/>
              <a:t>After the pilot ends, OIT (technology)will reclaim all mobile devices from students.</a:t>
            </a:r>
          </a:p>
          <a:p>
            <a:r>
              <a:rPr lang="en-US" sz="2800" dirty="0" smtClean="0"/>
              <a:t>After the pilot is over, faculty/students have the option to purchase their own iPod Touch or </a:t>
            </a:r>
            <a:r>
              <a:rPr lang="en-US" sz="2800" dirty="0" err="1" smtClean="0"/>
              <a:t>iPad</a:t>
            </a:r>
            <a:r>
              <a:rPr lang="en-US" sz="2800" dirty="0" smtClean="0"/>
              <a:t> then continue to use the apps that they have purchased.  </a:t>
            </a:r>
          </a:p>
          <a:p>
            <a:r>
              <a:rPr lang="en-US" sz="2800" dirty="0" smtClean="0"/>
              <a:t>At that point, faculty/students will have the option to extend the subscription for the apps that the college has provided at their own expense.</a:t>
            </a:r>
          </a:p>
          <a:p>
            <a:endParaRPr lang="en-US" sz="2400" dirty="0" smtClean="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bwMode="auto">
          <a:xfrm>
            <a:off x="8647113" y="6408739"/>
            <a:ext cx="366712"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A9C53EFF-96AC-4343-A791-355004C38C30}" type="slidenum">
              <a:rPr lang="en-US" smtClean="0"/>
              <a:pPr/>
              <a:t>6</a:t>
            </a:fld>
            <a:endParaRPr lang="en-US" smtClean="0"/>
          </a:p>
        </p:txBody>
      </p:sp>
      <p:sp>
        <p:nvSpPr>
          <p:cNvPr id="17412" name="Rectangle 3"/>
          <p:cNvSpPr>
            <a:spLocks noGrp="1" noChangeArrowheads="1"/>
          </p:cNvSpPr>
          <p:nvPr>
            <p:ph type="body" sz="half" idx="4294967295"/>
          </p:nvPr>
        </p:nvSpPr>
        <p:spPr>
          <a:xfrm>
            <a:off x="5105400" y="1600201"/>
            <a:ext cx="4038600" cy="4530725"/>
          </a:xfrm>
          <a:prstGeom prst="rect">
            <a:avLst/>
          </a:prstGeom>
        </p:spPr>
        <p:txBody>
          <a:bodyPr/>
          <a:lstStyle/>
          <a:p>
            <a:pPr eaLnBrk="1" hangingPunct="1"/>
            <a:r>
              <a:rPr lang="en-US" sz="2800" smtClean="0">
                <a:latin typeface="Century Schoolbook" pitchFamily="18" charset="0"/>
              </a:rPr>
              <a:t>All students have access to a computer </a:t>
            </a:r>
          </a:p>
          <a:p>
            <a:pPr eaLnBrk="1" hangingPunct="1"/>
            <a:r>
              <a:rPr lang="en-US" sz="2800" smtClean="0">
                <a:latin typeface="Century Schoolbook" pitchFamily="18" charset="0"/>
              </a:rPr>
              <a:t>Many have handheld devices</a:t>
            </a:r>
          </a:p>
          <a:p>
            <a:pPr eaLnBrk="1" hangingPunct="1"/>
            <a:r>
              <a:rPr lang="en-US" sz="2800" smtClean="0">
                <a:latin typeface="Century Schoolbook" pitchFamily="18" charset="0"/>
              </a:rPr>
              <a:t>Many students are visual learners </a:t>
            </a:r>
          </a:p>
          <a:p>
            <a:pPr eaLnBrk="1" hangingPunct="1"/>
            <a:r>
              <a:rPr lang="en-US" sz="2800" smtClean="0">
                <a:latin typeface="Century Schoolbook" pitchFamily="18" charset="0"/>
              </a:rPr>
              <a:t>Provides constant review of nursing knowledge</a:t>
            </a:r>
          </a:p>
          <a:p>
            <a:pPr eaLnBrk="1" hangingPunct="1"/>
            <a:endParaRPr lang="en-US" smtClean="0">
              <a:latin typeface="Century Schoolbook" pitchFamily="18" charset="0"/>
            </a:endParaRPr>
          </a:p>
        </p:txBody>
      </p:sp>
      <p:pic>
        <p:nvPicPr>
          <p:cNvPr id="17413" name="Picture 6" descr="j0284000"/>
          <p:cNvPicPr>
            <a:picLocks noChangeAspect="1" noChangeArrowheads="1" noCrop="1"/>
          </p:cNvPicPr>
          <p:nvPr/>
        </p:nvPicPr>
        <p:blipFill>
          <a:blip r:embed="rId3" cstate="print"/>
          <a:srcRect/>
          <a:stretch>
            <a:fillRect/>
          </a:stretch>
        </p:blipFill>
        <p:spPr bwMode="auto">
          <a:xfrm>
            <a:off x="381000" y="1584326"/>
            <a:ext cx="3048000" cy="35972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OIT will talk with bookstore about purchase and rental programs for mobile devices.</a:t>
            </a:r>
          </a:p>
          <a:p>
            <a:r>
              <a:rPr lang="en-US" sz="2800" dirty="0" smtClean="0"/>
              <a:t>OIT will not provide access to mobile devices or purchase additional app subscriptions beyond this one year pilot. </a:t>
            </a:r>
          </a:p>
          <a:p>
            <a:r>
              <a:rPr lang="en-US" sz="2800" dirty="0" smtClean="0"/>
              <a:t>OIT together with Health Science and OIRP  (Research) will talk about how to move out of the pilot stage and into a “production’ environment if necessary.</a:t>
            </a:r>
          </a:p>
          <a:p>
            <a:endParaRPr lang="en-US" dirty="0"/>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 Recommendations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14400" y="228600"/>
            <a:ext cx="8229600" cy="1143000"/>
          </a:xfrm>
          <a:prstGeom prst="rect">
            <a:avLst/>
          </a:prstGeom>
        </p:spPr>
        <p:txBody>
          <a:bodyPr lIns="91440" tIns="45720" rIns="91440" bIns="45720">
            <a:normAutofit fontScale="90000"/>
          </a:bodyPr>
          <a:lstStyle/>
          <a:p>
            <a:pPr algn="l"/>
            <a:r>
              <a:rPr lang="en-US" sz="2800" b="1" dirty="0">
                <a:latin typeface="Times New Roman" pitchFamily="18" charset="0"/>
              </a:rPr>
              <a:t>In addition to the software applications provided by the institution, students and faculty utilized many applications available for purchase and download.</a:t>
            </a:r>
            <a:endParaRPr lang="en-US" sz="4000" b="1" dirty="0">
              <a:latin typeface="Times New Roman" pitchFamily="18" charset="0"/>
            </a:endParaRPr>
          </a:p>
        </p:txBody>
      </p:sp>
      <p:sp>
        <p:nvSpPr>
          <p:cNvPr id="7" name="Content Placeholder 6"/>
          <p:cNvSpPr>
            <a:spLocks noGrp="1"/>
          </p:cNvSpPr>
          <p:nvPr>
            <p:ph sz="half" idx="4294967295"/>
          </p:nvPr>
        </p:nvSpPr>
        <p:spPr>
          <a:xfrm>
            <a:off x="0" y="1676400"/>
            <a:ext cx="4038600" cy="4953000"/>
          </a:xfrm>
          <a:prstGeom prst="rect">
            <a:avLst/>
          </a:prstGeom>
        </p:spPr>
        <p:txBody>
          <a:bodyPr>
            <a:normAutofit/>
          </a:bodyPr>
          <a:lstStyle/>
          <a:p>
            <a:pPr algn="ctr">
              <a:lnSpc>
                <a:spcPct val="90000"/>
              </a:lnSpc>
              <a:buFont typeface="Wingdings" pitchFamily="2" charset="2"/>
              <a:buNone/>
            </a:pPr>
            <a:r>
              <a:rPr lang="en-US" sz="2400" u="sng"/>
              <a:t>Data Storage</a:t>
            </a:r>
          </a:p>
          <a:p>
            <a:pPr>
              <a:lnSpc>
                <a:spcPct val="90000"/>
              </a:lnSpc>
              <a:buClr>
                <a:schemeClr val="tx1"/>
              </a:buClr>
            </a:pPr>
            <a:r>
              <a:rPr lang="en-US" sz="2400"/>
              <a:t>Diigo</a:t>
            </a:r>
          </a:p>
          <a:p>
            <a:pPr>
              <a:lnSpc>
                <a:spcPct val="90000"/>
              </a:lnSpc>
              <a:buClr>
                <a:schemeClr val="tx1"/>
              </a:buClr>
            </a:pPr>
            <a:r>
              <a:rPr lang="en-US" sz="2400"/>
              <a:t>Dropbox</a:t>
            </a:r>
          </a:p>
          <a:p>
            <a:pPr>
              <a:lnSpc>
                <a:spcPct val="90000"/>
              </a:lnSpc>
              <a:buClr>
                <a:schemeClr val="tx1"/>
              </a:buClr>
            </a:pPr>
            <a:r>
              <a:rPr lang="en-US" sz="2400"/>
              <a:t>USB Disk</a:t>
            </a:r>
          </a:p>
          <a:p>
            <a:pPr algn="ctr">
              <a:lnSpc>
                <a:spcPct val="90000"/>
              </a:lnSpc>
              <a:buFont typeface="Wingdings" pitchFamily="2" charset="2"/>
              <a:buNone/>
            </a:pPr>
            <a:r>
              <a:rPr lang="en-US" sz="2400" u="sng"/>
              <a:t>Presentation</a:t>
            </a:r>
          </a:p>
          <a:p>
            <a:pPr>
              <a:lnSpc>
                <a:spcPct val="90000"/>
              </a:lnSpc>
              <a:buClr>
                <a:schemeClr val="tx1"/>
              </a:buClr>
            </a:pPr>
            <a:r>
              <a:rPr lang="en-US" sz="2400"/>
              <a:t>2Screens</a:t>
            </a:r>
          </a:p>
          <a:p>
            <a:pPr>
              <a:lnSpc>
                <a:spcPct val="90000"/>
              </a:lnSpc>
              <a:buClr>
                <a:schemeClr val="tx1"/>
              </a:buClr>
            </a:pPr>
            <a:r>
              <a:rPr lang="en-US" sz="2400"/>
              <a:t>Mobile Presenter</a:t>
            </a:r>
          </a:p>
          <a:p>
            <a:pPr algn="ctr">
              <a:lnSpc>
                <a:spcPct val="90000"/>
              </a:lnSpc>
              <a:buFont typeface="Wingdings" pitchFamily="2" charset="2"/>
              <a:buNone/>
            </a:pPr>
            <a:r>
              <a:rPr lang="en-US" sz="2400" u="sng"/>
              <a:t>E-Book Access</a:t>
            </a:r>
          </a:p>
          <a:p>
            <a:pPr>
              <a:lnSpc>
                <a:spcPct val="90000"/>
              </a:lnSpc>
              <a:buClr>
                <a:schemeClr val="tx1"/>
              </a:buClr>
            </a:pPr>
            <a:r>
              <a:rPr lang="en-US" sz="2400"/>
              <a:t>VitalSource Bookshelf</a:t>
            </a:r>
          </a:p>
          <a:p>
            <a:pPr>
              <a:lnSpc>
                <a:spcPct val="90000"/>
              </a:lnSpc>
              <a:buClr>
                <a:schemeClr val="tx1"/>
              </a:buClr>
            </a:pPr>
            <a:r>
              <a:rPr lang="en-US" sz="2400"/>
              <a:t>Coursesmart</a:t>
            </a:r>
          </a:p>
          <a:p>
            <a:pPr>
              <a:lnSpc>
                <a:spcPct val="90000"/>
              </a:lnSpc>
            </a:pPr>
            <a:endParaRPr lang="en-US" sz="2400"/>
          </a:p>
          <a:p>
            <a:pPr>
              <a:lnSpc>
                <a:spcPct val="90000"/>
              </a:lnSpc>
              <a:buFont typeface="Wingdings" pitchFamily="2" charset="2"/>
              <a:buNone/>
            </a:pPr>
            <a:endParaRPr lang="en-US" sz="2400"/>
          </a:p>
        </p:txBody>
      </p:sp>
      <p:sp>
        <p:nvSpPr>
          <p:cNvPr id="9" name="Content Placeholder 8"/>
          <p:cNvSpPr>
            <a:spLocks noGrp="1"/>
          </p:cNvSpPr>
          <p:nvPr>
            <p:ph sz="half" idx="4294967295"/>
          </p:nvPr>
        </p:nvSpPr>
        <p:spPr>
          <a:xfrm>
            <a:off x="5105400" y="1447801"/>
            <a:ext cx="4038600" cy="4525963"/>
          </a:xfrm>
          <a:prstGeom prst="rect">
            <a:avLst/>
          </a:prstGeom>
        </p:spPr>
        <p:txBody>
          <a:bodyPr>
            <a:normAutofit lnSpcReduction="10000"/>
          </a:bodyPr>
          <a:lstStyle/>
          <a:p>
            <a:pPr algn="ctr">
              <a:lnSpc>
                <a:spcPct val="90000"/>
              </a:lnSpc>
              <a:buFont typeface="Wingdings" pitchFamily="2" charset="2"/>
              <a:buNone/>
            </a:pPr>
            <a:r>
              <a:rPr lang="en-US" sz="2400" u="sng" dirty="0"/>
              <a:t>Reference</a:t>
            </a:r>
          </a:p>
          <a:p>
            <a:pPr>
              <a:lnSpc>
                <a:spcPct val="90000"/>
              </a:lnSpc>
              <a:buClr>
                <a:schemeClr val="tx1"/>
              </a:buClr>
            </a:pPr>
            <a:r>
              <a:rPr lang="en-US" sz="2400" dirty="0" err="1"/>
              <a:t>Medscape</a:t>
            </a:r>
            <a:endParaRPr lang="en-US" sz="2400" dirty="0"/>
          </a:p>
          <a:p>
            <a:pPr algn="ctr">
              <a:lnSpc>
                <a:spcPct val="90000"/>
              </a:lnSpc>
              <a:buFont typeface="Wingdings" pitchFamily="2" charset="2"/>
              <a:buNone/>
            </a:pPr>
            <a:r>
              <a:rPr lang="en-US" sz="2400" u="sng" dirty="0"/>
              <a:t>Note Taking</a:t>
            </a:r>
          </a:p>
          <a:p>
            <a:pPr>
              <a:lnSpc>
                <a:spcPct val="90000"/>
              </a:lnSpc>
              <a:buClr>
                <a:schemeClr val="tx1"/>
              </a:buClr>
            </a:pPr>
            <a:r>
              <a:rPr lang="en-US" sz="2400" dirty="0"/>
              <a:t>Penultimate</a:t>
            </a:r>
          </a:p>
          <a:p>
            <a:pPr>
              <a:lnSpc>
                <a:spcPct val="90000"/>
              </a:lnSpc>
              <a:buClr>
                <a:schemeClr val="tx1"/>
              </a:buClr>
            </a:pPr>
            <a:r>
              <a:rPr lang="en-US" sz="2400" dirty="0" err="1"/>
              <a:t>Noterize</a:t>
            </a:r>
            <a:endParaRPr lang="en-US" sz="2400" dirty="0"/>
          </a:p>
          <a:p>
            <a:pPr algn="ctr">
              <a:lnSpc>
                <a:spcPct val="90000"/>
              </a:lnSpc>
              <a:buFont typeface="Wingdings" pitchFamily="2" charset="2"/>
              <a:buNone/>
            </a:pPr>
            <a:r>
              <a:rPr lang="en-US" sz="2400" u="sng" dirty="0"/>
              <a:t>Student Study Tools</a:t>
            </a:r>
          </a:p>
          <a:p>
            <a:pPr>
              <a:lnSpc>
                <a:spcPct val="90000"/>
              </a:lnSpc>
              <a:buClr>
                <a:schemeClr val="tx1"/>
              </a:buClr>
            </a:pPr>
            <a:r>
              <a:rPr lang="en-US" sz="2400" dirty="0"/>
              <a:t>Flashcard Share</a:t>
            </a:r>
          </a:p>
          <a:p>
            <a:pPr>
              <a:lnSpc>
                <a:spcPct val="90000"/>
              </a:lnSpc>
              <a:buClr>
                <a:schemeClr val="tx1"/>
              </a:buClr>
            </a:pPr>
            <a:r>
              <a:rPr lang="en-US" sz="2400" dirty="0" err="1"/>
              <a:t>myHomework</a:t>
            </a:r>
            <a:endParaRPr lang="en-US" sz="2400" dirty="0"/>
          </a:p>
          <a:p>
            <a:pPr>
              <a:lnSpc>
                <a:spcPct val="90000"/>
              </a:lnSpc>
              <a:buClr>
                <a:schemeClr val="tx1"/>
              </a:buClr>
            </a:pPr>
            <a:r>
              <a:rPr lang="en-US" sz="2400" dirty="0"/>
              <a:t>Open Culture</a:t>
            </a:r>
          </a:p>
          <a:p>
            <a:pPr algn="ctr">
              <a:lnSpc>
                <a:spcPct val="90000"/>
              </a:lnSpc>
              <a:buFont typeface="Wingdings" pitchFamily="2" charset="2"/>
              <a:buNone/>
            </a:pPr>
            <a:r>
              <a:rPr lang="en-US" sz="2400" u="sng" dirty="0"/>
              <a:t>Communication</a:t>
            </a:r>
          </a:p>
          <a:p>
            <a:pPr>
              <a:lnSpc>
                <a:spcPct val="90000"/>
              </a:lnSpc>
              <a:buClr>
                <a:schemeClr val="tx1"/>
              </a:buClr>
            </a:pPr>
            <a:r>
              <a:rPr lang="en-US" sz="2400" dirty="0"/>
              <a:t>Whistle</a:t>
            </a:r>
          </a:p>
          <a:p>
            <a:pPr>
              <a:lnSpc>
                <a:spcPct val="90000"/>
              </a:lnSpc>
              <a:buClr>
                <a:schemeClr val="tx1"/>
              </a:buClr>
            </a:pPr>
            <a:r>
              <a:rPr lang="en-US" sz="2400" dirty="0"/>
              <a:t>Text Plus</a:t>
            </a:r>
          </a:p>
          <a:p>
            <a:pPr algn="ctr">
              <a:lnSpc>
                <a:spcPct val="90000"/>
              </a:lnSpc>
              <a:buFont typeface="Wingdings" pitchFamily="2" charset="2"/>
              <a:buNone/>
            </a:pPr>
            <a:endParaRPr lang="en-US" sz="2400" dirty="0"/>
          </a:p>
          <a:p>
            <a:pPr>
              <a:lnSpc>
                <a:spcPct val="90000"/>
              </a:lnSpc>
            </a:pPr>
            <a:endParaRPr lang="en-US" sz="2800" dirty="0"/>
          </a:p>
          <a:p>
            <a:pPr>
              <a:lnSpc>
                <a:spcPct val="90000"/>
              </a:lnSpc>
              <a:buFont typeface="Wingdings" pitchFamily="2" charset="2"/>
              <a:buNone/>
            </a:pPr>
            <a:endParaRPr lang="en-US" sz="2800" dirty="0"/>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ipod project cartoon"/>
          <p:cNvPicPr>
            <a:picLocks noGrp="1" noChangeAspect="1" noChangeArrowheads="1"/>
          </p:cNvPicPr>
          <p:nvPr>
            <p:ph/>
          </p:nvPr>
        </p:nvPicPr>
        <p:blipFill>
          <a:blip r:embed="rId3" cstate="print">
            <a:lum bright="19000" contrast="81000"/>
          </a:blip>
          <a:stretch>
            <a:fillRect/>
          </a:stretch>
        </p:blipFill>
        <p:spPr bwMode="auto">
          <a:xfrm>
            <a:off x="748040" y="533400"/>
            <a:ext cx="7297168"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Dropbox</a:t>
            </a:r>
            <a:endParaRPr lang="en-US" dirty="0"/>
          </a:p>
        </p:txBody>
      </p:sp>
      <p:sp>
        <p:nvSpPr>
          <p:cNvPr id="3" name="Content Placeholder 2"/>
          <p:cNvSpPr>
            <a:spLocks noGrp="1"/>
          </p:cNvSpPr>
          <p:nvPr>
            <p:ph idx="1"/>
          </p:nvPr>
        </p:nvSpPr>
        <p:spPr>
          <a:xfrm>
            <a:off x="457200" y="2209801"/>
            <a:ext cx="8229600" cy="3916363"/>
          </a:xfrm>
        </p:spPr>
        <p:txBody>
          <a:bodyPr>
            <a:normAutofit/>
          </a:bodyPr>
          <a:lstStyle/>
          <a:p>
            <a:r>
              <a:rPr lang="en-US" dirty="0" smtClean="0"/>
              <a:t>This app is </a:t>
            </a:r>
            <a:r>
              <a:rPr lang="en-US" b="1" dirty="0" smtClean="0"/>
              <a:t>free</a:t>
            </a:r>
            <a:r>
              <a:rPr lang="en-US" dirty="0" smtClean="0"/>
              <a:t> and you will gain 2 GB of online storage. </a:t>
            </a:r>
          </a:p>
          <a:p>
            <a:r>
              <a:rPr lang="en-US" dirty="0" smtClean="0"/>
              <a:t>Share files </a:t>
            </a:r>
            <a:r>
              <a:rPr lang="en-US" dirty="0"/>
              <a:t>with </a:t>
            </a:r>
            <a:r>
              <a:rPr lang="en-US" dirty="0" smtClean="0"/>
              <a:t>others</a:t>
            </a:r>
          </a:p>
          <a:p>
            <a:r>
              <a:rPr lang="en-US" dirty="0" smtClean="0"/>
              <a:t>Back up your important files</a:t>
            </a:r>
          </a:p>
          <a:p>
            <a:r>
              <a:rPr lang="en-US" dirty="0" smtClean="0"/>
              <a:t>Sync </a:t>
            </a:r>
            <a:r>
              <a:rPr lang="en-US" dirty="0"/>
              <a:t>files between your handheld device and other </a:t>
            </a:r>
            <a:r>
              <a:rPr lang="en-US" dirty="0" smtClean="0"/>
              <a:t>computers</a:t>
            </a:r>
          </a:p>
          <a:p>
            <a:r>
              <a:rPr lang="en-US" dirty="0" smtClean="0"/>
              <a:t>Have </a:t>
            </a:r>
            <a:r>
              <a:rPr lang="en-US" dirty="0"/>
              <a:t>your files in a format you can retrieve them quickly </a:t>
            </a:r>
            <a:endParaRPr lang="en-US" dirty="0" smtClean="0"/>
          </a:p>
          <a:p>
            <a:endParaRPr lang="en-US" dirty="0"/>
          </a:p>
        </p:txBody>
      </p:sp>
      <p:pic>
        <p:nvPicPr>
          <p:cNvPr id="4" name="Picture 3" descr="http://wpcdn.padgadget.com/wp-content/uploads/2010/09/dropup.jpg"/>
          <p:cNvPicPr/>
          <p:nvPr/>
        </p:nvPicPr>
        <p:blipFill>
          <a:blip r:embed="rId3" r:link="rId4" cstate="print"/>
          <a:srcRect/>
          <a:stretch>
            <a:fillRect/>
          </a:stretch>
        </p:blipFill>
        <p:spPr bwMode="auto">
          <a:xfrm>
            <a:off x="3657601" y="381001"/>
            <a:ext cx="1943100" cy="19335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We Have Learned…</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685800" y="1981200"/>
            <a:ext cx="7772400" cy="3886200"/>
          </a:xfrm>
        </p:spPr>
        <p:txBody>
          <a:bodyPr>
            <a:normAutofit fontScale="92500" lnSpcReduction="20000"/>
          </a:bodyPr>
          <a:lstStyle/>
          <a:p>
            <a:pPr marL="514350" indent="-514350">
              <a:buFont typeface="+mj-lt"/>
              <a:buAutoNum type="arabicPeriod"/>
            </a:pPr>
            <a:r>
              <a:rPr lang="en-US" sz="2000" dirty="0" smtClean="0">
                <a:latin typeface="Verdana" pitchFamily="34" charset="0"/>
              </a:rPr>
              <a:t>Murphy’s Law will usurp all other laws….</a:t>
            </a:r>
          </a:p>
          <a:p>
            <a:pPr marL="514350" indent="-514350">
              <a:buFont typeface="+mj-lt"/>
              <a:buAutoNum type="arabicPeriod"/>
            </a:pPr>
            <a:r>
              <a:rPr lang="en-US" sz="2000" dirty="0" smtClean="0">
                <a:latin typeface="Verdana" pitchFamily="34" charset="0"/>
              </a:rPr>
              <a:t>Herding Cats….</a:t>
            </a:r>
          </a:p>
          <a:p>
            <a:pPr marL="914400" lvl="1" indent="-514350">
              <a:buFont typeface="+mj-lt"/>
              <a:buAutoNum type="alphaLcPeriod"/>
            </a:pPr>
            <a:r>
              <a:rPr lang="en-US" sz="2000" dirty="0" smtClean="0">
                <a:latin typeface="Verdana" pitchFamily="34" charset="0"/>
              </a:rPr>
              <a:t>Learning Curve.</a:t>
            </a:r>
          </a:p>
          <a:p>
            <a:pPr marL="1314450" lvl="2" indent="-514350">
              <a:buFont typeface="+mj-lt"/>
              <a:buAutoNum type="alphaLcPeriod"/>
            </a:pPr>
            <a:r>
              <a:rPr lang="en-US" sz="2600" dirty="0" smtClean="0">
                <a:latin typeface="Verdana" pitchFamily="34" charset="0"/>
              </a:rPr>
              <a:t>Better training needed for students</a:t>
            </a:r>
          </a:p>
          <a:p>
            <a:pPr marL="914400" lvl="1" indent="-514350">
              <a:buFont typeface="+mj-lt"/>
              <a:buAutoNum type="alphaLcPeriod"/>
            </a:pPr>
            <a:r>
              <a:rPr lang="en-US" sz="2000" dirty="0" smtClean="0">
                <a:latin typeface="Verdana" pitchFamily="34" charset="0"/>
              </a:rPr>
              <a:t>Survey compliance</a:t>
            </a:r>
          </a:p>
          <a:p>
            <a:pPr marL="1314450" lvl="2" indent="-514350">
              <a:buFont typeface="+mj-lt"/>
              <a:buAutoNum type="alphaLcPeriod"/>
            </a:pPr>
            <a:r>
              <a:rPr lang="en-US" sz="2600" dirty="0" smtClean="0">
                <a:latin typeface="Verdana" pitchFamily="34" charset="0"/>
              </a:rPr>
              <a:t>Make research component more realistic</a:t>
            </a:r>
          </a:p>
          <a:p>
            <a:pPr marL="514350" indent="-514350">
              <a:buFont typeface="+mj-lt"/>
              <a:buAutoNum type="arabicPeriod"/>
            </a:pPr>
            <a:r>
              <a:rPr lang="en-US" sz="2000" dirty="0" smtClean="0">
                <a:latin typeface="Verdana" pitchFamily="34" charset="0"/>
              </a:rPr>
              <a:t>Compatibility</a:t>
            </a:r>
          </a:p>
          <a:p>
            <a:pPr marL="971550" lvl="1" indent="-514350">
              <a:buFont typeface="+mj-lt"/>
              <a:buAutoNum type="alphaLcPeriod"/>
            </a:pPr>
            <a:r>
              <a:rPr lang="en-US" sz="2000" dirty="0" smtClean="0">
                <a:latin typeface="Verdana" pitchFamily="34" charset="0"/>
              </a:rPr>
              <a:t>PDF files problem now solved</a:t>
            </a:r>
          </a:p>
          <a:p>
            <a:pPr marL="971550" lvl="1" indent="-514350">
              <a:buFont typeface="+mj-lt"/>
              <a:buAutoNum type="alphaLcPeriod"/>
            </a:pPr>
            <a:r>
              <a:rPr lang="en-US" sz="2000" dirty="0" smtClean="0">
                <a:latin typeface="Verdana" pitchFamily="34" charset="0"/>
              </a:rPr>
              <a:t>WMV Video viewing problems on computers</a:t>
            </a:r>
          </a:p>
          <a:p>
            <a:pPr marL="971550" lvl="1" indent="-514350">
              <a:buFont typeface="+mj-lt"/>
              <a:buAutoNum type="alphaLcPeriod"/>
            </a:pPr>
            <a:r>
              <a:rPr lang="en-US" sz="2000" dirty="0" smtClean="0">
                <a:latin typeface="Verdana" pitchFamily="34" charset="0"/>
              </a:rPr>
              <a:t>No Flash player</a:t>
            </a:r>
          </a:p>
          <a:p>
            <a:pPr marL="514350" indent="-514350">
              <a:buFont typeface="+mj-lt"/>
              <a:buAutoNum type="arabicPeriod"/>
            </a:pPr>
            <a:r>
              <a:rPr lang="en-US" sz="2000" dirty="0" smtClean="0">
                <a:latin typeface="Verdana" pitchFamily="34" charset="0"/>
              </a:rPr>
              <a:t>Technology will change</a:t>
            </a:r>
          </a:p>
          <a:p>
            <a:pPr marL="514350" indent="-514350">
              <a:buFont typeface="+mj-lt"/>
              <a:buAutoNum type="arabicPeriod"/>
            </a:pPr>
            <a:r>
              <a:rPr lang="en-US" sz="2000" dirty="0" smtClean="0">
                <a:latin typeface="Verdana" pitchFamily="34" charset="0"/>
              </a:rPr>
              <a:t>Buy in from faculty.  Other students</a:t>
            </a:r>
          </a:p>
          <a:p>
            <a:pPr marL="514350" indent="-514350">
              <a:buFont typeface="+mj-lt"/>
              <a:buAutoNum type="arabicPeriod"/>
            </a:pPr>
            <a:endParaRPr lang="en-US" dirty="0"/>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685800" y="1981200"/>
            <a:ext cx="7772400" cy="3733800"/>
          </a:xfrm>
        </p:spPr>
        <p:txBody>
          <a:bodyPr>
            <a:normAutofit/>
          </a:bodyPr>
          <a:lstStyle/>
          <a:p>
            <a:pPr marL="514350" indent="-514350" fontAlgn="auto">
              <a:spcAft>
                <a:spcPts val="0"/>
              </a:spcAft>
              <a:buFont typeface="+mj-lt"/>
              <a:buAutoNum type="arabicPeriod"/>
              <a:defRPr/>
            </a:pPr>
            <a:r>
              <a:rPr lang="en-US" sz="2800" dirty="0" smtClean="0"/>
              <a:t>Campus WiFi connection</a:t>
            </a:r>
          </a:p>
          <a:p>
            <a:pPr marL="514350" indent="-514350" fontAlgn="auto">
              <a:spcAft>
                <a:spcPts val="0"/>
              </a:spcAft>
              <a:buFont typeface="+mj-lt"/>
              <a:buAutoNum type="arabicPeriod"/>
              <a:defRPr/>
            </a:pPr>
            <a:r>
              <a:rPr lang="en-US" sz="2800" dirty="0" smtClean="0"/>
              <a:t>No home internet access</a:t>
            </a:r>
          </a:p>
          <a:p>
            <a:pPr marL="514350" indent="-514350" fontAlgn="auto">
              <a:spcAft>
                <a:spcPts val="0"/>
              </a:spcAft>
              <a:buFont typeface="+mj-lt"/>
              <a:buAutoNum type="arabicPeriod"/>
              <a:defRPr/>
            </a:pPr>
            <a:r>
              <a:rPr lang="en-US" sz="2800" dirty="0" smtClean="0"/>
              <a:t>Screen is too small on Ipod Touch</a:t>
            </a:r>
          </a:p>
          <a:p>
            <a:pPr marL="514350" indent="-514350" fontAlgn="auto">
              <a:spcAft>
                <a:spcPts val="0"/>
              </a:spcAft>
              <a:buFont typeface="+mj-lt"/>
              <a:buAutoNum type="arabicPeriod"/>
              <a:defRPr/>
            </a:pPr>
            <a:r>
              <a:rPr lang="en-US" sz="2800" dirty="0" smtClean="0"/>
              <a:t>Students afraid to bring Ipad to hospital setting</a:t>
            </a:r>
          </a:p>
          <a:p>
            <a:pPr marL="514350" indent="-514350" fontAlgn="auto">
              <a:spcAft>
                <a:spcPts val="0"/>
              </a:spcAft>
              <a:buFont typeface="+mj-lt"/>
              <a:buAutoNum type="arabicPeriod"/>
              <a:defRPr/>
            </a:pPr>
            <a:r>
              <a:rPr lang="en-US" sz="2800" dirty="0" smtClean="0"/>
              <a:t>Battery life</a:t>
            </a:r>
          </a:p>
          <a:p>
            <a:pPr marL="514350" indent="-514350" fontAlgn="auto">
              <a:spcAft>
                <a:spcPts val="0"/>
              </a:spcAft>
              <a:buFont typeface="+mj-lt"/>
              <a:buAutoNum type="arabicPeriod"/>
              <a:defRPr/>
            </a:pPr>
            <a:r>
              <a:rPr lang="en-US" sz="2800" dirty="0" smtClean="0"/>
              <a:t>No USB port</a:t>
            </a:r>
          </a:p>
          <a:p>
            <a:pPr marL="514350" indent="-514350">
              <a:buFont typeface="+mj-lt"/>
              <a:buAutoNum type="arabicPeriod"/>
            </a:pPr>
            <a:endParaRPr lang="en-US" dirty="0" smtClean="0">
              <a:latin typeface="Verdana" pitchFamily="34" charset="0"/>
            </a:endParaRPr>
          </a:p>
          <a:p>
            <a:pPr marL="514350" indent="-514350">
              <a:buFont typeface="+mj-lt"/>
              <a:buAutoNum type="arabicPeriod"/>
            </a:pPr>
            <a:endParaRPr lang="en-US" dirty="0"/>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sz="4800" b="1" dirty="0" smtClean="0"/>
              <a:t>Future Implementation</a:t>
            </a:r>
          </a:p>
        </p:txBody>
      </p:sp>
      <p:sp>
        <p:nvSpPr>
          <p:cNvPr id="8195" name="Content Placeholder 2"/>
          <p:cNvSpPr>
            <a:spLocks noGrp="1"/>
          </p:cNvSpPr>
          <p:nvPr>
            <p:ph idx="1"/>
          </p:nvPr>
        </p:nvSpPr>
        <p:spPr>
          <a:xfrm>
            <a:off x="304800" y="1600200"/>
            <a:ext cx="8382000" cy="4876800"/>
          </a:xfrm>
        </p:spPr>
        <p:txBody>
          <a:bodyPr>
            <a:normAutofit fontScale="92500" lnSpcReduction="20000"/>
          </a:bodyPr>
          <a:lstStyle/>
          <a:p>
            <a:endParaRPr lang="en-US" dirty="0" smtClean="0">
              <a:latin typeface="Verdana" pitchFamily="34" charset="0"/>
            </a:endParaRPr>
          </a:p>
          <a:p>
            <a:r>
              <a:rPr lang="en-US" dirty="0" smtClean="0">
                <a:latin typeface="Verdana" pitchFamily="34" charset="0"/>
              </a:rPr>
              <a:t>All nursing students to have handheld </a:t>
            </a:r>
          </a:p>
          <a:p>
            <a:pPr>
              <a:buNone/>
            </a:pPr>
            <a:r>
              <a:rPr lang="en-US" dirty="0" smtClean="0">
                <a:latin typeface="Verdana" pitchFamily="34" charset="0"/>
              </a:rPr>
              <a:t>devices and applicable apps to provide </a:t>
            </a:r>
          </a:p>
          <a:p>
            <a:pPr>
              <a:buNone/>
            </a:pPr>
            <a:r>
              <a:rPr lang="en-US" dirty="0" smtClean="0">
                <a:latin typeface="Verdana" pitchFamily="34" charset="0"/>
              </a:rPr>
              <a:t>Point of Care</a:t>
            </a:r>
          </a:p>
          <a:p>
            <a:r>
              <a:rPr lang="en-US" dirty="0" smtClean="0">
                <a:latin typeface="Verdana" pitchFamily="34" charset="0"/>
              </a:rPr>
              <a:t>Possible Book Store Rental Program</a:t>
            </a:r>
          </a:p>
          <a:p>
            <a:r>
              <a:rPr lang="en-US" dirty="0" smtClean="0">
                <a:latin typeface="Verdana" pitchFamily="34" charset="0"/>
              </a:rPr>
              <a:t>Additional Grant Funding</a:t>
            </a:r>
          </a:p>
          <a:p>
            <a:pPr lvl="2"/>
            <a:r>
              <a:rPr lang="en-US" dirty="0" err="1" smtClean="0">
                <a:latin typeface="Verdana" pitchFamily="34" charset="0"/>
              </a:rPr>
              <a:t>Educause</a:t>
            </a:r>
            <a:endParaRPr lang="en-US" dirty="0" smtClean="0">
              <a:latin typeface="Verdana" pitchFamily="34" charset="0"/>
            </a:endParaRPr>
          </a:p>
          <a:p>
            <a:pPr lvl="2"/>
            <a:r>
              <a:rPr lang="en-US" dirty="0" smtClean="0">
                <a:latin typeface="Verdana" pitchFamily="34" charset="0"/>
              </a:rPr>
              <a:t>HIT</a:t>
            </a:r>
          </a:p>
          <a:p>
            <a:pPr eaLnBrk="1" hangingPunct="1"/>
            <a:r>
              <a:rPr lang="en-US" dirty="0" smtClean="0">
                <a:latin typeface="Verdana" pitchFamily="34" charset="0"/>
              </a:rPr>
              <a:t>Look at other handheld devices</a:t>
            </a:r>
          </a:p>
          <a:p>
            <a:pPr eaLnBrk="1" hangingPunct="1"/>
            <a:r>
              <a:rPr lang="en-US" dirty="0" smtClean="0">
                <a:latin typeface="Verdana" pitchFamily="34" charset="0"/>
              </a:rPr>
              <a:t>Viewing videos on web-use class for other activities (hybrid type class?)</a:t>
            </a:r>
          </a:p>
          <a:p>
            <a:pPr eaLnBrk="1" hangingPunct="1"/>
            <a:r>
              <a:rPr lang="en-US" dirty="0" smtClean="0">
                <a:latin typeface="Verdana" pitchFamily="34" charset="0"/>
              </a:rPr>
              <a:t>Reviews, activities for students</a:t>
            </a:r>
          </a:p>
          <a:p>
            <a:pPr eaLnBrk="1" hangingPunct="1"/>
            <a:r>
              <a:rPr lang="en-US" dirty="0" smtClean="0">
                <a:latin typeface="Verdana" pitchFamily="34" charset="0"/>
              </a:rPr>
              <a:t>Who knows?</a:t>
            </a:r>
          </a:p>
          <a:p>
            <a:pPr eaLnBrk="1" hangingPunct="1"/>
            <a:endParaRPr lang="en-US" dirty="0" smtClean="0"/>
          </a:p>
        </p:txBody>
      </p:sp>
      <p:pic>
        <p:nvPicPr>
          <p:cNvPr id="8196" name="Picture 8" descr="j0356778"/>
          <p:cNvPicPr>
            <a:picLocks noChangeAspect="1" noChangeArrowheads="1" noCrop="1"/>
          </p:cNvPicPr>
          <p:nvPr/>
        </p:nvPicPr>
        <p:blipFill>
          <a:blip r:embed="rId2" cstate="print"/>
          <a:srcRect/>
          <a:stretch>
            <a:fillRect/>
          </a:stretch>
        </p:blipFill>
        <p:spPr bwMode="auto">
          <a:xfrm>
            <a:off x="6858000" y="0"/>
            <a:ext cx="2705100" cy="31765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44" name="Rectangle 4"/>
          <p:cNvSpPr>
            <a:spLocks noGrp="1" noChangeArrowheads="1"/>
          </p:cNvSpPr>
          <p:nvPr>
            <p:ph type="title" idx="4294967295"/>
          </p:nvPr>
        </p:nvSpPr>
        <p:spPr>
          <a:xfrm>
            <a:off x="0" y="277813"/>
            <a:ext cx="8229600" cy="1143000"/>
          </a:xfrm>
          <a:prstGeom prst="rect">
            <a:avLst/>
          </a:prstGeom>
        </p:spPr>
        <p:txBody>
          <a:bodyPr>
            <a:normAutofit fontScale="90000"/>
          </a:bodyPr>
          <a:lstStyle/>
          <a:p>
            <a:pPr eaLnBrk="1" fontAlgn="auto" hangingPunct="1">
              <a:spcAft>
                <a:spcPts val="0"/>
              </a:spcAft>
              <a:defRPr/>
            </a:pPr>
            <a:r>
              <a:rPr lang="en-US" sz="5400">
                <a:latin typeface="Century Schoolbook" pitchFamily="18" charset="0"/>
              </a:rPr>
              <a:t>FUTURE  iPOD PROJECTS</a:t>
            </a:r>
          </a:p>
        </p:txBody>
      </p:sp>
      <p:sp>
        <p:nvSpPr>
          <p:cNvPr id="61445" name="Rectangle 5"/>
          <p:cNvSpPr>
            <a:spLocks noGrp="1" noChangeArrowheads="1"/>
          </p:cNvSpPr>
          <p:nvPr>
            <p:ph type="body" sz="half" idx="4294967295"/>
          </p:nvPr>
        </p:nvSpPr>
        <p:spPr>
          <a:xfrm>
            <a:off x="0" y="1600201"/>
            <a:ext cx="4038600" cy="4530725"/>
          </a:xfrm>
          <a:prstGeom prst="rect">
            <a:avLst/>
          </a:prstGeom>
        </p:spPr>
        <p:txBody>
          <a:bodyPr>
            <a:normAutofit/>
          </a:bodyPr>
          <a:lstStyle/>
          <a:p>
            <a:pPr marL="365760" indent="-256032" eaLnBrk="1" fontAlgn="auto" hangingPunct="1">
              <a:spcAft>
                <a:spcPts val="0"/>
              </a:spcAft>
              <a:buFont typeface="Wingdings 3"/>
              <a:buChar char=""/>
              <a:defRPr/>
            </a:pPr>
            <a:r>
              <a:rPr lang="en-US" sz="2800" dirty="0"/>
              <a:t>Dosage Calculations</a:t>
            </a:r>
          </a:p>
          <a:p>
            <a:pPr marL="365760" indent="-256032" eaLnBrk="1" fontAlgn="auto" hangingPunct="1">
              <a:spcAft>
                <a:spcPts val="0"/>
              </a:spcAft>
              <a:buFont typeface="Wingdings 3"/>
              <a:buChar char=""/>
              <a:defRPr/>
            </a:pPr>
            <a:r>
              <a:rPr lang="en-US" sz="2800" dirty="0"/>
              <a:t>Participatory Learning Activities</a:t>
            </a:r>
          </a:p>
          <a:p>
            <a:pPr marL="365760" indent="-256032" eaLnBrk="1" fontAlgn="auto" hangingPunct="1">
              <a:spcAft>
                <a:spcPts val="0"/>
              </a:spcAft>
              <a:buFont typeface="Wingdings 3"/>
              <a:buChar char=""/>
              <a:defRPr/>
            </a:pPr>
            <a:r>
              <a:rPr lang="en-US" sz="2800" dirty="0"/>
              <a:t>Physical Assessment</a:t>
            </a:r>
          </a:p>
          <a:p>
            <a:pPr marL="365760" indent="-256032" eaLnBrk="1" fontAlgn="auto" hangingPunct="1">
              <a:spcAft>
                <a:spcPts val="0"/>
              </a:spcAft>
              <a:buFont typeface="Wingdings 3"/>
              <a:buChar char=""/>
              <a:defRPr/>
            </a:pPr>
            <a:r>
              <a:rPr lang="en-US" sz="2800" dirty="0"/>
              <a:t>Lectures</a:t>
            </a:r>
          </a:p>
          <a:p>
            <a:pPr marL="365760" indent="-256032" eaLnBrk="1" fontAlgn="auto" hangingPunct="1">
              <a:spcAft>
                <a:spcPts val="0"/>
              </a:spcAft>
              <a:buFont typeface="Wingdings 3"/>
              <a:buChar char=""/>
              <a:defRPr/>
            </a:pPr>
            <a:r>
              <a:rPr lang="en-US" sz="2800" dirty="0" smtClean="0"/>
              <a:t>Online </a:t>
            </a:r>
            <a:r>
              <a:rPr lang="en-US" sz="2800" dirty="0"/>
              <a:t>Fundamentals course</a:t>
            </a:r>
          </a:p>
          <a:p>
            <a:pPr marL="365760" indent="-256032" eaLnBrk="1" fontAlgn="auto" hangingPunct="1">
              <a:spcAft>
                <a:spcPts val="0"/>
              </a:spcAft>
              <a:buFont typeface="Wingdings 3"/>
              <a:buChar char=""/>
              <a:defRPr/>
            </a:pPr>
            <a:r>
              <a:rPr lang="en-US" sz="2800" dirty="0"/>
              <a:t>Other Ideas??</a:t>
            </a:r>
          </a:p>
        </p:txBody>
      </p:sp>
      <p:pic>
        <p:nvPicPr>
          <p:cNvPr id="50180" name="Picture 7" descr="MCj02974290000[1]"/>
          <p:cNvPicPr>
            <a:picLocks noGrp="1" noChangeAspect="1" noChangeArrowheads="1"/>
          </p:cNvPicPr>
          <p:nvPr>
            <p:ph type="clipArt" sz="half" idx="4294967295"/>
          </p:nvPr>
        </p:nvPicPr>
        <p:blipFill>
          <a:blip r:embed="rId3" cstate="print"/>
          <a:srcRect/>
          <a:stretch>
            <a:fillRect/>
          </a:stretch>
        </p:blipFill>
        <p:spPr>
          <a:xfrm>
            <a:off x="5689600" y="1905000"/>
            <a:ext cx="3454400" cy="38862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randombar(horizontal)">
                                      <p:cBhvr>
                                        <p:cTn id="7" dur="600">
                                          <p:stCondLst>
                                            <p:cond delay="0"/>
                                          </p:stCondLst>
                                        </p:cTn>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45">
                                            <p:txEl>
                                              <p:pRg st="0" end="0"/>
                                            </p:txEl>
                                          </p:spTgt>
                                        </p:tgtEl>
                                        <p:attrNameLst>
                                          <p:attrName>style.visibility</p:attrName>
                                        </p:attrNameLst>
                                      </p:cBhvr>
                                      <p:to>
                                        <p:strVal val="visible"/>
                                      </p:to>
                                    </p:set>
                                    <p:animEffect transition="in" filter="randombar(horizontal)">
                                      <p:cBhvr>
                                        <p:cTn id="12" dur="500"/>
                                        <p:tgtEl>
                                          <p:spTgt spid="61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45">
                                            <p:txEl>
                                              <p:pRg st="1" end="1"/>
                                            </p:txEl>
                                          </p:spTgt>
                                        </p:tgtEl>
                                        <p:attrNameLst>
                                          <p:attrName>style.visibility</p:attrName>
                                        </p:attrNameLst>
                                      </p:cBhvr>
                                      <p:to>
                                        <p:strVal val="visible"/>
                                      </p:to>
                                    </p:set>
                                    <p:animEffect transition="in" filter="randombar(horizontal)">
                                      <p:cBhvr>
                                        <p:cTn id="17" dur="500"/>
                                        <p:tgtEl>
                                          <p:spTgt spid="614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1445">
                                            <p:txEl>
                                              <p:pRg st="2" end="2"/>
                                            </p:txEl>
                                          </p:spTgt>
                                        </p:tgtEl>
                                        <p:attrNameLst>
                                          <p:attrName>style.visibility</p:attrName>
                                        </p:attrNameLst>
                                      </p:cBhvr>
                                      <p:to>
                                        <p:strVal val="visible"/>
                                      </p:to>
                                    </p:set>
                                    <p:animEffect transition="in" filter="randombar(horizontal)">
                                      <p:cBhvr>
                                        <p:cTn id="22" dur="500"/>
                                        <p:tgtEl>
                                          <p:spTgt spid="614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1445">
                                            <p:txEl>
                                              <p:pRg st="3" end="3"/>
                                            </p:txEl>
                                          </p:spTgt>
                                        </p:tgtEl>
                                        <p:attrNameLst>
                                          <p:attrName>style.visibility</p:attrName>
                                        </p:attrNameLst>
                                      </p:cBhvr>
                                      <p:to>
                                        <p:strVal val="visible"/>
                                      </p:to>
                                    </p:set>
                                    <p:animEffect transition="in" filter="randombar(horizontal)">
                                      <p:cBhvr>
                                        <p:cTn id="27" dur="500"/>
                                        <p:tgtEl>
                                          <p:spTgt spid="614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1445">
                                            <p:txEl>
                                              <p:pRg st="4" end="4"/>
                                            </p:txEl>
                                          </p:spTgt>
                                        </p:tgtEl>
                                        <p:attrNameLst>
                                          <p:attrName>style.visibility</p:attrName>
                                        </p:attrNameLst>
                                      </p:cBhvr>
                                      <p:to>
                                        <p:strVal val="visible"/>
                                      </p:to>
                                    </p:set>
                                    <p:animEffect transition="in" filter="randombar(horizontal)">
                                      <p:cBhvr>
                                        <p:cTn id="32" dur="500"/>
                                        <p:tgtEl>
                                          <p:spTgt spid="6144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1445">
                                            <p:txEl>
                                              <p:pRg st="5" end="5"/>
                                            </p:txEl>
                                          </p:spTgt>
                                        </p:tgtEl>
                                        <p:attrNameLst>
                                          <p:attrName>style.visibility</p:attrName>
                                        </p:attrNameLst>
                                      </p:cBhvr>
                                      <p:to>
                                        <p:strVal val="visible"/>
                                      </p:to>
                                    </p:set>
                                    <p:animEffect transition="in" filter="randombar(horizontal)">
                                      <p:cBhvr>
                                        <p:cTn id="37" dur="500"/>
                                        <p:tgtEl>
                                          <p:spTgt spid="614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noChangeArrowheads="1"/>
          </p:cNvSpPr>
          <p:nvPr>
            <p:ph type="title" idx="4294967295"/>
          </p:nvPr>
        </p:nvSpPr>
        <p:spPr>
          <a:xfrm>
            <a:off x="0" y="277813"/>
            <a:ext cx="8229600" cy="1143000"/>
          </a:xfrm>
          <a:prstGeom prst="rect">
            <a:avLst/>
          </a:prstGeom>
        </p:spPr>
        <p:txBody>
          <a:bodyPr/>
          <a:lstStyle/>
          <a:p>
            <a:pPr eaLnBrk="1" fontAlgn="auto" hangingPunct="1">
              <a:spcAft>
                <a:spcPts val="0"/>
              </a:spcAft>
              <a:defRPr/>
            </a:pPr>
            <a:r>
              <a:rPr lang="en-US" sz="4800" i="1"/>
              <a:t>FACULTY</a:t>
            </a:r>
          </a:p>
        </p:txBody>
      </p:sp>
      <p:sp>
        <p:nvSpPr>
          <p:cNvPr id="51206" name="Rectangle 6"/>
          <p:cNvSpPr>
            <a:spLocks noGrp="1" noChangeArrowheads="1"/>
          </p:cNvSpPr>
          <p:nvPr>
            <p:ph type="body" sz="half" idx="4294967295"/>
          </p:nvPr>
        </p:nvSpPr>
        <p:spPr>
          <a:xfrm>
            <a:off x="5105400" y="1600201"/>
            <a:ext cx="4038600" cy="4530725"/>
          </a:xfrm>
          <a:prstGeom prst="rect">
            <a:avLst/>
          </a:prstGeom>
          <a:noFill/>
        </p:spPr>
        <p:txBody>
          <a:bodyPr/>
          <a:lstStyle/>
          <a:p>
            <a:pPr eaLnBrk="1" hangingPunct="1">
              <a:lnSpc>
                <a:spcPct val="90000"/>
              </a:lnSpc>
            </a:pPr>
            <a:r>
              <a:rPr lang="en-US" sz="2800" smtClean="0"/>
              <a:t>Some faculty will be more in tune with new technology</a:t>
            </a:r>
          </a:p>
          <a:p>
            <a:pPr eaLnBrk="1" hangingPunct="1">
              <a:lnSpc>
                <a:spcPct val="90000"/>
              </a:lnSpc>
            </a:pPr>
            <a:r>
              <a:rPr lang="en-US" sz="2800" smtClean="0"/>
              <a:t>Show others the necessity of the technology</a:t>
            </a:r>
          </a:p>
          <a:p>
            <a:pPr eaLnBrk="1" hangingPunct="1">
              <a:lnSpc>
                <a:spcPct val="90000"/>
              </a:lnSpc>
            </a:pPr>
            <a:r>
              <a:rPr lang="en-US" sz="2800" smtClean="0"/>
              <a:t>Stress convenience without sacrificing quality</a:t>
            </a:r>
          </a:p>
          <a:p>
            <a:pPr eaLnBrk="1" hangingPunct="1">
              <a:lnSpc>
                <a:spcPct val="90000"/>
              </a:lnSpc>
            </a:pPr>
            <a:r>
              <a:rPr lang="en-US" sz="2800" smtClean="0"/>
              <a:t>Breaking new ground</a:t>
            </a:r>
          </a:p>
        </p:txBody>
      </p:sp>
      <p:pic>
        <p:nvPicPr>
          <p:cNvPr id="19460" name="Picture 7" descr="AG00293_"/>
          <p:cNvPicPr>
            <a:picLocks noGrp="1" noChangeAspect="1" noChangeArrowheads="1" noCrop="1"/>
          </p:cNvPicPr>
          <p:nvPr>
            <p:ph type="clipArt" sz="half" idx="4294967295"/>
          </p:nvPr>
        </p:nvPicPr>
        <p:blipFill>
          <a:blip r:embed="rId3" cstate="print"/>
          <a:srcRect/>
          <a:stretch>
            <a:fillRect/>
          </a:stretch>
        </p:blipFill>
        <p:spPr>
          <a:xfrm>
            <a:off x="0" y="1905000"/>
            <a:ext cx="3581400" cy="38862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1000"/>
                                        <p:tgtEl>
                                          <p:spTgt spid="51204"/>
                                        </p:tgtEl>
                                      </p:cBhvr>
                                    </p:animEffect>
                                    <p:anim calcmode="lin" valueType="num">
                                      <p:cBhvr>
                                        <p:cTn id="8" dur="1000" fill="hold"/>
                                        <p:tgtEl>
                                          <p:spTgt spid="51204"/>
                                        </p:tgtEl>
                                        <p:attrNameLst>
                                          <p:attrName>ppt_x</p:attrName>
                                        </p:attrNameLst>
                                      </p:cBhvr>
                                      <p:tavLst>
                                        <p:tav tm="0">
                                          <p:val>
                                            <p:strVal val="#ppt_x"/>
                                          </p:val>
                                        </p:tav>
                                        <p:tav tm="100000">
                                          <p:val>
                                            <p:strVal val="#ppt_x"/>
                                          </p:val>
                                        </p:tav>
                                      </p:tavLst>
                                    </p:anim>
                                    <p:anim calcmode="lin" valueType="num">
                                      <p:cBhvr>
                                        <p:cTn id="9" dur="898" decel="100000" fill="hold"/>
                                        <p:tgtEl>
                                          <p:spTgt spid="5120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120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206">
                                            <p:txEl>
                                              <p:pRg st="0" end="0"/>
                                            </p:txEl>
                                          </p:spTgt>
                                        </p:tgtEl>
                                        <p:attrNameLst>
                                          <p:attrName>style.visibility</p:attrName>
                                        </p:attrNameLst>
                                      </p:cBhvr>
                                      <p:to>
                                        <p:strVal val="visible"/>
                                      </p:to>
                                    </p:set>
                                    <p:animEffect transition="in" filter="fade">
                                      <p:cBhvr>
                                        <p:cTn id="15" dur="1000"/>
                                        <p:tgtEl>
                                          <p:spTgt spid="51206">
                                            <p:txEl>
                                              <p:pRg st="0" end="0"/>
                                            </p:txEl>
                                          </p:spTgt>
                                        </p:tgtEl>
                                      </p:cBhvr>
                                    </p:animEffect>
                                    <p:anim calcmode="lin" valueType="num">
                                      <p:cBhvr>
                                        <p:cTn id="16" dur="1000" fill="hold"/>
                                        <p:tgtEl>
                                          <p:spTgt spid="5120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120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120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1206">
                                            <p:txEl>
                                              <p:pRg st="1" end="1"/>
                                            </p:txEl>
                                          </p:spTgt>
                                        </p:tgtEl>
                                        <p:attrNameLst>
                                          <p:attrName>style.visibility</p:attrName>
                                        </p:attrNameLst>
                                      </p:cBhvr>
                                      <p:to>
                                        <p:strVal val="visible"/>
                                      </p:to>
                                    </p:set>
                                    <p:animEffect transition="in" filter="fade">
                                      <p:cBhvr>
                                        <p:cTn id="23" dur="1000"/>
                                        <p:tgtEl>
                                          <p:spTgt spid="51206">
                                            <p:txEl>
                                              <p:pRg st="1" end="1"/>
                                            </p:txEl>
                                          </p:spTgt>
                                        </p:tgtEl>
                                      </p:cBhvr>
                                    </p:animEffect>
                                    <p:anim calcmode="lin" valueType="num">
                                      <p:cBhvr>
                                        <p:cTn id="24" dur="1000" fill="hold"/>
                                        <p:tgtEl>
                                          <p:spTgt spid="51206">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1206">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120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1206">
                                            <p:txEl>
                                              <p:pRg st="2" end="2"/>
                                            </p:txEl>
                                          </p:spTgt>
                                        </p:tgtEl>
                                        <p:attrNameLst>
                                          <p:attrName>style.visibility</p:attrName>
                                        </p:attrNameLst>
                                      </p:cBhvr>
                                      <p:to>
                                        <p:strVal val="visible"/>
                                      </p:to>
                                    </p:set>
                                    <p:animEffect transition="in" filter="fade">
                                      <p:cBhvr>
                                        <p:cTn id="31" dur="1000"/>
                                        <p:tgtEl>
                                          <p:spTgt spid="51206">
                                            <p:txEl>
                                              <p:pRg st="2" end="2"/>
                                            </p:txEl>
                                          </p:spTgt>
                                        </p:tgtEl>
                                      </p:cBhvr>
                                    </p:animEffect>
                                    <p:anim calcmode="lin" valueType="num">
                                      <p:cBhvr>
                                        <p:cTn id="32" dur="1000" fill="hold"/>
                                        <p:tgtEl>
                                          <p:spTgt spid="51206">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1206">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120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1206">
                                            <p:txEl>
                                              <p:pRg st="3" end="3"/>
                                            </p:txEl>
                                          </p:spTgt>
                                        </p:tgtEl>
                                        <p:attrNameLst>
                                          <p:attrName>style.visibility</p:attrName>
                                        </p:attrNameLst>
                                      </p:cBhvr>
                                      <p:to>
                                        <p:strVal val="visible"/>
                                      </p:to>
                                    </p:set>
                                    <p:animEffect transition="in" filter="fade">
                                      <p:cBhvr>
                                        <p:cTn id="39" dur="1000"/>
                                        <p:tgtEl>
                                          <p:spTgt spid="51206">
                                            <p:txEl>
                                              <p:pRg st="3" end="3"/>
                                            </p:txEl>
                                          </p:spTgt>
                                        </p:tgtEl>
                                      </p:cBhvr>
                                    </p:animEffect>
                                    <p:anim calcmode="lin" valueType="num">
                                      <p:cBhvr>
                                        <p:cTn id="40" dur="1000" fill="hold"/>
                                        <p:tgtEl>
                                          <p:spTgt spid="51206">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1206">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120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dirty="0">
                <a:latin typeface="Century Schoolbook" pitchFamily="18" charset="0"/>
              </a:rPr>
              <a:t>Acknowledgments</a:t>
            </a:r>
          </a:p>
        </p:txBody>
      </p:sp>
      <p:sp>
        <p:nvSpPr>
          <p:cNvPr id="53250" name="Rectangle 3"/>
          <p:cNvSpPr>
            <a:spLocks noGrp="1" noChangeArrowheads="1"/>
          </p:cNvSpPr>
          <p:nvPr>
            <p:ph idx="1"/>
          </p:nvPr>
        </p:nvSpPr>
        <p:spPr/>
        <p:txBody>
          <a:bodyPr>
            <a:normAutofit fontScale="47500" lnSpcReduction="20000"/>
          </a:bodyPr>
          <a:lstStyle/>
          <a:p>
            <a:pPr algn="ctr" eaLnBrk="1" hangingPunct="1">
              <a:lnSpc>
                <a:spcPct val="80000"/>
              </a:lnSpc>
              <a:buFontTx/>
              <a:buNone/>
            </a:pPr>
            <a:r>
              <a:rPr lang="en-US" sz="3600" b="1" dirty="0" smtClean="0"/>
              <a:t>Produced by the Department of Nursing, Georgia Perimeter College</a:t>
            </a:r>
          </a:p>
          <a:p>
            <a:pPr algn="ctr" eaLnBrk="1" hangingPunct="1">
              <a:lnSpc>
                <a:spcPct val="80000"/>
              </a:lnSpc>
              <a:buFontTx/>
              <a:buNone/>
            </a:pPr>
            <a:r>
              <a:rPr lang="en-US" sz="3600" b="1" dirty="0" smtClean="0"/>
              <a:t> </a:t>
            </a:r>
          </a:p>
          <a:p>
            <a:pPr algn="ctr" eaLnBrk="1" hangingPunct="1">
              <a:lnSpc>
                <a:spcPct val="80000"/>
              </a:lnSpc>
              <a:buFontTx/>
              <a:buNone/>
            </a:pPr>
            <a:r>
              <a:rPr lang="en-US" sz="3600" b="1" dirty="0" smtClean="0"/>
              <a:t>Dean, Health Sciences: Dr. Diane White</a:t>
            </a:r>
          </a:p>
          <a:p>
            <a:pPr algn="ctr" eaLnBrk="1" hangingPunct="1">
              <a:lnSpc>
                <a:spcPct val="80000"/>
              </a:lnSpc>
              <a:buFontTx/>
              <a:buNone/>
            </a:pPr>
            <a:r>
              <a:rPr lang="en-US" sz="3600" b="1" dirty="0" smtClean="0"/>
              <a:t> </a:t>
            </a:r>
          </a:p>
          <a:p>
            <a:pPr algn="ctr" eaLnBrk="1" hangingPunct="1">
              <a:lnSpc>
                <a:spcPct val="80000"/>
              </a:lnSpc>
              <a:buFontTx/>
              <a:buNone/>
            </a:pPr>
            <a:r>
              <a:rPr lang="en-US" sz="3600" b="1" dirty="0" smtClean="0"/>
              <a:t>Project Managers: </a:t>
            </a:r>
          </a:p>
          <a:p>
            <a:pPr>
              <a:lnSpc>
                <a:spcPct val="120000"/>
              </a:lnSpc>
              <a:buNone/>
            </a:pPr>
            <a:r>
              <a:rPr lang="en-US" sz="3600" b="1" dirty="0" smtClean="0"/>
              <a:t>Tracy Adkins, Assistant Director, Instructional Technology</a:t>
            </a:r>
          </a:p>
          <a:p>
            <a:pPr>
              <a:lnSpc>
                <a:spcPct val="120000"/>
              </a:lnSpc>
              <a:buNone/>
            </a:pPr>
            <a:endParaRPr lang="en-US" sz="3600" b="1" dirty="0" smtClean="0"/>
          </a:p>
          <a:p>
            <a:pPr>
              <a:lnSpc>
                <a:spcPct val="120000"/>
              </a:lnSpc>
              <a:buNone/>
            </a:pPr>
            <a:r>
              <a:rPr lang="en-US" sz="3600" b="1" dirty="0" smtClean="0"/>
              <a:t>Wakita Bradford, Nursing Community Outreach and Educational Technology Coordinator, Clarkston campus</a:t>
            </a:r>
          </a:p>
          <a:p>
            <a:pPr eaLnBrk="1" hangingPunct="1">
              <a:lnSpc>
                <a:spcPct val="120000"/>
              </a:lnSpc>
              <a:buFontTx/>
              <a:buNone/>
            </a:pPr>
            <a:endParaRPr lang="en-US" sz="3600" b="1" dirty="0" smtClean="0"/>
          </a:p>
          <a:p>
            <a:pPr eaLnBrk="1" hangingPunct="1">
              <a:lnSpc>
                <a:spcPct val="120000"/>
              </a:lnSpc>
              <a:buFontTx/>
              <a:buNone/>
            </a:pPr>
            <a:r>
              <a:rPr lang="en-US" sz="3600" b="1" dirty="0" smtClean="0"/>
              <a:t>Sue Buchholz, Associate Professor, Clarkston campus</a:t>
            </a:r>
          </a:p>
          <a:p>
            <a:pPr eaLnBrk="1" hangingPunct="1">
              <a:lnSpc>
                <a:spcPct val="120000"/>
              </a:lnSpc>
              <a:buFontTx/>
              <a:buNone/>
            </a:pPr>
            <a:endParaRPr lang="en-US" sz="3600" b="1" dirty="0" smtClean="0"/>
          </a:p>
          <a:p>
            <a:pPr>
              <a:lnSpc>
                <a:spcPct val="120000"/>
              </a:lnSpc>
              <a:buNone/>
            </a:pPr>
            <a:r>
              <a:rPr lang="en-US" sz="3800" b="1" dirty="0" smtClean="0"/>
              <a:t>William (Ken) Moss, Instructional Technologist, Clarkston campus</a:t>
            </a:r>
          </a:p>
          <a:p>
            <a:endParaRPr lang="en-US" sz="2000" dirty="0" smtClean="0"/>
          </a:p>
          <a:p>
            <a:pPr eaLnBrk="1" hangingPunct="1">
              <a:lnSpc>
                <a:spcPct val="80000"/>
              </a:lnSpc>
              <a:buFontTx/>
              <a:buNone/>
            </a:pPr>
            <a:endParaRPr lang="en-US" sz="2000" dirty="0" smtClean="0"/>
          </a:p>
          <a:p>
            <a:pPr algn="ctr" eaLnBrk="1" hangingPunct="1">
              <a:lnSpc>
                <a:spcPct val="80000"/>
              </a:lnSpc>
              <a:buFontTx/>
              <a:buNone/>
            </a:pPr>
            <a:r>
              <a:rPr lang="en-US" sz="2000" dirty="0" smtClean="0"/>
              <a:t> </a:t>
            </a:r>
          </a:p>
          <a:p>
            <a:pPr algn="ctr" eaLnBrk="1" hangingPunct="1">
              <a:lnSpc>
                <a:spcPct val="80000"/>
              </a:lnSpc>
              <a:buFontTx/>
              <a:buNone/>
            </a:pPr>
            <a:r>
              <a:rPr lang="en-US" sz="2000" dirty="0" smtClean="0"/>
              <a:t> </a:t>
            </a:r>
          </a:p>
          <a:p>
            <a:pPr algn="ctr" eaLnBrk="1" hangingPunct="1">
              <a:lnSpc>
                <a:spcPct val="80000"/>
              </a:lnSpc>
              <a:buFontTx/>
              <a:buNone/>
            </a:pPr>
            <a:r>
              <a:rPr lang="en-US" sz="2000" b="1" dirty="0" smtClean="0"/>
              <a:t> </a:t>
            </a:r>
          </a:p>
          <a:p>
            <a:pPr>
              <a:lnSpc>
                <a:spcPct val="80000"/>
              </a:lnSpc>
            </a:pPr>
            <a:endParaRPr lang="en-US" sz="2000" b="1" dirty="0" smtClean="0"/>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mtClean="0"/>
              <a:t>Contacts	</a:t>
            </a:r>
            <a:br>
              <a:rPr lang="en-US" smtClean="0"/>
            </a:br>
            <a:endParaRPr lang="en-US" smtClean="0"/>
          </a:p>
        </p:txBody>
      </p:sp>
      <p:sp>
        <p:nvSpPr>
          <p:cNvPr id="3277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Sue Buchholz:  </a:t>
            </a:r>
            <a:r>
              <a:rPr lang="en-US" b="1" dirty="0" smtClean="0">
                <a:hlinkClick r:id="rId2"/>
              </a:rPr>
              <a:t>susan.buchholz@gpc.edu</a:t>
            </a:r>
            <a:endParaRPr lang="en-US" b="1" dirty="0" smtClean="0"/>
          </a:p>
          <a:p>
            <a:r>
              <a:rPr lang="en-US" dirty="0" smtClean="0"/>
              <a:t>Wakita Bradford:  </a:t>
            </a:r>
            <a:r>
              <a:rPr lang="en-US" b="1" dirty="0" smtClean="0">
                <a:solidFill>
                  <a:schemeClr val="accent1"/>
                </a:solidFill>
                <a:hlinkClick r:id="rId3"/>
              </a:rPr>
              <a:t>wakita.bradford@gpc.edu</a:t>
            </a:r>
            <a:endParaRPr lang="en-US" b="1" dirty="0" smtClean="0">
              <a:solidFill>
                <a:schemeClr val="accent1"/>
              </a:solidFill>
            </a:endParaRPr>
          </a:p>
          <a:p>
            <a:endParaRPr lang="en-US" dirty="0" smtClean="0"/>
          </a:p>
          <a:p>
            <a:endParaRPr lang="en-US" dirty="0" smtClean="0"/>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t.comtherapis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let’s get some money…</a:t>
            </a:r>
            <a:endParaRPr lang="en-US" dirty="0"/>
          </a:p>
        </p:txBody>
      </p:sp>
      <p:pic>
        <p:nvPicPr>
          <p:cNvPr id="4" name="Content Placeholder 3" descr="money pix.jpg"/>
          <p:cNvPicPr>
            <a:picLocks noGrp="1" noChangeAspect="1"/>
          </p:cNvPicPr>
          <p:nvPr>
            <p:ph idx="1"/>
          </p:nvPr>
        </p:nvPicPr>
        <p:blipFill>
          <a:blip r:embed="rId2" cstate="print"/>
          <a:stretch>
            <a:fillRect/>
          </a:stretch>
        </p:blipFill>
        <p:spPr>
          <a:xfrm>
            <a:off x="1143000" y="1905000"/>
            <a:ext cx="6324600" cy="44958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57200" y="685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Grant Sources</a:t>
            </a:r>
          </a:p>
        </p:txBody>
      </p:sp>
      <p:sp>
        <p:nvSpPr>
          <p:cNvPr id="9219" name="Content Placeholder 3"/>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Duke University </a:t>
            </a:r>
          </a:p>
          <a:p>
            <a:pPr lvl="1"/>
            <a:r>
              <a:rPr lang="en-US" dirty="0" smtClean="0"/>
              <a:t>Technology Integration Program/Nursing Education and Practice</a:t>
            </a:r>
          </a:p>
          <a:p>
            <a:r>
              <a:rPr lang="en-US" dirty="0" smtClean="0"/>
              <a:t>GPC Office of Information Technology</a:t>
            </a:r>
          </a:p>
          <a:p>
            <a:pPr lvl="1"/>
            <a:r>
              <a:rPr lang="en-US" dirty="0" smtClean="0"/>
              <a:t>Student Tech Fee</a:t>
            </a:r>
          </a:p>
        </p:txBody>
      </p:sp>
      <p:pic>
        <p:nvPicPr>
          <p:cNvPr id="4" name="Picture 2" descr="http://t0.gstatic.com/images?q=tbn:Jq2044cykxiHZM:http://www.indyweekblogs.com/sports/wp-content/uploads/2009/11/duke.jpg">
            <a:hlinkClick r:id="rId2"/>
          </p:cNvPr>
          <p:cNvPicPr>
            <a:picLocks noChangeAspect="1" noChangeArrowheads="1"/>
          </p:cNvPicPr>
          <p:nvPr/>
        </p:nvPicPr>
        <p:blipFill>
          <a:blip r:embed="rId3" cstate="print"/>
          <a:srcRect/>
          <a:stretch>
            <a:fillRect/>
          </a:stretch>
        </p:blipFill>
        <p:spPr bwMode="auto">
          <a:xfrm>
            <a:off x="3886200" y="1447800"/>
            <a:ext cx="1257300" cy="1066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1625</TotalTime>
  <Words>2299</Words>
  <Application>Microsoft Office PowerPoint</Application>
  <PresentationFormat>On-screen Show (4:3)</PresentationFormat>
  <Paragraphs>307</Paragraphs>
  <Slides>72</Slides>
  <Notes>8</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Flow</vt:lpstr>
      <vt:lpstr>Chart</vt:lpstr>
      <vt:lpstr>Worksheet</vt:lpstr>
      <vt:lpstr>Connectivity 24/7 for 21st-Century Success: going Mobile in Health Science Education </vt:lpstr>
      <vt:lpstr>Plan, Implementation, and Results:</vt:lpstr>
      <vt:lpstr>Slide 3</vt:lpstr>
      <vt:lpstr>Slide 4</vt:lpstr>
      <vt:lpstr>Slide 5</vt:lpstr>
      <vt:lpstr>Slide 6</vt:lpstr>
      <vt:lpstr>FACULTY</vt:lpstr>
      <vt:lpstr>First, let’s get some money…</vt:lpstr>
      <vt:lpstr>Grant Sources</vt:lpstr>
      <vt:lpstr>Slide 10</vt:lpstr>
      <vt:lpstr>Pilot Setup</vt:lpstr>
      <vt:lpstr>Slide 12</vt:lpstr>
      <vt:lpstr>Implementation</vt:lpstr>
      <vt:lpstr>Implementation</vt:lpstr>
      <vt:lpstr>Slide 15</vt:lpstr>
      <vt:lpstr>Slide 16</vt:lpstr>
      <vt:lpstr>Slide 17</vt:lpstr>
      <vt:lpstr>Slide 18</vt:lpstr>
      <vt:lpstr>Slide 19</vt:lpstr>
      <vt:lpstr>Slide 20</vt:lpstr>
      <vt:lpstr>Slide 21</vt:lpstr>
      <vt:lpstr>So what?</vt:lpstr>
      <vt:lpstr>Disadvantages</vt:lpstr>
      <vt:lpstr>Results</vt:lpstr>
      <vt:lpstr>Results</vt:lpstr>
      <vt:lpstr>Results</vt:lpstr>
      <vt:lpstr>Focus Group: What Was Good About This Device/Software?</vt:lpstr>
      <vt:lpstr>What did you find Frustrating or Difficult to use about the iPod Touch</vt:lpstr>
      <vt:lpstr>What Features of the iPod Touch Helped You in Class </vt:lpstr>
      <vt:lpstr>Focus Group</vt:lpstr>
      <vt:lpstr>Plan, Implementation, and Results:</vt:lpstr>
      <vt:lpstr>Slide 32</vt:lpstr>
      <vt:lpstr>Mission and Goals</vt:lpstr>
      <vt:lpstr>Participation in Pilot</vt:lpstr>
      <vt:lpstr>Devices Provided…</vt:lpstr>
      <vt:lpstr>Devices Distributed</vt:lpstr>
      <vt:lpstr> Apps Provided  By The Institution </vt:lpstr>
      <vt:lpstr>Other Content:</vt:lpstr>
      <vt:lpstr>Non- Program Specific Content</vt:lpstr>
      <vt:lpstr>Slide 40</vt:lpstr>
      <vt:lpstr>Slide 41</vt:lpstr>
      <vt:lpstr>Slide 42</vt:lpstr>
      <vt:lpstr>Slide 43</vt:lpstr>
      <vt:lpstr>Research</vt:lpstr>
      <vt:lpstr>Training for Faculty</vt:lpstr>
      <vt:lpstr>Training for Students</vt:lpstr>
      <vt:lpstr>Slide 47</vt:lpstr>
      <vt:lpstr>Nursing Mobile Devices Results</vt:lpstr>
      <vt:lpstr>Impact on Course Grades</vt:lpstr>
      <vt:lpstr>Impact on Course Grades</vt:lpstr>
      <vt:lpstr>Course Outcomes</vt:lpstr>
      <vt:lpstr>Slide 52</vt:lpstr>
      <vt:lpstr>Slide 53</vt:lpstr>
      <vt:lpstr>Slide 54</vt:lpstr>
      <vt:lpstr>Health Science Mobile Device Pilot Survey Results</vt:lpstr>
      <vt:lpstr>Health Science Mobile Device Pilot Survey Results</vt:lpstr>
      <vt:lpstr>Health Science Mobile Device Pilot Survey Results</vt:lpstr>
      <vt:lpstr>Student Comments- Focus Group</vt:lpstr>
      <vt:lpstr>What happens after the pilot?</vt:lpstr>
      <vt:lpstr>Slide 60</vt:lpstr>
      <vt:lpstr>App Recommendations</vt:lpstr>
      <vt:lpstr>In addition to the software applications provided by the institution, students and faculty utilized many applications available for purchase and download.</vt:lpstr>
      <vt:lpstr>Slide 63</vt:lpstr>
      <vt:lpstr>Dropbox</vt:lpstr>
      <vt:lpstr>What We Have Learned…</vt:lpstr>
      <vt:lpstr>Lessons Learned…</vt:lpstr>
      <vt:lpstr>Lessons Learned….</vt:lpstr>
      <vt:lpstr>Future Implementation</vt:lpstr>
      <vt:lpstr>FUTURE  iPOD PROJECTS</vt:lpstr>
      <vt:lpstr>Acknowledgments</vt:lpstr>
      <vt:lpstr>Contacts  </vt:lpstr>
      <vt:lpstr>Slide 72</vt:lpstr>
    </vt:vector>
  </TitlesOfParts>
  <Company>Georgia Perimeter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Learned…</dc:title>
  <dc:creator>Wakita Rucker Bradford</dc:creator>
  <cp:lastModifiedBy>Administrator</cp:lastModifiedBy>
  <cp:revision>63</cp:revision>
  <dcterms:created xsi:type="dcterms:W3CDTF">2011-01-05T19:36:31Z</dcterms:created>
  <dcterms:modified xsi:type="dcterms:W3CDTF">2011-05-23T14:50:38Z</dcterms:modified>
</cp:coreProperties>
</file>