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6" r:id="rId4"/>
    <p:sldId id="300" r:id="rId5"/>
    <p:sldId id="258" r:id="rId6"/>
    <p:sldId id="289" r:id="rId7"/>
    <p:sldId id="294" r:id="rId8"/>
    <p:sldId id="280" r:id="rId9"/>
    <p:sldId id="297" r:id="rId10"/>
    <p:sldId id="265" r:id="rId11"/>
    <p:sldId id="266" r:id="rId12"/>
    <p:sldId id="267" r:id="rId13"/>
    <p:sldId id="269" r:id="rId14"/>
    <p:sldId id="284" r:id="rId15"/>
    <p:sldId id="271" r:id="rId16"/>
    <p:sldId id="273" r:id="rId17"/>
    <p:sldId id="274" r:id="rId18"/>
    <p:sldId id="275" r:id="rId19"/>
    <p:sldId id="298" r:id="rId20"/>
    <p:sldId id="302" r:id="rId21"/>
    <p:sldId id="283" r:id="rId22"/>
    <p:sldId id="291" r:id="rId23"/>
    <p:sldId id="290" r:id="rId24"/>
    <p:sldId id="2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74" autoAdjust="0"/>
  </p:normalViewPr>
  <p:slideViewPr>
    <p:cSldViewPr>
      <p:cViewPr>
        <p:scale>
          <a:sx n="60" d="100"/>
          <a:sy n="60" d="100"/>
        </p:scale>
        <p:origin x="-1668" y="-42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09CBC-1E94-4E2D-B9A9-BA2D809AEF1D}" type="datetimeFigureOut">
              <a:rPr lang="en-US" smtClean="0"/>
              <a:t>6/2/2011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2DB6D-53A9-49CB-A2BD-6E5C14031D5E}" type="slidenum">
              <a:rPr lang="en-US" smtClean="0"/>
              <a:t>‹#›</a:t>
            </a:fld>
            <a:endParaRPr lang="en-US"/>
          </a:p>
        </p:txBody>
      </p:sp>
    </p:spTree>
    <p:extLst>
      <p:ext uri="{BB962C8B-B14F-4D97-AF65-F5344CB8AC3E}">
        <p14:creationId xmlns:p14="http://schemas.microsoft.com/office/powerpoint/2010/main" val="325135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this while people</a:t>
            </a:r>
            <a:r>
              <a:rPr lang="en-US" baseline="0" dirty="0" smtClean="0"/>
              <a:t> are coming in. </a:t>
            </a: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a:t>
            </a:fld>
            <a:endParaRPr lang="en-US"/>
          </a:p>
        </p:txBody>
      </p:sp>
    </p:spTree>
    <p:extLst>
      <p:ext uri="{BB962C8B-B14F-4D97-AF65-F5344CB8AC3E}">
        <p14:creationId xmlns:p14="http://schemas.microsoft.com/office/powerpoint/2010/main" val="387638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smtClean="0"/>
              <a:t>And to do that,</a:t>
            </a:r>
            <a:r>
              <a:rPr lang="en-US" baseline="0" dirty="0" smtClean="0"/>
              <a:t> we’ve used HootCourse. </a:t>
            </a:r>
            <a:r>
              <a:rPr lang="en-US" dirty="0" smtClean="0"/>
              <a:t>HootCourse is a Twitter-like application designed specifically for education</a:t>
            </a:r>
            <a:r>
              <a:rPr lang="en-US" baseline="0" dirty="0" smtClean="0">
                <a:effectLst/>
              </a:rPr>
              <a:t>. </a:t>
            </a:r>
            <a:r>
              <a:rPr lang="en-US" dirty="0" smtClean="0"/>
              <a:t>Students login with their Twitter or Facebook accounts and it keeps all course related tweets and Facebook posts in one place. </a:t>
            </a:r>
            <a:r>
              <a:rPr lang="en-US" baseline="0" dirty="0" smtClean="0"/>
              <a:t>It works like Twitter. You can RT, reply, mention, add links, etc.</a:t>
            </a:r>
            <a:endParaRPr lang="en-US" dirty="0" smtClean="0"/>
          </a:p>
          <a:p>
            <a:pPr marL="0" marR="0" indent="0" algn="l" defTabSz="914400" rtl="0" eaLnBrk="1" fontAlgn="ctr"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dirty="0" smtClean="0"/>
              <a:t>Let’s jump right in and start using the HootCourse to organize and manage our backchannel.</a:t>
            </a:r>
          </a:p>
          <a:p>
            <a:pPr fontAlgn="ctr"/>
            <a:endParaRPr lang="en-US" dirty="0" smtClean="0"/>
          </a:p>
          <a:p>
            <a:pPr fontAlgn="ctr"/>
            <a:endParaRPr lang="en-US" dirty="0" smtClean="0"/>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10</a:t>
            </a:fld>
            <a:endParaRPr lang="en-US"/>
          </a:p>
        </p:txBody>
      </p:sp>
    </p:spTree>
    <p:extLst>
      <p:ext uri="{BB962C8B-B14F-4D97-AF65-F5344CB8AC3E}">
        <p14:creationId xmlns:p14="http://schemas.microsoft.com/office/powerpoint/2010/main" val="131736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created a HootCourse Classroom so we can try this out. </a:t>
            </a:r>
          </a:p>
          <a:p>
            <a:r>
              <a:rPr lang="en-US" dirty="0" smtClean="0"/>
              <a:t>Go to our blog cutl.posterous.com</a:t>
            </a:r>
            <a:r>
              <a:rPr lang="en-US" baseline="0" dirty="0" smtClean="0"/>
              <a:t> and you’ll find a little widget I’ve embedded. </a:t>
            </a:r>
            <a:r>
              <a:rPr lang="en-US" dirty="0" smtClean="0"/>
              <a:t>You</a:t>
            </a:r>
            <a:r>
              <a:rPr lang="en-US" baseline="0" dirty="0" smtClean="0"/>
              <a:t> can choose to login with either your Twitter account or Facebook. </a:t>
            </a:r>
            <a:endParaRPr lang="en-US" dirty="0" smtClean="0"/>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11</a:t>
            </a:fld>
            <a:endParaRPr lang="en-US"/>
          </a:p>
        </p:txBody>
      </p:sp>
    </p:spTree>
    <p:extLst>
      <p:ext uri="{BB962C8B-B14F-4D97-AF65-F5344CB8AC3E}">
        <p14:creationId xmlns:p14="http://schemas.microsoft.com/office/powerpoint/2010/main" val="193785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sign in on the widget</a:t>
            </a:r>
            <a:r>
              <a:rPr lang="en-US" baseline="0" dirty="0" smtClean="0"/>
              <a:t> with your Facebook or Twitter account, you are enrolled in the course and you are added as a student (show some of the students as they appear). So now, as the instructor, I can easily see who is participating in the backchannel, who is asking questions and who is posting links.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once you are added to the course, your tweets will appear in the </a:t>
            </a:r>
            <a:r>
              <a:rPr lang="en-US" dirty="0" err="1" smtClean="0"/>
              <a:t>Hootcourse</a:t>
            </a:r>
            <a:r>
              <a:rPr lang="en-US" baseline="0" dirty="0" smtClean="0"/>
              <a:t> 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nice feature of HootCourse is that you don’t have to clog your Twitter feed or Facebook account.</a:t>
            </a:r>
            <a:r>
              <a:rPr lang="en-US" baseline="0" dirty="0" smtClean="0"/>
              <a:t> </a:t>
            </a:r>
            <a:r>
              <a:rPr lang="en-US" dirty="0" smtClean="0"/>
              <a:t>You can choose whether or not to post to those accounts.</a:t>
            </a:r>
            <a:r>
              <a:rPr lang="en-US" baseline="0" dirty="0" smtClean="0"/>
              <a:t> </a:t>
            </a:r>
            <a:r>
              <a:rPr lang="en-US" dirty="0" smtClean="0"/>
              <a:t>When would this be appropriate? Maybe if you’re posting for a conference, like we are now,</a:t>
            </a:r>
            <a:r>
              <a:rPr lang="en-US" baseline="0" dirty="0" smtClean="0"/>
              <a:t> you would want to also post to Twitter. But if you have signed in with Facebook, maybe you don’t want to make that your update.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Answer this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12</a:t>
            </a:fld>
            <a:endParaRPr lang="en-US"/>
          </a:p>
        </p:txBody>
      </p:sp>
    </p:spTree>
    <p:extLst>
      <p:ext uri="{BB962C8B-B14F-4D97-AF65-F5344CB8AC3E}">
        <p14:creationId xmlns:p14="http://schemas.microsoft.com/office/powerpoint/2010/main" val="3737389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instructor have multiple ways to make it very easy for them to add content to this backchannel.  </a:t>
            </a:r>
          </a:p>
          <a:p>
            <a:endParaRPr lang="en-US" baseline="0" dirty="0" smtClean="0"/>
          </a:p>
          <a:p>
            <a:r>
              <a:rPr lang="en-US" baseline="0" dirty="0" smtClean="0"/>
              <a:t>You can share the link that takes them directly to the course on </a:t>
            </a:r>
            <a:r>
              <a:rPr lang="en-US" dirty="0" smtClean="0"/>
              <a:t>HootCourse.com.</a:t>
            </a:r>
          </a:p>
          <a:p>
            <a:r>
              <a:rPr lang="en-US" dirty="0" smtClean="0"/>
              <a:t>Embed a widget on any webpage.</a:t>
            </a:r>
            <a:r>
              <a:rPr lang="en-US" baseline="0" dirty="0" smtClean="0"/>
              <a:t> </a:t>
            </a:r>
            <a:r>
              <a:rPr lang="en-US" dirty="0" smtClean="0"/>
              <a:t>This way they don’t have to remember a link or new website. It can be embedded directly</a:t>
            </a:r>
            <a:r>
              <a:rPr lang="en-US" baseline="0" dirty="0" smtClean="0"/>
              <a:t> in their course website or learning management system. </a:t>
            </a:r>
            <a:endParaRPr lang="en-US" dirty="0" smtClean="0"/>
          </a:p>
          <a:p>
            <a:r>
              <a:rPr lang="en-US" dirty="0" smtClean="0"/>
              <a:t>Once they are enrolled</a:t>
            </a:r>
            <a:r>
              <a:rPr lang="en-US" baseline="0" dirty="0" smtClean="0"/>
              <a:t> in your HootCourse class, they can post directly on </a:t>
            </a:r>
            <a:r>
              <a:rPr lang="en-US" dirty="0" smtClean="0"/>
              <a:t>Twitter.com. As</a:t>
            </a:r>
            <a:r>
              <a:rPr lang="en-US" baseline="0" dirty="0" smtClean="0"/>
              <a:t> long as they are enrolled and they use the course </a:t>
            </a:r>
            <a:r>
              <a:rPr lang="en-US" baseline="0" dirty="0" err="1" smtClean="0"/>
              <a:t>hashtag</a:t>
            </a:r>
            <a:r>
              <a:rPr lang="en-US" baseline="0" dirty="0" smtClean="0"/>
              <a:t>, it will appear in your HootCourse stream. </a:t>
            </a:r>
            <a:endParaRPr lang="en-US" dirty="0" smtClean="0"/>
          </a:p>
          <a:p>
            <a:r>
              <a:rPr lang="en-US" dirty="0" smtClean="0"/>
              <a:t>They can also use any twitter client they choose. As long as they are enrolled and they use the class </a:t>
            </a:r>
            <a:r>
              <a:rPr lang="en-US" dirty="0" err="1" smtClean="0"/>
              <a:t>hashtag</a:t>
            </a:r>
            <a:r>
              <a:rPr lang="en-US" dirty="0" smtClean="0"/>
              <a:t>, it will appear on HootCourse.com. </a:t>
            </a:r>
          </a:p>
          <a:p>
            <a:r>
              <a:rPr lang="en-US" dirty="0" smtClean="0"/>
              <a:t>Students</a:t>
            </a:r>
            <a:r>
              <a:rPr lang="en-US" baseline="0" dirty="0" smtClean="0"/>
              <a:t> can even tweet with their dumb phone via a text message. </a:t>
            </a:r>
          </a:p>
          <a:p>
            <a:r>
              <a:rPr lang="en-US" dirty="0" smtClean="0"/>
              <a:t>Posting directly on Facebook with the course # DOES NOT work.</a:t>
            </a:r>
          </a:p>
          <a:p>
            <a:endParaRPr lang="en-US" dirty="0" smtClean="0"/>
          </a:p>
          <a:p>
            <a:r>
              <a:rPr lang="en-US" dirty="0" smtClean="0"/>
              <a:t>Go ahead and try posting</a:t>
            </a:r>
            <a:r>
              <a:rPr lang="en-US" baseline="0" dirty="0" smtClean="0"/>
              <a:t> using a different method. Remember, you need to have signed in once via HootCourse or the widget once first then you can use any other method.  </a:t>
            </a: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13</a:t>
            </a:fld>
            <a:endParaRPr lang="en-US"/>
          </a:p>
        </p:txBody>
      </p:sp>
    </p:spTree>
    <p:extLst>
      <p:ext uri="{BB962C8B-B14F-4D97-AF65-F5344CB8AC3E}">
        <p14:creationId xmlns:p14="http://schemas.microsoft.com/office/powerpoint/2010/main" val="240439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one</a:t>
            </a:r>
            <a:r>
              <a:rPr lang="en-US" baseline="0" dirty="0" smtClean="0"/>
              <a:t> of the ingredients for a backchannel using Twitter or Facebook are </a:t>
            </a:r>
            <a:r>
              <a:rPr lang="en-US" baseline="0" dirty="0" err="1" smtClean="0"/>
              <a:t>hashtags</a:t>
            </a:r>
            <a:r>
              <a:rPr lang="en-US" baseline="0" dirty="0" smtClean="0"/>
              <a:t> to organize the content. </a:t>
            </a:r>
            <a:r>
              <a:rPr lang="en-US" dirty="0" smtClean="0"/>
              <a:t>If you tweet from </a:t>
            </a:r>
            <a:r>
              <a:rPr lang="en-US" dirty="0" err="1" smtClean="0"/>
              <a:t>HootCourse’s</a:t>
            </a:r>
            <a:r>
              <a:rPr lang="en-US" dirty="0" smtClean="0"/>
              <a:t> website or widget, it will automatically add the course’s </a:t>
            </a:r>
            <a:r>
              <a:rPr lang="en-US" dirty="0" err="1" smtClean="0"/>
              <a:t>hashtag</a:t>
            </a:r>
            <a:r>
              <a:rPr lang="en-US" dirty="0" smtClean="0"/>
              <a:t>. If you use Twitter.com or a Twitter client, you’ll need to add the </a:t>
            </a:r>
            <a:r>
              <a:rPr lang="en-US" dirty="0" err="1" smtClean="0"/>
              <a:t>hashtag</a:t>
            </a:r>
            <a:r>
              <a:rPr lang="en-US" dirty="0" smtClean="0"/>
              <a:t>. </a:t>
            </a:r>
          </a:p>
          <a:p>
            <a:endParaRPr lang="en-US" dirty="0" smtClean="0"/>
          </a:p>
          <a:p>
            <a:r>
              <a:rPr lang="en-US" dirty="0" smtClean="0"/>
              <a:t>If you are enrolled and you use the </a:t>
            </a:r>
            <a:r>
              <a:rPr lang="en-US" dirty="0" err="1" smtClean="0"/>
              <a:t>hashtag</a:t>
            </a:r>
            <a:r>
              <a:rPr lang="en-US" dirty="0" smtClean="0"/>
              <a:t>, your posts will appear in the HootCourse feed.</a:t>
            </a:r>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14</a:t>
            </a:fld>
            <a:endParaRPr lang="en-US"/>
          </a:p>
        </p:txBody>
      </p:sp>
    </p:spTree>
    <p:extLst>
      <p:ext uri="{BB962C8B-B14F-4D97-AF65-F5344CB8AC3E}">
        <p14:creationId xmlns:p14="http://schemas.microsoft.com/office/powerpoint/2010/main" val="12387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haven’t posted</a:t>
            </a:r>
            <a:r>
              <a:rPr lang="en-US" baseline="0" dirty="0" smtClean="0"/>
              <a:t> anything yet, go ahead and test it out. Post a question, link to similar tools you’ve used, new people to follow, if you’re having problems, etc. </a:t>
            </a:r>
          </a:p>
          <a:p>
            <a:endParaRPr lang="en-US" baseline="0" dirty="0" smtClean="0"/>
          </a:p>
          <a:p>
            <a:r>
              <a:rPr lang="en-US" baseline="0" dirty="0" smtClean="0"/>
              <a:t>And – what is one thing you hope we cover in the next 20 minutes?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Feel free to use this throughout the presentation</a:t>
            </a:r>
            <a:r>
              <a:rPr lang="en-US" baseline="0" dirty="0" smtClean="0"/>
              <a:t> to post the things that are usually found in the backchannel.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15</a:t>
            </a:fld>
            <a:endParaRPr lang="en-US"/>
          </a:p>
        </p:txBody>
      </p:sp>
    </p:spTree>
    <p:extLst>
      <p:ext uri="{BB962C8B-B14F-4D97-AF65-F5344CB8AC3E}">
        <p14:creationId xmlns:p14="http://schemas.microsoft.com/office/powerpoint/2010/main" val="334853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All course-related tweets and posts in one place</a:t>
            </a:r>
          </a:p>
          <a:p>
            <a:pPr marL="514350" indent="-514350">
              <a:buFont typeface="+mj-lt"/>
              <a:buAutoNum type="arabicPeriod"/>
            </a:pPr>
            <a:r>
              <a:rPr lang="en-US" dirty="0" smtClean="0"/>
              <a:t>Keeps an archive of the tweets for the class, even when the students Twitter account is erased.</a:t>
            </a:r>
          </a:p>
          <a:p>
            <a:pPr marL="514350" indent="-514350">
              <a:buFont typeface="+mj-lt"/>
              <a:buAutoNum type="arabicPeriod"/>
            </a:pPr>
            <a:r>
              <a:rPr lang="en-US" dirty="0" smtClean="0"/>
              <a:t>Students don't need to create a new account because they have the option to use either a Twitter or Facebook account.</a:t>
            </a:r>
          </a:p>
          <a:p>
            <a:pPr marL="514350" indent="-514350">
              <a:buFont typeface="+mj-lt"/>
              <a:buAutoNum type="arabicPeriod"/>
            </a:pPr>
            <a:r>
              <a:rPr lang="en-US" dirty="0" smtClean="0"/>
              <a:t>Students can post to the HootCourse classroom without it showing up on their Facebook walls or Twitter feeds</a:t>
            </a:r>
          </a:p>
          <a:p>
            <a:pPr marL="514350" indent="-514350">
              <a:buFont typeface="+mj-lt"/>
              <a:buAutoNum type="arabicPeriod"/>
            </a:pPr>
            <a:r>
              <a:rPr lang="en-US" dirty="0" smtClean="0"/>
              <a:t>Students can keep their private tweets private and still post content to the class. They do not need to give the class or their instructor access to their private tweets. </a:t>
            </a:r>
          </a:p>
          <a:p>
            <a:pPr marL="514350" indent="-514350">
              <a:buFont typeface="+mj-lt"/>
              <a:buAutoNum type="arabicPeriod"/>
            </a:pPr>
            <a:r>
              <a:rPr lang="en-US" dirty="0" smtClean="0"/>
              <a:t>Create a classroom discussion on class-related tweets with Classroom mode</a:t>
            </a:r>
          </a:p>
          <a:p>
            <a:pPr marL="514350" indent="-514350">
              <a:buFont typeface="+mj-lt"/>
              <a:buAutoNum type="arabicPeriod"/>
            </a:pPr>
            <a:r>
              <a:rPr lang="en-US" dirty="0" smtClean="0"/>
              <a:t>Widget can be embedded on Blackboard, Moodle, blog or any webpage to seamlessly integrate it into other class technologies.</a:t>
            </a:r>
          </a:p>
          <a:p>
            <a:pPr marL="514350" indent="-514350">
              <a:buFont typeface="+mj-lt"/>
              <a:buAutoNum type="arabicPeriod"/>
            </a:pPr>
            <a:r>
              <a:rPr lang="en-US" dirty="0" smtClean="0"/>
              <a:t>No strangers - less likely that tweets from people not in the class will appear</a:t>
            </a:r>
          </a:p>
          <a:p>
            <a:pPr marL="514350" indent="-514350">
              <a:buFont typeface="+mj-lt"/>
              <a:buAutoNum type="arabicPeriod"/>
            </a:pPr>
            <a:r>
              <a:rPr lang="en-US" dirty="0" smtClean="0"/>
              <a:t>Easily view how many students have tweeted and how many tweets each one has posted.</a:t>
            </a:r>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16</a:t>
            </a:fld>
            <a:endParaRPr lang="en-US"/>
          </a:p>
        </p:txBody>
      </p:sp>
    </p:spTree>
    <p:extLst>
      <p:ext uri="{BB962C8B-B14F-4D97-AF65-F5344CB8AC3E}">
        <p14:creationId xmlns:p14="http://schemas.microsoft.com/office/powerpoint/2010/main" val="4027969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with other free software – no guarantee the service will stick around </a:t>
            </a:r>
          </a:p>
          <a:p>
            <a:r>
              <a:rPr lang="en-US" dirty="0" smtClean="0"/>
              <a:t>Limited official support,</a:t>
            </a:r>
            <a:r>
              <a:rPr lang="en-US" baseline="0" dirty="0" smtClean="0"/>
              <a:t> though they have been responsive via Twitter.</a:t>
            </a:r>
            <a:endParaRPr lang="en-US" dirty="0" smtClean="0"/>
          </a:p>
          <a:p>
            <a:r>
              <a:rPr lang="en-US" dirty="0" smtClean="0"/>
              <a:t>Can not delete courses</a:t>
            </a:r>
          </a:p>
          <a:p>
            <a:r>
              <a:rPr lang="en-US" dirty="0" smtClean="0"/>
              <a:t>Not completely private - links can be shared. You can control who posts content, you can’t control who can view the content.</a:t>
            </a:r>
          </a:p>
          <a:p>
            <a:r>
              <a:rPr lang="en-US" dirty="0" smtClean="0"/>
              <a:t>Requires time to manage and monitor the tweets</a:t>
            </a:r>
          </a:p>
          <a:p>
            <a:r>
              <a:rPr lang="en-US" dirty="0" smtClean="0"/>
              <a:t>The privacy</a:t>
            </a:r>
            <a:r>
              <a:rPr lang="en-US" baseline="0" dirty="0" smtClean="0"/>
              <a:t> policy may cause issues. Since it does tie in with Facebook and Twitter, it has the ability to see other information – though they say they don’t. </a:t>
            </a:r>
          </a:p>
          <a:p>
            <a:r>
              <a:rPr lang="en-US" baseline="0" dirty="0" smtClean="0"/>
              <a:t>Other legal concerns</a:t>
            </a: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17</a:t>
            </a:fld>
            <a:endParaRPr lang="en-US"/>
          </a:p>
        </p:txBody>
      </p:sp>
    </p:spTree>
    <p:extLst>
      <p:ext uri="{BB962C8B-B14F-4D97-AF65-F5344CB8AC3E}">
        <p14:creationId xmlns:p14="http://schemas.microsoft.com/office/powerpoint/2010/main" val="26981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are going to use this in a classroom, or help</a:t>
            </a:r>
            <a:r>
              <a:rPr lang="en-US" baseline="0" dirty="0" smtClean="0"/>
              <a:t> your faculty use it a class here are some tips from our experiences at NCCU: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Important to set expectations for use - language, etc. Incivility with the tweets wasn’t an issue because the students are not anonymous. </a:t>
            </a:r>
          </a:p>
          <a:p>
            <a:r>
              <a:rPr lang="en-US" dirty="0" smtClean="0"/>
              <a:t>Assign points to the tweets - not necessarily individual tweets are worth points, but work it into the syllabus. But if your</a:t>
            </a:r>
            <a:r>
              <a:rPr lang="en-US" baseline="0" dirty="0" smtClean="0"/>
              <a:t> class is active, you may not need to be this explicit.</a:t>
            </a:r>
            <a:endParaRPr lang="en-US" dirty="0" smtClean="0"/>
          </a:p>
          <a:p>
            <a:r>
              <a:rPr lang="en-US" dirty="0" smtClean="0"/>
              <a:t>You determine when the backchannel is active and when to display it in class. </a:t>
            </a:r>
          </a:p>
          <a:p>
            <a:r>
              <a:rPr lang="en-US" dirty="0" smtClean="0"/>
              <a:t>Build a relationship with the students before using it in a course. May</a:t>
            </a:r>
            <a:r>
              <a:rPr lang="en-US" baseline="0" dirty="0" smtClean="0"/>
              <a:t> not be a good idea to use it on the first day of class. </a:t>
            </a:r>
            <a:endParaRPr lang="en-US" dirty="0" smtClean="0"/>
          </a:p>
          <a:p>
            <a:r>
              <a:rPr lang="en-US" dirty="0" smtClean="0"/>
              <a:t>We ask our students to sign a FERPA form - because their assignments are being posted to HootCourse</a:t>
            </a:r>
          </a:p>
          <a:p>
            <a:r>
              <a:rPr lang="en-US" dirty="0" smtClean="0"/>
              <a:t>Be aware you will have students will unusual Twitter names. </a:t>
            </a:r>
          </a:p>
          <a:p>
            <a:r>
              <a:rPr lang="en-US" dirty="0" smtClean="0"/>
              <a:t>You may need to brush up on your abbreviations, Twitter</a:t>
            </a:r>
            <a:r>
              <a:rPr lang="en-US" baseline="0" dirty="0" smtClean="0"/>
              <a:t> terms</a:t>
            </a:r>
            <a:r>
              <a:rPr lang="en-US" dirty="0" smtClean="0"/>
              <a:t>.</a:t>
            </a:r>
          </a:p>
          <a:p>
            <a:r>
              <a:rPr lang="en-US" dirty="0" smtClean="0"/>
              <a:t>Like with any technology, have a backup. Twitter is down a fair amount and may interfere with your students</a:t>
            </a:r>
            <a:r>
              <a:rPr lang="en-US" baseline="0" dirty="0" smtClean="0"/>
              <a:t> posting content. Also, what will you do if you building wireless is down?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4B2DB6D-53A9-49CB-A2BD-6E5C14031D5E}" type="slidenum">
              <a:rPr lang="en-US" smtClean="0"/>
              <a:t>18</a:t>
            </a:fld>
            <a:endParaRPr lang="en-US"/>
          </a:p>
        </p:txBody>
      </p:sp>
    </p:spTree>
    <p:extLst>
      <p:ext uri="{BB962C8B-B14F-4D97-AF65-F5344CB8AC3E}">
        <p14:creationId xmlns:p14="http://schemas.microsoft.com/office/powerpoint/2010/main" val="216892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tools that you use? </a:t>
            </a: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19</a:t>
            </a:fld>
            <a:endParaRPr lang="en-US"/>
          </a:p>
        </p:txBody>
      </p:sp>
    </p:spTree>
    <p:extLst>
      <p:ext uri="{BB962C8B-B14F-4D97-AF65-F5344CB8AC3E}">
        <p14:creationId xmlns:p14="http://schemas.microsoft.com/office/powerpoint/2010/main" val="118375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a:t>
            </a:r>
            <a:r>
              <a:rPr lang="en-US" sz="1200" kern="1200" baseline="0" dirty="0" smtClean="0">
                <a:solidFill>
                  <a:schemeClr val="tx1"/>
                </a:solidFill>
                <a:effectLst/>
                <a:latin typeface="+mn-lt"/>
                <a:ea typeface="+mn-ea"/>
                <a:cs typeface="+mn-cs"/>
              </a:rPr>
              <a:t> everyone,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may have seen they are running that in the lobby next to the information desk. It’s called visabletweets.com and it is great for that use – a public location where people will be walking by and will glance at a tweet. It is less useful in a classroom settings - and that is what we will be talking about today. Looking at and demoing tools to integrate a backchannel into a class or training session.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 Dan Reis from NC</a:t>
            </a:r>
            <a:r>
              <a:rPr lang="en-US" sz="1200" kern="1200" baseline="0" dirty="0" smtClean="0">
                <a:solidFill>
                  <a:schemeClr val="tx1"/>
                </a:solidFill>
                <a:effectLst/>
                <a:latin typeface="+mn-lt"/>
                <a:ea typeface="+mn-ea"/>
                <a:cs typeface="+mn-cs"/>
              </a:rPr>
              <a:t> Central University in Durham, NC and Melinda </a:t>
            </a:r>
            <a:r>
              <a:rPr lang="en-US" sz="1200" kern="1200" baseline="0" dirty="0" err="1" smtClean="0">
                <a:solidFill>
                  <a:schemeClr val="tx1"/>
                </a:solidFill>
                <a:effectLst/>
                <a:latin typeface="+mn-lt"/>
                <a:ea typeface="+mn-ea"/>
                <a:cs typeface="+mn-cs"/>
              </a:rPr>
              <a:t>Livas</a:t>
            </a:r>
            <a:r>
              <a:rPr lang="en-US" sz="1200" kern="1200" baseline="0" dirty="0" smtClean="0">
                <a:solidFill>
                  <a:schemeClr val="tx1"/>
                </a:solidFill>
                <a:effectLst/>
                <a:latin typeface="+mn-lt"/>
                <a:ea typeface="+mn-ea"/>
                <a:cs typeface="+mn-cs"/>
              </a:rPr>
              <a:t> is from Winston-Salem State University. </a:t>
            </a:r>
            <a:r>
              <a:rPr lang="en-US" sz="1200" kern="1200" dirty="0" smtClean="0">
                <a:solidFill>
                  <a:schemeClr val="tx1"/>
                </a:solidFill>
                <a:effectLst/>
                <a:latin typeface="+mn-lt"/>
                <a:ea typeface="+mn-ea"/>
                <a:cs typeface="+mn-cs"/>
              </a:rPr>
              <a:t>I’ve worked with a few faculty at NCCU for the past 3 semesters on integrating Twitter in their classes.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an experience IT session so it is meant to be very hands-on so get out of your laptop, </a:t>
            </a:r>
            <a:r>
              <a:rPr lang="en-US" sz="1200" kern="1200" baseline="0" dirty="0" err="1" smtClean="0">
                <a:solidFill>
                  <a:schemeClr val="tx1"/>
                </a:solidFill>
                <a:effectLst/>
                <a:latin typeface="+mn-lt"/>
                <a:ea typeface="+mn-ea"/>
                <a:cs typeface="+mn-cs"/>
              </a:rPr>
              <a:t>iPad</a:t>
            </a:r>
            <a:r>
              <a:rPr lang="en-US" sz="1200" kern="1200" baseline="0" dirty="0" smtClean="0">
                <a:solidFill>
                  <a:schemeClr val="tx1"/>
                </a:solidFill>
                <a:effectLst/>
                <a:latin typeface="+mn-lt"/>
                <a:ea typeface="+mn-ea"/>
                <a:cs typeface="+mn-cs"/>
              </a:rPr>
              <a:t>, iPhone, Android, Palm or even Blackberry and login to Twitter. Because this is </a:t>
            </a:r>
            <a:r>
              <a:rPr lang="en-US" sz="1200" kern="1200" baseline="0" dirty="0" err="1" smtClean="0">
                <a:solidFill>
                  <a:schemeClr val="tx1"/>
                </a:solidFill>
                <a:effectLst/>
                <a:latin typeface="+mn-lt"/>
                <a:ea typeface="+mn-ea"/>
                <a:cs typeface="+mn-cs"/>
              </a:rPr>
              <a:t>educause</a:t>
            </a:r>
            <a:r>
              <a:rPr lang="en-US" sz="1200" kern="1200" baseline="0" dirty="0" smtClean="0">
                <a:solidFill>
                  <a:schemeClr val="tx1"/>
                </a:solidFill>
                <a:effectLst/>
                <a:latin typeface="+mn-lt"/>
                <a:ea typeface="+mn-ea"/>
                <a:cs typeface="+mn-cs"/>
              </a:rPr>
              <a:t> and because of our limited time, I was planning on skipping an introduction to Twitter segment. Is that OK with the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How many of you currently use a Twitter account? </a:t>
            </a:r>
          </a:p>
          <a:p>
            <a:endParaRPr lang="en-US" baseline="0" dirty="0" smtClean="0"/>
          </a:p>
        </p:txBody>
      </p:sp>
      <p:sp>
        <p:nvSpPr>
          <p:cNvPr id="4" name="Slide Number Placeholder 3"/>
          <p:cNvSpPr>
            <a:spLocks noGrp="1"/>
          </p:cNvSpPr>
          <p:nvPr>
            <p:ph type="sldNum" sz="quarter" idx="10"/>
          </p:nvPr>
        </p:nvSpPr>
        <p:spPr/>
        <p:txBody>
          <a:bodyPr/>
          <a:lstStyle/>
          <a:p>
            <a:fld id="{84B2DB6D-53A9-49CB-A2BD-6E5C14031D5E}" type="slidenum">
              <a:rPr lang="en-US" smtClean="0"/>
              <a:t>2</a:t>
            </a:fld>
            <a:endParaRPr lang="en-US"/>
          </a:p>
        </p:txBody>
      </p:sp>
    </p:spTree>
    <p:extLst>
      <p:ext uri="{BB962C8B-B14F-4D97-AF65-F5344CB8AC3E}">
        <p14:creationId xmlns:p14="http://schemas.microsoft.com/office/powerpoint/2010/main" val="109130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more question: </a:t>
            </a: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20</a:t>
            </a:fld>
            <a:endParaRPr lang="en-US"/>
          </a:p>
        </p:txBody>
      </p:sp>
    </p:spTree>
    <p:extLst>
      <p:ext uri="{BB962C8B-B14F-4D97-AF65-F5344CB8AC3E}">
        <p14:creationId xmlns:p14="http://schemas.microsoft.com/office/powerpoint/2010/main" val="692432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Here is an example of using a backchannel in a course that we did. In this case, we used </a:t>
            </a:r>
            <a:r>
              <a:rPr lang="en-US" i="1" baseline="0" dirty="0" err="1" smtClean="0"/>
              <a:t>Twitterfall</a:t>
            </a:r>
            <a:r>
              <a:rPr lang="en-US" i="1" baseline="0" dirty="0" smtClean="0"/>
              <a:t> – only because we hadn’t discovered HootCourse yet.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The</a:t>
            </a:r>
            <a:r>
              <a:rPr lang="en-US" baseline="0" dirty="0" smtClean="0"/>
              <a:t> way we used it was as a way for students to give peer feedback immediately after a in-class presentation. In this sales and marketing course, the first assignment was to sell yourself in an interview type presentation to a potential employer, played by the professor. After the presentation, while the professor was writing notes about the presentation, students would tweet a comment about the presentation with their laptop or cell phone. Usually cell phone because our wireless is unreliable. </a:t>
            </a:r>
          </a:p>
          <a:p>
            <a:r>
              <a:rPr lang="en-US" baseline="0" dirty="0" smtClean="0"/>
              <a:t>To make this work:</a:t>
            </a:r>
          </a:p>
          <a:p>
            <a:r>
              <a:rPr lang="en-US" baseline="0" dirty="0" smtClean="0"/>
              <a:t>Students wrote their Twitter handle on the board.</a:t>
            </a:r>
          </a:p>
          <a:p>
            <a:r>
              <a:rPr lang="en-US" baseline="0" dirty="0" smtClean="0"/>
              <a:t>They would give their 2-3 minute presentation to the professor.</a:t>
            </a:r>
          </a:p>
          <a:p>
            <a:r>
              <a:rPr lang="en-US" baseline="0" dirty="0" smtClean="0"/>
              <a:t>After the presentation, the comments rolled out on the screen. The professor read them and made additional comments. </a:t>
            </a:r>
          </a:p>
          <a:p>
            <a:r>
              <a:rPr lang="en-US" baseline="0" dirty="0" err="1" smtClean="0"/>
              <a:t>TwitterFalls</a:t>
            </a:r>
            <a:r>
              <a:rPr lang="en-US" baseline="0" dirty="0" smtClean="0"/>
              <a:t> was not up while the presentations was being given as to not distract the student.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works well if you’re only going to use tweets occasionally, around specific assignments. If you’re going to use it all semester, as a communication channel then I would recommend a different tool that has features specifically for education that archives the tweets and helps you keep track of which of your students are using it. </a:t>
            </a: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21</a:t>
            </a:fld>
            <a:endParaRPr lang="en-US"/>
          </a:p>
        </p:txBody>
      </p:sp>
    </p:spTree>
    <p:extLst>
      <p:ext uri="{BB962C8B-B14F-4D97-AF65-F5344CB8AC3E}">
        <p14:creationId xmlns:p14="http://schemas.microsoft.com/office/powerpoint/2010/main" val="253634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quick preview of what we’ll be covering</a:t>
            </a:r>
            <a:r>
              <a:rPr lang="en-US" baseline="0" dirty="0" smtClean="0"/>
              <a:t> in the next 45 minutes. First, just so we’re all on the same page, we’ll do an overview of backchannel communication. What it is, what it looks like and how to do it. Then we’ll get into the hands-on part of the session and talk about two tools we’ve used in classrooms at NCCU with Twitter – mainly HootCourse. Then we’ll talk about some other tools and open it up to a broader discussion about HootCourse, backchannels and anything else Twitter or otherwise. As you think of questions, please either raise your hand or tweet it. We’ll periodically check the Twitter board for questions. </a:t>
            </a:r>
          </a:p>
          <a:p>
            <a:endParaRPr lang="en-US" baseline="0" dirty="0" smtClean="0"/>
          </a:p>
          <a:p>
            <a:r>
              <a:rPr lang="en-US" baseline="0" dirty="0" smtClean="0"/>
              <a:t>As you can see, this session and every session at </a:t>
            </a:r>
            <a:r>
              <a:rPr lang="en-US" baseline="0" dirty="0" err="1" smtClean="0"/>
              <a:t>Educause</a:t>
            </a:r>
            <a:r>
              <a:rPr lang="en-US" baseline="0" dirty="0" smtClean="0"/>
              <a:t> has it’s own </a:t>
            </a:r>
            <a:r>
              <a:rPr lang="en-US" baseline="0" dirty="0" err="1" smtClean="0"/>
              <a:t>hashtag</a:t>
            </a:r>
            <a:r>
              <a:rPr lang="en-US" baseline="0" dirty="0" smtClean="0"/>
              <a:t>. This sessions’ is #SERC11_SESS16. If you are tweeting about this session, please include that </a:t>
            </a:r>
            <a:r>
              <a:rPr lang="en-US" baseline="0" dirty="0" err="1" smtClean="0"/>
              <a:t>hashtag</a:t>
            </a:r>
            <a:r>
              <a:rPr lang="en-US" baseline="0" dirty="0" smtClean="0"/>
              <a:t>. If you are tweeting about the conference generally, you can use the #SERC11 </a:t>
            </a:r>
            <a:r>
              <a:rPr lang="en-US" baseline="0" dirty="0" err="1" smtClean="0"/>
              <a:t>hashtag</a:t>
            </a:r>
            <a:r>
              <a:rPr lang="en-US" baseline="0" dirty="0" smtClean="0"/>
              <a:t>. Will talk more about </a:t>
            </a:r>
            <a:r>
              <a:rPr lang="en-US" baseline="0" dirty="0" err="1" smtClean="0"/>
              <a:t>hashtags</a:t>
            </a:r>
            <a:r>
              <a:rPr lang="en-US" baseline="0" dirty="0" smtClean="0"/>
              <a:t> a little later. So we encourage you to start tweeting. If you don’t know what to tweet, we’ll talk about that shortly. </a:t>
            </a:r>
          </a:p>
          <a:p>
            <a:endParaRPr lang="en-US" baseline="0" dirty="0" smtClean="0"/>
          </a:p>
        </p:txBody>
      </p:sp>
      <p:sp>
        <p:nvSpPr>
          <p:cNvPr id="4" name="Slide Number Placeholder 3"/>
          <p:cNvSpPr>
            <a:spLocks noGrp="1"/>
          </p:cNvSpPr>
          <p:nvPr>
            <p:ph type="sldNum" sz="quarter" idx="10"/>
          </p:nvPr>
        </p:nvSpPr>
        <p:spPr/>
        <p:txBody>
          <a:bodyPr/>
          <a:lstStyle/>
          <a:p>
            <a:fld id="{84B2DB6D-53A9-49CB-A2BD-6E5C14031D5E}" type="slidenum">
              <a:rPr lang="en-US" smtClean="0"/>
              <a:t>3</a:t>
            </a:fld>
            <a:endParaRPr lang="en-US"/>
          </a:p>
        </p:txBody>
      </p:sp>
    </p:spTree>
    <p:extLst>
      <p:ext uri="{BB962C8B-B14F-4D97-AF65-F5344CB8AC3E}">
        <p14:creationId xmlns:p14="http://schemas.microsoft.com/office/powerpoint/2010/main" val="162177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us started, let</a:t>
            </a:r>
            <a:r>
              <a:rPr lang="en-US" baseline="0" dirty="0" smtClean="0"/>
              <a:t> answer this question on Twitter so we have some content on our backchannel. Be sure to include the </a:t>
            </a:r>
            <a:r>
              <a:rPr lang="en-US" baseline="0" dirty="0" err="1" smtClean="0"/>
              <a:t>hashtag</a:t>
            </a:r>
            <a:r>
              <a:rPr lang="en-US" baseline="0" dirty="0" smtClean="0"/>
              <a:t> #SERC11_SESS16 in your response. If you don’t have a Twitter account, hold tight, we’ll may have a way for you to participate later. </a:t>
            </a:r>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4</a:t>
            </a:fld>
            <a:endParaRPr lang="en-US"/>
          </a:p>
        </p:txBody>
      </p:sp>
    </p:spTree>
    <p:extLst>
      <p:ext uri="{BB962C8B-B14F-4D97-AF65-F5344CB8AC3E}">
        <p14:creationId xmlns:p14="http://schemas.microsoft.com/office/powerpoint/2010/main" val="69243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while everyone is responding to that, let’s start on the quick overview. What is a backchannel? </a:t>
            </a:r>
          </a:p>
          <a:p>
            <a:endParaRPr lang="en-US" baseline="0" dirty="0" smtClean="0"/>
          </a:p>
          <a:p>
            <a:r>
              <a:rPr lang="en-US" baseline="0" dirty="0" err="1" smtClean="0"/>
              <a:t>Educause</a:t>
            </a:r>
            <a:r>
              <a:rPr lang="en-US" baseline="0" dirty="0" smtClean="0"/>
              <a:t> defined it in their </a:t>
            </a:r>
            <a:r>
              <a:rPr lang="en-US" i="1" baseline="0" dirty="0" smtClean="0"/>
              <a:t>7 Things you Should Know about the Backchannel </a:t>
            </a:r>
            <a:r>
              <a:rPr lang="en-US" i="0" baseline="0" dirty="0" smtClean="0"/>
              <a:t>handout </a:t>
            </a:r>
            <a:r>
              <a:rPr lang="en-US" baseline="0" dirty="0" smtClean="0"/>
              <a:t>as </a:t>
            </a:r>
            <a:r>
              <a:rPr lang="en-US" dirty="0" smtClean="0"/>
              <a:t>"a background conversation brought into the foreground. “</a:t>
            </a:r>
            <a:r>
              <a:rPr lang="en-US" baseline="0" dirty="0" smtClean="0"/>
              <a:t> Or </a:t>
            </a:r>
            <a:r>
              <a:rPr lang="en-US" sz="1200" kern="1200" dirty="0" smtClean="0">
                <a:solidFill>
                  <a:schemeClr val="tx1"/>
                </a:solidFill>
                <a:effectLst/>
                <a:latin typeface="+mn-lt"/>
                <a:ea typeface="+mn-ea"/>
                <a:cs typeface="+mn-cs"/>
              </a:rPr>
              <a:t>a conversation that is happening while the event, presentation or class is happening. It is not the focus of the event, but is in the background. Simple enough right?</a:t>
            </a:r>
          </a:p>
        </p:txBody>
      </p:sp>
      <p:sp>
        <p:nvSpPr>
          <p:cNvPr id="4" name="Slide Number Placeholder 3"/>
          <p:cNvSpPr>
            <a:spLocks noGrp="1"/>
          </p:cNvSpPr>
          <p:nvPr>
            <p:ph type="sldNum" sz="quarter" idx="10"/>
          </p:nvPr>
        </p:nvSpPr>
        <p:spPr/>
        <p:txBody>
          <a:bodyPr/>
          <a:lstStyle/>
          <a:p>
            <a:fld id="{84B2DB6D-53A9-49CB-A2BD-6E5C14031D5E}" type="slidenum">
              <a:rPr lang="en-US" smtClean="0"/>
              <a:t>5</a:t>
            </a:fld>
            <a:endParaRPr lang="en-US"/>
          </a:p>
        </p:txBody>
      </p:sp>
    </p:spTree>
    <p:extLst>
      <p:ext uri="{BB962C8B-B14F-4D97-AF65-F5344CB8AC3E}">
        <p14:creationId xmlns:p14="http://schemas.microsoft.com/office/powerpoint/2010/main" val="344978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ctr"/>
            <a:r>
              <a:rPr lang="en-US" sz="1200" kern="1200" baseline="0" dirty="0" smtClean="0">
                <a:solidFill>
                  <a:schemeClr val="tx1"/>
                </a:solidFill>
                <a:effectLst/>
                <a:latin typeface="+mn-lt"/>
                <a:ea typeface="+mn-ea"/>
                <a:cs typeface="+mn-cs"/>
              </a:rPr>
              <a:t>They are used in a number of places. Backchannel at conferences are popular right now. </a:t>
            </a:r>
            <a:endParaRPr lang="en-US" sz="1200" kern="1200" dirty="0" smtClean="0">
              <a:solidFill>
                <a:schemeClr val="tx1"/>
              </a:solidFill>
              <a:effectLst/>
              <a:latin typeface="+mn-lt"/>
              <a:ea typeface="+mn-ea"/>
              <a:cs typeface="+mn-cs"/>
            </a:endParaRPr>
          </a:p>
          <a:p>
            <a:pPr lvl="0" rtl="0" fontAlgn="ctr"/>
            <a:r>
              <a:rPr lang="en-US" sz="1200" kern="1200" dirty="0" smtClean="0">
                <a:solidFill>
                  <a:schemeClr val="tx1"/>
                </a:solidFill>
                <a:effectLst/>
                <a:latin typeface="+mn-lt"/>
                <a:ea typeface="+mn-ea"/>
                <a:cs typeface="+mn-cs"/>
              </a:rPr>
              <a:t>	</a:t>
            </a:r>
          </a:p>
          <a:p>
            <a:pPr lvl="0" rtl="0" fontAlgn="ctr"/>
            <a:r>
              <a:rPr lang="en-US" sz="1200" kern="1200" dirty="0" smtClean="0">
                <a:solidFill>
                  <a:schemeClr val="tx1"/>
                </a:solidFill>
                <a:effectLst/>
                <a:latin typeface="+mn-lt"/>
                <a:ea typeface="+mn-ea"/>
                <a:cs typeface="+mn-cs"/>
              </a:rPr>
              <a:t>If you’ve participated in a webinar recently, you’ve probably read or participated in the chat feature. </a:t>
            </a:r>
            <a:r>
              <a:rPr lang="en-US" sz="1200" kern="1200" baseline="0" dirty="0" smtClean="0">
                <a:solidFill>
                  <a:schemeClr val="tx1"/>
                </a:solidFill>
                <a:effectLst/>
                <a:latin typeface="+mn-lt"/>
                <a:ea typeface="+mn-ea"/>
                <a:cs typeface="+mn-cs"/>
              </a:rPr>
              <a:t>That is another form of the backchannel, it is not the focus of the presentation but usually accompanies it. </a:t>
            </a:r>
            <a:endParaRPr lang="en-US" sz="1200" kern="1200" dirty="0" smtClean="0">
              <a:solidFill>
                <a:schemeClr val="tx1"/>
              </a:solidFill>
              <a:effectLst/>
              <a:latin typeface="+mn-lt"/>
              <a:ea typeface="+mn-ea"/>
              <a:cs typeface="+mn-cs"/>
            </a:endParaRPr>
          </a:p>
          <a:p>
            <a:pPr lvl="0" rtl="0" fontAlgn="ctr"/>
            <a:endParaRPr lang="en-US" sz="1200" kern="1200" dirty="0" smtClean="0">
              <a:solidFill>
                <a:schemeClr val="tx1"/>
              </a:solidFill>
              <a:effectLst/>
              <a:latin typeface="+mn-lt"/>
              <a:ea typeface="+mn-ea"/>
              <a:cs typeface="+mn-cs"/>
            </a:endParaRPr>
          </a:p>
          <a:p>
            <a:pPr lvl="0" rtl="0" fontAlgn="ctr"/>
            <a:r>
              <a:rPr lang="en-US" sz="1200" kern="1200" dirty="0" smtClean="0">
                <a:solidFill>
                  <a:schemeClr val="tx1"/>
                </a:solidFill>
                <a:effectLst/>
                <a:latin typeface="+mn-lt"/>
                <a:ea typeface="+mn-ea"/>
                <a:cs typeface="+mn-cs"/>
              </a:rPr>
              <a:t>Backchannels can also be used in the classroom. There are examples of this from</a:t>
            </a:r>
            <a:r>
              <a:rPr lang="en-US" sz="1200" kern="1200" baseline="0" dirty="0" smtClean="0">
                <a:solidFill>
                  <a:schemeClr val="tx1"/>
                </a:solidFill>
                <a:effectLst/>
                <a:latin typeface="+mn-lt"/>
                <a:ea typeface="+mn-ea"/>
                <a:cs typeface="+mn-cs"/>
              </a:rPr>
              <a:t> across the country of classes integrating Twitter and other systems into their classrooms to encourage more engagement in the course, both during the class and out of the classroom. </a:t>
            </a:r>
            <a:r>
              <a:rPr lang="en-US" sz="1200" kern="1200" dirty="0" smtClean="0">
                <a:solidFill>
                  <a:schemeClr val="tx1"/>
                </a:solidFill>
                <a:effectLst/>
                <a:latin typeface="+mn-lt"/>
                <a:ea typeface="+mn-ea"/>
                <a:cs typeface="+mn-cs"/>
              </a:rPr>
              <a:t> </a:t>
            </a:r>
          </a:p>
          <a:p>
            <a:pPr lvl="0" rtl="0" fontAlgn="ctr"/>
            <a:endParaRPr lang="en-US" sz="1200" kern="1200" dirty="0" smtClean="0">
              <a:solidFill>
                <a:schemeClr val="tx1"/>
              </a:solidFill>
              <a:effectLst/>
              <a:latin typeface="+mn-lt"/>
              <a:ea typeface="+mn-ea"/>
              <a:cs typeface="+mn-cs"/>
            </a:endParaRPr>
          </a:p>
          <a:p>
            <a:pPr lvl="0" rtl="0" fontAlgn="ctr"/>
            <a:r>
              <a:rPr lang="en-US" sz="1200" kern="1200" dirty="0" smtClean="0">
                <a:solidFill>
                  <a:schemeClr val="tx1"/>
                </a:solidFill>
                <a:effectLst/>
                <a:latin typeface="+mn-lt"/>
                <a:ea typeface="+mn-ea"/>
                <a:cs typeface="+mn-cs"/>
              </a:rPr>
              <a:t>Where else?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6</a:t>
            </a:fld>
            <a:endParaRPr lang="en-US"/>
          </a:p>
        </p:txBody>
      </p:sp>
    </p:spTree>
    <p:extLst>
      <p:ext uri="{BB962C8B-B14F-4D97-AF65-F5344CB8AC3E}">
        <p14:creationId xmlns:p14="http://schemas.microsoft.com/office/powerpoint/2010/main" val="379408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ctr"/>
            <a:r>
              <a:rPr lang="en-US" sz="1200" kern="1200" baseline="0" dirty="0" smtClean="0">
                <a:solidFill>
                  <a:schemeClr val="tx1"/>
                </a:solidFill>
                <a:effectLst/>
                <a:latin typeface="+mn-lt"/>
                <a:ea typeface="+mn-ea"/>
                <a:cs typeface="+mn-cs"/>
              </a:rPr>
              <a:t>What is in the backchannel? Here are some examples of what is usually in the backchannel and what you can post when you’re at a conference or webinar.</a:t>
            </a:r>
          </a:p>
          <a:p>
            <a:pPr lvl="0" rtl="0" fontAlgn="ct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Key points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lectures, keynotes and sessions</a:t>
            </a:r>
            <a:endParaRPr lang="en-US" dirty="0" smtClean="0">
              <a:effectLst/>
            </a:endParaRPr>
          </a:p>
          <a:p>
            <a:pPr lvl="0" rtl="0" fontAlgn="ctr"/>
            <a:r>
              <a:rPr lang="en-US" sz="1200" b="0" kern="1200" dirty="0" smtClean="0">
                <a:solidFill>
                  <a:schemeClr val="tx1"/>
                </a:solidFill>
                <a:effectLst/>
                <a:latin typeface="+mn-lt"/>
                <a:ea typeface="+mn-ea"/>
                <a:cs typeface="+mn-cs"/>
              </a:rPr>
              <a:t> - S</a:t>
            </a:r>
            <a:r>
              <a:rPr lang="en-US" sz="1200" b="0" kern="1200" baseline="0" dirty="0" smtClean="0">
                <a:solidFill>
                  <a:schemeClr val="tx1"/>
                </a:solidFill>
                <a:effectLst/>
                <a:latin typeface="+mn-lt"/>
                <a:ea typeface="+mn-ea"/>
                <a:cs typeface="+mn-cs"/>
              </a:rPr>
              <a:t>hare l</a:t>
            </a:r>
            <a:r>
              <a:rPr lang="en-US" sz="1200" b="0" kern="1200" dirty="0" smtClean="0">
                <a:solidFill>
                  <a:schemeClr val="tx1"/>
                </a:solidFill>
                <a:effectLst/>
                <a:latin typeface="+mn-lt"/>
                <a:ea typeface="+mn-ea"/>
                <a:cs typeface="+mn-cs"/>
              </a:rPr>
              <a:t>inks to resources</a:t>
            </a:r>
            <a:r>
              <a:rPr lang="en-US" sz="1200" b="0" kern="1200" baseline="0" dirty="0" smtClean="0">
                <a:solidFill>
                  <a:schemeClr val="tx1"/>
                </a:solidFill>
                <a:effectLst/>
                <a:latin typeface="+mn-lt"/>
                <a:ea typeface="+mn-ea"/>
                <a:cs typeface="+mn-cs"/>
              </a:rPr>
              <a:t> and r</a:t>
            </a:r>
            <a:r>
              <a:rPr lang="en-US" sz="1200" b="0" kern="1200" dirty="0" smtClean="0">
                <a:solidFill>
                  <a:schemeClr val="tx1"/>
                </a:solidFill>
                <a:effectLst/>
                <a:latin typeface="+mn-lt"/>
                <a:ea typeface="+mn-ea"/>
                <a:cs typeface="+mn-cs"/>
              </a:rPr>
              <a:t>elated</a:t>
            </a:r>
            <a:r>
              <a:rPr lang="en-US" sz="1200" b="0" kern="1200" baseline="0" dirty="0" smtClean="0">
                <a:solidFill>
                  <a:schemeClr val="tx1"/>
                </a:solidFill>
                <a:effectLst/>
                <a:latin typeface="+mn-lt"/>
                <a:ea typeface="+mn-ea"/>
                <a:cs typeface="+mn-cs"/>
              </a:rPr>
              <a:t> materials</a:t>
            </a:r>
          </a:p>
          <a:p>
            <a:pPr lvl="0" rtl="0" fontAlgn="ct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If the presenter is looking at the backchannel, it is a great way to ask</a:t>
            </a:r>
            <a:r>
              <a:rPr lang="en-US" sz="1200" b="0" kern="1200" baseline="0" dirty="0" smtClean="0">
                <a:solidFill>
                  <a:schemeClr val="tx1"/>
                </a:solidFill>
                <a:effectLst/>
                <a:latin typeface="+mn-lt"/>
                <a:ea typeface="+mn-ea"/>
                <a:cs typeface="+mn-cs"/>
              </a:rPr>
              <a:t> and answer questions related to the presentation without interrupting the presenter. </a:t>
            </a:r>
            <a:endParaRPr lang="en-US" sz="1200" b="0" kern="120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Opportunities</a:t>
            </a:r>
            <a:r>
              <a:rPr lang="en-US" sz="1200" kern="1200" baseline="0" dirty="0" smtClean="0">
                <a:solidFill>
                  <a:schemeClr val="tx1"/>
                </a:solidFill>
                <a:effectLst/>
                <a:latin typeface="+mn-lt"/>
                <a:ea typeface="+mn-ea"/>
                <a:cs typeface="+mn-cs"/>
              </a:rPr>
              <a:t> for n</a:t>
            </a:r>
            <a:r>
              <a:rPr lang="en-US" sz="1200" kern="1200" dirty="0" smtClean="0">
                <a:solidFill>
                  <a:schemeClr val="tx1"/>
                </a:solidFill>
                <a:effectLst/>
                <a:latin typeface="+mn-lt"/>
                <a:ea typeface="+mn-ea"/>
                <a:cs typeface="+mn-cs"/>
              </a:rPr>
              <a:t>etworking</a:t>
            </a:r>
            <a:r>
              <a:rPr lang="en-US" sz="1200" kern="1200" baseline="0" dirty="0" smtClean="0">
                <a:solidFill>
                  <a:schemeClr val="tx1"/>
                </a:solidFill>
                <a:effectLst/>
                <a:latin typeface="+mn-lt"/>
                <a:ea typeface="+mn-ea"/>
                <a:cs typeface="+mn-cs"/>
              </a:rPr>
              <a:t> and s</a:t>
            </a:r>
            <a:r>
              <a:rPr lang="en-US" sz="1200" kern="1200" dirty="0" smtClean="0">
                <a:solidFill>
                  <a:schemeClr val="tx1"/>
                </a:solidFill>
                <a:effectLst/>
                <a:latin typeface="+mn-lt"/>
                <a:ea typeface="+mn-ea"/>
                <a:cs typeface="+mn-cs"/>
              </a:rPr>
              <a:t>ocial interactions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Collaboration</a:t>
            </a:r>
            <a:r>
              <a:rPr lang="en-US" sz="1200" kern="1200" baseline="0" dirty="0" smtClean="0">
                <a:solidFill>
                  <a:schemeClr val="tx1"/>
                </a:solidFill>
                <a:effectLst/>
                <a:latin typeface="+mn-lt"/>
                <a:ea typeface="+mn-ea"/>
                <a:cs typeface="+mn-cs"/>
              </a:rPr>
              <a:t> – participants become a part of the presentation, similar to a in-person session. Also, it’s sometimes less intimidating than raising a hand and offering a thought.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 In webinars, it can also be used for t</a:t>
            </a:r>
            <a:r>
              <a:rPr lang="en-US" sz="1200" kern="1200" dirty="0" smtClean="0">
                <a:solidFill>
                  <a:schemeClr val="tx1"/>
                </a:solidFill>
                <a:effectLst/>
                <a:latin typeface="+mn-lt"/>
                <a:ea typeface="+mn-ea"/>
                <a:cs typeface="+mn-cs"/>
              </a:rPr>
              <a:t>echnical trouble-shooting advice and help</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else do you use the backchannel for? </a:t>
            </a:r>
          </a:p>
          <a:p>
            <a:pPr marL="171450" marR="0" lvl="0" indent="-171450" algn="l" defTabSz="914400" rtl="0" eaLnBrk="1" fontAlgn="ctr"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7</a:t>
            </a:fld>
            <a:endParaRPr lang="en-US"/>
          </a:p>
        </p:txBody>
      </p:sp>
    </p:spTree>
    <p:extLst>
      <p:ext uri="{BB962C8B-B14F-4D97-AF65-F5344CB8AC3E}">
        <p14:creationId xmlns:p14="http://schemas.microsoft.com/office/powerpoint/2010/main" val="379408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Backchannels typically need two ingredients – a tool so participants can add content and a way to organize the 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tool can be Twitter, Facebook, blogs, wikis, group chats and other systems. The key is that they are accessible by everyone participating in the event, they are quick and easy to add content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 tool is Twitter, the way to organize content is using </a:t>
            </a:r>
            <a:r>
              <a:rPr lang="en-US" baseline="0" dirty="0" err="1" smtClean="0"/>
              <a:t>Hashtags</a:t>
            </a:r>
            <a:r>
              <a:rPr lang="en-US" baseline="0" dirty="0" smtClean="0"/>
              <a:t>. For example, </a:t>
            </a:r>
            <a:r>
              <a:rPr lang="en-US" baseline="0" dirty="0" err="1" smtClean="0"/>
              <a:t>Educause</a:t>
            </a:r>
            <a:r>
              <a:rPr lang="en-US" baseline="0" dirty="0" smtClean="0"/>
              <a:t> is doing this by giving the entire conference and each session their own </a:t>
            </a:r>
            <a:r>
              <a:rPr lang="en-US" baseline="0" dirty="0" err="1" smtClean="0"/>
              <a:t>Hashtag</a:t>
            </a:r>
            <a:r>
              <a:rPr lang="en-US" baseline="0" dirty="0" smtClean="0"/>
              <a:t>. Then anyone attending the conference or individual sessions, can label their tweet with a </a:t>
            </a:r>
            <a:r>
              <a:rPr lang="en-US" baseline="0" dirty="0" err="1" smtClean="0"/>
              <a:t>hashtag</a:t>
            </a:r>
            <a:r>
              <a:rPr lang="en-US" baseline="0" dirty="0" smtClean="0"/>
              <a:t>. During and immediately after the event, participants and others can find information about the event by searching for the </a:t>
            </a:r>
            <a:r>
              <a:rPr lang="en-US" baseline="0" dirty="0" err="1" smtClean="0"/>
              <a:t>hashtag</a:t>
            </a:r>
            <a:r>
              <a:rPr lang="en-US" baseline="0" dirty="0" smtClean="0"/>
              <a:t>. </a:t>
            </a:r>
            <a:r>
              <a:rPr lang="en-US" i="1" baseline="0" dirty="0" smtClean="0"/>
              <a:t>So, if you tweet something right now and include the #SERC11 you will make your tweet available to anyone who is following that </a:t>
            </a:r>
            <a:r>
              <a:rPr lang="en-US" i="1" baseline="0" dirty="0" err="1" smtClean="0"/>
              <a:t>hashtag</a:t>
            </a:r>
            <a:r>
              <a:rPr lang="en-US" i="1" baseline="0" dirty="0" smtClean="0"/>
              <a:t> – even if they aren’t following you. It’s also a great way to find new followers.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You can go ahead and search for it on Twitter.com. Demo this on Twitter – search for #SERC11_SESS16. A more visual way to do this would be using twitterfall.com. (Demo search for #SERC11). If you are interested in </a:t>
            </a:r>
            <a:r>
              <a:rPr lang="en-US" i="1" baseline="0" dirty="0" err="1" smtClean="0"/>
              <a:t>Twitterfalls</a:t>
            </a:r>
            <a:r>
              <a:rPr lang="en-US" i="1" baseline="0" dirty="0" smtClean="0"/>
              <a:t>, I can talk about how we used that for student critiques in a marketing class.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p:txBody>
      </p:sp>
      <p:sp>
        <p:nvSpPr>
          <p:cNvPr id="4" name="Slide Number Placeholder 3"/>
          <p:cNvSpPr>
            <a:spLocks noGrp="1"/>
          </p:cNvSpPr>
          <p:nvPr>
            <p:ph type="sldNum" sz="quarter" idx="10"/>
          </p:nvPr>
        </p:nvSpPr>
        <p:spPr/>
        <p:txBody>
          <a:bodyPr/>
          <a:lstStyle/>
          <a:p>
            <a:fld id="{84B2DB6D-53A9-49CB-A2BD-6E5C14031D5E}" type="slidenum">
              <a:rPr lang="en-US" smtClean="0"/>
              <a:t>8</a:t>
            </a:fld>
            <a:endParaRPr lang="en-US"/>
          </a:p>
        </p:txBody>
      </p:sp>
    </p:spTree>
    <p:extLst>
      <p:ext uri="{BB962C8B-B14F-4D97-AF65-F5344CB8AC3E}">
        <p14:creationId xmlns:p14="http://schemas.microsoft.com/office/powerpoint/2010/main" val="217632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Both Twitter.com and </a:t>
            </a:r>
            <a:r>
              <a:rPr lang="en-US" i="0" baseline="0" dirty="0" err="1" smtClean="0"/>
              <a:t>TwitterFall</a:t>
            </a:r>
            <a:r>
              <a:rPr lang="en-US" i="0" baseline="0" dirty="0" smtClean="0"/>
              <a:t> work well. But if you wanted to use a backchannel in a classroom, we’ve learned that this isn’t ideal.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Some of the limitations of using Twitter to manage a backchannel for your classroom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Your students will all need a Twitter account – if they don’t already have one that may complicate things. From our semi-formal surveys, a majority of our students are not on Twitter. But nearly all are on Facebook.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They will have to have all their tweets public or allow the professor to follow them – which neither of you may be comfortable with. Requiring the tweets be public could also run into FERPA issues.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There is not way to keep track of which of your students have tweeted and no way to keep out unwanted noise.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Plus, Twitter is about what’s happening now – not what happened 3 months ago so they don’t have a reliable way to see old tweets. There are applications that will help with this but you’ll have to set them up separately. This could be crucial if you need to prove a student has/has not been participating.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want to establish a backchannel in your class, we’ve used a different tool that has features specifically for education that archives the tweets and helps you keep track of which of your students are using it. </a:t>
            </a:r>
          </a:p>
          <a:p>
            <a:endParaRPr lang="en-US" dirty="0"/>
          </a:p>
        </p:txBody>
      </p:sp>
      <p:sp>
        <p:nvSpPr>
          <p:cNvPr id="4" name="Slide Number Placeholder 3"/>
          <p:cNvSpPr>
            <a:spLocks noGrp="1"/>
          </p:cNvSpPr>
          <p:nvPr>
            <p:ph type="sldNum" sz="quarter" idx="10"/>
          </p:nvPr>
        </p:nvSpPr>
        <p:spPr/>
        <p:txBody>
          <a:bodyPr/>
          <a:lstStyle/>
          <a:p>
            <a:fld id="{84B2DB6D-53A9-49CB-A2BD-6E5C14031D5E}" type="slidenum">
              <a:rPr lang="en-US" smtClean="0"/>
              <a:t>9</a:t>
            </a:fld>
            <a:endParaRPr lang="en-US"/>
          </a:p>
        </p:txBody>
      </p:sp>
    </p:spTree>
    <p:extLst>
      <p:ext uri="{BB962C8B-B14F-4D97-AF65-F5344CB8AC3E}">
        <p14:creationId xmlns:p14="http://schemas.microsoft.com/office/powerpoint/2010/main" val="2806527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600200"/>
            <a:ext cx="9220200" cy="1600200"/>
          </a:xfrm>
          <a:prstGeom prst="rect">
            <a:avLst/>
          </a:prstGeom>
          <a:solidFill>
            <a:srgbClr val="8E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97024"/>
            <a:ext cx="5257800" cy="1470025"/>
          </a:xfrm>
        </p:spPr>
        <p:txBody>
          <a:bodyPr>
            <a:normAutofit/>
          </a:bodyPr>
          <a:lstStyle>
            <a:lvl1pPr algn="l">
              <a:defRPr sz="4000">
                <a:solidFill>
                  <a:schemeClr val="bg1"/>
                </a:solidFill>
                <a:latin typeface="Franklin Gothic Boo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1400"/>
            <a:ext cx="5334000" cy="1752600"/>
          </a:xfrm>
        </p:spPr>
        <p:txBody>
          <a:bodyPr>
            <a:normAutofit/>
          </a:bodyPr>
          <a:lstStyle>
            <a:lvl1pPr marL="0" indent="0" algn="l">
              <a:buNone/>
              <a:defRPr sz="2800">
                <a:solidFill>
                  <a:schemeClr val="tx1">
                    <a:tint val="75000"/>
                  </a:schemeClr>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D3A5946-BEBE-4CB2-9B37-8F88DF1F1608}" type="datetime1">
              <a:rPr lang="en-US" smtClean="0"/>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4FA65-212D-496B-9B2A-13727B15B7E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1405353"/>
            <a:ext cx="1600200" cy="1600200"/>
          </a:xfrm>
          <a:prstGeom prst="rect">
            <a:avLst/>
          </a:prstGeom>
        </p:spPr>
      </p:pic>
      <p:sp>
        <p:nvSpPr>
          <p:cNvPr id="9" name="TextBox 8"/>
          <p:cNvSpPr txBox="1"/>
          <p:nvPr userDrawn="1"/>
        </p:nvSpPr>
        <p:spPr>
          <a:xfrm>
            <a:off x="6781800" y="2666999"/>
            <a:ext cx="2362200" cy="338554"/>
          </a:xfrm>
          <a:prstGeom prst="rect">
            <a:avLst/>
          </a:prstGeom>
          <a:noFill/>
        </p:spPr>
        <p:txBody>
          <a:bodyPr wrap="square" rtlCol="0">
            <a:spAutoFit/>
          </a:bodyPr>
          <a:lstStyle/>
          <a:p>
            <a:r>
              <a:rPr lang="en-US" sz="1600" spc="100" baseline="0" dirty="0" smtClean="0">
                <a:solidFill>
                  <a:schemeClr val="bg1"/>
                </a:solidFill>
                <a:latin typeface="Franklin Gothic Medium Cond" pitchFamily="34" charset="0"/>
              </a:rPr>
              <a:t>#SERC11_SESS16</a:t>
            </a:r>
            <a:endParaRPr lang="en-US" sz="1600" spc="100" baseline="0" dirty="0">
              <a:solidFill>
                <a:schemeClr val="bg1"/>
              </a:solidFill>
              <a:latin typeface="Franklin Gothic Medium Cond" pitchFamily="34" charset="0"/>
            </a:endParaRPr>
          </a:p>
        </p:txBody>
      </p:sp>
      <p:cxnSp>
        <p:nvCxnSpPr>
          <p:cNvPr id="11" name="Straight Connector 10"/>
          <p:cNvCxnSpPr/>
          <p:nvPr userDrawn="1"/>
        </p:nvCxnSpPr>
        <p:spPr>
          <a:xfrm>
            <a:off x="6172200" y="1676399"/>
            <a:ext cx="0" cy="13291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6637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A6FA2-093F-489A-A04C-114EE2BAB890}" type="datetime1">
              <a:rPr lang="en-US" smtClean="0"/>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386610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D2795-4EFE-4FED-B44C-834A9BA9E88C}" type="datetime1">
              <a:rPr lang="en-US" smtClean="0"/>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428750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286E7-A3A3-47E9-8B1C-EA65384A9F60}" type="datetime1">
              <a:rPr lang="en-US" smtClean="0"/>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24318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220200" cy="1600200"/>
          </a:xfrm>
          <a:prstGeom prst="rect">
            <a:avLst/>
          </a:prstGeom>
          <a:solidFill>
            <a:srgbClr val="8E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194847"/>
            <a:ext cx="1600200" cy="1600200"/>
          </a:xfrm>
          <a:prstGeom prst="rect">
            <a:avLst/>
          </a:prstGeom>
        </p:spPr>
      </p:pic>
      <p:sp>
        <p:nvSpPr>
          <p:cNvPr id="8" name="TextBox 7"/>
          <p:cNvSpPr txBox="1"/>
          <p:nvPr userDrawn="1"/>
        </p:nvSpPr>
        <p:spPr>
          <a:xfrm>
            <a:off x="6781800" y="1066799"/>
            <a:ext cx="2286000" cy="338554"/>
          </a:xfrm>
          <a:prstGeom prst="rect">
            <a:avLst/>
          </a:prstGeom>
          <a:noFill/>
        </p:spPr>
        <p:txBody>
          <a:bodyPr wrap="square" rtlCol="0">
            <a:spAutoFit/>
          </a:bodyPr>
          <a:lstStyle/>
          <a:p>
            <a:r>
              <a:rPr lang="en-US" sz="1600" spc="100" baseline="0" dirty="0" smtClean="0">
                <a:solidFill>
                  <a:schemeClr val="bg1"/>
                </a:solidFill>
                <a:latin typeface="Franklin Gothic Medium Cond" pitchFamily="34" charset="0"/>
              </a:rPr>
              <a:t>#SERC11_SESS16</a:t>
            </a:r>
            <a:endParaRPr lang="en-US" sz="1600" spc="100" baseline="0" dirty="0">
              <a:solidFill>
                <a:schemeClr val="bg1"/>
              </a:solidFill>
              <a:latin typeface="Franklin Gothic Medium Cond" pitchFamily="34" charset="0"/>
            </a:endParaRPr>
          </a:p>
        </p:txBody>
      </p:sp>
      <p:cxnSp>
        <p:nvCxnSpPr>
          <p:cNvPr id="9" name="Straight Connector 8"/>
          <p:cNvCxnSpPr/>
          <p:nvPr userDrawn="1"/>
        </p:nvCxnSpPr>
        <p:spPr>
          <a:xfrm>
            <a:off x="6172200" y="76199"/>
            <a:ext cx="0" cy="13291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5029200" cy="1143000"/>
          </a:xfrm>
        </p:spPr>
        <p:txBody>
          <a:bodyPr>
            <a:noAutofit/>
          </a:bodyPr>
          <a:lstStyle>
            <a:lvl1pPr algn="l">
              <a:defRPr sz="400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C2489B4-E66A-4593-B512-95302AEAC9A1}" type="datetime1">
              <a:rPr lang="en-US" smtClean="0"/>
              <a:t>6/2/2011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12909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1C043-EC0D-4562-9C01-77A425F8D9E9}" type="datetime1">
              <a:rPr lang="en-US" smtClean="0"/>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4FA65-212D-496B-9B2A-13727B15B7ED}" type="slidenum">
              <a:rPr lang="en-US" smtClean="0"/>
              <a:t>‹#›</a:t>
            </a:fld>
            <a:endParaRPr lang="en-US"/>
          </a:p>
        </p:txBody>
      </p:sp>
      <p:sp>
        <p:nvSpPr>
          <p:cNvPr id="7" name="Rectangle 6"/>
          <p:cNvSpPr/>
          <p:nvPr userDrawn="1"/>
        </p:nvSpPr>
        <p:spPr>
          <a:xfrm>
            <a:off x="6477000" y="5562600"/>
            <a:ext cx="2209800" cy="1295400"/>
          </a:xfrm>
          <a:prstGeom prst="rect">
            <a:avLst/>
          </a:prstGeom>
          <a:solidFill>
            <a:srgbClr val="8E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0" y="5532534"/>
            <a:ext cx="952500" cy="952500"/>
          </a:xfrm>
          <a:prstGeom prst="rect">
            <a:avLst/>
          </a:prstGeom>
        </p:spPr>
      </p:pic>
      <p:sp>
        <p:nvSpPr>
          <p:cNvPr id="9" name="TextBox 8"/>
          <p:cNvSpPr txBox="1"/>
          <p:nvPr userDrawn="1"/>
        </p:nvSpPr>
        <p:spPr>
          <a:xfrm>
            <a:off x="6477000" y="6324600"/>
            <a:ext cx="2209800" cy="338554"/>
          </a:xfrm>
          <a:prstGeom prst="rect">
            <a:avLst/>
          </a:prstGeom>
          <a:noFill/>
        </p:spPr>
        <p:txBody>
          <a:bodyPr wrap="square" rtlCol="0">
            <a:spAutoFit/>
          </a:bodyPr>
          <a:lstStyle/>
          <a:p>
            <a:pPr algn="ctr"/>
            <a:r>
              <a:rPr lang="en-US" sz="1600" spc="100" baseline="0" dirty="0" smtClean="0">
                <a:solidFill>
                  <a:schemeClr val="bg1"/>
                </a:solidFill>
                <a:latin typeface="Franklin Gothic Medium Cond" pitchFamily="34" charset="0"/>
              </a:rPr>
              <a:t>#SERC11_SESS16</a:t>
            </a:r>
            <a:endParaRPr lang="en-US" sz="1600" spc="100" baseline="0" dirty="0">
              <a:solidFill>
                <a:schemeClr val="bg1"/>
              </a:solidFill>
              <a:latin typeface="Franklin Gothic Medium Cond" pitchFamily="34" charset="0"/>
            </a:endParaRPr>
          </a:p>
        </p:txBody>
      </p:sp>
    </p:spTree>
    <p:extLst>
      <p:ext uri="{BB962C8B-B14F-4D97-AF65-F5344CB8AC3E}">
        <p14:creationId xmlns:p14="http://schemas.microsoft.com/office/powerpoint/2010/main" val="34682823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1C7D3-80B5-4032-9FC6-D9377296E3AF}" type="datetime1">
              <a:rPr lang="en-US" smtClean="0"/>
              <a:t>6/2/2011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343810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95136E-55AA-4678-BEEC-2EE2BB94900A}" type="datetime1">
              <a:rPr lang="en-US" smtClean="0"/>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332428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EF7DE0-B79B-4631-BA81-4206573D4C6F}" type="datetime1">
              <a:rPr lang="en-US" smtClean="0"/>
              <a:t>6/2/2011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764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F7D83-C216-424E-A5FC-D9893455E6D8}" type="datetime1">
              <a:rPr lang="en-US" smtClean="0"/>
              <a:t>6/2/2011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121186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C2805-00F0-44B6-AAA5-35034E817520}" type="datetime1">
              <a:rPr lang="en-US" smtClean="0"/>
              <a:t>6/2/2011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4FA65-212D-496B-9B2A-13727B15B7ED}" type="slidenum">
              <a:rPr lang="en-US" smtClean="0"/>
              <a:t>‹#›</a:t>
            </a:fld>
            <a:endParaRPr lang="en-US"/>
          </a:p>
        </p:txBody>
      </p:sp>
      <p:sp>
        <p:nvSpPr>
          <p:cNvPr id="5" name="Rectangle 4"/>
          <p:cNvSpPr/>
          <p:nvPr userDrawn="1"/>
        </p:nvSpPr>
        <p:spPr>
          <a:xfrm>
            <a:off x="0" y="0"/>
            <a:ext cx="9220200" cy="1600200"/>
          </a:xfrm>
          <a:prstGeom prst="rect">
            <a:avLst/>
          </a:prstGeom>
          <a:solidFill>
            <a:srgbClr val="8E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idx="4294967295"/>
          </p:nvPr>
        </p:nvSpPr>
        <p:spPr>
          <a:xfrm>
            <a:off x="457200" y="58322"/>
            <a:ext cx="5562600" cy="1470025"/>
          </a:xfrm>
        </p:spPr>
        <p:txBody>
          <a:bodyPr>
            <a:normAutofit/>
          </a:bodyPr>
          <a:lstStyle>
            <a:lvl1pPr algn="l">
              <a:defRPr sz="4000"/>
            </a:lvl1pPr>
          </a:lstStyle>
          <a:p>
            <a:pPr algn="l"/>
            <a:r>
              <a:rPr lang="en-US" sz="4000" dirty="0" smtClean="0">
                <a:solidFill>
                  <a:schemeClr val="bg1"/>
                </a:solidFill>
              </a:rPr>
              <a:t>What is in the Backchannel?</a:t>
            </a:r>
            <a:endParaRPr lang="en-US" sz="4000"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194847"/>
            <a:ext cx="1600200" cy="1600200"/>
          </a:xfrm>
          <a:prstGeom prst="rect">
            <a:avLst/>
          </a:prstGeom>
        </p:spPr>
      </p:pic>
      <p:sp>
        <p:nvSpPr>
          <p:cNvPr id="8" name="TextBox 7"/>
          <p:cNvSpPr txBox="1"/>
          <p:nvPr userDrawn="1"/>
        </p:nvSpPr>
        <p:spPr>
          <a:xfrm>
            <a:off x="6781800" y="1066799"/>
            <a:ext cx="1828800" cy="338554"/>
          </a:xfrm>
          <a:prstGeom prst="rect">
            <a:avLst/>
          </a:prstGeom>
          <a:noFill/>
        </p:spPr>
        <p:txBody>
          <a:bodyPr wrap="square" rtlCol="0">
            <a:spAutoFit/>
          </a:bodyPr>
          <a:lstStyle/>
          <a:p>
            <a:r>
              <a:rPr lang="en-US" sz="1600" spc="100" baseline="0" dirty="0" smtClean="0">
                <a:solidFill>
                  <a:schemeClr val="bg1"/>
                </a:solidFill>
                <a:latin typeface="Franklin Gothic Medium Cond" pitchFamily="34" charset="0"/>
              </a:rPr>
              <a:t>#SERC11_SESS16</a:t>
            </a:r>
            <a:endParaRPr lang="en-US" sz="1600" spc="100" baseline="0" dirty="0">
              <a:solidFill>
                <a:schemeClr val="bg1"/>
              </a:solidFill>
              <a:latin typeface="Franklin Gothic Medium Cond" pitchFamily="34" charset="0"/>
            </a:endParaRPr>
          </a:p>
        </p:txBody>
      </p:sp>
      <p:cxnSp>
        <p:nvCxnSpPr>
          <p:cNvPr id="9" name="Straight Connector 8"/>
          <p:cNvCxnSpPr/>
          <p:nvPr userDrawn="1"/>
        </p:nvCxnSpPr>
        <p:spPr>
          <a:xfrm>
            <a:off x="6172200" y="76199"/>
            <a:ext cx="0" cy="13291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48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75871-23D0-4A03-AA2C-DDDD005774AC}" type="datetime1">
              <a:rPr lang="en-US" smtClean="0"/>
              <a:t>6/2/2011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4FA65-212D-496B-9B2A-13727B15B7ED}" type="slidenum">
              <a:rPr lang="en-US" smtClean="0"/>
              <a:t>‹#›</a:t>
            </a:fld>
            <a:endParaRPr lang="en-US"/>
          </a:p>
        </p:txBody>
      </p:sp>
    </p:spTree>
    <p:extLst>
      <p:ext uri="{BB962C8B-B14F-4D97-AF65-F5344CB8AC3E}">
        <p14:creationId xmlns:p14="http://schemas.microsoft.com/office/powerpoint/2010/main" val="230452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489B4-E66A-4593-B512-95302AEAC9A1}" type="datetime1">
              <a:rPr lang="en-US" smtClean="0"/>
              <a:t>6/2/2011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4FA65-212D-496B-9B2A-13727B15B7ED}" type="slidenum">
              <a:rPr lang="en-US" smtClean="0"/>
              <a:t>‹#›</a:t>
            </a:fld>
            <a:endParaRPr lang="en-US"/>
          </a:p>
        </p:txBody>
      </p:sp>
    </p:spTree>
    <p:extLst>
      <p:ext uri="{BB962C8B-B14F-4D97-AF65-F5344CB8AC3E}">
        <p14:creationId xmlns:p14="http://schemas.microsoft.com/office/powerpoint/2010/main" val="4931706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Franklin Gothic Boo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isibletweet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ootcourse.com/priva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hronicle.com/blogs/profhacker/encouraging-a-conference-backchannel-on-twitter/30612" TargetMode="External"/><Relationship Id="rId7" Type="http://schemas.openxmlformats.org/officeDocument/2006/relationships/hyperlink" Target="http://net.educause.edu/ir/library/pdf/ELI7057.pdf" TargetMode="External"/><Relationship Id="rId2" Type="http://schemas.openxmlformats.org/officeDocument/2006/relationships/hyperlink" Target="http://en.wikipedia.org/wiki/Backchannel" TargetMode="External"/><Relationship Id="rId1" Type="http://schemas.openxmlformats.org/officeDocument/2006/relationships/slideLayout" Target="../slideLayouts/slideLayout3.xml"/><Relationship Id="rId6" Type="http://schemas.openxmlformats.org/officeDocument/2006/relationships/hyperlink" Target="http://prezi.com/dy_vdnlm9flm/twitter-101-for-the-2010-lilly-conference/" TargetMode="External"/><Relationship Id="rId5" Type="http://schemas.openxmlformats.org/officeDocument/2006/relationships/hyperlink" Target="http://derekbruff.com/teachingwithcrs/?p=899" TargetMode="External"/><Relationship Id="rId4" Type="http://schemas.openxmlformats.org/officeDocument/2006/relationships/hyperlink" Target="http://derekbruff.com/teachingwithcrs/?p=963"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flickr.com/photos/acousticgirl/5435180643/" TargetMode="External"/><Relationship Id="rId13" Type="http://schemas.openxmlformats.org/officeDocument/2006/relationships/hyperlink" Target="http://www.flickr.com/photos/starlen/25499908/" TargetMode="External"/><Relationship Id="rId3" Type="http://schemas.openxmlformats.org/officeDocument/2006/relationships/hyperlink" Target="http://twitter.com/about/resources/logos" TargetMode="External"/><Relationship Id="rId7" Type="http://schemas.openxmlformats.org/officeDocument/2006/relationships/hyperlink" Target="http://www.flickr.com/photos/ancienthistory/4713671414/" TargetMode="External"/><Relationship Id="rId12" Type="http://schemas.openxmlformats.org/officeDocument/2006/relationships/hyperlink" Target="http://www.flickr.com/photos/elviskennedy/4556605516/" TargetMode="External"/><Relationship Id="rId17" Type="http://schemas.openxmlformats.org/officeDocument/2006/relationships/hyperlink" Target="http://www.flickr.com/photos/niallkennedy/3945284183/" TargetMode="External"/><Relationship Id="rId2" Type="http://schemas.openxmlformats.org/officeDocument/2006/relationships/hyperlink" Target="http://www.flickr.com/photos/justin/14027805/" TargetMode="External"/><Relationship Id="rId16" Type="http://schemas.openxmlformats.org/officeDocument/2006/relationships/hyperlink" Target="http://www.flickr.com/photos/drachmann/327122302/" TargetMode="External"/><Relationship Id="rId1" Type="http://schemas.openxmlformats.org/officeDocument/2006/relationships/slideLayout" Target="../slideLayouts/slideLayout3.xml"/><Relationship Id="rId6" Type="http://schemas.openxmlformats.org/officeDocument/2006/relationships/hyperlink" Target="http://www.flickr.com/photos/gizmodoc/2169257313/" TargetMode="External"/><Relationship Id="rId11" Type="http://schemas.openxmlformats.org/officeDocument/2006/relationships/hyperlink" Target="http://www.flickr.com/photos/svenreed/5670545786/" TargetMode="External"/><Relationship Id="rId5" Type="http://schemas.openxmlformats.org/officeDocument/2006/relationships/hyperlink" Target="http://www.flickr.com/photos/velkr0/3472576304/" TargetMode="External"/><Relationship Id="rId15" Type="http://schemas.openxmlformats.org/officeDocument/2006/relationships/hyperlink" Target="http://www.flickr.com/photos/kyz/2894740018/" TargetMode="External"/><Relationship Id="rId10" Type="http://schemas.openxmlformats.org/officeDocument/2006/relationships/hyperlink" Target="http://www.flickr.com/photos/nickwebb/3904325807/" TargetMode="External"/><Relationship Id="rId4" Type="http://schemas.openxmlformats.org/officeDocument/2006/relationships/hyperlink" Target="http://www.flickr.com/photos/adders/3673102554/" TargetMode="External"/><Relationship Id="rId9" Type="http://schemas.openxmlformats.org/officeDocument/2006/relationships/hyperlink" Target="http://www.flickr.com/photos/kalexanderson/5727124115/" TargetMode="External"/><Relationship Id="rId14" Type="http://schemas.openxmlformats.org/officeDocument/2006/relationships/hyperlink" Target="http://www.flickr.com/photos/gcfairch/4464441458/"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dreis@nccu.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Backchannel example</a:t>
            </a:r>
            <a:endParaRPr lang="en-US" sz="3600" dirty="0"/>
          </a:p>
        </p:txBody>
      </p:sp>
      <p:sp>
        <p:nvSpPr>
          <p:cNvPr id="3" name="Subtitle 2"/>
          <p:cNvSpPr>
            <a:spLocks noGrp="1"/>
          </p:cNvSpPr>
          <p:nvPr>
            <p:ph type="subTitle" idx="1"/>
          </p:nvPr>
        </p:nvSpPr>
        <p:spPr/>
        <p:txBody>
          <a:bodyPr/>
          <a:lstStyle/>
          <a:p>
            <a:r>
              <a:rPr lang="en-US" dirty="0">
                <a:hlinkClick r:id="rId3"/>
              </a:rPr>
              <a:t>http://visibletweets.com</a:t>
            </a:r>
            <a:r>
              <a:rPr lang="en-US" dirty="0" smtClean="0">
                <a:hlinkClick r:id="rId3"/>
              </a:rPr>
              <a:t>/</a:t>
            </a:r>
            <a:endParaRPr lang="en-US" dirty="0" smtClean="0"/>
          </a:p>
          <a:p>
            <a:r>
              <a:rPr lang="en-US" dirty="0" smtClean="0"/>
              <a:t>#SERC11</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6438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HootCourse</a:t>
            </a:r>
            <a:endParaRPr lang="en-US" dirty="0">
              <a:solidFill>
                <a:schemeClr val="bg1"/>
              </a:solidFill>
            </a:endParaRP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0200"/>
            <a:ext cx="9585565" cy="5257800"/>
          </a:xfrm>
          <a:prstGeom prst="rect">
            <a:avLst/>
          </a:prstGeom>
        </p:spPr>
      </p:pic>
    </p:spTree>
    <p:extLst>
      <p:ext uri="{BB962C8B-B14F-4D97-AF65-F5344CB8AC3E}">
        <p14:creationId xmlns:p14="http://schemas.microsoft.com/office/powerpoint/2010/main" val="258645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Let’s get started!</a:t>
            </a:r>
            <a:endParaRPr lang="en-US" dirty="0">
              <a:solidFill>
                <a:schemeClr val="bg1"/>
              </a:solidFill>
            </a:endParaRPr>
          </a:p>
        </p:txBody>
      </p:sp>
      <p:sp>
        <p:nvSpPr>
          <p:cNvPr id="5" name="Subtitle 4"/>
          <p:cNvSpPr>
            <a:spLocks noGrp="1"/>
          </p:cNvSpPr>
          <p:nvPr>
            <p:ph type="subTitle" idx="1"/>
          </p:nvPr>
        </p:nvSpPr>
        <p:spPr/>
        <p:txBody>
          <a:bodyPr>
            <a:normAutofit fontScale="92500" lnSpcReduction="10000"/>
          </a:bodyPr>
          <a:lstStyle/>
          <a:p>
            <a:r>
              <a:rPr lang="en-US" dirty="0" smtClean="0"/>
              <a:t>Go to cutl.posterous.com and join our classroom.</a:t>
            </a:r>
          </a:p>
          <a:p>
            <a:endParaRPr lang="en-US" dirty="0"/>
          </a:p>
          <a:p>
            <a:r>
              <a:rPr lang="en-US" dirty="0" smtClean="0"/>
              <a:t>Post something, anything!</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4207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the Classroom</a:t>
            </a:r>
            <a:endParaRPr lang="en-US" dirty="0"/>
          </a:p>
        </p:txBody>
      </p:sp>
      <p:sp>
        <p:nvSpPr>
          <p:cNvPr id="4" name="Footer Placeholder 3"/>
          <p:cNvSpPr>
            <a:spLocks noGrp="1"/>
          </p:cNvSpPr>
          <p:nvPr>
            <p:ph type="ftr" sz="quarter" idx="11"/>
          </p:nvPr>
        </p:nvSpPr>
        <p:spPr/>
        <p:txBody>
          <a:bodyPr/>
          <a:lstStyle/>
          <a:p>
            <a:endParaRPr lang="en-US"/>
          </a:p>
        </p:txBody>
      </p:sp>
      <p:sp>
        <p:nvSpPr>
          <p:cNvPr id="3" name="Content Placeholder 2"/>
          <p:cNvSpPr>
            <a:spLocks noGrp="1"/>
          </p:cNvSpPr>
          <p:nvPr>
            <p:ph idx="4294967295"/>
          </p:nvPr>
        </p:nvSpPr>
        <p:spPr>
          <a:xfrm>
            <a:off x="4800600" y="2209800"/>
            <a:ext cx="3886200" cy="3916363"/>
          </a:xfrm>
        </p:spPr>
        <p:txBody>
          <a:bodyPr/>
          <a:lstStyle/>
          <a:p>
            <a:r>
              <a:rPr lang="en-US" dirty="0" smtClean="0"/>
              <a:t>Sign-in </a:t>
            </a:r>
            <a:r>
              <a:rPr lang="en-US" dirty="0"/>
              <a:t>with </a:t>
            </a:r>
            <a:r>
              <a:rPr lang="en-US" dirty="0" smtClean="0"/>
              <a:t>Twitter </a:t>
            </a:r>
            <a:r>
              <a:rPr lang="en-US" dirty="0"/>
              <a:t>or </a:t>
            </a:r>
            <a:r>
              <a:rPr lang="en-US" dirty="0" smtClean="0"/>
              <a:t>Facebook</a:t>
            </a:r>
          </a:p>
          <a:p>
            <a:r>
              <a:rPr lang="en-US" dirty="0" smtClean="0"/>
              <a:t>You are now enrolled</a:t>
            </a:r>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328"/>
          <a:stretch/>
        </p:blipFill>
        <p:spPr>
          <a:xfrm>
            <a:off x="0" y="1600200"/>
            <a:ext cx="4477942" cy="5777056"/>
          </a:xfrm>
          <a:prstGeom prst="rect">
            <a:avLst/>
          </a:prstGeom>
        </p:spPr>
      </p:pic>
    </p:spTree>
    <p:extLst>
      <p:ext uri="{BB962C8B-B14F-4D97-AF65-F5344CB8AC3E}">
        <p14:creationId xmlns:p14="http://schemas.microsoft.com/office/powerpoint/2010/main" val="3456926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ways to posts</a:t>
            </a:r>
            <a:endParaRPr lang="en-US" dirty="0"/>
          </a:p>
        </p:txBody>
      </p:sp>
      <p:sp>
        <p:nvSpPr>
          <p:cNvPr id="4" name="Footer Placeholder 3"/>
          <p:cNvSpPr>
            <a:spLocks noGrp="1"/>
          </p:cNvSpPr>
          <p:nvPr>
            <p:ph type="ftr" sz="quarter" idx="11"/>
          </p:nvPr>
        </p:nvSpPr>
        <p:spPr/>
        <p:txBody>
          <a:bodyPr/>
          <a:lstStyle/>
          <a:p>
            <a:endParaRPr lang="en-US"/>
          </a:p>
        </p:txBody>
      </p:sp>
      <p:sp>
        <p:nvSpPr>
          <p:cNvPr id="3" name="Content Placeholder 2"/>
          <p:cNvSpPr>
            <a:spLocks noGrp="1"/>
          </p:cNvSpPr>
          <p:nvPr>
            <p:ph idx="4294967295"/>
          </p:nvPr>
        </p:nvSpPr>
        <p:spPr>
          <a:xfrm>
            <a:off x="4419600" y="1905000"/>
            <a:ext cx="3962400" cy="4525963"/>
          </a:xfrm>
        </p:spPr>
        <p:txBody>
          <a:bodyPr>
            <a:noAutofit/>
          </a:bodyPr>
          <a:lstStyle/>
          <a:p>
            <a:r>
              <a:rPr lang="en-US" sz="2800" dirty="0"/>
              <a:t>Widget on any webpage - </a:t>
            </a:r>
            <a:r>
              <a:rPr lang="en-US" sz="2800" dirty="0" smtClean="0"/>
              <a:t>BB</a:t>
            </a:r>
          </a:p>
          <a:p>
            <a:r>
              <a:rPr lang="en-US" sz="2800" dirty="0" smtClean="0"/>
              <a:t>HootCourse.com</a:t>
            </a:r>
          </a:p>
          <a:p>
            <a:r>
              <a:rPr lang="en-US" sz="2800" dirty="0" smtClean="0"/>
              <a:t>Twitter.com</a:t>
            </a:r>
          </a:p>
          <a:p>
            <a:r>
              <a:rPr lang="en-US" sz="2800" dirty="0" smtClean="0"/>
              <a:t>Any twitter client</a:t>
            </a:r>
          </a:p>
          <a:p>
            <a:r>
              <a:rPr lang="en-US" sz="2800" dirty="0"/>
              <a:t>D</a:t>
            </a:r>
            <a:r>
              <a:rPr lang="en-US" sz="2800" dirty="0" smtClean="0"/>
              <a:t>umb phones via text message</a:t>
            </a:r>
          </a:p>
          <a:p>
            <a:r>
              <a:rPr lang="en-US" sz="2800" dirty="0" smtClean="0"/>
              <a:t>Posting directly on Facebook DOES NOT work.</a:t>
            </a:r>
            <a:endParaRPr lang="en-US" sz="2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5746"/>
          <a:stretch/>
        </p:blipFill>
        <p:spPr>
          <a:xfrm>
            <a:off x="-6824" y="1600200"/>
            <a:ext cx="4046561" cy="5715000"/>
          </a:xfrm>
          <a:prstGeom prst="rect">
            <a:avLst/>
          </a:prstGeom>
        </p:spPr>
      </p:pic>
    </p:spTree>
    <p:extLst>
      <p:ext uri="{BB962C8B-B14F-4D97-AF65-F5344CB8AC3E}">
        <p14:creationId xmlns:p14="http://schemas.microsoft.com/office/powerpoint/2010/main" val="669779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Hashtag</a:t>
            </a:r>
            <a:endParaRPr lang="en-US" dirty="0"/>
          </a:p>
        </p:txBody>
      </p:sp>
      <p:sp>
        <p:nvSpPr>
          <p:cNvPr id="4" name="Footer Placeholder 3"/>
          <p:cNvSpPr>
            <a:spLocks noGrp="1"/>
          </p:cNvSpPr>
          <p:nvPr>
            <p:ph type="ftr" sz="quarter" idx="11"/>
          </p:nvPr>
        </p:nvSpPr>
        <p:spPr/>
        <p:txBody>
          <a:bodyPr/>
          <a:lstStyle/>
          <a:p>
            <a:endParaRPr lang="en-US"/>
          </a:p>
        </p:txBody>
      </p:sp>
      <p:sp>
        <p:nvSpPr>
          <p:cNvPr id="3" name="Content Placeholder 2"/>
          <p:cNvSpPr>
            <a:spLocks noGrp="1"/>
          </p:cNvSpPr>
          <p:nvPr>
            <p:ph idx="4294967295"/>
          </p:nvPr>
        </p:nvSpPr>
        <p:spPr>
          <a:xfrm>
            <a:off x="4343400" y="1905000"/>
            <a:ext cx="4267200" cy="4572000"/>
          </a:xfrm>
        </p:spPr>
        <p:txBody>
          <a:bodyPr>
            <a:normAutofit/>
          </a:bodyPr>
          <a:lstStyle/>
          <a:p>
            <a:r>
              <a:rPr lang="en-US" dirty="0" err="1" smtClean="0"/>
              <a:t>HootCourse’s</a:t>
            </a:r>
            <a:r>
              <a:rPr lang="en-US" dirty="0" smtClean="0"/>
              <a:t> </a:t>
            </a:r>
            <a:r>
              <a:rPr lang="en-US" dirty="0"/>
              <a:t>website or widget, </a:t>
            </a:r>
            <a:r>
              <a:rPr lang="en-US" dirty="0" err="1" smtClean="0"/>
              <a:t>hashtag</a:t>
            </a:r>
            <a:r>
              <a:rPr lang="en-US" dirty="0" smtClean="0"/>
              <a:t> will auto add. </a:t>
            </a:r>
          </a:p>
          <a:p>
            <a:r>
              <a:rPr lang="en-US" dirty="0" smtClean="0"/>
              <a:t>Twitter.com </a:t>
            </a:r>
            <a:r>
              <a:rPr lang="en-US" dirty="0"/>
              <a:t>or a Twitter client, </a:t>
            </a:r>
            <a:r>
              <a:rPr lang="en-US" dirty="0" smtClean="0"/>
              <a:t>you add </a:t>
            </a:r>
            <a:r>
              <a:rPr lang="en-US" dirty="0"/>
              <a:t>the </a:t>
            </a:r>
            <a:r>
              <a:rPr lang="en-US" dirty="0" err="1"/>
              <a:t>hashtag</a:t>
            </a:r>
            <a:r>
              <a:rPr lang="en-US" dirty="0"/>
              <a:t>. </a:t>
            </a:r>
          </a:p>
          <a:p>
            <a:endParaRPr lang="en-US"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986" t="8112" r="30360"/>
          <a:stretch/>
        </p:blipFill>
        <p:spPr>
          <a:xfrm>
            <a:off x="-304800" y="1596788"/>
            <a:ext cx="4266063" cy="5604317"/>
          </a:xfrm>
          <a:prstGeom prst="rect">
            <a:avLst/>
          </a:prstGeom>
        </p:spPr>
      </p:pic>
    </p:spTree>
    <p:extLst>
      <p:ext uri="{BB962C8B-B14F-4D97-AF65-F5344CB8AC3E}">
        <p14:creationId xmlns:p14="http://schemas.microsoft.com/office/powerpoint/2010/main" val="3613037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your turn</a:t>
            </a:r>
            <a:endParaRPr lang="en-US" dirty="0"/>
          </a:p>
        </p:txBody>
      </p:sp>
      <p:sp>
        <p:nvSpPr>
          <p:cNvPr id="4" name="Footer Placeholder 3"/>
          <p:cNvSpPr>
            <a:spLocks noGrp="1"/>
          </p:cNvSpPr>
          <p:nvPr>
            <p:ph type="ftr" sz="quarter" idx="11"/>
          </p:nvPr>
        </p:nvSpPr>
        <p:spPr/>
        <p:txBody>
          <a:bodyPr/>
          <a:lstStyle/>
          <a:p>
            <a:endParaRPr lang="en-US"/>
          </a:p>
        </p:txBody>
      </p:sp>
      <p:sp>
        <p:nvSpPr>
          <p:cNvPr id="3" name="Content Placeholder 2"/>
          <p:cNvSpPr>
            <a:spLocks noGrp="1"/>
          </p:cNvSpPr>
          <p:nvPr>
            <p:ph idx="4294967295"/>
          </p:nvPr>
        </p:nvSpPr>
        <p:spPr>
          <a:xfrm>
            <a:off x="4572000" y="2179637"/>
            <a:ext cx="4191000" cy="4144963"/>
          </a:xfrm>
        </p:spPr>
        <p:txBody>
          <a:bodyPr>
            <a:normAutofit lnSpcReduction="10000"/>
          </a:bodyPr>
          <a:lstStyle/>
          <a:p>
            <a:r>
              <a:rPr lang="en-US" dirty="0"/>
              <a:t>Questions</a:t>
            </a:r>
            <a:r>
              <a:rPr lang="en-US" dirty="0" smtClean="0"/>
              <a:t>?</a:t>
            </a:r>
          </a:p>
          <a:p>
            <a:r>
              <a:rPr lang="en-US" dirty="0" smtClean="0"/>
              <a:t>Links to similar tools you’ve used.</a:t>
            </a:r>
          </a:p>
          <a:p>
            <a:r>
              <a:rPr lang="en-US" dirty="0" smtClean="0"/>
              <a:t>Find new people to follow.</a:t>
            </a:r>
          </a:p>
          <a:p>
            <a:r>
              <a:rPr lang="en-US" dirty="0" smtClean="0"/>
              <a:t>What is one thing you hope we cover in the next 20 minutes?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3323"/>
            <a:ext cx="4267200" cy="6397677"/>
          </a:xfrm>
          <a:prstGeom prst="rect">
            <a:avLst/>
          </a:prstGeom>
        </p:spPr>
      </p:pic>
    </p:spTree>
    <p:extLst>
      <p:ext uri="{BB962C8B-B14F-4D97-AF65-F5344CB8AC3E}">
        <p14:creationId xmlns:p14="http://schemas.microsoft.com/office/powerpoint/2010/main" val="3502375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noAutofit/>
          </a:bodyPr>
          <a:lstStyle/>
          <a:p>
            <a:pPr algn="ctr"/>
            <a:r>
              <a:rPr lang="en-US" sz="2800" dirty="0" smtClean="0"/>
              <a:t>9 </a:t>
            </a:r>
            <a:r>
              <a:rPr lang="en-US" sz="2800" dirty="0"/>
              <a:t>reasons why HootCourse is </a:t>
            </a:r>
            <a:r>
              <a:rPr lang="en-US" sz="2800" dirty="0" smtClean="0"/>
              <a:t>great at managing </a:t>
            </a:r>
            <a:r>
              <a:rPr lang="en-US" sz="2800" dirty="0"/>
              <a:t>a course-related backchannel.</a:t>
            </a:r>
          </a:p>
        </p:txBody>
      </p:sp>
      <p:sp>
        <p:nvSpPr>
          <p:cNvPr id="4" name="Footer Placeholder 3"/>
          <p:cNvSpPr>
            <a:spLocks noGrp="1"/>
          </p:cNvSpPr>
          <p:nvPr>
            <p:ph type="ftr" sz="quarter" idx="11"/>
          </p:nvPr>
        </p:nvSpPr>
        <p:spPr/>
        <p:txBody>
          <a:bodyPr/>
          <a:lstStyle/>
          <a:p>
            <a:endParaRPr lang="en-US"/>
          </a:p>
        </p:txBody>
      </p:sp>
      <p:sp>
        <p:nvSpPr>
          <p:cNvPr id="3" name="Content Placeholder 2"/>
          <p:cNvSpPr>
            <a:spLocks noGrp="1"/>
          </p:cNvSpPr>
          <p:nvPr>
            <p:ph idx="4294967295"/>
          </p:nvPr>
        </p:nvSpPr>
        <p:spPr>
          <a:xfrm>
            <a:off x="5791200" y="2027237"/>
            <a:ext cx="3581400" cy="4525963"/>
          </a:xfrm>
        </p:spPr>
        <p:txBody>
          <a:bodyPr>
            <a:normAutofit fontScale="92500" lnSpcReduction="20000"/>
          </a:bodyPr>
          <a:lstStyle/>
          <a:p>
            <a:pPr marL="395288" indent="-395288">
              <a:buFont typeface="+mj-lt"/>
              <a:buAutoNum type="arabicPeriod"/>
            </a:pPr>
            <a:r>
              <a:rPr lang="en-US" sz="2600" dirty="0" smtClean="0"/>
              <a:t>One </a:t>
            </a:r>
            <a:r>
              <a:rPr lang="en-US" sz="2600" dirty="0"/>
              <a:t>place</a:t>
            </a:r>
          </a:p>
          <a:p>
            <a:pPr marL="395288" indent="-395288">
              <a:buFont typeface="+mj-lt"/>
              <a:buAutoNum type="arabicPeriod"/>
            </a:pPr>
            <a:r>
              <a:rPr lang="en-US" sz="2600" dirty="0" smtClean="0"/>
              <a:t>Archive </a:t>
            </a:r>
          </a:p>
          <a:p>
            <a:pPr marL="395288" indent="-395288">
              <a:buFont typeface="+mj-lt"/>
              <a:buAutoNum type="arabicPeriod"/>
            </a:pPr>
            <a:r>
              <a:rPr lang="en-US" sz="2600" dirty="0" smtClean="0"/>
              <a:t>Twitter OR Facebook account</a:t>
            </a:r>
            <a:endParaRPr lang="en-US" sz="2600" dirty="0"/>
          </a:p>
          <a:p>
            <a:pPr marL="395288" indent="-395288">
              <a:buFont typeface="+mj-lt"/>
              <a:buAutoNum type="arabicPeriod"/>
            </a:pPr>
            <a:r>
              <a:rPr lang="en-US" sz="2600" dirty="0" smtClean="0"/>
              <a:t>Won’t clog their feeds </a:t>
            </a:r>
          </a:p>
          <a:p>
            <a:pPr marL="395288" indent="-395288">
              <a:buFont typeface="+mj-lt"/>
              <a:buAutoNum type="arabicPeriod"/>
            </a:pPr>
            <a:r>
              <a:rPr lang="en-US" sz="2600" dirty="0" smtClean="0"/>
              <a:t>Private </a:t>
            </a:r>
            <a:r>
              <a:rPr lang="en-US" sz="2600" dirty="0"/>
              <a:t>tweets </a:t>
            </a:r>
            <a:r>
              <a:rPr lang="en-US" sz="2600" dirty="0" smtClean="0"/>
              <a:t>stay private </a:t>
            </a:r>
          </a:p>
          <a:p>
            <a:pPr marL="395288" indent="-395288">
              <a:buFont typeface="+mj-lt"/>
              <a:buAutoNum type="arabicPeriod"/>
            </a:pPr>
            <a:r>
              <a:rPr lang="en-US" sz="2600" dirty="0" smtClean="0"/>
              <a:t>Classroom </a:t>
            </a:r>
            <a:r>
              <a:rPr lang="en-US" sz="2600" dirty="0"/>
              <a:t>mode</a:t>
            </a:r>
          </a:p>
          <a:p>
            <a:pPr marL="395288" indent="-395288">
              <a:buFont typeface="+mj-lt"/>
              <a:buAutoNum type="arabicPeriod"/>
            </a:pPr>
            <a:r>
              <a:rPr lang="en-US" sz="2600" dirty="0"/>
              <a:t>Widget </a:t>
            </a:r>
            <a:endParaRPr lang="en-US" sz="2600" dirty="0" smtClean="0"/>
          </a:p>
          <a:p>
            <a:pPr marL="395288" indent="-395288">
              <a:buFont typeface="+mj-lt"/>
              <a:buAutoNum type="arabicPeriod"/>
            </a:pPr>
            <a:r>
              <a:rPr lang="en-US" sz="2600" dirty="0" smtClean="0"/>
              <a:t>No strangers, less noise</a:t>
            </a:r>
          </a:p>
          <a:p>
            <a:pPr marL="395288" indent="-395288">
              <a:buFont typeface="+mj-lt"/>
              <a:buAutoNum type="arabicPeriod"/>
            </a:pPr>
            <a:r>
              <a:rPr lang="en-US" sz="2600" dirty="0" smtClean="0"/>
              <a:t>Track students</a:t>
            </a:r>
            <a:endParaRPr lang="en-US" sz="2600" dirty="0"/>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189" r="21098"/>
          <a:stretch/>
        </p:blipFill>
        <p:spPr>
          <a:xfrm>
            <a:off x="0" y="1600200"/>
            <a:ext cx="5615237" cy="5257800"/>
          </a:xfrm>
          <a:prstGeom prst="rect">
            <a:avLst/>
          </a:prstGeom>
        </p:spPr>
      </p:pic>
    </p:spTree>
    <p:extLst>
      <p:ext uri="{BB962C8B-B14F-4D97-AF65-F5344CB8AC3E}">
        <p14:creationId xmlns:p14="http://schemas.microsoft.com/office/powerpoint/2010/main" val="758680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issues</a:t>
            </a:r>
            <a:endParaRPr lang="en-US" dirty="0"/>
          </a:p>
        </p:txBody>
      </p:sp>
      <p:sp>
        <p:nvSpPr>
          <p:cNvPr id="4" name="Footer Placeholder 3"/>
          <p:cNvSpPr>
            <a:spLocks noGrp="1"/>
          </p:cNvSpPr>
          <p:nvPr>
            <p:ph type="ftr" sz="quarter" idx="11"/>
          </p:nvPr>
        </p:nvSpPr>
        <p:spPr/>
        <p:txBody>
          <a:bodyPr/>
          <a:lstStyle/>
          <a:p>
            <a:endParaRPr lang="en-US"/>
          </a:p>
        </p:txBody>
      </p:sp>
      <p:sp>
        <p:nvSpPr>
          <p:cNvPr id="3" name="Content Placeholder 2"/>
          <p:cNvSpPr>
            <a:spLocks noGrp="1"/>
          </p:cNvSpPr>
          <p:nvPr>
            <p:ph idx="4294967295"/>
          </p:nvPr>
        </p:nvSpPr>
        <p:spPr>
          <a:xfrm>
            <a:off x="5257800" y="1905000"/>
            <a:ext cx="3505200" cy="4525963"/>
          </a:xfrm>
        </p:spPr>
        <p:txBody>
          <a:bodyPr>
            <a:normAutofit fontScale="85000" lnSpcReduction="20000"/>
          </a:bodyPr>
          <a:lstStyle/>
          <a:p>
            <a:r>
              <a:rPr lang="en-US" dirty="0" smtClean="0"/>
              <a:t>Free software </a:t>
            </a:r>
          </a:p>
          <a:p>
            <a:r>
              <a:rPr lang="en-US" dirty="0" smtClean="0"/>
              <a:t>Limited </a:t>
            </a:r>
            <a:r>
              <a:rPr lang="en-US" dirty="0"/>
              <a:t>official support  </a:t>
            </a:r>
          </a:p>
          <a:p>
            <a:r>
              <a:rPr lang="en-US" dirty="0"/>
              <a:t>Can not delete courses</a:t>
            </a:r>
          </a:p>
          <a:p>
            <a:r>
              <a:rPr lang="en-US" dirty="0"/>
              <a:t>Not completely private </a:t>
            </a:r>
            <a:endParaRPr lang="en-US" dirty="0" smtClean="0"/>
          </a:p>
          <a:p>
            <a:r>
              <a:rPr lang="en-US" dirty="0" smtClean="0"/>
              <a:t>Tweets still need to be monitored</a:t>
            </a:r>
          </a:p>
          <a:p>
            <a:r>
              <a:rPr lang="en-US" dirty="0" smtClean="0"/>
              <a:t>Privacy Policy - </a:t>
            </a:r>
            <a:r>
              <a:rPr lang="en-US" dirty="0">
                <a:hlinkClick r:id="rId3"/>
              </a:rPr>
              <a:t>http://hootcourse.com/privacy/</a:t>
            </a:r>
            <a:r>
              <a:rPr lang="en-US" dirty="0"/>
              <a:t> </a:t>
            </a:r>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00200"/>
            <a:ext cx="5291959" cy="5291959"/>
          </a:xfrm>
          <a:prstGeom prst="rect">
            <a:avLst/>
          </a:prstGeom>
        </p:spPr>
      </p:pic>
    </p:spTree>
    <p:extLst>
      <p:ext uri="{BB962C8B-B14F-4D97-AF65-F5344CB8AC3E}">
        <p14:creationId xmlns:p14="http://schemas.microsoft.com/office/powerpoint/2010/main" val="3497015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Using Twitter in Classroom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a:t>
            </a:r>
            <a:r>
              <a:rPr lang="en-US" dirty="0"/>
              <a:t>expectations </a:t>
            </a:r>
            <a:endParaRPr lang="en-US" dirty="0" smtClean="0"/>
          </a:p>
          <a:p>
            <a:r>
              <a:rPr lang="en-US" dirty="0" smtClean="0"/>
              <a:t>Assign </a:t>
            </a:r>
            <a:r>
              <a:rPr lang="en-US" dirty="0"/>
              <a:t>points </a:t>
            </a:r>
            <a:endParaRPr lang="en-US" dirty="0" smtClean="0"/>
          </a:p>
          <a:p>
            <a:r>
              <a:rPr lang="en-US" dirty="0" smtClean="0"/>
              <a:t>You determine when the backchannel is displayed in class</a:t>
            </a:r>
            <a:endParaRPr lang="en-US" dirty="0"/>
          </a:p>
          <a:p>
            <a:r>
              <a:rPr lang="en-US" dirty="0"/>
              <a:t>Build a relationship </a:t>
            </a:r>
            <a:endParaRPr lang="en-US" dirty="0" smtClean="0"/>
          </a:p>
          <a:p>
            <a:r>
              <a:rPr lang="en-US" dirty="0" smtClean="0"/>
              <a:t>FERPA form</a:t>
            </a:r>
          </a:p>
          <a:p>
            <a:r>
              <a:rPr lang="en-US" dirty="0"/>
              <a:t>Have a </a:t>
            </a:r>
            <a:r>
              <a:rPr lang="en-US" dirty="0" smtClean="0"/>
              <a:t>backup</a:t>
            </a:r>
          </a:p>
          <a:p>
            <a:r>
              <a:rPr lang="en-US" dirty="0" smtClean="0"/>
              <a:t>Abbreviations, grammar, Twitter-speak</a:t>
            </a:r>
          </a:p>
          <a:p>
            <a:r>
              <a:rPr lang="en-US" dirty="0"/>
              <a:t>Unusual names  </a:t>
            </a:r>
          </a:p>
          <a:p>
            <a:endParaRPr lang="en-US" dirty="0" smtClean="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1590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TweetDeck </a:t>
            </a:r>
            <a:r>
              <a:rPr lang="en-US" dirty="0" smtClean="0"/>
              <a:t>demo</a:t>
            </a:r>
            <a:endParaRPr lang="en-US" dirty="0"/>
          </a:p>
        </p:txBody>
      </p:sp>
      <p:sp>
        <p:nvSpPr>
          <p:cNvPr id="4" name="Footer Placeholder 3"/>
          <p:cNvSpPr>
            <a:spLocks noGrp="1"/>
          </p:cNvSpPr>
          <p:nvPr>
            <p:ph type="ftr" sz="quarter" idx="11"/>
          </p:nvPr>
        </p:nvSpPr>
        <p:spPr/>
        <p:txBody>
          <a:bodyPr/>
          <a:lstStyle/>
          <a:p>
            <a:endParaRPr lang="en-US"/>
          </a:p>
        </p:txBody>
      </p:sp>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600200"/>
            <a:ext cx="9144000" cy="6465093"/>
          </a:xfrm>
        </p:spPr>
      </p:pic>
    </p:spTree>
    <p:extLst>
      <p:ext uri="{BB962C8B-B14F-4D97-AF65-F5344CB8AC3E}">
        <p14:creationId xmlns:p14="http://schemas.microsoft.com/office/powerpoint/2010/main" val="348953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0"/>
            <a:ext cx="5257800" cy="1470025"/>
          </a:xfrm>
        </p:spPr>
        <p:txBody>
          <a:bodyPr>
            <a:normAutofit fontScale="90000"/>
          </a:bodyPr>
          <a:lstStyle/>
          <a:p>
            <a:r>
              <a:rPr lang="en-US" dirty="0"/>
              <a:t>Backchannel Conversations with </a:t>
            </a:r>
            <a:r>
              <a:rPr lang="en-US" dirty="0" smtClean="0"/>
              <a:t>Twitter</a:t>
            </a:r>
            <a:endParaRPr lang="en-US" dirty="0"/>
          </a:p>
        </p:txBody>
      </p:sp>
      <p:sp>
        <p:nvSpPr>
          <p:cNvPr id="5" name="Subtitle 4"/>
          <p:cNvSpPr>
            <a:spLocks noGrp="1"/>
          </p:cNvSpPr>
          <p:nvPr>
            <p:ph type="subTitle" idx="1"/>
          </p:nvPr>
        </p:nvSpPr>
        <p:spPr>
          <a:xfrm>
            <a:off x="685800" y="3581400"/>
            <a:ext cx="5334000" cy="2514600"/>
          </a:xfrm>
        </p:spPr>
        <p:txBody>
          <a:bodyPr>
            <a:noAutofit/>
          </a:bodyPr>
          <a:lstStyle/>
          <a:p>
            <a:r>
              <a:rPr lang="en-US" sz="2400" dirty="0" smtClean="0">
                <a:latin typeface="Franklin Gothic Heavy" pitchFamily="34" charset="0"/>
              </a:rPr>
              <a:t>Dan Reis</a:t>
            </a:r>
          </a:p>
          <a:p>
            <a:r>
              <a:rPr lang="en-US" sz="2400" dirty="0" smtClean="0"/>
              <a:t>Multimedia Designer</a:t>
            </a:r>
            <a:br>
              <a:rPr lang="en-US" sz="2400" dirty="0" smtClean="0"/>
            </a:br>
            <a:r>
              <a:rPr lang="en-US" sz="2400" dirty="0" smtClean="0"/>
              <a:t>North Carolina Central University</a:t>
            </a:r>
          </a:p>
          <a:p>
            <a:r>
              <a:rPr lang="en-US" sz="2400" dirty="0" smtClean="0"/>
              <a:t/>
            </a:r>
            <a:br>
              <a:rPr lang="en-US" sz="2400" dirty="0" smtClean="0"/>
            </a:br>
            <a:r>
              <a:rPr lang="en-US" sz="2400" dirty="0" smtClean="0">
                <a:latin typeface="Franklin Gothic Heavy" pitchFamily="34" charset="0"/>
              </a:rPr>
              <a:t>Melinda </a:t>
            </a:r>
            <a:r>
              <a:rPr lang="en-US" sz="2400" dirty="0" err="1" smtClean="0">
                <a:latin typeface="Franklin Gothic Heavy" pitchFamily="34" charset="0"/>
              </a:rPr>
              <a:t>Livas</a:t>
            </a:r>
            <a:endParaRPr lang="en-US" sz="2400" dirty="0" smtClean="0">
              <a:latin typeface="Franklin Gothic Heavy" pitchFamily="34" charset="0"/>
            </a:endParaRPr>
          </a:p>
          <a:p>
            <a:r>
              <a:rPr lang="en-US" sz="2400" dirty="0" smtClean="0"/>
              <a:t>Distance Services Librarian</a:t>
            </a:r>
          </a:p>
          <a:p>
            <a:r>
              <a:rPr lang="en-US" sz="2400" dirty="0" smtClean="0"/>
              <a:t>Winston-Salem State University</a:t>
            </a:r>
            <a:endParaRPr lang="en-US" sz="2400" dirty="0"/>
          </a:p>
        </p:txBody>
      </p:sp>
      <p:sp>
        <p:nvSpPr>
          <p:cNvPr id="2" name="TextBox 1"/>
          <p:cNvSpPr txBox="1"/>
          <p:nvPr/>
        </p:nvSpPr>
        <p:spPr>
          <a:xfrm>
            <a:off x="762000" y="2819400"/>
            <a:ext cx="6934200" cy="381000"/>
          </a:xfrm>
          <a:prstGeom prst="rect">
            <a:avLst/>
          </a:prstGeom>
          <a:noFill/>
        </p:spPr>
        <p:txBody>
          <a:bodyPr wrap="square" rtlCol="0">
            <a:spAutoFit/>
          </a:bodyPr>
          <a:lstStyle/>
          <a:p>
            <a:r>
              <a:rPr lang="en-US" b="1" cap="all" dirty="0">
                <a:solidFill>
                  <a:schemeClr val="bg1"/>
                </a:solidFill>
              </a:rPr>
              <a:t>EXPERIENCE IT: HANDS-ON LAB</a:t>
            </a:r>
            <a:endParaRPr lang="en-US" dirty="0">
              <a:solidFill>
                <a:schemeClr val="bg1"/>
              </a:solidFill>
            </a:endParaRPr>
          </a:p>
        </p:txBody>
      </p:sp>
    </p:spTree>
    <p:extLst>
      <p:ext uri="{BB962C8B-B14F-4D97-AF65-F5344CB8AC3E}">
        <p14:creationId xmlns:p14="http://schemas.microsoft.com/office/powerpoint/2010/main" val="1442089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sz="3200" dirty="0" smtClean="0"/>
              <a:t>One thing you found interesting about this session.</a:t>
            </a:r>
            <a:endParaRPr lang="en-US" sz="3200" dirty="0"/>
          </a:p>
        </p:txBody>
      </p:sp>
      <p:sp>
        <p:nvSpPr>
          <p:cNvPr id="3" name="Footer Placeholder 2"/>
          <p:cNvSpPr>
            <a:spLocks noGrp="1"/>
          </p:cNvSpPr>
          <p:nvPr>
            <p:ph type="ftr" sz="quarter" idx="11"/>
          </p:nvPr>
        </p:nvSpPr>
        <p:spPr/>
        <p:txBody>
          <a:bodyPr/>
          <a:lstStyle/>
          <a:p>
            <a:endParaRPr lang="en-US"/>
          </a:p>
        </p:txBody>
      </p:sp>
      <p:pic>
        <p:nvPicPr>
          <p:cNvPr id="8" name="Content Placeholder 7"/>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8161"/>
          <a:stretch/>
        </p:blipFill>
        <p:spPr>
          <a:xfrm>
            <a:off x="0" y="1524000"/>
            <a:ext cx="9144000" cy="6298324"/>
          </a:xfrm>
        </p:spPr>
      </p:pic>
    </p:spTree>
    <p:extLst>
      <p:ext uri="{BB962C8B-B14F-4D97-AF65-F5344CB8AC3E}">
        <p14:creationId xmlns:p14="http://schemas.microsoft.com/office/powerpoint/2010/main" val="3897352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In-class Backchannel example</a:t>
            </a:r>
            <a:endParaRPr lang="en-US" dirty="0">
              <a:solidFill>
                <a:schemeClr val="bg1"/>
              </a:solidFill>
            </a:endParaRPr>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393" r="21575"/>
          <a:stretch/>
        </p:blipFill>
        <p:spPr>
          <a:xfrm>
            <a:off x="0" y="1600200"/>
            <a:ext cx="9143999" cy="7640805"/>
          </a:xfrm>
          <a:prstGeom prst="rect">
            <a:avLst/>
          </a:prstGeom>
        </p:spPr>
      </p:pic>
    </p:spTree>
    <p:extLst>
      <p:ext uri="{BB962C8B-B14F-4D97-AF65-F5344CB8AC3E}">
        <p14:creationId xmlns:p14="http://schemas.microsoft.com/office/powerpoint/2010/main" val="189379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0" indent="0">
              <a:lnSpc>
                <a:spcPct val="145000"/>
              </a:lnSpc>
              <a:buNone/>
            </a:pPr>
            <a:r>
              <a:rPr lang="en-US" dirty="0" err="1"/>
              <a:t>Backhannel</a:t>
            </a:r>
            <a:r>
              <a:rPr lang="en-US" dirty="0"/>
              <a:t>. Retrieved May 11, 2011 from Wikipedia: </a:t>
            </a:r>
            <a:r>
              <a:rPr lang="en-US" dirty="0">
                <a:hlinkClick r:id="rId2"/>
              </a:rPr>
              <a:t>http://en.wikipedia.org/wiki/Backchannel</a:t>
            </a:r>
            <a:r>
              <a:rPr lang="en-US" dirty="0"/>
              <a:t> </a:t>
            </a:r>
          </a:p>
          <a:p>
            <a:pPr marL="0" indent="0">
              <a:lnSpc>
                <a:spcPct val="145000"/>
              </a:lnSpc>
              <a:buNone/>
            </a:pPr>
            <a:r>
              <a:rPr lang="en-US" dirty="0" err="1" smtClean="0"/>
              <a:t>Bruff</a:t>
            </a:r>
            <a:r>
              <a:rPr lang="en-US" dirty="0"/>
              <a:t>, D. (2011, February 10). Encouraging a Conference Backchannel on </a:t>
            </a:r>
            <a:r>
              <a:rPr lang="en-US" dirty="0" smtClean="0"/>
              <a:t>Twitter. Retrieved from </a:t>
            </a:r>
            <a:r>
              <a:rPr lang="en-US" dirty="0" smtClean="0">
                <a:hlinkClick r:id="rId3"/>
              </a:rPr>
              <a:t>http</a:t>
            </a:r>
            <a:r>
              <a:rPr lang="en-US" dirty="0">
                <a:hlinkClick r:id="rId3"/>
              </a:rPr>
              <a:t>://</a:t>
            </a:r>
            <a:r>
              <a:rPr lang="en-US" dirty="0" smtClean="0">
                <a:hlinkClick r:id="rId3"/>
              </a:rPr>
              <a:t>chronicle.com/blogs/profhacker/encouraging-a-conference-backchannel-on-twitter/30612</a:t>
            </a:r>
            <a:r>
              <a:rPr lang="en-US" dirty="0" smtClean="0"/>
              <a:t> </a:t>
            </a:r>
          </a:p>
          <a:p>
            <a:pPr marL="0" indent="0">
              <a:lnSpc>
                <a:spcPct val="145000"/>
              </a:lnSpc>
              <a:buNone/>
            </a:pPr>
            <a:r>
              <a:rPr lang="en-US" dirty="0" err="1"/>
              <a:t>Bruff</a:t>
            </a:r>
            <a:r>
              <a:rPr lang="en-US" dirty="0"/>
              <a:t>, D. (2011, April 26). The Backchannel – Dealing with Distraction, Incivility, and </a:t>
            </a:r>
            <a:r>
              <a:rPr lang="en-US" dirty="0" smtClean="0"/>
              <a:t>Unfairness. Retrieved from </a:t>
            </a:r>
            <a:r>
              <a:rPr lang="en-US" dirty="0" smtClean="0">
                <a:hlinkClick r:id="rId4"/>
              </a:rPr>
              <a:t>http</a:t>
            </a:r>
            <a:r>
              <a:rPr lang="en-US" dirty="0">
                <a:hlinkClick r:id="rId4"/>
              </a:rPr>
              <a:t>://derekbruff.com/teachingwithcrs/?p=963</a:t>
            </a:r>
            <a:r>
              <a:rPr lang="en-US" dirty="0"/>
              <a:t> </a:t>
            </a:r>
            <a:endParaRPr lang="en-US" dirty="0" smtClean="0"/>
          </a:p>
          <a:p>
            <a:pPr marL="0" indent="0">
              <a:lnSpc>
                <a:spcPct val="145000"/>
              </a:lnSpc>
              <a:buNone/>
            </a:pPr>
            <a:r>
              <a:rPr lang="en-US" dirty="0" err="1"/>
              <a:t>Bruff</a:t>
            </a:r>
            <a:r>
              <a:rPr lang="en-US" dirty="0"/>
              <a:t>, D. (2011, February 2). The Backchannel – Opening the Classroom, Managing the </a:t>
            </a:r>
            <a:r>
              <a:rPr lang="en-US" dirty="0" smtClean="0"/>
              <a:t>Stream. Retrieved from </a:t>
            </a:r>
            <a:r>
              <a:rPr lang="en-US" dirty="0" smtClean="0">
                <a:hlinkClick r:id="rId5"/>
              </a:rPr>
              <a:t>http</a:t>
            </a:r>
            <a:r>
              <a:rPr lang="en-US" dirty="0">
                <a:hlinkClick r:id="rId5"/>
              </a:rPr>
              <a:t>://derekbruff.com/teachingwithcrs/?p=899</a:t>
            </a:r>
            <a:r>
              <a:rPr lang="en-US" dirty="0"/>
              <a:t> </a:t>
            </a:r>
          </a:p>
          <a:p>
            <a:pPr marL="0" indent="0">
              <a:lnSpc>
                <a:spcPct val="145000"/>
              </a:lnSpc>
              <a:buNone/>
            </a:pPr>
            <a:r>
              <a:rPr lang="en-US" dirty="0" err="1" smtClean="0"/>
              <a:t>Bruff</a:t>
            </a:r>
            <a:r>
              <a:rPr lang="en-US" dirty="0" smtClean="0"/>
              <a:t>, D. Twitter </a:t>
            </a:r>
            <a:r>
              <a:rPr lang="en-US" dirty="0"/>
              <a:t>101 for the 2010 Lilly </a:t>
            </a:r>
            <a:r>
              <a:rPr lang="en-US" dirty="0" smtClean="0"/>
              <a:t>Conference [</a:t>
            </a:r>
            <a:r>
              <a:rPr lang="en-US" dirty="0" err="1" smtClean="0"/>
              <a:t>Prezi</a:t>
            </a:r>
            <a:r>
              <a:rPr lang="en-US" dirty="0" smtClean="0"/>
              <a:t> presentation] Retrieved from </a:t>
            </a:r>
            <a:r>
              <a:rPr lang="en-US" dirty="0" smtClean="0">
                <a:hlinkClick r:id="rId6"/>
              </a:rPr>
              <a:t>http</a:t>
            </a:r>
            <a:r>
              <a:rPr lang="en-US" dirty="0">
                <a:hlinkClick r:id="rId6"/>
              </a:rPr>
              <a:t>://prezi.com/dy_vdnlm9flm/twitter-101-for-the-2010-lilly-conference</a:t>
            </a:r>
            <a:r>
              <a:rPr lang="en-US" dirty="0" smtClean="0">
                <a:hlinkClick r:id="rId6"/>
              </a:rPr>
              <a:t>/</a:t>
            </a:r>
            <a:endParaRPr lang="en-US" dirty="0" smtClean="0"/>
          </a:p>
          <a:p>
            <a:pPr marL="0" indent="0">
              <a:lnSpc>
                <a:spcPct val="145000"/>
              </a:lnSpc>
              <a:buNone/>
            </a:pPr>
            <a:r>
              <a:rPr lang="en-US" dirty="0" err="1"/>
              <a:t>Educause</a:t>
            </a:r>
            <a:r>
              <a:rPr lang="en-US" dirty="0"/>
              <a:t>. (2010, February 9). 7 Things You Should Know About Backchannel Communication. Retrieved from </a:t>
            </a:r>
            <a:r>
              <a:rPr lang="en-US" dirty="0">
                <a:hlinkClick r:id="rId7"/>
              </a:rPr>
              <a:t>http://</a:t>
            </a:r>
            <a:r>
              <a:rPr lang="en-US" dirty="0" smtClean="0">
                <a:hlinkClick r:id="rId7"/>
              </a:rPr>
              <a:t>net.educause.edu/ir/library/pdf/ELI7057.pdf</a:t>
            </a:r>
            <a:r>
              <a:rPr lang="en-US" dirty="0" smtClean="0"/>
              <a:t> </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20588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normAutofit fontScale="40000" lnSpcReduction="20000"/>
          </a:bodyPr>
          <a:lstStyle/>
          <a:p>
            <a:pPr marL="0" indent="0">
              <a:lnSpc>
                <a:spcPct val="134000"/>
              </a:lnSpc>
              <a:buNone/>
            </a:pPr>
            <a:r>
              <a:rPr lang="en-US" i="1" dirty="0">
                <a:hlinkClick r:id="rId2"/>
              </a:rPr>
              <a:t>Backchannel, from the Back of the </a:t>
            </a:r>
            <a:r>
              <a:rPr lang="en-US" i="1" dirty="0" smtClean="0">
                <a:hlinkClick r:id="rId2"/>
              </a:rPr>
              <a:t>Room</a:t>
            </a:r>
            <a:r>
              <a:rPr lang="en-US" i="1" dirty="0" smtClean="0"/>
              <a:t> </a:t>
            </a:r>
            <a:r>
              <a:rPr lang="en-US" dirty="0" smtClean="0"/>
              <a:t>photo </a:t>
            </a:r>
            <a:r>
              <a:rPr lang="en-US" dirty="0"/>
              <a:t>by Flickr user </a:t>
            </a:r>
            <a:r>
              <a:rPr lang="en-US" dirty="0" err="1" smtClean="0"/>
              <a:t>justin</a:t>
            </a:r>
            <a:r>
              <a:rPr lang="en-US" dirty="0" smtClean="0"/>
              <a:t>, </a:t>
            </a:r>
            <a:r>
              <a:rPr lang="en-US" dirty="0"/>
              <a:t>available under a Creative </a:t>
            </a:r>
            <a:r>
              <a:rPr lang="en-US" dirty="0" smtClean="0"/>
              <a:t>Commons License. </a:t>
            </a:r>
          </a:p>
          <a:p>
            <a:pPr marL="0" indent="0">
              <a:lnSpc>
                <a:spcPct val="134000"/>
              </a:lnSpc>
              <a:buNone/>
            </a:pPr>
            <a:r>
              <a:rPr lang="en-US" i="1" dirty="0" smtClean="0"/>
              <a:t>Twitter icon </a:t>
            </a:r>
            <a:r>
              <a:rPr lang="en-US" dirty="0" smtClean="0"/>
              <a:t>from </a:t>
            </a:r>
            <a:r>
              <a:rPr lang="en-US" dirty="0" smtClean="0">
                <a:hlinkClick r:id="rId3"/>
              </a:rPr>
              <a:t>Twitter.com.</a:t>
            </a:r>
            <a:r>
              <a:rPr lang="en-US" dirty="0" smtClean="0"/>
              <a:t> </a:t>
            </a:r>
          </a:p>
          <a:p>
            <a:pPr marL="0" indent="0">
              <a:lnSpc>
                <a:spcPct val="134000"/>
              </a:lnSpc>
              <a:buNone/>
            </a:pPr>
            <a:r>
              <a:rPr lang="en-US" i="1" dirty="0" smtClean="0">
                <a:hlinkClick r:id="rId4"/>
              </a:rPr>
              <a:t>Wall o’ Tweets</a:t>
            </a:r>
            <a:r>
              <a:rPr lang="en-US" i="1" dirty="0" smtClean="0"/>
              <a:t> </a:t>
            </a:r>
            <a:r>
              <a:rPr lang="en-US" dirty="0" smtClean="0"/>
              <a:t>photo </a:t>
            </a:r>
            <a:r>
              <a:rPr lang="en-US" dirty="0"/>
              <a:t>by Flickr user </a:t>
            </a:r>
            <a:r>
              <a:rPr lang="en-US" dirty="0" smtClean="0"/>
              <a:t>Adam </a:t>
            </a:r>
            <a:r>
              <a:rPr lang="en-US" dirty="0" err="1" smtClean="0"/>
              <a:t>Tinworth</a:t>
            </a:r>
            <a:r>
              <a:rPr lang="en-US" dirty="0" smtClean="0"/>
              <a:t>, </a:t>
            </a:r>
            <a:r>
              <a:rPr lang="en-US" dirty="0"/>
              <a:t>available under a Creative Commons License. </a:t>
            </a:r>
            <a:endParaRPr lang="en-US" dirty="0" smtClean="0"/>
          </a:p>
          <a:p>
            <a:pPr marL="0" indent="0">
              <a:lnSpc>
                <a:spcPct val="134000"/>
              </a:lnSpc>
              <a:buNone/>
            </a:pPr>
            <a:r>
              <a:rPr lang="en-US" i="1" dirty="0" smtClean="0">
                <a:hlinkClick r:id="rId5"/>
              </a:rPr>
              <a:t>Classroom</a:t>
            </a:r>
            <a:r>
              <a:rPr lang="en-US" i="1" dirty="0" smtClean="0"/>
              <a:t> </a:t>
            </a:r>
            <a:r>
              <a:rPr lang="en-US" dirty="0" smtClean="0"/>
              <a:t>photo </a:t>
            </a:r>
            <a:r>
              <a:rPr lang="en-US" dirty="0"/>
              <a:t>by Flickr user </a:t>
            </a:r>
            <a:r>
              <a:rPr lang="en-US" dirty="0" smtClean="0"/>
              <a:t>Velkr0, </a:t>
            </a:r>
            <a:r>
              <a:rPr lang="en-US" dirty="0"/>
              <a:t>available under a Creative Commons License. </a:t>
            </a:r>
            <a:endParaRPr lang="en-US" dirty="0" smtClean="0"/>
          </a:p>
          <a:p>
            <a:pPr marL="0" indent="0">
              <a:lnSpc>
                <a:spcPct val="134000"/>
              </a:lnSpc>
              <a:buNone/>
            </a:pPr>
            <a:r>
              <a:rPr lang="en-US" i="1" dirty="0">
                <a:hlinkClick r:id="rId6"/>
              </a:rPr>
              <a:t>Nutritional Info </a:t>
            </a:r>
            <a:r>
              <a:rPr lang="en-US" i="1" dirty="0" smtClean="0">
                <a:hlinkClick r:id="rId6"/>
              </a:rPr>
              <a:t>Parody</a:t>
            </a:r>
            <a:r>
              <a:rPr lang="en-US" i="1" dirty="0" smtClean="0"/>
              <a:t> </a:t>
            </a:r>
            <a:r>
              <a:rPr lang="en-US" dirty="0" smtClean="0"/>
              <a:t>photo </a:t>
            </a:r>
            <a:r>
              <a:rPr lang="en-US" dirty="0"/>
              <a:t>by Flickr user </a:t>
            </a:r>
            <a:r>
              <a:rPr lang="en-US" dirty="0" err="1" smtClean="0"/>
              <a:t>GizmoDoc</a:t>
            </a:r>
            <a:r>
              <a:rPr lang="en-US" dirty="0" smtClean="0"/>
              <a:t>, </a:t>
            </a:r>
            <a:r>
              <a:rPr lang="en-US" dirty="0"/>
              <a:t>available under a Creative Commons License. </a:t>
            </a:r>
            <a:endParaRPr lang="en-US" dirty="0" smtClean="0"/>
          </a:p>
          <a:p>
            <a:pPr marL="0" indent="0">
              <a:lnSpc>
                <a:spcPct val="134000"/>
              </a:lnSpc>
              <a:buNone/>
            </a:pPr>
            <a:r>
              <a:rPr lang="en-US" i="1" dirty="0">
                <a:hlinkClick r:id="rId7"/>
              </a:rPr>
              <a:t>Bulletin </a:t>
            </a:r>
            <a:r>
              <a:rPr lang="en-US" i="1" dirty="0" smtClean="0">
                <a:hlinkClick r:id="rId7"/>
              </a:rPr>
              <a:t>board</a:t>
            </a:r>
            <a:r>
              <a:rPr lang="en-US" i="1" dirty="0" smtClean="0"/>
              <a:t> </a:t>
            </a:r>
            <a:r>
              <a:rPr lang="en-US" dirty="0" smtClean="0"/>
              <a:t>photo by Flickr </a:t>
            </a:r>
            <a:r>
              <a:rPr lang="en-US" dirty="0"/>
              <a:t>user ancient history, </a:t>
            </a:r>
            <a:r>
              <a:rPr lang="en-US" dirty="0" smtClean="0"/>
              <a:t>available under a Creative Commons License. </a:t>
            </a:r>
          </a:p>
          <a:p>
            <a:pPr marL="0" indent="0">
              <a:lnSpc>
                <a:spcPct val="134000"/>
              </a:lnSpc>
              <a:buNone/>
            </a:pPr>
            <a:r>
              <a:rPr lang="en-US" i="1" dirty="0">
                <a:hlinkClick r:id="rId8"/>
              </a:rPr>
              <a:t>46/365 - Have you seen this </a:t>
            </a:r>
            <a:r>
              <a:rPr lang="en-US" i="1" dirty="0" smtClean="0">
                <a:hlinkClick r:id="rId8"/>
              </a:rPr>
              <a:t>face?</a:t>
            </a:r>
            <a:r>
              <a:rPr lang="en-US" i="1" dirty="0" smtClean="0"/>
              <a:t> </a:t>
            </a:r>
            <a:r>
              <a:rPr lang="en-US" dirty="0" smtClean="0"/>
              <a:t>photo by Flickr user </a:t>
            </a:r>
            <a:r>
              <a:rPr lang="en-US" dirty="0" err="1" smtClean="0"/>
              <a:t>acousticgirl</a:t>
            </a:r>
            <a:r>
              <a:rPr lang="en-US" dirty="0" smtClean="0"/>
              <a:t>, available under a Creative Commons License.</a:t>
            </a:r>
          </a:p>
          <a:p>
            <a:pPr marL="0" indent="0">
              <a:lnSpc>
                <a:spcPct val="134000"/>
              </a:lnSpc>
              <a:buNone/>
            </a:pPr>
            <a:r>
              <a:rPr lang="en-US" i="1" dirty="0">
                <a:hlinkClick r:id="rId9"/>
              </a:rPr>
              <a:t>We think you need a magnifying glass to see </a:t>
            </a:r>
            <a:r>
              <a:rPr lang="en-US" i="1" dirty="0" smtClean="0">
                <a:hlinkClick r:id="rId9"/>
              </a:rPr>
              <a:t>droids</a:t>
            </a:r>
            <a:r>
              <a:rPr lang="en-US" i="1" dirty="0" smtClean="0"/>
              <a:t> </a:t>
            </a:r>
            <a:r>
              <a:rPr lang="en-US" dirty="0" smtClean="0"/>
              <a:t>photo by Flickr user </a:t>
            </a:r>
            <a:r>
              <a:rPr lang="en-US" dirty="0" err="1" smtClean="0"/>
              <a:t>Kalexanderson</a:t>
            </a:r>
            <a:r>
              <a:rPr lang="en-US" dirty="0" smtClean="0"/>
              <a:t>, available under a Creative Commons License.</a:t>
            </a:r>
          </a:p>
          <a:p>
            <a:pPr marL="0" indent="0">
              <a:lnSpc>
                <a:spcPct val="134000"/>
              </a:lnSpc>
              <a:buNone/>
            </a:pPr>
            <a:r>
              <a:rPr lang="en-US" i="1" dirty="0" smtClean="0">
                <a:hlinkClick r:id="rId10"/>
              </a:rPr>
              <a:t>High-five</a:t>
            </a:r>
            <a:r>
              <a:rPr lang="en-US" i="1" dirty="0" smtClean="0"/>
              <a:t> </a:t>
            </a:r>
            <a:r>
              <a:rPr lang="en-US" dirty="0"/>
              <a:t>photo by Flickr user </a:t>
            </a:r>
            <a:r>
              <a:rPr lang="en-US" dirty="0" smtClean="0"/>
              <a:t>Nick J Webb, </a:t>
            </a:r>
            <a:r>
              <a:rPr lang="en-US" dirty="0"/>
              <a:t>available under a Creative Commons License</a:t>
            </a:r>
            <a:r>
              <a:rPr lang="en-US" dirty="0" smtClean="0"/>
              <a:t>.</a:t>
            </a:r>
          </a:p>
          <a:p>
            <a:pPr marL="0" indent="0">
              <a:lnSpc>
                <a:spcPct val="134000"/>
              </a:lnSpc>
              <a:buNone/>
            </a:pPr>
            <a:r>
              <a:rPr lang="en-US" i="1" dirty="0" smtClean="0">
                <a:hlinkClick r:id="rId11"/>
              </a:rPr>
              <a:t>Hash-tag</a:t>
            </a:r>
            <a:r>
              <a:rPr lang="en-US" i="1" dirty="0" smtClean="0"/>
              <a:t> </a:t>
            </a:r>
            <a:r>
              <a:rPr lang="en-US" dirty="0" smtClean="0"/>
              <a:t>photo by Flickr </a:t>
            </a:r>
            <a:r>
              <a:rPr lang="en-US" dirty="0"/>
              <a:t>user </a:t>
            </a:r>
            <a:r>
              <a:rPr lang="en-US" dirty="0" err="1" smtClean="0"/>
              <a:t>svenreed</a:t>
            </a:r>
            <a:r>
              <a:rPr lang="en-US" dirty="0" smtClean="0"/>
              <a:t>, available under a Creative Commons License. </a:t>
            </a:r>
          </a:p>
          <a:p>
            <a:pPr marL="0" indent="0">
              <a:lnSpc>
                <a:spcPct val="134000"/>
              </a:lnSpc>
              <a:buNone/>
            </a:pPr>
            <a:r>
              <a:rPr lang="en-US" i="1" dirty="0" smtClean="0">
                <a:hlinkClick r:id="rId12"/>
              </a:rPr>
              <a:t>#19 – Too Many Choices</a:t>
            </a:r>
            <a:r>
              <a:rPr lang="en-US" dirty="0" smtClean="0"/>
              <a:t> </a:t>
            </a:r>
            <a:r>
              <a:rPr lang="en-US" dirty="0"/>
              <a:t>photo by Flickr user </a:t>
            </a:r>
            <a:r>
              <a:rPr lang="en-US" dirty="0" err="1"/>
              <a:t>elviskennedy</a:t>
            </a:r>
            <a:r>
              <a:rPr lang="en-US" dirty="0"/>
              <a:t>, available under a Creative Commons License. </a:t>
            </a:r>
            <a:endParaRPr lang="en-US" dirty="0" smtClean="0"/>
          </a:p>
          <a:p>
            <a:pPr marL="0" indent="0">
              <a:lnSpc>
                <a:spcPct val="134000"/>
              </a:lnSpc>
              <a:buNone/>
            </a:pPr>
            <a:r>
              <a:rPr lang="en-US" i="1" dirty="0" smtClean="0">
                <a:hlinkClick r:id="rId13"/>
              </a:rPr>
              <a:t>Approved</a:t>
            </a:r>
            <a:r>
              <a:rPr lang="en-US" dirty="0" smtClean="0"/>
              <a:t> </a:t>
            </a:r>
            <a:r>
              <a:rPr lang="en-US" dirty="0"/>
              <a:t>photo by Flickr user </a:t>
            </a:r>
            <a:r>
              <a:rPr lang="en-US" dirty="0" err="1" smtClean="0"/>
              <a:t>starlen</a:t>
            </a:r>
            <a:r>
              <a:rPr lang="en-US" dirty="0" smtClean="0"/>
              <a:t>, </a:t>
            </a:r>
            <a:r>
              <a:rPr lang="en-US" dirty="0"/>
              <a:t>available under a Creative Commons License. </a:t>
            </a:r>
            <a:endParaRPr lang="en-US" dirty="0" smtClean="0"/>
          </a:p>
          <a:p>
            <a:pPr marL="0" indent="0">
              <a:lnSpc>
                <a:spcPct val="134000"/>
              </a:lnSpc>
              <a:buNone/>
            </a:pPr>
            <a:r>
              <a:rPr lang="en-US" i="1" dirty="0">
                <a:hlinkClick r:id="rId14"/>
              </a:rPr>
              <a:t>y</a:t>
            </a:r>
            <a:r>
              <a:rPr lang="en-US" i="1" dirty="0" smtClean="0">
                <a:hlinkClick r:id="rId14"/>
              </a:rPr>
              <a:t>ou</a:t>
            </a:r>
            <a:r>
              <a:rPr lang="en-US" i="1" dirty="0" smtClean="0"/>
              <a:t> </a:t>
            </a:r>
            <a:r>
              <a:rPr lang="en-US" dirty="0" smtClean="0"/>
              <a:t>photo </a:t>
            </a:r>
            <a:r>
              <a:rPr lang="en-US" dirty="0"/>
              <a:t>by Flickr user </a:t>
            </a:r>
            <a:r>
              <a:rPr lang="en-US" dirty="0" err="1"/>
              <a:t>gcfairch</a:t>
            </a:r>
            <a:r>
              <a:rPr lang="en-US" dirty="0"/>
              <a:t>, available under a Creative Commons License. </a:t>
            </a:r>
            <a:endParaRPr lang="en-US" dirty="0" smtClean="0"/>
          </a:p>
          <a:p>
            <a:pPr marL="0" indent="0">
              <a:lnSpc>
                <a:spcPct val="134000"/>
              </a:lnSpc>
              <a:buNone/>
            </a:pPr>
            <a:r>
              <a:rPr lang="en-US" i="1" dirty="0" smtClean="0">
                <a:hlinkClick r:id="rId15"/>
              </a:rPr>
              <a:t>Risk Factory</a:t>
            </a:r>
            <a:r>
              <a:rPr lang="en-US" i="1" dirty="0" smtClean="0"/>
              <a:t> </a:t>
            </a:r>
            <a:r>
              <a:rPr lang="en-US" dirty="0" smtClean="0"/>
              <a:t>photo </a:t>
            </a:r>
            <a:r>
              <a:rPr lang="en-US" dirty="0"/>
              <a:t>by Flickr user </a:t>
            </a:r>
            <a:r>
              <a:rPr lang="en-US" dirty="0" err="1" smtClean="0"/>
              <a:t>kyz</a:t>
            </a:r>
            <a:r>
              <a:rPr lang="en-US" dirty="0" smtClean="0"/>
              <a:t>, </a:t>
            </a:r>
            <a:r>
              <a:rPr lang="en-US" dirty="0"/>
              <a:t>available under a Creative Commons License. </a:t>
            </a:r>
          </a:p>
          <a:p>
            <a:pPr marL="0" indent="0">
              <a:lnSpc>
                <a:spcPct val="134000"/>
              </a:lnSpc>
              <a:buNone/>
            </a:pPr>
            <a:r>
              <a:rPr lang="en-US" i="1" dirty="0">
                <a:hlinkClick r:id="rId16"/>
              </a:rPr>
              <a:t>Question mark in </a:t>
            </a:r>
            <a:r>
              <a:rPr lang="en-US" i="1" dirty="0" smtClean="0">
                <a:hlinkClick r:id="rId16"/>
              </a:rPr>
              <a:t>Esbjerg</a:t>
            </a:r>
            <a:r>
              <a:rPr lang="en-US" i="1" dirty="0" smtClean="0"/>
              <a:t> </a:t>
            </a:r>
            <a:r>
              <a:rPr lang="en-US" dirty="0" smtClean="0"/>
              <a:t>photo by Flickr </a:t>
            </a:r>
            <a:r>
              <a:rPr lang="en-US" dirty="0"/>
              <a:t>user </a:t>
            </a:r>
            <a:r>
              <a:rPr lang="en-US" dirty="0" err="1" smtClean="0"/>
              <a:t>alexanderdrachmann</a:t>
            </a:r>
            <a:r>
              <a:rPr lang="en-US" dirty="0" smtClean="0"/>
              <a:t>, available under a Creative Commons License. </a:t>
            </a:r>
          </a:p>
          <a:p>
            <a:pPr marL="0" indent="0">
              <a:lnSpc>
                <a:spcPct val="134000"/>
              </a:lnSpc>
              <a:buNone/>
            </a:pPr>
            <a:r>
              <a:rPr lang="en-US" i="1" dirty="0" smtClean="0">
                <a:hlinkClick r:id="rId17"/>
              </a:rPr>
              <a:t>TweetDeck at IDF</a:t>
            </a:r>
            <a:r>
              <a:rPr lang="en-US" i="1" dirty="0" smtClean="0"/>
              <a:t> </a:t>
            </a:r>
            <a:r>
              <a:rPr lang="en-US" dirty="0"/>
              <a:t>photo by Flickr user </a:t>
            </a:r>
            <a:r>
              <a:rPr lang="en-US" dirty="0" err="1"/>
              <a:t>niallkennedy</a:t>
            </a:r>
            <a:r>
              <a:rPr lang="en-US" dirty="0"/>
              <a:t>, available under a Creative Commons License. </a:t>
            </a:r>
            <a:endParaRPr lang="en-US" dirty="0" smtClean="0"/>
          </a:p>
          <a:p>
            <a:endParaRPr lang="en-US" dirty="0" smtClean="0"/>
          </a:p>
          <a:p>
            <a:endParaRPr lang="en-US" dirty="0" smtClean="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6492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Information</a:t>
            </a:r>
            <a:endParaRPr lang="en-US" dirty="0"/>
          </a:p>
        </p:txBody>
      </p:sp>
      <p:sp>
        <p:nvSpPr>
          <p:cNvPr id="3" name="Content Placeholder 2"/>
          <p:cNvSpPr>
            <a:spLocks noGrp="1"/>
          </p:cNvSpPr>
          <p:nvPr>
            <p:ph type="subTitle" idx="1"/>
          </p:nvPr>
        </p:nvSpPr>
        <p:spPr>
          <a:xfrm>
            <a:off x="685800" y="3581400"/>
            <a:ext cx="6781800" cy="2590800"/>
          </a:xfrm>
        </p:spPr>
        <p:txBody>
          <a:bodyPr>
            <a:normAutofit fontScale="85000" lnSpcReduction="20000"/>
          </a:bodyPr>
          <a:lstStyle/>
          <a:p>
            <a:r>
              <a:rPr lang="en-US" dirty="0">
                <a:latin typeface="Franklin Gothic Heavy" pitchFamily="34" charset="0"/>
              </a:rPr>
              <a:t>Dan Reis</a:t>
            </a:r>
          </a:p>
          <a:p>
            <a:r>
              <a:rPr lang="en-US" dirty="0"/>
              <a:t>Multimedia Designer</a:t>
            </a:r>
            <a:br>
              <a:rPr lang="en-US" dirty="0"/>
            </a:br>
            <a:r>
              <a:rPr lang="en-US" dirty="0"/>
              <a:t>North Carolina Central University</a:t>
            </a:r>
          </a:p>
          <a:p>
            <a:r>
              <a:rPr lang="en-US" dirty="0" smtClean="0">
                <a:hlinkClick r:id="rId2"/>
              </a:rPr>
              <a:t>dreis@nccu.edu</a:t>
            </a:r>
            <a:r>
              <a:rPr lang="en-US" dirty="0" smtClean="0"/>
              <a:t> | TWITTER: </a:t>
            </a:r>
            <a:r>
              <a:rPr lang="en-US" dirty="0" err="1" smtClean="0"/>
              <a:t>TheCenter_NCCU</a:t>
            </a:r>
            <a:endParaRPr lang="en-US" dirty="0" smtClean="0"/>
          </a:p>
          <a:p>
            <a:endParaRPr lang="en-US" dirty="0"/>
          </a:p>
          <a:p>
            <a:r>
              <a:rPr lang="en-US" sz="3100" dirty="0" smtClean="0"/>
              <a:t>Resources from this presentation are at </a:t>
            </a:r>
            <a:r>
              <a:rPr lang="en-US" sz="3800" b="1" dirty="0" smtClean="0"/>
              <a:t>cutl.posterous.com. </a:t>
            </a:r>
            <a:endParaRPr lang="en-US" sz="3800"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596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020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Preview</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332"/>
          <a:stretch/>
        </p:blipFill>
        <p:spPr>
          <a:xfrm>
            <a:off x="-1142999" y="2372218"/>
            <a:ext cx="6566338" cy="3772904"/>
          </a:xfrm>
          <a:prstGeom prst="rect">
            <a:avLst/>
          </a:prstGeom>
        </p:spPr>
      </p:pic>
      <p:sp>
        <p:nvSpPr>
          <p:cNvPr id="3" name="Content Placeholder 2"/>
          <p:cNvSpPr>
            <a:spLocks noGrp="1"/>
          </p:cNvSpPr>
          <p:nvPr>
            <p:ph idx="4294967295"/>
          </p:nvPr>
        </p:nvSpPr>
        <p:spPr>
          <a:xfrm>
            <a:off x="4572000" y="2514600"/>
            <a:ext cx="4191000" cy="3992563"/>
          </a:xfrm>
        </p:spPr>
        <p:txBody>
          <a:bodyPr>
            <a:normAutofit/>
          </a:bodyPr>
          <a:lstStyle/>
          <a:p>
            <a:r>
              <a:rPr lang="en-US" sz="2800" dirty="0" smtClean="0">
                <a:solidFill>
                  <a:schemeClr val="bg1"/>
                </a:solidFill>
              </a:rPr>
              <a:t>Quick overview of backchannel communications</a:t>
            </a:r>
          </a:p>
          <a:p>
            <a:r>
              <a:rPr lang="en-US" sz="2800" dirty="0" smtClean="0">
                <a:solidFill>
                  <a:schemeClr val="bg1"/>
                </a:solidFill>
              </a:rPr>
              <a:t>Hands on with HootCourse</a:t>
            </a:r>
          </a:p>
          <a:p>
            <a:r>
              <a:rPr lang="en-US" sz="2800" dirty="0" smtClean="0">
                <a:solidFill>
                  <a:schemeClr val="bg1"/>
                </a:solidFill>
              </a:rPr>
              <a:t>Backchannel/HootCourse/Twitter discussion</a:t>
            </a:r>
            <a:endParaRPr lang="en-US" sz="2800" dirty="0">
              <a:solidFill>
                <a:schemeClr val="bg1"/>
              </a:solidFill>
            </a:endParaRPr>
          </a:p>
        </p:txBody>
      </p:sp>
    </p:spTree>
    <p:extLst>
      <p:ext uri="{BB962C8B-B14F-4D97-AF65-F5344CB8AC3E}">
        <p14:creationId xmlns:p14="http://schemas.microsoft.com/office/powerpoint/2010/main" val="374254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a:t>How do you use Twitter?</a:t>
            </a:r>
          </a:p>
        </p:txBody>
      </p:sp>
      <p:sp>
        <p:nvSpPr>
          <p:cNvPr id="3" name="Footer Placeholder 2"/>
          <p:cNvSpPr>
            <a:spLocks noGrp="1"/>
          </p:cNvSpPr>
          <p:nvPr>
            <p:ph type="ftr" sz="quarter" idx="11"/>
          </p:nvPr>
        </p:nvSpPr>
        <p:spPr/>
        <p:txBody>
          <a:bodyPr/>
          <a:lstStyle/>
          <a:p>
            <a:endParaRPr lang="en-US"/>
          </a:p>
        </p:txBody>
      </p:sp>
      <p:pic>
        <p:nvPicPr>
          <p:cNvPr id="8" name="Content Placeholder 7"/>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8161"/>
          <a:stretch/>
        </p:blipFill>
        <p:spPr>
          <a:xfrm>
            <a:off x="0" y="1524000"/>
            <a:ext cx="9144000" cy="6298324"/>
          </a:xfrm>
        </p:spPr>
      </p:pic>
    </p:spTree>
    <p:extLst>
      <p:ext uri="{BB962C8B-B14F-4D97-AF65-F5344CB8AC3E}">
        <p14:creationId xmlns:p14="http://schemas.microsoft.com/office/powerpoint/2010/main" val="313787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6858000"/>
          </a:xfrm>
          <a:prstGeom prst="rect">
            <a:avLst/>
          </a:prstGeom>
        </p:spPr>
      </p:pic>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ctrTitle" idx="4294967295"/>
          </p:nvPr>
        </p:nvSpPr>
        <p:spPr>
          <a:xfrm>
            <a:off x="533400" y="58322"/>
            <a:ext cx="5410200" cy="1470025"/>
          </a:xfrm>
        </p:spPr>
        <p:txBody>
          <a:bodyPr>
            <a:normAutofit/>
          </a:bodyPr>
          <a:lstStyle/>
          <a:p>
            <a:r>
              <a:rPr lang="en-US" sz="4000" dirty="0" smtClean="0">
                <a:solidFill>
                  <a:schemeClr val="bg1"/>
                </a:solidFill>
              </a:rPr>
              <a:t>What is a Backchannel?</a:t>
            </a:r>
            <a:endParaRPr lang="en-US" sz="4000" dirty="0">
              <a:solidFill>
                <a:schemeClr val="bg1"/>
              </a:solidFill>
            </a:endParaRPr>
          </a:p>
        </p:txBody>
      </p:sp>
    </p:spTree>
    <p:extLst>
      <p:ext uri="{BB962C8B-B14F-4D97-AF65-F5344CB8AC3E}">
        <p14:creationId xmlns:p14="http://schemas.microsoft.com/office/powerpoint/2010/main" val="281028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When are they used?</a:t>
            </a:r>
            <a:endParaRPr lang="en-US" dirty="0">
              <a:solidFill>
                <a:schemeClr val="bg1"/>
              </a:solidFill>
            </a:endParaRPr>
          </a:p>
        </p:txBody>
      </p:sp>
      <p:sp>
        <p:nvSpPr>
          <p:cNvPr id="2" name="Footer Placeholder 1"/>
          <p:cNvSpPr>
            <a:spLocks noGrp="1"/>
          </p:cNvSpPr>
          <p:nvPr>
            <p:ph type="ftr" sz="quarter" idx="1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778" b="66250"/>
          <a:stretch/>
        </p:blipFill>
        <p:spPr>
          <a:xfrm>
            <a:off x="0" y="1600200"/>
            <a:ext cx="9144000" cy="1781175"/>
          </a:xfrm>
          <a:prstGeom prst="rect">
            <a:avLst/>
          </a:prstGeo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69534"/>
          <a:stretch/>
        </p:blipFill>
        <p:spPr>
          <a:xfrm>
            <a:off x="0" y="3381375"/>
            <a:ext cx="9144000" cy="1704975"/>
          </a:xfrm>
          <a:prstGeom prst="rect">
            <a:avLst/>
          </a:prstGeom>
          <a:ln>
            <a:solidFill>
              <a:schemeClr val="bg1">
                <a:lumMod val="50000"/>
              </a:schemeClr>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39258" b="26297"/>
          <a:stretch/>
        </p:blipFill>
        <p:spPr>
          <a:xfrm>
            <a:off x="-19050" y="5086350"/>
            <a:ext cx="9144000" cy="1771650"/>
          </a:xfrm>
          <a:prstGeom prst="rect">
            <a:avLst/>
          </a:prstGeom>
        </p:spPr>
      </p:pic>
      <p:sp>
        <p:nvSpPr>
          <p:cNvPr id="8" name="TextBox 7"/>
          <p:cNvSpPr txBox="1"/>
          <p:nvPr/>
        </p:nvSpPr>
        <p:spPr>
          <a:xfrm>
            <a:off x="0" y="2133600"/>
            <a:ext cx="3124200" cy="523220"/>
          </a:xfrm>
          <a:prstGeom prst="rect">
            <a:avLst/>
          </a:prstGeom>
          <a:solidFill>
            <a:srgbClr val="D9D9D9">
              <a:alpha val="74902"/>
            </a:srgbClr>
          </a:solidFill>
        </p:spPr>
        <p:txBody>
          <a:bodyPr wrap="square" rtlCol="0">
            <a:spAutoFit/>
          </a:bodyPr>
          <a:lstStyle/>
          <a:p>
            <a:pPr algn="r"/>
            <a:r>
              <a:rPr lang="en-US" sz="2800" b="1" dirty="0" smtClean="0">
                <a:solidFill>
                  <a:srgbClr val="8E001C"/>
                </a:solidFill>
                <a:latin typeface="Franklin Gothic Book" pitchFamily="34" charset="0"/>
              </a:rPr>
              <a:t>Conferences</a:t>
            </a:r>
            <a:endParaRPr lang="en-US" b="1" dirty="0">
              <a:solidFill>
                <a:srgbClr val="8E001C"/>
              </a:solidFill>
              <a:latin typeface="Franklin Gothic Book" pitchFamily="34" charset="0"/>
            </a:endParaRPr>
          </a:p>
        </p:txBody>
      </p:sp>
      <p:sp>
        <p:nvSpPr>
          <p:cNvPr id="9" name="TextBox 8"/>
          <p:cNvSpPr txBox="1"/>
          <p:nvPr/>
        </p:nvSpPr>
        <p:spPr>
          <a:xfrm>
            <a:off x="0" y="3972252"/>
            <a:ext cx="3124200" cy="523220"/>
          </a:xfrm>
          <a:prstGeom prst="rect">
            <a:avLst/>
          </a:prstGeom>
          <a:solidFill>
            <a:srgbClr val="D9D9D9">
              <a:alpha val="74902"/>
            </a:srgbClr>
          </a:solidFill>
        </p:spPr>
        <p:txBody>
          <a:bodyPr wrap="square" rtlCol="0">
            <a:spAutoFit/>
          </a:bodyPr>
          <a:lstStyle/>
          <a:p>
            <a:pPr algn="r"/>
            <a:r>
              <a:rPr lang="en-US" sz="2800" b="1" dirty="0" smtClean="0">
                <a:solidFill>
                  <a:srgbClr val="8E001C"/>
                </a:solidFill>
                <a:latin typeface="Franklin Gothic Book" pitchFamily="34" charset="0"/>
              </a:rPr>
              <a:t>Webinars</a:t>
            </a:r>
            <a:endParaRPr lang="en-US" b="1" dirty="0">
              <a:solidFill>
                <a:srgbClr val="8E001C"/>
              </a:solidFill>
              <a:latin typeface="Franklin Gothic Book" pitchFamily="34" charset="0"/>
            </a:endParaRPr>
          </a:p>
        </p:txBody>
      </p:sp>
      <p:sp>
        <p:nvSpPr>
          <p:cNvPr id="10" name="TextBox 9"/>
          <p:cNvSpPr txBox="1"/>
          <p:nvPr/>
        </p:nvSpPr>
        <p:spPr>
          <a:xfrm>
            <a:off x="0" y="5710565"/>
            <a:ext cx="3124200" cy="523220"/>
          </a:xfrm>
          <a:prstGeom prst="rect">
            <a:avLst/>
          </a:prstGeom>
          <a:solidFill>
            <a:srgbClr val="D9D9D9">
              <a:alpha val="74902"/>
            </a:srgbClr>
          </a:solidFill>
        </p:spPr>
        <p:txBody>
          <a:bodyPr wrap="square" rtlCol="0">
            <a:spAutoFit/>
          </a:bodyPr>
          <a:lstStyle/>
          <a:p>
            <a:pPr algn="r"/>
            <a:r>
              <a:rPr lang="en-US" sz="2800" b="1" dirty="0" smtClean="0">
                <a:solidFill>
                  <a:srgbClr val="8E001C"/>
                </a:solidFill>
                <a:latin typeface="Franklin Gothic Book" pitchFamily="34" charset="0"/>
              </a:rPr>
              <a:t>Classrooms</a:t>
            </a:r>
            <a:endParaRPr lang="en-US" b="1" dirty="0">
              <a:solidFill>
                <a:srgbClr val="8E001C"/>
              </a:solidFill>
              <a:latin typeface="Franklin Gothic Book" pitchFamily="34" charset="0"/>
            </a:endParaRPr>
          </a:p>
        </p:txBody>
      </p:sp>
    </p:spTree>
    <p:extLst>
      <p:ext uri="{BB962C8B-B14F-4D97-AF65-F5344CB8AC3E}">
        <p14:creationId xmlns:p14="http://schemas.microsoft.com/office/powerpoint/2010/main" val="2843355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in the backchannel?</a:t>
            </a:r>
            <a:endParaRPr lang="en-US" dirty="0"/>
          </a:p>
        </p:txBody>
      </p:sp>
      <p:sp>
        <p:nvSpPr>
          <p:cNvPr id="2" name="Footer Placeholder 1"/>
          <p:cNvSpPr>
            <a:spLocks noGrp="1"/>
          </p:cNvSpPr>
          <p:nvPr>
            <p:ph type="ftr" sz="quarter" idx="11"/>
          </p:nvPr>
        </p:nvSpPr>
        <p:spPr/>
        <p:txBody>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2" y="1591101"/>
            <a:ext cx="4572000" cy="6096000"/>
          </a:xfrm>
          <a:prstGeom prst="rect">
            <a:avLst/>
          </a:prstGeom>
        </p:spPr>
      </p:pic>
      <p:sp>
        <p:nvSpPr>
          <p:cNvPr id="9" name="TextBox 8"/>
          <p:cNvSpPr txBox="1"/>
          <p:nvPr/>
        </p:nvSpPr>
        <p:spPr>
          <a:xfrm>
            <a:off x="4800600" y="2057400"/>
            <a:ext cx="4343400" cy="4893647"/>
          </a:xfrm>
          <a:prstGeom prst="rect">
            <a:avLst/>
          </a:prstGeom>
          <a:noFill/>
        </p:spPr>
        <p:txBody>
          <a:bodyPr wrap="square" rtlCol="0">
            <a:spAutoFit/>
          </a:bodyPr>
          <a:lstStyle/>
          <a:p>
            <a:pPr marL="285750" indent="-285750">
              <a:buFont typeface="Arial" pitchFamily="34" charset="0"/>
              <a:buChar char="•"/>
            </a:pPr>
            <a:r>
              <a:rPr lang="en-US" sz="3200" dirty="0" smtClean="0">
                <a:latin typeface="Franklin Gothic Book" pitchFamily="34" charset="0"/>
              </a:rPr>
              <a:t>Key points</a:t>
            </a:r>
          </a:p>
          <a:p>
            <a:pPr marL="285750" indent="-285750">
              <a:buFont typeface="Arial" pitchFamily="34" charset="0"/>
              <a:buChar char="•"/>
            </a:pPr>
            <a:r>
              <a:rPr lang="en-US" sz="3200" dirty="0" smtClean="0">
                <a:latin typeface="Franklin Gothic Book" pitchFamily="34" charset="0"/>
              </a:rPr>
              <a:t>Links</a:t>
            </a:r>
          </a:p>
          <a:p>
            <a:pPr marL="285750" indent="-285750">
              <a:buFont typeface="Arial" pitchFamily="34" charset="0"/>
              <a:buChar char="•"/>
            </a:pPr>
            <a:r>
              <a:rPr lang="en-US" sz="3200" dirty="0" smtClean="0">
                <a:latin typeface="Franklin Gothic Book" pitchFamily="34" charset="0"/>
              </a:rPr>
              <a:t>Q/A</a:t>
            </a:r>
          </a:p>
          <a:p>
            <a:pPr marL="285750" indent="-285750">
              <a:buFont typeface="Arial" pitchFamily="34" charset="0"/>
              <a:buChar char="•"/>
            </a:pPr>
            <a:r>
              <a:rPr lang="en-US" sz="3200" dirty="0" smtClean="0">
                <a:latin typeface="Franklin Gothic Book" pitchFamily="34" charset="0"/>
              </a:rPr>
              <a:t>Networking/Social</a:t>
            </a:r>
          </a:p>
          <a:p>
            <a:pPr marL="285750" indent="-285750">
              <a:buFont typeface="Arial" pitchFamily="34" charset="0"/>
              <a:buChar char="•"/>
            </a:pPr>
            <a:r>
              <a:rPr lang="en-US" sz="3200" dirty="0" smtClean="0">
                <a:latin typeface="Franklin Gothic Book" pitchFamily="34" charset="0"/>
              </a:rPr>
              <a:t>Collaboration</a:t>
            </a:r>
          </a:p>
          <a:p>
            <a:pPr marL="285750" indent="-285750">
              <a:buFont typeface="Arial" pitchFamily="34" charset="0"/>
              <a:buChar char="•"/>
            </a:pPr>
            <a:r>
              <a:rPr lang="en-US" sz="3200" dirty="0" smtClean="0">
                <a:latin typeface="Franklin Gothic Book" pitchFamily="34" charset="0"/>
              </a:rPr>
              <a:t>Technical trouble-shooting</a:t>
            </a:r>
          </a:p>
          <a:p>
            <a:pPr marL="285750" indent="-285750">
              <a:buFont typeface="Arial" pitchFamily="34" charset="0"/>
              <a:buChar char="•"/>
            </a:pPr>
            <a:endParaRPr lang="en-US" sz="2800" dirty="0">
              <a:latin typeface="Franklin Gothic Book" pitchFamily="34" charset="0"/>
            </a:endParaRPr>
          </a:p>
          <a:p>
            <a:r>
              <a:rPr lang="en-US" sz="1400" dirty="0" smtClean="0">
                <a:latin typeface="Franklin Gothic Book" pitchFamily="34" charset="0"/>
              </a:rPr>
              <a:t>List modified from the</a:t>
            </a:r>
            <a:r>
              <a:rPr lang="en-US" sz="1400" i="1" dirty="0" smtClean="0">
                <a:latin typeface="Franklin Gothic Book" pitchFamily="34" charset="0"/>
              </a:rPr>
              <a:t> </a:t>
            </a:r>
            <a:r>
              <a:rPr lang="en-US" sz="1400" i="1" dirty="0"/>
              <a:t>Twitter 101 for the 2010 Lilly </a:t>
            </a:r>
            <a:r>
              <a:rPr lang="en-US" sz="1400" i="1" dirty="0" smtClean="0"/>
              <a:t>Conference</a:t>
            </a:r>
            <a:r>
              <a:rPr lang="en-US" sz="1400" dirty="0" smtClean="0"/>
              <a:t> </a:t>
            </a:r>
            <a:r>
              <a:rPr lang="en-US" sz="1400" dirty="0" err="1" smtClean="0"/>
              <a:t>Prezi</a:t>
            </a:r>
            <a:r>
              <a:rPr lang="en-US" sz="1400" dirty="0" smtClean="0"/>
              <a:t> </a:t>
            </a:r>
            <a:r>
              <a:rPr lang="en-US" sz="1400" dirty="0" smtClean="0">
                <a:latin typeface="Franklin Gothic Book" pitchFamily="34" charset="0"/>
              </a:rPr>
              <a:t>by Derek </a:t>
            </a:r>
            <a:r>
              <a:rPr lang="en-US" sz="1400" dirty="0" err="1" smtClean="0">
                <a:latin typeface="Franklin Gothic Book" pitchFamily="34" charset="0"/>
              </a:rPr>
              <a:t>Bruff</a:t>
            </a:r>
            <a:r>
              <a:rPr lang="en-US" sz="1400" dirty="0" smtClean="0">
                <a:latin typeface="Franklin Gothic Book" pitchFamily="34" charset="0"/>
              </a:rPr>
              <a:t>, Vanderbilt University.</a:t>
            </a:r>
          </a:p>
          <a:p>
            <a:pPr marL="285750" indent="-285750">
              <a:buFont typeface="Arial" pitchFamily="34" charset="0"/>
              <a:buChar char="•"/>
            </a:pPr>
            <a:endParaRPr lang="en-US" sz="3200" dirty="0"/>
          </a:p>
        </p:txBody>
      </p:sp>
    </p:spTree>
    <p:extLst>
      <p:ext uri="{BB962C8B-B14F-4D97-AF65-F5344CB8AC3E}">
        <p14:creationId xmlns:p14="http://schemas.microsoft.com/office/powerpoint/2010/main" val="943337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does it work?</a:t>
            </a:r>
            <a:endParaRPr lang="en-US" dirty="0">
              <a:solidFill>
                <a:schemeClr val="bg1"/>
              </a:solidFill>
            </a:endParaRPr>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73" r="9123"/>
          <a:stretch/>
        </p:blipFill>
        <p:spPr>
          <a:xfrm>
            <a:off x="0" y="1600200"/>
            <a:ext cx="6720143" cy="5325070"/>
          </a:xfrm>
          <a:prstGeom prst="rect">
            <a:avLst/>
          </a:prstGeom>
        </p:spPr>
      </p:pic>
      <p:sp>
        <p:nvSpPr>
          <p:cNvPr id="6" name="TextBox 5"/>
          <p:cNvSpPr txBox="1"/>
          <p:nvPr/>
        </p:nvSpPr>
        <p:spPr>
          <a:xfrm>
            <a:off x="7086600" y="2438400"/>
            <a:ext cx="2438400" cy="3170099"/>
          </a:xfrm>
          <a:prstGeom prst="rect">
            <a:avLst/>
          </a:prstGeom>
          <a:noFill/>
        </p:spPr>
        <p:txBody>
          <a:bodyPr wrap="square" rtlCol="0">
            <a:spAutoFit/>
          </a:bodyPr>
          <a:lstStyle/>
          <a:p>
            <a:r>
              <a:rPr lang="en-US" sz="20000" dirty="0" smtClean="0">
                <a:latin typeface="Impact" pitchFamily="34" charset="0"/>
              </a:rPr>
              <a:t>#</a:t>
            </a:r>
            <a:endParaRPr lang="en-US" sz="20000" dirty="0">
              <a:latin typeface="Impact" pitchFamily="34" charset="0"/>
            </a:endParaRPr>
          </a:p>
        </p:txBody>
      </p:sp>
    </p:spTree>
    <p:extLst>
      <p:ext uri="{BB962C8B-B14F-4D97-AF65-F5344CB8AC3E}">
        <p14:creationId xmlns:p14="http://schemas.microsoft.com/office/powerpoint/2010/main" val="486648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lstStyle/>
          <a:p>
            <a:r>
              <a:rPr lang="en-US" sz="3700" dirty="0" smtClean="0"/>
              <a:t>Not ideal for classroom use</a:t>
            </a:r>
            <a:endParaRPr lang="en-US" sz="3700" dirty="0"/>
          </a:p>
        </p:txBody>
      </p:sp>
      <p:sp>
        <p:nvSpPr>
          <p:cNvPr id="3" name="Footer Placeholder 2"/>
          <p:cNvSpPr>
            <a:spLocks noGrp="1"/>
          </p:cNvSpPr>
          <p:nvPr>
            <p:ph type="ftr" sz="quarter" idx="11"/>
          </p:nvPr>
        </p:nvSpPr>
        <p:spPr/>
        <p:txBody>
          <a:bodyPr/>
          <a:lstStyle/>
          <a:p>
            <a:endParaRPr lang="en-US"/>
          </a:p>
        </p:txBody>
      </p:sp>
      <p:sp>
        <p:nvSpPr>
          <p:cNvPr id="4" name="TextBox 3"/>
          <p:cNvSpPr txBox="1"/>
          <p:nvPr/>
        </p:nvSpPr>
        <p:spPr>
          <a:xfrm>
            <a:off x="5146343" y="1997122"/>
            <a:ext cx="3692857" cy="4247317"/>
          </a:xfrm>
          <a:prstGeom prst="rect">
            <a:avLst/>
          </a:prstGeom>
          <a:noFill/>
        </p:spPr>
        <p:txBody>
          <a:bodyPr wrap="square" rtlCol="0">
            <a:spAutoFit/>
          </a:bodyPr>
          <a:lstStyle/>
          <a:p>
            <a:pPr marL="341313" indent="-341313">
              <a:buFont typeface="Arial" pitchFamily="34" charset="0"/>
              <a:buChar char="•"/>
            </a:pPr>
            <a:r>
              <a:rPr lang="en-US" sz="3600" dirty="0" smtClean="0">
                <a:latin typeface="Franklin Gothic Book" pitchFamily="34" charset="0"/>
              </a:rPr>
              <a:t>Twitter account</a:t>
            </a:r>
          </a:p>
          <a:p>
            <a:pPr marL="341313" indent="-341313">
              <a:buFont typeface="Arial" pitchFamily="34" charset="0"/>
              <a:buChar char="•"/>
            </a:pPr>
            <a:r>
              <a:rPr lang="en-US" sz="3600" dirty="0" smtClean="0">
                <a:latin typeface="Franklin Gothic Book" pitchFamily="34" charset="0"/>
              </a:rPr>
              <a:t>Public </a:t>
            </a:r>
            <a:r>
              <a:rPr lang="en-US" sz="3600" dirty="0">
                <a:latin typeface="Franklin Gothic Book" pitchFamily="34" charset="0"/>
              </a:rPr>
              <a:t>tweets </a:t>
            </a:r>
            <a:r>
              <a:rPr lang="en-US" sz="3600" dirty="0" smtClean="0">
                <a:latin typeface="Franklin Gothic Book" pitchFamily="34" charset="0"/>
              </a:rPr>
              <a:t>or follow </a:t>
            </a:r>
          </a:p>
          <a:p>
            <a:pPr marL="341313" indent="-341313">
              <a:buFont typeface="Arial" pitchFamily="34" charset="0"/>
              <a:buChar char="•"/>
            </a:pPr>
            <a:r>
              <a:rPr lang="en-US" sz="3600" dirty="0" smtClean="0">
                <a:latin typeface="Franklin Gothic Book" pitchFamily="34" charset="0"/>
              </a:rPr>
              <a:t>No student tracking</a:t>
            </a:r>
          </a:p>
          <a:p>
            <a:pPr marL="341313" indent="-341313">
              <a:buFont typeface="Arial" pitchFamily="34" charset="0"/>
              <a:buChar char="•"/>
            </a:pPr>
            <a:r>
              <a:rPr lang="en-US" sz="3600" dirty="0" smtClean="0">
                <a:latin typeface="Franklin Gothic Book" pitchFamily="34" charset="0"/>
              </a:rPr>
              <a:t>Unwanted noise</a:t>
            </a:r>
          </a:p>
          <a:p>
            <a:pPr marL="341313" indent="-341313">
              <a:buFont typeface="Arial" pitchFamily="34" charset="0"/>
              <a:buChar char="•"/>
            </a:pPr>
            <a:r>
              <a:rPr lang="en-US" sz="3600" dirty="0" smtClean="0">
                <a:latin typeface="Franklin Gothic Book" pitchFamily="34" charset="0"/>
              </a:rPr>
              <a:t>No archive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0200"/>
            <a:ext cx="5266899" cy="5266899"/>
          </a:xfrm>
          <a:prstGeom prst="rect">
            <a:avLst/>
          </a:prstGeom>
        </p:spPr>
      </p:pic>
    </p:spTree>
    <p:extLst>
      <p:ext uri="{BB962C8B-B14F-4D97-AF65-F5344CB8AC3E}">
        <p14:creationId xmlns:p14="http://schemas.microsoft.com/office/powerpoint/2010/main" val="3283218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2394</TotalTime>
  <Words>3304</Words>
  <Application>Microsoft Office PowerPoint</Application>
  <PresentationFormat>On-screen Show (4:3)</PresentationFormat>
  <Paragraphs>270</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Backchannel example</vt:lpstr>
      <vt:lpstr>Backchannel Conversations with Twitter</vt:lpstr>
      <vt:lpstr>Preview</vt:lpstr>
      <vt:lpstr>How do you use Twitter?</vt:lpstr>
      <vt:lpstr>What is a Backchannel?</vt:lpstr>
      <vt:lpstr>When are they used?</vt:lpstr>
      <vt:lpstr>What is in the backchannel?</vt:lpstr>
      <vt:lpstr>How does it work?</vt:lpstr>
      <vt:lpstr>Not ideal for classroom use</vt:lpstr>
      <vt:lpstr>HootCourse</vt:lpstr>
      <vt:lpstr>Let’s get started!</vt:lpstr>
      <vt:lpstr>Joining the Classroom</vt:lpstr>
      <vt:lpstr>Many ways to posts</vt:lpstr>
      <vt:lpstr>Hashtag</vt:lpstr>
      <vt:lpstr>It’s your turn</vt:lpstr>
      <vt:lpstr>9 reasons why HootCourse is great at managing a course-related backchannel.</vt:lpstr>
      <vt:lpstr>Possible issues</vt:lpstr>
      <vt:lpstr>Tips for Using Twitter in Classroom</vt:lpstr>
      <vt:lpstr>TweetDeck demo</vt:lpstr>
      <vt:lpstr>One thing you found interesting about this session.</vt:lpstr>
      <vt:lpstr>In-class Backchannel example</vt:lpstr>
      <vt:lpstr>References</vt:lpstr>
      <vt:lpstr>Images</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Backchannel example</dc:title>
  <dc:creator>Dan Reis</dc:creator>
  <cp:lastModifiedBy>Dan Reis</cp:lastModifiedBy>
  <cp:revision>161</cp:revision>
  <dcterms:created xsi:type="dcterms:W3CDTF">2011-05-26T19:16:47Z</dcterms:created>
  <dcterms:modified xsi:type="dcterms:W3CDTF">2011-06-02T21:34:56Z</dcterms:modified>
</cp:coreProperties>
</file>