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4660"/>
  </p:normalViewPr>
  <p:slideViewPr>
    <p:cSldViewPr snapToGrid="0" snapToObjects="1">
      <p:cViewPr varScale="1">
        <p:scale>
          <a:sx n="87" d="100"/>
          <a:sy n="87" d="100"/>
        </p:scale>
        <p:origin x="-8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6/2/11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6/2/11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6/2/11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6/2/11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6/2/11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6/2/11</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olina@georgetown.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Art of Negotiation</a:t>
            </a:r>
            <a:endParaRPr lang="en-US" dirty="0"/>
          </a:p>
        </p:txBody>
      </p:sp>
      <p:sp>
        <p:nvSpPr>
          <p:cNvPr id="3" name="Subtitle 2"/>
          <p:cNvSpPr>
            <a:spLocks noGrp="1"/>
          </p:cNvSpPr>
          <p:nvPr>
            <p:ph type="subTitle" idx="1"/>
          </p:nvPr>
        </p:nvSpPr>
        <p:spPr/>
        <p:txBody>
          <a:bodyPr/>
          <a:lstStyle/>
          <a:p>
            <a:r>
              <a:rPr lang="en-US" dirty="0" smtClean="0"/>
              <a:t>Pablo G. Molina, Campus CIO, AVP of IT and Adjunct Professor</a:t>
            </a:r>
          </a:p>
          <a:p>
            <a:r>
              <a:rPr lang="en-US" dirty="0" smtClean="0"/>
              <a:t>Georgetown University</a:t>
            </a:r>
          </a:p>
          <a:p>
            <a:r>
              <a:rPr lang="en-US" dirty="0" smtClean="0"/>
              <a:t>Professional Development Committee Member, EDUCAUSE</a:t>
            </a:r>
            <a:endParaRPr lang="en-US" dirty="0"/>
          </a:p>
        </p:txBody>
      </p:sp>
    </p:spTree>
    <p:extLst>
      <p:ext uri="{BB962C8B-B14F-4D97-AF65-F5344CB8AC3E}">
        <p14:creationId xmlns:p14="http://schemas.microsoft.com/office/powerpoint/2010/main" val="2714544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Career Counselor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EDUCAUSE Quarterly</a:t>
            </a:r>
          </a:p>
          <a:p>
            <a:r>
              <a:rPr lang="en-US" dirty="0" smtClean="0"/>
              <a:t>Eric Bird, AVP for Technology at Massachusetts College of Art and Design</a:t>
            </a:r>
          </a:p>
          <a:p>
            <a:r>
              <a:rPr lang="en-US" dirty="0"/>
              <a:t>Jeffrey </a:t>
            </a:r>
            <a:r>
              <a:rPr lang="en-US" dirty="0" err="1"/>
              <a:t>Cepull</a:t>
            </a:r>
            <a:r>
              <a:rPr lang="en-US" dirty="0"/>
              <a:t>, VP of Information Resources and CIO at Philadelphia </a:t>
            </a:r>
            <a:r>
              <a:rPr lang="en-US" dirty="0" smtClean="0"/>
              <a:t>University</a:t>
            </a:r>
          </a:p>
          <a:p>
            <a:r>
              <a:rPr lang="en-US" dirty="0" smtClean="0"/>
              <a:t>Joy Hatch, Vice Chancellor, ITS of the Virginia Community College System</a:t>
            </a:r>
          </a:p>
          <a:p>
            <a:r>
              <a:rPr lang="en-US" dirty="0" smtClean="0"/>
              <a:t>Nancy Hays, Manager, Publishing Operations, EQ Editor</a:t>
            </a:r>
          </a:p>
          <a:p>
            <a:r>
              <a:rPr lang="en-US" dirty="0" smtClean="0"/>
              <a:t>Lisa </a:t>
            </a:r>
            <a:r>
              <a:rPr lang="en-US" dirty="0" err="1" smtClean="0"/>
              <a:t>Trubitt</a:t>
            </a:r>
            <a:r>
              <a:rPr lang="en-US" dirty="0" smtClean="0"/>
              <a:t>, Assistant CIO for Policy and Communications of University at Albany, SUNY</a:t>
            </a:r>
          </a:p>
          <a:p>
            <a:r>
              <a:rPr lang="en-US" dirty="0" smtClean="0"/>
              <a:t>Me</a:t>
            </a:r>
            <a:endParaRPr lang="en-US" dirty="0"/>
          </a:p>
        </p:txBody>
      </p:sp>
    </p:spTree>
    <p:extLst>
      <p:ext uri="{BB962C8B-B14F-4D97-AF65-F5344CB8AC3E}">
        <p14:creationId xmlns:p14="http://schemas.microsoft.com/office/powerpoint/2010/main" val="743846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a:t>To the Career Counselor:</a:t>
            </a:r>
          </a:p>
          <a:p>
            <a:r>
              <a:rPr lang="en-US" dirty="0"/>
              <a:t>I have held my current position within my institution for the last 8 years, and enjoy the job, the challenges it has to offer, and the folks I work with. Just recently a colleague retired, and we have now hired someone new to take their place. I now seem to find myself in constant disagreements and discussions, and am having to negotiate things that have been in place for many years. The situation is creating a lot of stress in me, and my division – and is making all of us look a little foolish. Do you have any suggestions on how to effectively deal with conflict or tips on negotiating to a better solution?</a:t>
            </a:r>
          </a:p>
          <a:p>
            <a:r>
              <a:rPr lang="en-US" dirty="0"/>
              <a:t>— Conflicted Techie</a:t>
            </a:r>
          </a:p>
          <a:p>
            <a:endParaRPr lang="en-US" dirty="0"/>
          </a:p>
        </p:txBody>
      </p:sp>
    </p:spTree>
    <p:extLst>
      <p:ext uri="{BB962C8B-B14F-4D97-AF65-F5344CB8AC3E}">
        <p14:creationId xmlns:p14="http://schemas.microsoft.com/office/powerpoint/2010/main" val="51180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Emotions and empathy</a:t>
            </a:r>
            <a:endParaRPr lang="en-US" dirty="0"/>
          </a:p>
        </p:txBody>
      </p:sp>
      <p:sp>
        <p:nvSpPr>
          <p:cNvPr id="3" name="Content Placeholder 2"/>
          <p:cNvSpPr>
            <a:spLocks noGrp="1"/>
          </p:cNvSpPr>
          <p:nvPr>
            <p:ph idx="1"/>
          </p:nvPr>
        </p:nvSpPr>
        <p:spPr/>
        <p:txBody>
          <a:bodyPr/>
          <a:lstStyle/>
          <a:p>
            <a:r>
              <a:rPr lang="en-US" dirty="0"/>
              <a:t>Listen for what is felt as well as said. This simple exercise will allow you to connect more deeply to the needs and emotions of others, as well as your own. It also strengthens us and makes it easier for others to hear us</a:t>
            </a:r>
            <a:r>
              <a:rPr lang="en-US" dirty="0" smtClean="0"/>
              <a:t>.</a:t>
            </a:r>
          </a:p>
          <a:p>
            <a:r>
              <a:rPr lang="en-US" dirty="0" smtClean="0"/>
              <a:t>Put yourself in the shoes of others.</a:t>
            </a:r>
            <a:endParaRPr lang="en-US" dirty="0"/>
          </a:p>
        </p:txBody>
      </p:sp>
    </p:spTree>
    <p:extLst>
      <p:ext uri="{BB962C8B-B14F-4D97-AF65-F5344CB8AC3E}">
        <p14:creationId xmlns:p14="http://schemas.microsoft.com/office/powerpoint/2010/main" val="331032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r>
              <a:rPr lang="en-US" dirty="0"/>
              <a:t>Make resolution the priority rather than winning or "being right". Furthering the mission of the institution should be your goal, and being respectful of the other person, and their viewpoint should always be your first priority.</a:t>
            </a:r>
            <a:endParaRPr lang="en-US" dirty="0"/>
          </a:p>
        </p:txBody>
      </p:sp>
    </p:spTree>
    <p:extLst>
      <p:ext uri="{BB962C8B-B14F-4D97-AF65-F5344CB8AC3E}">
        <p14:creationId xmlns:p14="http://schemas.microsoft.com/office/powerpoint/2010/main" val="137887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present and future</a:t>
            </a:r>
            <a:endParaRPr lang="en-US" dirty="0"/>
          </a:p>
        </p:txBody>
      </p:sp>
      <p:sp>
        <p:nvSpPr>
          <p:cNvPr id="3" name="Content Placeholder 2"/>
          <p:cNvSpPr>
            <a:spLocks noGrp="1"/>
          </p:cNvSpPr>
          <p:nvPr>
            <p:ph idx="1"/>
          </p:nvPr>
        </p:nvSpPr>
        <p:spPr/>
        <p:txBody>
          <a:bodyPr/>
          <a:lstStyle/>
          <a:p>
            <a:r>
              <a:rPr lang="en-US" dirty="0"/>
              <a:t>Focus on the present. Do not hold on to old hurts or resentments for they will impair your ability to assess the current situation. Focus instead on what you can do here, and how that might resolve the problem.</a:t>
            </a:r>
            <a:endParaRPr lang="en-US" dirty="0"/>
          </a:p>
        </p:txBody>
      </p:sp>
    </p:spTree>
    <p:extLst>
      <p:ext uri="{BB962C8B-B14F-4D97-AF65-F5344CB8AC3E}">
        <p14:creationId xmlns:p14="http://schemas.microsoft.com/office/powerpoint/2010/main" val="7748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Impasse</a:t>
            </a:r>
            <a:endParaRPr lang="en-US" dirty="0"/>
          </a:p>
        </p:txBody>
      </p:sp>
      <p:sp>
        <p:nvSpPr>
          <p:cNvPr id="3" name="Content Placeholder 2"/>
          <p:cNvSpPr>
            <a:spLocks noGrp="1"/>
          </p:cNvSpPr>
          <p:nvPr>
            <p:ph idx="1"/>
          </p:nvPr>
        </p:nvSpPr>
        <p:spPr/>
        <p:txBody>
          <a:bodyPr>
            <a:normAutofit/>
          </a:bodyPr>
          <a:lstStyle/>
          <a:p>
            <a:r>
              <a:rPr lang="en-US" dirty="0"/>
              <a:t>Pick your battles wisely. Conflicts can be draining, so weigh all the options and consider if this issue is worth your time and energy. it’s important to consider whether the issue is really worthy of your time and energy for the results that might be achieved</a:t>
            </a:r>
            <a:r>
              <a:rPr lang="en-US" dirty="0" smtClean="0"/>
              <a:t>.</a:t>
            </a:r>
            <a:endParaRPr lang="en-US" dirty="0"/>
          </a:p>
          <a:p>
            <a:r>
              <a:rPr lang="en-US" dirty="0"/>
              <a:t>Keep your ego in check. </a:t>
            </a:r>
            <a:endParaRPr lang="en-US" dirty="0" smtClean="0"/>
          </a:p>
          <a:p>
            <a:r>
              <a:rPr lang="en-US" dirty="0" smtClean="0"/>
              <a:t>Know </a:t>
            </a:r>
            <a:r>
              <a:rPr lang="en-US" dirty="0"/>
              <a:t>when to let something go. If you cannot come to an agreement, agree to disagree</a:t>
            </a:r>
            <a:r>
              <a:rPr lang="en-US" dirty="0" smtClean="0"/>
              <a:t>.</a:t>
            </a:r>
          </a:p>
          <a:p>
            <a:r>
              <a:rPr lang="en-US" dirty="0" smtClean="0"/>
              <a:t>Creativity, bargaining, quid-pro-quo, time-shifting, etc.</a:t>
            </a:r>
            <a:endParaRPr lang="en-US" dirty="0"/>
          </a:p>
        </p:txBody>
      </p:sp>
    </p:spTree>
    <p:extLst>
      <p:ext uri="{BB962C8B-B14F-4D97-AF65-F5344CB8AC3E}">
        <p14:creationId xmlns:p14="http://schemas.microsoft.com/office/powerpoint/2010/main" val="62148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resources</a:t>
            </a:r>
            <a:endParaRPr lang="en-US" dirty="0"/>
          </a:p>
        </p:txBody>
      </p:sp>
      <p:sp>
        <p:nvSpPr>
          <p:cNvPr id="3" name="Content Placeholder 2"/>
          <p:cNvSpPr>
            <a:spLocks noGrp="1"/>
          </p:cNvSpPr>
          <p:nvPr>
            <p:ph idx="1"/>
          </p:nvPr>
        </p:nvSpPr>
        <p:spPr/>
        <p:txBody>
          <a:bodyPr>
            <a:normAutofit/>
          </a:bodyPr>
          <a:lstStyle/>
          <a:p>
            <a:r>
              <a:rPr lang="en-US" dirty="0"/>
              <a:t>General business books: The 7 Habits of Highly Effective People, The Five </a:t>
            </a:r>
            <a:r>
              <a:rPr lang="en-US" dirty="0" err="1"/>
              <a:t>Disfunctions</a:t>
            </a:r>
            <a:r>
              <a:rPr lang="en-US" dirty="0"/>
              <a:t> of a Team, and Now, Discover Your </a:t>
            </a:r>
            <a:r>
              <a:rPr lang="en-US" dirty="0" err="1"/>
              <a:t>Strenghts</a:t>
            </a:r>
            <a:r>
              <a:rPr lang="en-US" dirty="0" smtClean="0"/>
              <a:t>.</a:t>
            </a:r>
          </a:p>
          <a:p>
            <a:r>
              <a:rPr lang="en-US" dirty="0" smtClean="0"/>
              <a:t>Negotiation books, i.e. Getting to Yes: Negotiating Agreement without Giving in.</a:t>
            </a:r>
          </a:p>
          <a:p>
            <a:r>
              <a:rPr lang="en-US" dirty="0" smtClean="0"/>
              <a:t>Negotiation </a:t>
            </a:r>
            <a:r>
              <a:rPr lang="en-US" dirty="0"/>
              <a:t>programs in law schools, i.e. Harvard’s</a:t>
            </a:r>
            <a:r>
              <a:rPr lang="en-US" dirty="0" smtClean="0"/>
              <a:t>.</a:t>
            </a:r>
          </a:p>
          <a:p>
            <a:r>
              <a:rPr lang="en-US" dirty="0" smtClean="0"/>
              <a:t>Mentors, mediators, coaches and specialists.</a:t>
            </a:r>
            <a:endParaRPr lang="en-US" dirty="0"/>
          </a:p>
        </p:txBody>
      </p:sp>
    </p:spTree>
    <p:extLst>
      <p:ext uri="{BB962C8B-B14F-4D97-AF65-F5344CB8AC3E}">
        <p14:creationId xmlns:p14="http://schemas.microsoft.com/office/powerpoint/2010/main" val="206552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Contact the EDUCAUSE Professional Development Committee members.</a:t>
            </a:r>
          </a:p>
          <a:p>
            <a:pPr marL="0" indent="0">
              <a:buNone/>
            </a:pPr>
            <a:r>
              <a:rPr lang="en-US" dirty="0"/>
              <a:t>a</a:t>
            </a:r>
            <a:r>
              <a:rPr lang="en-US" dirty="0" smtClean="0"/>
              <a:t>nd/or</a:t>
            </a:r>
          </a:p>
          <a:p>
            <a:r>
              <a:rPr lang="en-US" dirty="0" smtClean="0"/>
              <a:t>Email me at </a:t>
            </a:r>
            <a:r>
              <a:rPr lang="en-US" dirty="0" smtClean="0">
                <a:hlinkClick r:id="rId2"/>
              </a:rPr>
              <a:t>molina@georgetown.edu</a:t>
            </a:r>
            <a:r>
              <a:rPr lang="en-US" smtClean="0"/>
              <a:t>.</a:t>
            </a:r>
          </a:p>
          <a:p>
            <a:endParaRPr lang="en-US" dirty="0"/>
          </a:p>
        </p:txBody>
      </p:sp>
    </p:spTree>
    <p:extLst>
      <p:ext uri="{BB962C8B-B14F-4D97-AF65-F5344CB8AC3E}">
        <p14:creationId xmlns:p14="http://schemas.microsoft.com/office/powerpoint/2010/main" val="2729747329"/>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34</TotalTime>
  <Words>555</Words>
  <Application>Microsoft Macintosh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Revolution</vt:lpstr>
      <vt:lpstr>The Art of Negotiation</vt:lpstr>
      <vt:lpstr>The Career Counselor</vt:lpstr>
      <vt:lpstr>THE PROBLEM</vt:lpstr>
      <vt:lpstr>Emotions and empathy</vt:lpstr>
      <vt:lpstr>Outcomes</vt:lpstr>
      <vt:lpstr>Past, present and future</vt:lpstr>
      <vt:lpstr>Impasse</vt:lpstr>
      <vt:lpstr>Readings and resources</vt:lpstr>
      <vt:lpstr>Questions?</vt:lpstr>
    </vt:vector>
  </TitlesOfParts>
  <Company>Georgetown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Negotiation</dc:title>
  <dc:creator>Pablo Garcia Molina</dc:creator>
  <cp:lastModifiedBy>Pablo Garcia Molina</cp:lastModifiedBy>
  <cp:revision>5</cp:revision>
  <dcterms:created xsi:type="dcterms:W3CDTF">2011-06-02T13:59:50Z</dcterms:created>
  <dcterms:modified xsi:type="dcterms:W3CDTF">2011-06-02T14:34:04Z</dcterms:modified>
</cp:coreProperties>
</file>