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handoutMasterIdLst>
    <p:handoutMasterId r:id="rId35"/>
  </p:handoutMasterIdLst>
  <p:sldIdLst>
    <p:sldId id="256" r:id="rId2"/>
    <p:sldId id="313" r:id="rId3"/>
    <p:sldId id="314" r:id="rId4"/>
    <p:sldId id="335" r:id="rId5"/>
    <p:sldId id="336" r:id="rId6"/>
    <p:sldId id="343" r:id="rId7"/>
    <p:sldId id="339" r:id="rId8"/>
    <p:sldId id="340" r:id="rId9"/>
    <p:sldId id="341" r:id="rId10"/>
    <p:sldId id="342" r:id="rId11"/>
    <p:sldId id="311" r:id="rId12"/>
    <p:sldId id="283" r:id="rId13"/>
    <p:sldId id="305" r:id="rId14"/>
    <p:sldId id="306" r:id="rId15"/>
    <p:sldId id="301" r:id="rId16"/>
    <p:sldId id="310" r:id="rId17"/>
    <p:sldId id="303" r:id="rId18"/>
    <p:sldId id="302" r:id="rId19"/>
    <p:sldId id="309" r:id="rId20"/>
    <p:sldId id="316" r:id="rId21"/>
    <p:sldId id="317" r:id="rId22"/>
    <p:sldId id="318" r:id="rId23"/>
    <p:sldId id="319" r:id="rId24"/>
    <p:sldId id="320" r:id="rId25"/>
    <p:sldId id="323" r:id="rId26"/>
    <p:sldId id="325" r:id="rId27"/>
    <p:sldId id="326" r:id="rId28"/>
    <p:sldId id="327" r:id="rId29"/>
    <p:sldId id="330" r:id="rId30"/>
    <p:sldId id="332" r:id="rId31"/>
    <p:sldId id="333" r:id="rId32"/>
    <p:sldId id="261" r:id="rId3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96"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9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9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9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96" charset="-128"/>
        <a:cs typeface="+mn-cs"/>
      </a:defRPr>
    </a:lvl5pPr>
    <a:lvl6pPr marL="2286000" algn="l" defTabSz="914400" rtl="0" eaLnBrk="1" latinLnBrk="0" hangingPunct="1">
      <a:defRPr kern="1200">
        <a:solidFill>
          <a:schemeClr val="tx1"/>
        </a:solidFill>
        <a:latin typeface="Arial" charset="0"/>
        <a:ea typeface="ＭＳ Ｐゴシック" pitchFamily="96" charset="-128"/>
        <a:cs typeface="+mn-cs"/>
      </a:defRPr>
    </a:lvl6pPr>
    <a:lvl7pPr marL="2743200" algn="l" defTabSz="914400" rtl="0" eaLnBrk="1" latinLnBrk="0" hangingPunct="1">
      <a:defRPr kern="1200">
        <a:solidFill>
          <a:schemeClr val="tx1"/>
        </a:solidFill>
        <a:latin typeface="Arial" charset="0"/>
        <a:ea typeface="ＭＳ Ｐゴシック" pitchFamily="96" charset="-128"/>
        <a:cs typeface="+mn-cs"/>
      </a:defRPr>
    </a:lvl7pPr>
    <a:lvl8pPr marL="3200400" algn="l" defTabSz="914400" rtl="0" eaLnBrk="1" latinLnBrk="0" hangingPunct="1">
      <a:defRPr kern="1200">
        <a:solidFill>
          <a:schemeClr val="tx1"/>
        </a:solidFill>
        <a:latin typeface="Arial" charset="0"/>
        <a:ea typeface="ＭＳ Ｐゴシック" pitchFamily="96" charset="-128"/>
        <a:cs typeface="+mn-cs"/>
      </a:defRPr>
    </a:lvl8pPr>
    <a:lvl9pPr marL="3657600" algn="l" defTabSz="914400" rtl="0" eaLnBrk="1" latinLnBrk="0" hangingPunct="1">
      <a:defRPr kern="1200">
        <a:solidFill>
          <a:schemeClr val="tx1"/>
        </a:solidFill>
        <a:latin typeface="Arial" charset="0"/>
        <a:ea typeface="ＭＳ Ｐゴシック" pitchFamily="96"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CC"/>
    <a:srgbClr val="660066"/>
    <a:srgbClr val="0084A9"/>
    <a:srgbClr val="F58025"/>
    <a:srgbClr val="B30838"/>
    <a:srgbClr val="EC922E"/>
    <a:srgbClr val="FCD866"/>
    <a:srgbClr val="F3E570"/>
    <a:srgbClr val="DA5919"/>
    <a:srgbClr val="5D71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58" autoAdjust="0"/>
    <p:restoredTop sz="94660"/>
  </p:normalViewPr>
  <p:slideViewPr>
    <p:cSldViewPr snapToGrid="0" snapToObjects="1">
      <p:cViewPr varScale="1">
        <p:scale>
          <a:sx n="64" d="100"/>
          <a:sy n="64" d="100"/>
        </p:scale>
        <p:origin x="-1616" y="-96"/>
      </p:cViewPr>
      <p:guideLst>
        <p:guide orient="horz" pos="2160"/>
        <p:guide pos="2889"/>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45ADED9B-6D03-47BF-AFAE-5ECB447ECAAB}" type="datetime1">
              <a:rPr lang="en-US"/>
              <a:pPr/>
              <a:t>6/6/11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7AABB746-9A00-4CD7-8078-9815D0DE0F59}" type="slidenum">
              <a:rPr lang="en-US"/>
              <a:pPr/>
              <a:t>‹#›</a:t>
            </a:fld>
            <a:endParaRPr lang="en-US"/>
          </a:p>
        </p:txBody>
      </p:sp>
    </p:spTree>
    <p:extLst>
      <p:ext uri="{BB962C8B-B14F-4D97-AF65-F5344CB8AC3E}">
        <p14:creationId xmlns:p14="http://schemas.microsoft.com/office/powerpoint/2010/main" val="34034813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05CA550B-4A0B-4E63-BAD4-F7B1E362DA3D}" type="datetime1">
              <a:rPr lang="en-US"/>
              <a:pPr/>
              <a:t>6/6/11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954E0C0-7263-45AD-BDE4-6C593E369808}" type="slidenum">
              <a:rPr lang="en-US"/>
              <a:pPr/>
              <a:t>‹#›</a:t>
            </a:fld>
            <a:endParaRPr lang="en-US"/>
          </a:p>
        </p:txBody>
      </p:sp>
    </p:spTree>
    <p:extLst>
      <p:ext uri="{BB962C8B-B14F-4D97-AF65-F5344CB8AC3E}">
        <p14:creationId xmlns:p14="http://schemas.microsoft.com/office/powerpoint/2010/main" val="1914635299"/>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48" charset="-128"/>
        <a:cs typeface="ＭＳ Ｐゴシック" pitchFamily="48"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48"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48"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48"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4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Copyright Pitts, </a:t>
            </a:r>
            <a:r>
              <a:rPr lang="en-US" sz="1200" dirty="0" err="1" smtClean="0"/>
              <a:t>Sirman</a:t>
            </a:r>
            <a:r>
              <a:rPr lang="en-US" sz="1200" dirty="0" smtClean="0"/>
              <a:t>, Vucinich 2011. This work is the intellectual property of the author. Permission is granted for this material to be shared for non-commercial, educational purposes, provided that this copyright statement appears on the reproduced materials and notice is given that the copying is by permission of the author. To disseminate otherwise or to republish requires written permission from the author.</a:t>
            </a:r>
          </a:p>
          <a:p>
            <a:endParaRPr lang="en-US" dirty="0"/>
          </a:p>
        </p:txBody>
      </p:sp>
      <p:sp>
        <p:nvSpPr>
          <p:cNvPr id="4" name="Slide Number Placeholder 3"/>
          <p:cNvSpPr>
            <a:spLocks noGrp="1"/>
          </p:cNvSpPr>
          <p:nvPr>
            <p:ph type="sldNum" sz="quarter" idx="10"/>
          </p:nvPr>
        </p:nvSpPr>
        <p:spPr/>
        <p:txBody>
          <a:bodyPr/>
          <a:lstStyle/>
          <a:p>
            <a:fld id="{8954E0C0-7263-45AD-BDE4-6C593E36980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54E0C0-7263-45AD-BDE4-6C593E369808}" type="slidenum">
              <a:rPr lang="en-US" smtClean="0"/>
              <a:pPr/>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746125" lvl="1" indent="-457200"/>
            <a:r>
              <a:rPr lang="en-US" sz="1600" dirty="0" smtClean="0"/>
              <a:t>Casey Alt, Faculty in Virtual Forms &amp; Space recommended </a:t>
            </a:r>
            <a:r>
              <a:rPr lang="en-US" sz="1600" dirty="0" err="1" smtClean="0"/>
              <a:t>lynda.com</a:t>
            </a:r>
            <a:r>
              <a:rPr lang="en-US" sz="1600" dirty="0" smtClean="0"/>
              <a:t> in his ARTSVIS 108 course where students were learning to use </a:t>
            </a:r>
            <a:r>
              <a:rPr lang="en-US" sz="1600" dirty="0" smtClean="0">
                <a:solidFill>
                  <a:srgbClr val="3D6117"/>
                </a:solidFill>
              </a:rPr>
              <a:t>Maya.</a:t>
            </a:r>
            <a:endParaRPr lang="en-US" sz="1600" dirty="0" smtClean="0"/>
          </a:p>
          <a:p>
            <a:pPr marL="746125" lvl="1" indent="-457200"/>
            <a:r>
              <a:rPr lang="en-US" sz="1600" dirty="0" smtClean="0"/>
              <a:t>Terry </a:t>
            </a:r>
            <a:r>
              <a:rPr lang="en-US" sz="1600" dirty="0" err="1" smtClean="0"/>
              <a:t>Banfich</a:t>
            </a:r>
            <a:r>
              <a:rPr lang="en-US" sz="1600" dirty="0" smtClean="0"/>
              <a:t>, Trainer - University Development conducted “lunchbox” sessions for administrative staff in her area.</a:t>
            </a:r>
          </a:p>
          <a:p>
            <a:endParaRPr lang="en-US" dirty="0"/>
          </a:p>
        </p:txBody>
      </p:sp>
      <p:sp>
        <p:nvSpPr>
          <p:cNvPr id="4" name="Slide Number Placeholder 3"/>
          <p:cNvSpPr>
            <a:spLocks noGrp="1"/>
          </p:cNvSpPr>
          <p:nvPr>
            <p:ph type="sldNum" sz="quarter" idx="10"/>
          </p:nvPr>
        </p:nvSpPr>
        <p:spPr/>
        <p:txBody>
          <a:bodyPr/>
          <a:lstStyle/>
          <a:p>
            <a:fld id="{B0B8E75C-64A0-FC45-9605-7A5A791119F6}" type="slidenum">
              <a:rPr lang="en-US" smtClean="0"/>
              <a:pPr/>
              <a:t>17</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Mention that I wrote article for</a:t>
            </a:r>
            <a:r>
              <a:rPr lang="en-US" baseline="0" dirty="0" smtClean="0"/>
              <a:t> July 2010 </a:t>
            </a:r>
            <a:r>
              <a:rPr lang="en-US" baseline="0" dirty="0" err="1" smtClean="0"/>
              <a:t>lynda.com</a:t>
            </a:r>
            <a:r>
              <a:rPr lang="en-US" baseline="0" dirty="0" smtClean="0"/>
              <a:t> Academic Newsletter than I can share.</a:t>
            </a:r>
            <a:endParaRPr lang="en-US" dirty="0"/>
          </a:p>
        </p:txBody>
      </p:sp>
      <p:sp>
        <p:nvSpPr>
          <p:cNvPr id="4" name="Slide Number Placeholder 3"/>
          <p:cNvSpPr>
            <a:spLocks noGrp="1"/>
          </p:cNvSpPr>
          <p:nvPr>
            <p:ph type="sldNum" sz="quarter" idx="10"/>
          </p:nvPr>
        </p:nvSpPr>
        <p:spPr/>
        <p:txBody>
          <a:bodyPr/>
          <a:lstStyle/>
          <a:p>
            <a:fld id="{B0B8E75C-64A0-FC45-9605-7A5A791119F6}" type="slidenum">
              <a:rPr lang="en-US" smtClean="0"/>
              <a:pPr/>
              <a:t>18</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54E0C0-7263-45AD-BDE4-6C593E369808}" type="slidenum">
              <a:rPr lang="en-US" smtClean="0"/>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54E0C0-7263-45AD-BDE4-6C593E369808}" type="slidenum">
              <a:rPr lang="en-US" smtClean="0"/>
              <a:pPr/>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54E0C0-7263-45AD-BDE4-6C593E369808}"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pitchFamily="48" charset="-128"/>
                <a:cs typeface="ＭＳ Ｐゴシック" pitchFamily="48" charset="-128"/>
              </a:rPr>
              <a:t> Intro. to you/your school/dept, how you are using </a:t>
            </a:r>
            <a:r>
              <a:rPr lang="en-US" sz="1200" kern="1200" dirty="0" err="1" smtClean="0">
                <a:solidFill>
                  <a:schemeClr val="tx1"/>
                </a:solidFill>
                <a:latin typeface="+mn-lt"/>
                <a:ea typeface="ＭＳ Ｐゴシック" pitchFamily="48" charset="-128"/>
                <a:cs typeface="ＭＳ Ｐゴシック" pitchFamily="48" charset="-128"/>
              </a:rPr>
              <a:t>lynda.com</a:t>
            </a:r>
            <a:r>
              <a:rPr lang="en-US" sz="1200" kern="1200" dirty="0" smtClean="0">
                <a:solidFill>
                  <a:schemeClr val="tx1"/>
                </a:solidFill>
                <a:latin typeface="+mn-lt"/>
                <a:ea typeface="ＭＳ Ｐゴシック" pitchFamily="48" charset="-128"/>
                <a:cs typeface="ＭＳ Ｐゴシック" pitchFamily="48" charset="-128"/>
              </a:rPr>
              <a:t>,  best Practices for piloting and implementing, strategies for promotion on campus, approaches to building a user </a:t>
            </a:r>
            <a:endParaRPr lang="en-US" dirty="0" smtClean="0"/>
          </a:p>
          <a:p>
            <a:endParaRPr lang="en-US" dirty="0"/>
          </a:p>
        </p:txBody>
      </p:sp>
      <p:sp>
        <p:nvSpPr>
          <p:cNvPr id="4" name="Slide Number Placeholder 3"/>
          <p:cNvSpPr>
            <a:spLocks noGrp="1"/>
          </p:cNvSpPr>
          <p:nvPr>
            <p:ph type="sldNum" sz="quarter" idx="10"/>
          </p:nvPr>
        </p:nvSpPr>
        <p:spPr/>
        <p:txBody>
          <a:bodyPr/>
          <a:lstStyle/>
          <a:p>
            <a:fld id="{8954E0C0-7263-45AD-BDE4-6C593E369808}"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4E0C0-7263-45AD-BDE4-6C593E369808}" type="slidenum">
              <a:rPr lang="en-US" smtClean="0"/>
              <a:pPr/>
              <a:t>6</a:t>
            </a:fld>
            <a:endParaRPr lang="en-US"/>
          </a:p>
        </p:txBody>
      </p:sp>
    </p:spTree>
    <p:extLst>
      <p:ext uri="{BB962C8B-B14F-4D97-AF65-F5344CB8AC3E}">
        <p14:creationId xmlns:p14="http://schemas.microsoft.com/office/powerpoint/2010/main" val="2040628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Admission talking point to attract prospective students</a:t>
            </a:r>
          </a:p>
          <a:p>
            <a:r>
              <a:rPr lang="en-US" dirty="0" smtClean="0"/>
              <a:t>Welcome bags are sent to students before their first quarter, becomes a retention strategy</a:t>
            </a:r>
          </a:p>
          <a:p>
            <a:endParaRPr lang="en-US" dirty="0"/>
          </a:p>
        </p:txBody>
      </p:sp>
      <p:sp>
        <p:nvSpPr>
          <p:cNvPr id="4" name="Slide Number Placeholder 3"/>
          <p:cNvSpPr>
            <a:spLocks noGrp="1"/>
          </p:cNvSpPr>
          <p:nvPr>
            <p:ph type="sldNum" sz="quarter" idx="10"/>
          </p:nvPr>
        </p:nvSpPr>
        <p:spPr/>
        <p:txBody>
          <a:bodyPr/>
          <a:lstStyle/>
          <a:p>
            <a:fld id="{8954E0C0-7263-45AD-BDE4-6C593E369808}" type="slidenum">
              <a:rPr lang="en-US" smtClean="0"/>
              <a:pPr/>
              <a:t>8</a:t>
            </a:fld>
            <a:endParaRPr lang="en-US"/>
          </a:p>
        </p:txBody>
      </p:sp>
    </p:spTree>
    <p:extLst>
      <p:ext uri="{BB962C8B-B14F-4D97-AF65-F5344CB8AC3E}">
        <p14:creationId xmlns:p14="http://schemas.microsoft.com/office/powerpoint/2010/main" val="3624470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B8E75C-64A0-FC45-9605-7A5A791119F6}" type="slidenum">
              <a:rPr lang="en-US" smtClean="0"/>
              <a:pPr/>
              <a:t>12</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full time staff and 5-6 student trainers/semester</a:t>
            </a:r>
            <a:endParaRPr lang="en-US" dirty="0"/>
          </a:p>
        </p:txBody>
      </p:sp>
      <p:sp>
        <p:nvSpPr>
          <p:cNvPr id="4" name="Slide Number Placeholder 3"/>
          <p:cNvSpPr>
            <a:spLocks noGrp="1"/>
          </p:cNvSpPr>
          <p:nvPr>
            <p:ph type="sldNum" sz="quarter" idx="10"/>
          </p:nvPr>
        </p:nvSpPr>
        <p:spPr/>
        <p:txBody>
          <a:bodyPr/>
          <a:lstStyle/>
          <a:p>
            <a:fld id="{B0B8E75C-64A0-FC45-9605-7A5A791119F6}" type="slidenum">
              <a:rPr lang="en-US" smtClean="0"/>
              <a:pPr/>
              <a:t>13</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lvl="1">
              <a:buFont typeface="Arial"/>
              <a:buChar char="•"/>
            </a:pPr>
            <a:r>
              <a:rPr lang="en-US" sz="1500" dirty="0" smtClean="0"/>
              <a:t> Richard </a:t>
            </a:r>
            <a:r>
              <a:rPr lang="en-US" sz="1500" dirty="0" err="1" smtClean="0"/>
              <a:t>Lucic</a:t>
            </a:r>
            <a:r>
              <a:rPr lang="en-US" sz="1500" dirty="0" smtClean="0"/>
              <a:t>, Assoc. Chair – Dept. Computer Sciences uses it to </a:t>
            </a:r>
            <a:r>
              <a:rPr lang="en-US" sz="1500" dirty="0" smtClean="0">
                <a:solidFill>
                  <a:srgbClr val="3D6117"/>
                </a:solidFill>
              </a:rPr>
              <a:t>demonstrate concepts </a:t>
            </a:r>
            <a:r>
              <a:rPr lang="en-US" sz="1500" dirty="0" smtClean="0"/>
              <a:t>to students in the ISIS program.</a:t>
            </a:r>
          </a:p>
          <a:p>
            <a:pPr lvl="1">
              <a:buFont typeface="Arial"/>
              <a:buChar char="•"/>
            </a:pPr>
            <a:r>
              <a:rPr lang="en-US" sz="1500" dirty="0" smtClean="0"/>
              <a:t>   Alumni Affairs used it for </a:t>
            </a:r>
            <a:r>
              <a:rPr lang="en-US" sz="1500" dirty="0" smtClean="0">
                <a:solidFill>
                  <a:srgbClr val="3D6117"/>
                </a:solidFill>
              </a:rPr>
              <a:t>OneNote Training </a:t>
            </a:r>
            <a:r>
              <a:rPr lang="en-US" sz="1500" dirty="0" smtClean="0"/>
              <a:t>for several staff. </a:t>
            </a:r>
          </a:p>
          <a:p>
            <a:pPr lvl="1">
              <a:buFont typeface="Arial"/>
              <a:buChar char="•"/>
            </a:pPr>
            <a:r>
              <a:rPr lang="en-US" sz="1500" dirty="0" smtClean="0"/>
              <a:t>  OIT Collaborative Services is referring staff to </a:t>
            </a:r>
            <a:r>
              <a:rPr lang="en-US" sz="1500" dirty="0" smtClean="0">
                <a:solidFill>
                  <a:srgbClr val="3D6117"/>
                </a:solidFill>
              </a:rPr>
              <a:t>Outlook</a:t>
            </a:r>
            <a:r>
              <a:rPr lang="en-US" sz="1500" dirty="0" smtClean="0"/>
              <a:t> training vs. recreating/reinventing documentation.</a:t>
            </a:r>
          </a:p>
          <a:p>
            <a:pPr lvl="1">
              <a:buFont typeface="Arial"/>
              <a:buChar char="•"/>
            </a:pPr>
            <a:r>
              <a:rPr lang="en-US" sz="1500" dirty="0" smtClean="0"/>
              <a:t>   Nancy Walden, Duke Health System wanted to help her office transition to new version of</a:t>
            </a:r>
            <a:r>
              <a:rPr lang="en-US" sz="1500" dirty="0" smtClean="0">
                <a:solidFill>
                  <a:srgbClr val="3D6117"/>
                </a:solidFill>
              </a:rPr>
              <a:t> Word</a:t>
            </a:r>
            <a:r>
              <a:rPr lang="en-US" sz="1500" dirty="0" smtClean="0"/>
              <a:t>. They watched tutorials together –  and ate popcorn!</a:t>
            </a:r>
          </a:p>
          <a:p>
            <a:pPr lvl="1">
              <a:buFont typeface="Arial"/>
              <a:buChar char="•"/>
            </a:pPr>
            <a:r>
              <a:rPr lang="en-US" sz="1500" dirty="0" smtClean="0"/>
              <a:t>   One of our student staff used it to learn &amp; develop </a:t>
            </a:r>
            <a:r>
              <a:rPr lang="en-US" sz="1500" dirty="0" smtClean="0">
                <a:solidFill>
                  <a:srgbClr val="3D6117"/>
                </a:solidFill>
              </a:rPr>
              <a:t>Illustrator </a:t>
            </a:r>
            <a:r>
              <a:rPr lang="en-US" sz="1500" dirty="0" smtClean="0"/>
              <a:t>skills to help land a summer internship!</a:t>
            </a:r>
            <a:endParaRPr lang="en-US" dirty="0"/>
          </a:p>
        </p:txBody>
      </p:sp>
      <p:sp>
        <p:nvSpPr>
          <p:cNvPr id="4" name="Slide Number Placeholder 3"/>
          <p:cNvSpPr>
            <a:spLocks noGrp="1"/>
          </p:cNvSpPr>
          <p:nvPr>
            <p:ph type="sldNum" sz="quarter" idx="10"/>
          </p:nvPr>
        </p:nvSpPr>
        <p:spPr/>
        <p:txBody>
          <a:bodyPr/>
          <a:lstStyle/>
          <a:p>
            <a:fld id="{B0B8E75C-64A0-FC45-9605-7A5A791119F6}" type="slidenum">
              <a:rPr lang="en-US" smtClean="0"/>
              <a:pPr/>
              <a:t>14</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Insert</a:t>
            </a:r>
            <a:r>
              <a:rPr lang="en-US" baseline="0" dirty="0" smtClean="0"/>
              <a:t> new screen cap of getting started page</a:t>
            </a:r>
            <a:endParaRPr lang="en-US" dirty="0"/>
          </a:p>
        </p:txBody>
      </p:sp>
      <p:sp>
        <p:nvSpPr>
          <p:cNvPr id="4" name="Slide Number Placeholder 3"/>
          <p:cNvSpPr>
            <a:spLocks noGrp="1"/>
          </p:cNvSpPr>
          <p:nvPr>
            <p:ph type="sldNum" sz="quarter" idx="10"/>
          </p:nvPr>
        </p:nvSpPr>
        <p:spPr/>
        <p:txBody>
          <a:bodyPr/>
          <a:lstStyle/>
          <a:p>
            <a:fld id="{B0B8E75C-64A0-FC45-9605-7A5A791119F6}" type="slidenum">
              <a:rPr lang="en-US" smtClean="0"/>
              <a:pPr/>
              <a:t>15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21" descr="cyber.jpg"/>
          <p:cNvPicPr>
            <a:picLocks noChangeAspect="1"/>
          </p:cNvPicPr>
          <p:nvPr userDrawn="1"/>
        </p:nvPicPr>
        <p:blipFill>
          <a:blip r:embed="rId2"/>
          <a:srcRect r="57039"/>
          <a:stretch>
            <a:fillRect/>
          </a:stretch>
        </p:blipFill>
        <p:spPr bwMode="auto">
          <a:xfrm>
            <a:off x="2614613" y="955675"/>
            <a:ext cx="3932237" cy="539750"/>
          </a:xfrm>
          <a:prstGeom prst="rect">
            <a:avLst/>
          </a:prstGeom>
          <a:noFill/>
          <a:ln w="9525">
            <a:noFill/>
            <a:miter lim="800000"/>
            <a:headEnd/>
            <a:tailEnd/>
          </a:ln>
        </p:spPr>
      </p:pic>
      <p:sp>
        <p:nvSpPr>
          <p:cNvPr id="2" name="Title 1"/>
          <p:cNvSpPr>
            <a:spLocks noGrp="1"/>
          </p:cNvSpPr>
          <p:nvPr>
            <p:ph type="ctrTitle"/>
          </p:nvPr>
        </p:nvSpPr>
        <p:spPr>
          <a:xfrm>
            <a:off x="762000" y="2228295"/>
            <a:ext cx="7772400" cy="1470025"/>
          </a:xfrm>
        </p:spPr>
        <p:txBody>
          <a:bodyPr/>
          <a:lstStyle>
            <a:lvl1pPr algn="ctr">
              <a:defRPr sz="3000">
                <a:solidFill>
                  <a:srgbClr val="0000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447800" y="3491945"/>
            <a:ext cx="6400800" cy="1219200"/>
          </a:xfrm>
        </p:spPr>
        <p:txBody>
          <a:bodyPr>
            <a:normAutofit/>
          </a:bodyPr>
          <a:lstStyle>
            <a:lvl1pPr marL="0" indent="0" algn="ctr">
              <a:buNone/>
              <a:defRPr sz="2000">
                <a:solidFill>
                  <a:srgbClr val="38434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Date Placeholder 3"/>
          <p:cNvSpPr>
            <a:spLocks noGrp="1"/>
          </p:cNvSpPr>
          <p:nvPr userDrawn="1">
            <p:ph type="dt" sz="half" idx="10"/>
          </p:nvPr>
        </p:nvSpPr>
        <p:spPr/>
        <p:txBody>
          <a:bodyPr/>
          <a:lstStyle>
            <a:lvl1pPr>
              <a:defRPr/>
            </a:lvl1pPr>
          </a:lstStyle>
          <a:p>
            <a:fld id="{5D66243B-66F9-4E4B-AC5B-7350CD8F700B}" type="datetime1">
              <a:rPr lang="en-US"/>
              <a:pPr/>
              <a:t>6/6/11</a:t>
            </a:fld>
            <a:endParaRPr lang="en-US"/>
          </a:p>
        </p:txBody>
      </p:sp>
      <p:sp>
        <p:nvSpPr>
          <p:cNvPr id="7" name="Footer Placeholder 4"/>
          <p:cNvSpPr>
            <a:spLocks noGrp="1"/>
          </p:cNvSpPr>
          <p:nvPr userDrawn="1">
            <p:ph type="ftr" sz="quarter" idx="11"/>
          </p:nvPr>
        </p:nvSpPr>
        <p:spPr/>
        <p:txBody>
          <a:bodyPr/>
          <a:lstStyle>
            <a:lvl1pPr>
              <a:defRPr/>
            </a:lvl1pPr>
          </a:lstStyle>
          <a:p>
            <a:r>
              <a:rPr lang="en-US"/>
              <a:t>Presentation 1</a:t>
            </a:r>
          </a:p>
        </p:txBody>
      </p:sp>
      <p:sp>
        <p:nvSpPr>
          <p:cNvPr id="8" name="Slide Number Placeholder 5"/>
          <p:cNvSpPr>
            <a:spLocks noGrp="1"/>
          </p:cNvSpPr>
          <p:nvPr userDrawn="1">
            <p:ph type="sldNum" sz="quarter" idx="12"/>
          </p:nvPr>
        </p:nvSpPr>
        <p:spPr/>
        <p:txBody>
          <a:bodyPr/>
          <a:lstStyle>
            <a:lvl1pPr>
              <a:defRPr/>
            </a:lvl1pPr>
          </a:lstStyle>
          <a:p>
            <a:fld id="{6F004417-4D29-481F-BA71-CE255D0BB3A6}" type="slidenum">
              <a:rPr lang="en-US"/>
              <a:pPr/>
              <a:t>‹#›</a:t>
            </a:fld>
            <a:endParaRPr lang="en-US"/>
          </a:p>
        </p:txBody>
      </p:sp>
    </p:spTree>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7B7E46D-61C3-45BF-A4EE-F9F431134C7D}" type="datetime1">
              <a:rPr lang="en-US"/>
              <a:pPr/>
              <a:t>6/6/11</a:t>
            </a:fld>
            <a:endParaRPr lang="en-US"/>
          </a:p>
        </p:txBody>
      </p:sp>
      <p:sp>
        <p:nvSpPr>
          <p:cNvPr id="5" name="Footer Placeholder 4"/>
          <p:cNvSpPr>
            <a:spLocks noGrp="1"/>
          </p:cNvSpPr>
          <p:nvPr>
            <p:ph type="ftr" sz="quarter" idx="11"/>
          </p:nvPr>
        </p:nvSpPr>
        <p:spPr/>
        <p:txBody>
          <a:bodyPr/>
          <a:lstStyle>
            <a:lvl1pPr>
              <a:defRPr/>
            </a:lvl1pPr>
          </a:lstStyle>
          <a:p>
            <a:r>
              <a:rPr lang="en-US"/>
              <a:t>Presentation 1</a:t>
            </a:r>
          </a:p>
        </p:txBody>
      </p:sp>
      <p:sp>
        <p:nvSpPr>
          <p:cNvPr id="6" name="Slide Number Placeholder 5"/>
          <p:cNvSpPr>
            <a:spLocks noGrp="1"/>
          </p:cNvSpPr>
          <p:nvPr>
            <p:ph type="sldNum" sz="quarter" idx="12"/>
          </p:nvPr>
        </p:nvSpPr>
        <p:spPr/>
        <p:txBody>
          <a:bodyPr/>
          <a:lstStyle>
            <a:lvl1pPr>
              <a:defRPr/>
            </a:lvl1pPr>
          </a:lstStyle>
          <a:p>
            <a:fld id="{0A9D9E75-A596-481B-9CC1-322F7111E17E}" type="slidenum">
              <a:rPr lang="en-US"/>
              <a:pPr/>
              <a:t>‹#›</a:t>
            </a:fld>
            <a:endParaRPr lang="en-US"/>
          </a:p>
        </p:txBody>
      </p:sp>
    </p:spTree>
  </p:cSld>
  <p:clrMapOvr>
    <a:masterClrMapping/>
  </p:clrMapOvr>
  <p:transition xmlns:p14="http://schemas.microsoft.com/office/powerpoint/2010/mai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0" y="0"/>
            <a:ext cx="9144000" cy="56975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ＭＳ Ｐゴシック" pitchFamily="96" charset="-128"/>
            </a:endParaRPr>
          </a:p>
        </p:txBody>
      </p:sp>
      <p:sp>
        <p:nvSpPr>
          <p:cNvPr id="3" name="Date Placeholder 1"/>
          <p:cNvSpPr>
            <a:spLocks noGrp="1"/>
          </p:cNvSpPr>
          <p:nvPr>
            <p:ph type="dt" sz="half" idx="10"/>
          </p:nvPr>
        </p:nvSpPr>
        <p:spPr/>
        <p:txBody>
          <a:bodyPr/>
          <a:lstStyle>
            <a:lvl1pPr>
              <a:defRPr/>
            </a:lvl1pPr>
          </a:lstStyle>
          <a:p>
            <a:fld id="{F9C1056D-E189-44C2-8AF7-6990464A4B59}" type="datetime1">
              <a:rPr lang="en-US"/>
              <a:pPr/>
              <a:t>6/6/11</a:t>
            </a:fld>
            <a:endParaRPr lang="en-US"/>
          </a:p>
        </p:txBody>
      </p:sp>
      <p:sp>
        <p:nvSpPr>
          <p:cNvPr id="4" name="Footer Placeholder 2"/>
          <p:cNvSpPr>
            <a:spLocks noGrp="1"/>
          </p:cNvSpPr>
          <p:nvPr>
            <p:ph type="ftr" sz="quarter" idx="11"/>
          </p:nvPr>
        </p:nvSpPr>
        <p:spPr/>
        <p:txBody>
          <a:bodyPr/>
          <a:lstStyle>
            <a:lvl1pPr>
              <a:defRPr/>
            </a:lvl1pPr>
          </a:lstStyle>
          <a:p>
            <a:r>
              <a:rPr lang="en-US"/>
              <a:t>Presentation 1</a:t>
            </a:r>
          </a:p>
        </p:txBody>
      </p:sp>
      <p:sp>
        <p:nvSpPr>
          <p:cNvPr id="5" name="Slide Number Placeholder 3"/>
          <p:cNvSpPr>
            <a:spLocks noGrp="1"/>
          </p:cNvSpPr>
          <p:nvPr>
            <p:ph type="sldNum" sz="quarter" idx="12"/>
          </p:nvPr>
        </p:nvSpPr>
        <p:spPr/>
        <p:txBody>
          <a:bodyPr/>
          <a:lstStyle>
            <a:lvl1pPr>
              <a:defRPr/>
            </a:lvl1pPr>
          </a:lstStyle>
          <a:p>
            <a:fld id="{CF86267F-2ABF-4CAB-863A-D923FD4D4988}" type="slidenum">
              <a:rPr lang="en-US"/>
              <a:pPr/>
              <a:t>‹#›</a:t>
            </a:fld>
            <a:endParaRPr lang="en-US"/>
          </a:p>
        </p:txBody>
      </p:sp>
    </p:spTree>
  </p:cSld>
  <p:clrMapOvr>
    <a:masterClrMapping/>
  </p:clrMapOvr>
  <p:transition xmlns:p14="http://schemas.microsoft.com/office/powerpoint/2010/mai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B2A4E108-A864-4C15-82CB-65A2B039B6CB}" type="datetime1">
              <a:rPr lang="en-US"/>
              <a:pPr/>
              <a:t>6/6/11</a:t>
            </a:fld>
            <a:endParaRPr lang="en-US"/>
          </a:p>
        </p:txBody>
      </p:sp>
      <p:sp>
        <p:nvSpPr>
          <p:cNvPr id="6" name="Footer Placeholder 4"/>
          <p:cNvSpPr>
            <a:spLocks noGrp="1"/>
          </p:cNvSpPr>
          <p:nvPr>
            <p:ph type="ftr" sz="quarter" idx="11"/>
          </p:nvPr>
        </p:nvSpPr>
        <p:spPr/>
        <p:txBody>
          <a:bodyPr/>
          <a:lstStyle>
            <a:lvl1pPr>
              <a:defRPr/>
            </a:lvl1pPr>
          </a:lstStyle>
          <a:p>
            <a:r>
              <a:rPr lang="en-US"/>
              <a:t>Presentation 1</a:t>
            </a:r>
          </a:p>
        </p:txBody>
      </p:sp>
      <p:sp>
        <p:nvSpPr>
          <p:cNvPr id="7" name="Slide Number Placeholder 5"/>
          <p:cNvSpPr>
            <a:spLocks noGrp="1"/>
          </p:cNvSpPr>
          <p:nvPr>
            <p:ph type="sldNum" sz="quarter" idx="12"/>
          </p:nvPr>
        </p:nvSpPr>
        <p:spPr/>
        <p:txBody>
          <a:bodyPr/>
          <a:lstStyle>
            <a:lvl1pPr>
              <a:defRPr/>
            </a:lvl1pPr>
          </a:lstStyle>
          <a:p>
            <a:fld id="{3E0F6464-6A89-48A5-A7F9-9D43FA41D5CA}" type="slidenum">
              <a:rPr lang="en-US"/>
              <a:pPr/>
              <a:t>‹#›</a:t>
            </a:fld>
            <a:endParaRPr lang="en-US"/>
          </a:p>
        </p:txBody>
      </p:sp>
    </p:spTree>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19CA15C1-00CB-4218-9B0B-5AE6A96C6867}" type="datetime1">
              <a:rPr lang="en-US"/>
              <a:pPr/>
              <a:t>6/6/11</a:t>
            </a:fld>
            <a:endParaRPr lang="en-US"/>
          </a:p>
        </p:txBody>
      </p:sp>
      <p:sp>
        <p:nvSpPr>
          <p:cNvPr id="8" name="Footer Placeholder 4"/>
          <p:cNvSpPr>
            <a:spLocks noGrp="1"/>
          </p:cNvSpPr>
          <p:nvPr>
            <p:ph type="ftr" sz="quarter" idx="11"/>
          </p:nvPr>
        </p:nvSpPr>
        <p:spPr/>
        <p:txBody>
          <a:bodyPr/>
          <a:lstStyle>
            <a:lvl1pPr>
              <a:defRPr/>
            </a:lvl1pPr>
          </a:lstStyle>
          <a:p>
            <a:r>
              <a:rPr lang="en-US"/>
              <a:t>Presentation 1</a:t>
            </a:r>
          </a:p>
        </p:txBody>
      </p:sp>
      <p:sp>
        <p:nvSpPr>
          <p:cNvPr id="9" name="Slide Number Placeholder 5"/>
          <p:cNvSpPr>
            <a:spLocks noGrp="1"/>
          </p:cNvSpPr>
          <p:nvPr>
            <p:ph type="sldNum" sz="quarter" idx="12"/>
          </p:nvPr>
        </p:nvSpPr>
        <p:spPr/>
        <p:txBody>
          <a:bodyPr/>
          <a:lstStyle>
            <a:lvl1pPr>
              <a:defRPr/>
            </a:lvl1pPr>
          </a:lstStyle>
          <a:p>
            <a:fld id="{9CEBA5DA-B4AB-42A9-A3DE-97E2C7812ED5}" type="slidenum">
              <a:rPr lang="en-US"/>
              <a:pPr/>
              <a:t>‹#›</a:t>
            </a:fld>
            <a:endParaRPr lang="en-US"/>
          </a:p>
        </p:txBody>
      </p:sp>
    </p:spTree>
  </p:cSld>
  <p:clrMapOvr>
    <a:masterClrMapping/>
  </p:clrMapOvr>
  <p:transition xmlns:p14="http://schemas.microsoft.com/office/powerpoint/2010/mai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9D79FB9-3E8E-4D34-8466-9949FD87EDAE}" type="datetime1">
              <a:rPr lang="en-US"/>
              <a:pPr/>
              <a:t>6/6/11</a:t>
            </a:fld>
            <a:endParaRPr lang="en-US"/>
          </a:p>
        </p:txBody>
      </p:sp>
      <p:sp>
        <p:nvSpPr>
          <p:cNvPr id="5" name="Footer Placeholder 4"/>
          <p:cNvSpPr>
            <a:spLocks noGrp="1"/>
          </p:cNvSpPr>
          <p:nvPr>
            <p:ph type="ftr" sz="quarter" idx="11"/>
          </p:nvPr>
        </p:nvSpPr>
        <p:spPr/>
        <p:txBody>
          <a:bodyPr/>
          <a:lstStyle>
            <a:lvl1pPr>
              <a:defRPr/>
            </a:lvl1pPr>
          </a:lstStyle>
          <a:p>
            <a:r>
              <a:rPr lang="en-US"/>
              <a:t>Presentation 1</a:t>
            </a:r>
          </a:p>
        </p:txBody>
      </p:sp>
      <p:sp>
        <p:nvSpPr>
          <p:cNvPr id="6" name="Slide Number Placeholder 5"/>
          <p:cNvSpPr>
            <a:spLocks noGrp="1"/>
          </p:cNvSpPr>
          <p:nvPr>
            <p:ph type="sldNum" sz="quarter" idx="12"/>
          </p:nvPr>
        </p:nvSpPr>
        <p:spPr/>
        <p:txBody>
          <a:bodyPr/>
          <a:lstStyle>
            <a:lvl1pPr>
              <a:defRPr/>
            </a:lvl1pPr>
          </a:lstStyle>
          <a:p>
            <a:fld id="{3C631B8C-9282-4BBE-B005-5B7B683B7974}" type="slidenum">
              <a:rPr lang="en-US"/>
              <a:pPr/>
              <a:t>‹#›</a:t>
            </a:fld>
            <a:endParaRPr lang="en-US"/>
          </a:p>
        </p:txBody>
      </p:sp>
    </p:spTree>
  </p:cSld>
  <p:clrMapOvr>
    <a:masterClrMapping/>
  </p:clrMapOvr>
  <p:transition xmlns:p14="http://schemas.microsoft.com/office/powerpoint/2010/mai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5E7FDAB4-07BE-444D-B3B6-277A260B7CA1}" type="datetime1">
              <a:rPr lang="en-US"/>
              <a:pPr/>
              <a:t>6/6/11</a:t>
            </a:fld>
            <a:endParaRPr lang="en-US"/>
          </a:p>
        </p:txBody>
      </p:sp>
      <p:sp>
        <p:nvSpPr>
          <p:cNvPr id="4" name="Footer Placeholder 4"/>
          <p:cNvSpPr>
            <a:spLocks noGrp="1"/>
          </p:cNvSpPr>
          <p:nvPr>
            <p:ph type="ftr" sz="quarter" idx="11"/>
          </p:nvPr>
        </p:nvSpPr>
        <p:spPr/>
        <p:txBody>
          <a:bodyPr/>
          <a:lstStyle>
            <a:lvl1pPr>
              <a:defRPr/>
            </a:lvl1pPr>
          </a:lstStyle>
          <a:p>
            <a:r>
              <a:rPr lang="en-US"/>
              <a:t>Presentation 1</a:t>
            </a:r>
          </a:p>
        </p:txBody>
      </p:sp>
      <p:sp>
        <p:nvSpPr>
          <p:cNvPr id="5" name="Slide Number Placeholder 5"/>
          <p:cNvSpPr>
            <a:spLocks noGrp="1"/>
          </p:cNvSpPr>
          <p:nvPr>
            <p:ph type="sldNum" sz="quarter" idx="12"/>
          </p:nvPr>
        </p:nvSpPr>
        <p:spPr/>
        <p:txBody>
          <a:bodyPr/>
          <a:lstStyle>
            <a:lvl1pPr>
              <a:defRPr/>
            </a:lvl1pPr>
          </a:lstStyle>
          <a:p>
            <a:fld id="{8FB973DB-D0DA-4DEF-8270-AD720F80014D}" type="slidenum">
              <a:rPr lang="en-US"/>
              <a:pPr/>
              <a:t>‹#›</a:t>
            </a:fld>
            <a:endParaRPr lang="en-US"/>
          </a:p>
        </p:txBody>
      </p:sp>
    </p:spTree>
  </p:cSld>
  <p:clrMapOvr>
    <a:masterClrMapping/>
  </p:clrMapOvr>
  <p:transition xmlns:p14="http://schemas.microsoft.com/office/powerpoint/2010/mai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buClr>
                <a:srgbClr val="558B34"/>
              </a:buClr>
              <a:defRPr sz="3200"/>
            </a:lvl1pPr>
            <a:lvl2pPr>
              <a:buClrTx/>
              <a:defRPr sz="2800"/>
            </a:lvl2pPr>
            <a:lvl3pPr>
              <a:buClr>
                <a:srgbClr val="558B34"/>
              </a:buClr>
              <a:defRPr sz="2400"/>
            </a:lvl3pPr>
            <a:lvl4pPr>
              <a:buClrTx/>
              <a:defRPr sz="2000"/>
            </a:lvl4pPr>
            <a:lvl5pPr>
              <a:buClr>
                <a:srgbClr val="558B34"/>
              </a:buCl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FC69F5B4-D945-49C9-BEA0-3A9609CA2B70}" type="datetime1">
              <a:rPr lang="en-US"/>
              <a:pPr/>
              <a:t>6/6/11</a:t>
            </a:fld>
            <a:endParaRPr lang="en-US"/>
          </a:p>
        </p:txBody>
      </p:sp>
      <p:sp>
        <p:nvSpPr>
          <p:cNvPr id="6" name="Footer Placeholder 4"/>
          <p:cNvSpPr>
            <a:spLocks noGrp="1"/>
          </p:cNvSpPr>
          <p:nvPr>
            <p:ph type="ftr" sz="quarter" idx="11"/>
          </p:nvPr>
        </p:nvSpPr>
        <p:spPr/>
        <p:txBody>
          <a:bodyPr/>
          <a:lstStyle>
            <a:lvl1pPr>
              <a:defRPr/>
            </a:lvl1pPr>
          </a:lstStyle>
          <a:p>
            <a:r>
              <a:rPr lang="en-US"/>
              <a:t>Presentation 1</a:t>
            </a:r>
          </a:p>
        </p:txBody>
      </p:sp>
      <p:sp>
        <p:nvSpPr>
          <p:cNvPr id="7" name="Slide Number Placeholder 5"/>
          <p:cNvSpPr>
            <a:spLocks noGrp="1"/>
          </p:cNvSpPr>
          <p:nvPr>
            <p:ph type="sldNum" sz="quarter" idx="12"/>
          </p:nvPr>
        </p:nvSpPr>
        <p:spPr/>
        <p:txBody>
          <a:bodyPr/>
          <a:lstStyle>
            <a:lvl1pPr>
              <a:defRPr/>
            </a:lvl1pPr>
          </a:lstStyle>
          <a:p>
            <a:fld id="{A48F9A39-EA43-41F0-82D4-E795A7B372B2}" type="slidenum">
              <a:rPr lang="en-US"/>
              <a:pPr/>
              <a:t>‹#›</a:t>
            </a:fld>
            <a:endParaRPr lang="en-US"/>
          </a:p>
        </p:txBody>
      </p:sp>
    </p:spTree>
  </p:cSld>
  <p:clrMapOvr>
    <a:masterClrMapping/>
  </p:clrMapOvr>
  <p:transition xmlns:p14="http://schemas.microsoft.com/office/powerpoint/2010/mai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1F29641-4493-4C36-AB8E-614F816A8236}" type="datetime1">
              <a:rPr lang="en-US"/>
              <a:pPr/>
              <a:t>6/6/11</a:t>
            </a:fld>
            <a:endParaRPr lang="en-US"/>
          </a:p>
        </p:txBody>
      </p:sp>
      <p:sp>
        <p:nvSpPr>
          <p:cNvPr id="6" name="Footer Placeholder 4"/>
          <p:cNvSpPr>
            <a:spLocks noGrp="1"/>
          </p:cNvSpPr>
          <p:nvPr>
            <p:ph type="ftr" sz="quarter" idx="11"/>
          </p:nvPr>
        </p:nvSpPr>
        <p:spPr/>
        <p:txBody>
          <a:bodyPr/>
          <a:lstStyle>
            <a:lvl1pPr>
              <a:defRPr/>
            </a:lvl1pPr>
          </a:lstStyle>
          <a:p>
            <a:r>
              <a:rPr lang="en-US"/>
              <a:t>Presentation 1</a:t>
            </a:r>
          </a:p>
        </p:txBody>
      </p:sp>
      <p:sp>
        <p:nvSpPr>
          <p:cNvPr id="7" name="Slide Number Placeholder 5"/>
          <p:cNvSpPr>
            <a:spLocks noGrp="1"/>
          </p:cNvSpPr>
          <p:nvPr>
            <p:ph type="sldNum" sz="quarter" idx="12"/>
          </p:nvPr>
        </p:nvSpPr>
        <p:spPr/>
        <p:txBody>
          <a:bodyPr/>
          <a:lstStyle>
            <a:lvl1pPr>
              <a:defRPr/>
            </a:lvl1pPr>
          </a:lstStyle>
          <a:p>
            <a:fld id="{6B0AEC60-31EA-459D-9997-E57A41FD0E72}" type="slidenum">
              <a:rPr lang="en-US"/>
              <a:pPr/>
              <a:t>‹#›</a:t>
            </a:fld>
            <a:endParaRPr lang="en-US"/>
          </a:p>
        </p:txBody>
      </p:sp>
    </p:spTree>
  </p:cSld>
  <p:clrMapOvr>
    <a:masterClrMapping/>
  </p:clrMapOvr>
  <p:transition xmlns:p14="http://schemas.microsoft.com/office/powerpoint/2010/main" spd="med">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8788"/>
            <a:ext cx="83820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382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000">
                <a:solidFill>
                  <a:srgbClr val="A6A6A6"/>
                </a:solidFill>
                <a:cs typeface="Arial" charset="0"/>
              </a:defRPr>
            </a:lvl1pPr>
          </a:lstStyle>
          <a:p>
            <a:fld id="{85439748-91FE-4A4B-AF2D-FB64EE129116}" type="datetime1">
              <a:rPr lang="en-US"/>
              <a:pPr/>
              <a:t>6/6/11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000">
                <a:solidFill>
                  <a:srgbClr val="A6A6A6"/>
                </a:solidFill>
                <a:cs typeface="Arial" charset="0"/>
              </a:defRPr>
            </a:lvl1pPr>
          </a:lstStyle>
          <a:p>
            <a:r>
              <a:rPr lang="en-US"/>
              <a:t>Presentation 1</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A6A6A6"/>
                </a:solidFill>
                <a:cs typeface="Arial" charset="0"/>
              </a:defRPr>
            </a:lvl1pPr>
          </a:lstStyle>
          <a:p>
            <a:fld id="{271DCC74-33F1-497A-AA2E-7BE49694F730}" type="slidenum">
              <a:rPr lang="en-US"/>
              <a:pPr/>
              <a:t>‹#›</a:t>
            </a:fld>
            <a:endParaRPr lang="en-US"/>
          </a:p>
        </p:txBody>
      </p:sp>
      <p:sp>
        <p:nvSpPr>
          <p:cNvPr id="25" name="Rectangle 24"/>
          <p:cNvSpPr/>
          <p:nvPr userDrawn="1"/>
        </p:nvSpPr>
        <p:spPr bwMode="auto">
          <a:xfrm>
            <a:off x="4941888" y="6046788"/>
            <a:ext cx="90487" cy="90487"/>
          </a:xfrm>
          <a:prstGeom prst="rect">
            <a:avLst/>
          </a:prstGeom>
          <a:solidFill>
            <a:srgbClr val="F5802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ＭＳ Ｐゴシック" pitchFamily="96" charset="-128"/>
            </a:endParaRPr>
          </a:p>
        </p:txBody>
      </p:sp>
      <p:sp>
        <p:nvSpPr>
          <p:cNvPr id="26" name="Rectangle 25"/>
          <p:cNvSpPr/>
          <p:nvPr userDrawn="1"/>
        </p:nvSpPr>
        <p:spPr bwMode="auto">
          <a:xfrm>
            <a:off x="4133850" y="6046788"/>
            <a:ext cx="88900" cy="90487"/>
          </a:xfrm>
          <a:prstGeom prst="rect">
            <a:avLst/>
          </a:prstGeom>
          <a:solidFill>
            <a:srgbClr val="B3083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dirty="0">
              <a:solidFill>
                <a:srgbClr val="C00000"/>
              </a:solidFill>
              <a:ea typeface="ＭＳ Ｐゴシック" pitchFamily="96" charset="-128"/>
            </a:endParaRPr>
          </a:p>
        </p:txBody>
      </p:sp>
      <p:sp>
        <p:nvSpPr>
          <p:cNvPr id="27" name="Rectangle 26"/>
          <p:cNvSpPr/>
          <p:nvPr userDrawn="1"/>
        </p:nvSpPr>
        <p:spPr bwMode="auto">
          <a:xfrm>
            <a:off x="4400550" y="6046788"/>
            <a:ext cx="90488" cy="90487"/>
          </a:xfrm>
          <a:prstGeom prst="rect">
            <a:avLst/>
          </a:prstGeom>
          <a:solidFill>
            <a:srgbClr val="0084A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ＭＳ Ｐゴシック" pitchFamily="96" charset="-128"/>
            </a:endParaRPr>
          </a:p>
        </p:txBody>
      </p:sp>
      <p:sp>
        <p:nvSpPr>
          <p:cNvPr id="28" name="Rectangle 27"/>
          <p:cNvSpPr/>
          <p:nvPr userDrawn="1"/>
        </p:nvSpPr>
        <p:spPr bwMode="auto">
          <a:xfrm>
            <a:off x="4672013" y="6046788"/>
            <a:ext cx="88900" cy="90487"/>
          </a:xfrm>
          <a:prstGeom prst="rect">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ＭＳ Ｐゴシック" pitchFamily="96" charset="-128"/>
            </a:endParaRPr>
          </a:p>
        </p:txBody>
      </p:sp>
      <p:pic>
        <p:nvPicPr>
          <p:cNvPr id="14" name="Picture 13" descr="PDbannerTEST.png"/>
          <p:cNvPicPr>
            <a:picLocks noChangeAspect="1"/>
          </p:cNvPicPr>
          <p:nvPr userDrawn="1"/>
        </p:nvPicPr>
        <p:blipFill>
          <a:blip r:embed="rId11"/>
          <a:stretch>
            <a:fillRect/>
          </a:stretch>
        </p:blipFill>
        <p:spPr>
          <a:xfrm>
            <a:off x="0" y="6331100"/>
            <a:ext cx="9144000" cy="539091"/>
          </a:xfrm>
          <a:prstGeom prst="rect">
            <a:avLst/>
          </a:prstGeom>
        </p:spPr>
      </p:pic>
    </p:spTree>
  </p:cSld>
  <p:clrMap bg1="lt1" tx1="dk1" bg2="lt2" tx2="dk2" accent1="accent1" accent2="accent2" accent3="accent3" accent4="accent4" accent5="accent5" accent6="accent6" hlink="hlink" folHlink="folHlink"/>
  <p:sldLayoutIdLst>
    <p:sldLayoutId id="2147483827" r:id="rId1"/>
    <p:sldLayoutId id="2147483818" r:id="rId2"/>
    <p:sldLayoutId id="2147483828" r:id="rId3"/>
    <p:sldLayoutId id="2147483819" r:id="rId4"/>
    <p:sldLayoutId id="2147483820" r:id="rId5"/>
    <p:sldLayoutId id="2147483821" r:id="rId6"/>
    <p:sldLayoutId id="2147483822" r:id="rId7"/>
    <p:sldLayoutId id="2147483823" r:id="rId8"/>
    <p:sldLayoutId id="2147483824" r:id="rId9"/>
  </p:sldLayoutIdLst>
  <p:transition xmlns:p14="http://schemas.microsoft.com/office/powerpoint/2010/main" spd="med">
    <p:fade/>
  </p:transition>
  <p:timing>
    <p:tnLst>
      <p:par>
        <p:cTn xmlns:p14="http://schemas.microsoft.com/office/powerpoint/2010/main" id="1" dur="indefinite" restart="never" nodeType="tmRoot"/>
      </p:par>
    </p:tnLst>
  </p:timing>
  <p:hf sldNum="0" hdr="0" ftr="0" dt="0"/>
  <p:txStyles>
    <p:titleStyle>
      <a:lvl1pPr algn="l" defTabSz="457200" rtl="0" eaLnBrk="0" fontAlgn="base" hangingPunct="0">
        <a:spcBef>
          <a:spcPct val="0"/>
        </a:spcBef>
        <a:spcAft>
          <a:spcPct val="0"/>
        </a:spcAft>
        <a:defRPr sz="3000" b="1" kern="1200" cap="all">
          <a:solidFill>
            <a:schemeClr val="tx1"/>
          </a:solidFill>
          <a:latin typeface="Arial"/>
          <a:ea typeface="ＭＳ Ｐゴシック" pitchFamily="48" charset="-128"/>
          <a:cs typeface="Arial"/>
        </a:defRPr>
      </a:lvl1pPr>
      <a:lvl2pPr algn="l" defTabSz="457200" rtl="0" eaLnBrk="0" fontAlgn="base" hangingPunct="0">
        <a:spcBef>
          <a:spcPct val="0"/>
        </a:spcBef>
        <a:spcAft>
          <a:spcPct val="0"/>
        </a:spcAft>
        <a:defRPr sz="3000" b="1">
          <a:solidFill>
            <a:schemeClr val="tx1"/>
          </a:solidFill>
          <a:latin typeface="Arial" pitchFamily="48" charset="0"/>
          <a:ea typeface="ＭＳ Ｐゴシック" pitchFamily="48" charset="-128"/>
        </a:defRPr>
      </a:lvl2pPr>
      <a:lvl3pPr algn="l" defTabSz="457200" rtl="0" eaLnBrk="0" fontAlgn="base" hangingPunct="0">
        <a:spcBef>
          <a:spcPct val="0"/>
        </a:spcBef>
        <a:spcAft>
          <a:spcPct val="0"/>
        </a:spcAft>
        <a:defRPr sz="3000" b="1">
          <a:solidFill>
            <a:schemeClr val="tx1"/>
          </a:solidFill>
          <a:latin typeface="Arial" pitchFamily="48" charset="0"/>
          <a:ea typeface="ＭＳ Ｐゴシック" pitchFamily="48" charset="-128"/>
        </a:defRPr>
      </a:lvl3pPr>
      <a:lvl4pPr algn="l" defTabSz="457200" rtl="0" eaLnBrk="0" fontAlgn="base" hangingPunct="0">
        <a:spcBef>
          <a:spcPct val="0"/>
        </a:spcBef>
        <a:spcAft>
          <a:spcPct val="0"/>
        </a:spcAft>
        <a:defRPr sz="3000" b="1">
          <a:solidFill>
            <a:schemeClr val="tx1"/>
          </a:solidFill>
          <a:latin typeface="Arial" pitchFamily="48" charset="0"/>
          <a:ea typeface="ＭＳ Ｐゴシック" pitchFamily="48" charset="-128"/>
        </a:defRPr>
      </a:lvl4pPr>
      <a:lvl5pPr algn="l" defTabSz="457200" rtl="0" eaLnBrk="0" fontAlgn="base" hangingPunct="0">
        <a:spcBef>
          <a:spcPct val="0"/>
        </a:spcBef>
        <a:spcAft>
          <a:spcPct val="0"/>
        </a:spcAft>
        <a:defRPr sz="3000" b="1">
          <a:solidFill>
            <a:schemeClr val="tx1"/>
          </a:solidFill>
          <a:latin typeface="Arial" pitchFamily="48" charset="0"/>
          <a:ea typeface="ＭＳ Ｐゴシック" pitchFamily="48" charset="-128"/>
        </a:defRPr>
      </a:lvl5pPr>
      <a:lvl6pPr marL="457200" algn="l" defTabSz="457200" rtl="0" fontAlgn="base">
        <a:spcBef>
          <a:spcPct val="0"/>
        </a:spcBef>
        <a:spcAft>
          <a:spcPct val="0"/>
        </a:spcAft>
        <a:defRPr sz="3000" b="1">
          <a:solidFill>
            <a:srgbClr val="FC7F1D"/>
          </a:solidFill>
          <a:latin typeface="Arial" pitchFamily="48" charset="0"/>
          <a:ea typeface="ＭＳ Ｐゴシック" pitchFamily="48" charset="-128"/>
        </a:defRPr>
      </a:lvl6pPr>
      <a:lvl7pPr marL="914400" algn="l" defTabSz="457200" rtl="0" fontAlgn="base">
        <a:spcBef>
          <a:spcPct val="0"/>
        </a:spcBef>
        <a:spcAft>
          <a:spcPct val="0"/>
        </a:spcAft>
        <a:defRPr sz="3000" b="1">
          <a:solidFill>
            <a:srgbClr val="FC7F1D"/>
          </a:solidFill>
          <a:latin typeface="Arial" pitchFamily="48" charset="0"/>
          <a:ea typeface="ＭＳ Ｐゴシック" pitchFamily="48" charset="-128"/>
        </a:defRPr>
      </a:lvl7pPr>
      <a:lvl8pPr marL="1371600" algn="l" defTabSz="457200" rtl="0" fontAlgn="base">
        <a:spcBef>
          <a:spcPct val="0"/>
        </a:spcBef>
        <a:spcAft>
          <a:spcPct val="0"/>
        </a:spcAft>
        <a:defRPr sz="3000" b="1">
          <a:solidFill>
            <a:srgbClr val="FC7F1D"/>
          </a:solidFill>
          <a:latin typeface="Arial" pitchFamily="48" charset="0"/>
          <a:ea typeface="ＭＳ Ｐゴシック" pitchFamily="48" charset="-128"/>
        </a:defRPr>
      </a:lvl8pPr>
      <a:lvl9pPr marL="1828800" algn="l" defTabSz="457200" rtl="0" fontAlgn="base">
        <a:spcBef>
          <a:spcPct val="0"/>
        </a:spcBef>
        <a:spcAft>
          <a:spcPct val="0"/>
        </a:spcAft>
        <a:defRPr sz="3000" b="1">
          <a:solidFill>
            <a:srgbClr val="FC7F1D"/>
          </a:solidFill>
          <a:latin typeface="Arial" pitchFamily="48" charset="0"/>
          <a:ea typeface="ＭＳ Ｐゴシック" pitchFamily="48" charset="-128"/>
        </a:defRPr>
      </a:lvl9pPr>
    </p:titleStyle>
    <p:bodyStyle>
      <a:lvl1pPr marL="230188" indent="-230188" algn="l" defTabSz="457200" rtl="0" eaLnBrk="0" fontAlgn="base" hangingPunct="0">
        <a:spcBef>
          <a:spcPct val="20000"/>
        </a:spcBef>
        <a:spcAft>
          <a:spcPct val="0"/>
        </a:spcAft>
        <a:buClr>
          <a:srgbClr val="558B34"/>
        </a:buClr>
        <a:buSzPct val="80000"/>
        <a:buFont typeface="Wingdings" pitchFamily="96" charset="2"/>
        <a:buChar char="§"/>
        <a:defRPr sz="2800" kern="1200">
          <a:solidFill>
            <a:srgbClr val="4C4C4F"/>
          </a:solidFill>
          <a:latin typeface="Arial"/>
          <a:ea typeface="ＭＳ Ｐゴシック" pitchFamily="48" charset="-128"/>
          <a:cs typeface="Arial"/>
        </a:defRPr>
      </a:lvl1pPr>
      <a:lvl2pPr marL="511175" indent="-222250" algn="l" defTabSz="457200" rtl="0" eaLnBrk="0" fontAlgn="base" hangingPunct="0">
        <a:spcBef>
          <a:spcPct val="20000"/>
        </a:spcBef>
        <a:spcAft>
          <a:spcPct val="0"/>
        </a:spcAft>
        <a:buClrTx/>
        <a:buSzPct val="80000"/>
        <a:buFont typeface="Wingdings" pitchFamily="96" charset="2"/>
        <a:buChar char="§"/>
        <a:defRPr sz="2400" kern="1200">
          <a:solidFill>
            <a:srgbClr val="4C4C4F"/>
          </a:solidFill>
          <a:latin typeface="Arial"/>
          <a:ea typeface="ＭＳ Ｐゴシック" pitchFamily="48" charset="-128"/>
          <a:cs typeface="Arial"/>
        </a:defRPr>
      </a:lvl2pPr>
      <a:lvl3pPr marL="857250" indent="-230188" algn="l" defTabSz="457200" rtl="0" eaLnBrk="0" fontAlgn="base" hangingPunct="0">
        <a:spcBef>
          <a:spcPct val="20000"/>
        </a:spcBef>
        <a:spcAft>
          <a:spcPct val="0"/>
        </a:spcAft>
        <a:buClr>
          <a:srgbClr val="558B34"/>
        </a:buClr>
        <a:buSzPct val="80000"/>
        <a:buFont typeface="Wingdings" pitchFamily="96" charset="2"/>
        <a:buChar char="§"/>
        <a:defRPr sz="2000" kern="1200">
          <a:solidFill>
            <a:srgbClr val="4C4C4F"/>
          </a:solidFill>
          <a:latin typeface="Arial"/>
          <a:ea typeface="ＭＳ Ｐゴシック" pitchFamily="48" charset="-128"/>
          <a:cs typeface="Arial"/>
        </a:defRPr>
      </a:lvl3pPr>
      <a:lvl4pPr marL="1146175" indent="-173038" algn="l" defTabSz="457200" rtl="0" eaLnBrk="0" fontAlgn="base" hangingPunct="0">
        <a:spcBef>
          <a:spcPct val="20000"/>
        </a:spcBef>
        <a:spcAft>
          <a:spcPct val="0"/>
        </a:spcAft>
        <a:buClrTx/>
        <a:buSzPct val="80000"/>
        <a:buFont typeface="Wingdings" pitchFamily="96" charset="2"/>
        <a:buChar char="§"/>
        <a:defRPr kern="1200">
          <a:solidFill>
            <a:srgbClr val="4C4C4F"/>
          </a:solidFill>
          <a:latin typeface="Arial"/>
          <a:ea typeface="ＭＳ Ｐゴシック" pitchFamily="48" charset="-128"/>
          <a:cs typeface="Arial"/>
        </a:defRPr>
      </a:lvl4pPr>
      <a:lvl5pPr marL="1427163" indent="-173038" algn="l" defTabSz="457200" rtl="0" eaLnBrk="0" fontAlgn="base" hangingPunct="0">
        <a:spcBef>
          <a:spcPct val="20000"/>
        </a:spcBef>
        <a:spcAft>
          <a:spcPct val="0"/>
        </a:spcAft>
        <a:buClr>
          <a:srgbClr val="558B34"/>
        </a:buClr>
        <a:buSzPct val="80000"/>
        <a:buFont typeface="Wingdings" pitchFamily="96" charset="2"/>
        <a:buChar char="§"/>
        <a:defRPr sz="1600" kern="1200">
          <a:solidFill>
            <a:srgbClr val="4C4C4F"/>
          </a:solidFill>
          <a:latin typeface="Arial"/>
          <a:ea typeface="ＭＳ Ｐゴシック" pitchFamily="48"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 Id="rId3" Type="http://schemas.openxmlformats.org/officeDocument/2006/relationships/image" Target="../media/image14.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23.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 Id="rId3" Type="http://schemas.openxmlformats.org/officeDocument/2006/relationships/image" Target="../media/image3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grok.lsu.edu/"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png"/><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bwMode="auto">
          <a:xfrm>
            <a:off x="762000" y="2597150"/>
            <a:ext cx="7772400" cy="1470025"/>
          </a:xfrm>
        </p:spPr>
        <p:txBody>
          <a:bodyPr/>
          <a:lstStyle/>
          <a:p>
            <a:pPr eaLnBrk="1" hangingPunct="1"/>
            <a:r>
              <a:rPr lang="en-US" cap="none" dirty="0" smtClean="0">
                <a:solidFill>
                  <a:schemeClr val="tx2"/>
                </a:solidFill>
                <a:latin typeface="Arial" charset="0"/>
                <a:ea typeface="ＭＳ Ｐゴシック" pitchFamily="96" charset="-128"/>
              </a:rPr>
              <a:t>Roadmap for Implementing Online Training Tutorials: Sharing Our Campus Experiences</a:t>
            </a:r>
          </a:p>
        </p:txBody>
      </p:sp>
      <p:sp>
        <p:nvSpPr>
          <p:cNvPr id="15363" name="Subtitle 2"/>
          <p:cNvSpPr>
            <a:spLocks noGrp="1"/>
          </p:cNvSpPr>
          <p:nvPr>
            <p:ph type="subTitle" idx="1"/>
          </p:nvPr>
        </p:nvSpPr>
        <p:spPr>
          <a:xfrm>
            <a:off x="1371600" y="4470400"/>
            <a:ext cx="6677594" cy="1219200"/>
          </a:xfrm>
        </p:spPr>
        <p:txBody>
          <a:bodyPr>
            <a:noAutofit/>
          </a:bodyPr>
          <a:lstStyle/>
          <a:p>
            <a:pPr eaLnBrk="1" hangingPunct="1"/>
            <a:r>
              <a:rPr lang="en-US" dirty="0" smtClean="0">
                <a:latin typeface="Arial" charset="0"/>
                <a:ea typeface="ＭＳ Ｐゴシック" pitchFamily="96" charset="-128"/>
              </a:rPr>
              <a:t>Sara Pitts – Savannah College of Art &amp; Design</a:t>
            </a:r>
          </a:p>
          <a:p>
            <a:pPr eaLnBrk="1" hangingPunct="1"/>
            <a:r>
              <a:rPr lang="en-US" dirty="0" smtClean="0">
                <a:latin typeface="Arial" charset="0"/>
                <a:ea typeface="ＭＳ Ｐゴシック" pitchFamily="96" charset="-128"/>
              </a:rPr>
              <a:t>Christine L. Vucinich – Duke University</a:t>
            </a:r>
          </a:p>
          <a:p>
            <a:pPr eaLnBrk="1" hangingPunct="1"/>
            <a:r>
              <a:rPr lang="en-US" dirty="0" smtClean="0">
                <a:latin typeface="Arial" charset="0"/>
                <a:ea typeface="ＭＳ Ｐゴシック" pitchFamily="96" charset="-128"/>
              </a:rPr>
              <a:t>Karen W. </a:t>
            </a:r>
            <a:r>
              <a:rPr lang="en-US" dirty="0" err="1" smtClean="0">
                <a:latin typeface="Arial" charset="0"/>
                <a:ea typeface="ＭＳ Ｐゴシック" pitchFamily="96" charset="-128"/>
              </a:rPr>
              <a:t>Sirman</a:t>
            </a:r>
            <a:r>
              <a:rPr lang="en-US" dirty="0" smtClean="0">
                <a:latin typeface="Arial" charset="0"/>
                <a:ea typeface="ＭＳ Ｐゴシック" pitchFamily="96" charset="-128"/>
              </a:rPr>
              <a:t> – Louisiana State University</a:t>
            </a:r>
          </a:p>
          <a:p>
            <a:pPr eaLnBrk="1" hangingPunct="1"/>
            <a:r>
              <a:rPr lang="en-US" dirty="0" smtClean="0">
                <a:latin typeface="Arial" charset="0"/>
                <a:ea typeface="ＭＳ Ｐゴシック" pitchFamily="96" charset="-128"/>
              </a:rPr>
              <a:t>June 2, 2011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46347"/>
            <a:ext cx="8382000" cy="4528378"/>
          </a:xfrm>
        </p:spPr>
        <p:txBody>
          <a:bodyPr/>
          <a:lstStyle/>
          <a:p>
            <a:r>
              <a:rPr lang="en-US" dirty="0" smtClean="0"/>
              <a:t>Time management workshop series</a:t>
            </a:r>
          </a:p>
          <a:p>
            <a:endParaRPr lang="en-US" dirty="0"/>
          </a:p>
          <a:p>
            <a:endParaRPr lang="en-US" dirty="0" smtClean="0"/>
          </a:p>
          <a:p>
            <a:endParaRPr lang="en-US" dirty="0" smtClean="0"/>
          </a:p>
          <a:p>
            <a:r>
              <a:rPr lang="en-US" dirty="0" smtClean="0"/>
              <a:t>Faculty roundtable during National Distance Learning week</a:t>
            </a:r>
          </a:p>
          <a:p>
            <a:r>
              <a:rPr lang="en-US" dirty="0" smtClean="0"/>
              <a:t>Resume building with </a:t>
            </a:r>
            <a:br>
              <a:rPr lang="en-US" dirty="0" smtClean="0"/>
            </a:br>
            <a:r>
              <a:rPr lang="en-US" dirty="0" smtClean="0"/>
              <a:t>career services</a:t>
            </a:r>
          </a:p>
          <a:p>
            <a:r>
              <a:rPr lang="en-US" dirty="0" smtClean="0"/>
              <a:t>Creative Inspirations Club</a:t>
            </a:r>
          </a:p>
        </p:txBody>
      </p:sp>
      <p:sp>
        <p:nvSpPr>
          <p:cNvPr id="4" name="TextBox 3"/>
          <p:cNvSpPr txBox="1"/>
          <p:nvPr/>
        </p:nvSpPr>
        <p:spPr>
          <a:xfrm>
            <a:off x="457200" y="204877"/>
            <a:ext cx="4985464" cy="523220"/>
          </a:xfrm>
          <a:prstGeom prst="rect">
            <a:avLst/>
          </a:prstGeom>
          <a:noFill/>
        </p:spPr>
        <p:txBody>
          <a:bodyPr wrap="square" rtlCol="0">
            <a:spAutoFit/>
          </a:bodyPr>
          <a:lstStyle/>
          <a:p>
            <a:r>
              <a:rPr lang="en-US" sz="2800" b="1" dirty="0" smtClean="0">
                <a:solidFill>
                  <a:schemeClr val="accent2">
                    <a:lumMod val="75000"/>
                  </a:schemeClr>
                </a:solidFill>
              </a:rPr>
              <a:t>Ideas for collaboration</a:t>
            </a:r>
            <a:endParaRPr lang="en-US" sz="2800" b="1" dirty="0">
              <a:solidFill>
                <a:schemeClr val="accent2">
                  <a:lumMod val="75000"/>
                </a:schemeClr>
              </a:solidFill>
            </a:endParaRPr>
          </a:p>
        </p:txBody>
      </p:sp>
      <p:pic>
        <p:nvPicPr>
          <p:cNvPr id="2" name="Picture 1" descr="time mgmt.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334" y="1300981"/>
            <a:ext cx="7187260" cy="1525174"/>
          </a:xfrm>
          <a:prstGeom prst="rect">
            <a:avLst/>
          </a:prstGeom>
        </p:spPr>
      </p:pic>
      <p:pic>
        <p:nvPicPr>
          <p:cNvPr id="5" name="Picture 4" descr="CreativeInspiration.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9249" y="3461102"/>
            <a:ext cx="3138163" cy="2077620"/>
          </a:xfrm>
          <a:prstGeom prst="rect">
            <a:avLst/>
          </a:prstGeom>
        </p:spPr>
      </p:pic>
    </p:spTree>
    <p:extLst>
      <p:ext uri="{BB962C8B-B14F-4D97-AF65-F5344CB8AC3E}">
        <p14:creationId xmlns:p14="http://schemas.microsoft.com/office/powerpoint/2010/main" val="128423221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apeimage_2.png"/>
          <p:cNvPicPr>
            <a:picLocks noChangeAspect="1"/>
          </p:cNvPicPr>
          <p:nvPr/>
        </p:nvPicPr>
        <p:blipFill>
          <a:blip r:embed="rId2"/>
          <a:stretch>
            <a:fillRect/>
          </a:stretch>
        </p:blipFill>
        <p:spPr>
          <a:xfrm>
            <a:off x="0" y="1916236"/>
            <a:ext cx="9144000" cy="3874509"/>
          </a:xfrm>
          <a:prstGeom prst="rect">
            <a:avLst/>
          </a:prstGeom>
          <a:effectLst>
            <a:glow rad="101600">
              <a:schemeClr val="accent3">
                <a:alpha val="75000"/>
              </a:schemeClr>
            </a:glow>
          </a:effectLst>
        </p:spPr>
      </p:pic>
      <p:sp>
        <p:nvSpPr>
          <p:cNvPr id="2" name="Title 1"/>
          <p:cNvSpPr>
            <a:spLocks noGrp="1"/>
          </p:cNvSpPr>
          <p:nvPr>
            <p:ph type="title"/>
          </p:nvPr>
        </p:nvSpPr>
        <p:spPr/>
        <p:txBody>
          <a:bodyPr/>
          <a:lstStyle/>
          <a:p>
            <a:r>
              <a:rPr lang="en-US" dirty="0" smtClean="0">
                <a:solidFill>
                  <a:srgbClr val="1F497D"/>
                </a:solidFill>
              </a:rPr>
              <a:t>Duke University</a:t>
            </a:r>
            <a:endParaRPr lang="en-US" dirty="0">
              <a:solidFill>
                <a:srgbClr val="1F497D"/>
              </a:solidFill>
            </a:endParaRPr>
          </a:p>
        </p:txBody>
      </p:sp>
      <p:sp>
        <p:nvSpPr>
          <p:cNvPr id="3" name="Content Placeholder 2"/>
          <p:cNvSpPr>
            <a:spLocks noGrp="1"/>
          </p:cNvSpPr>
          <p:nvPr>
            <p:ph idx="1"/>
          </p:nvPr>
        </p:nvSpPr>
        <p:spPr>
          <a:xfrm>
            <a:off x="457200" y="1314268"/>
            <a:ext cx="8332517" cy="1226038"/>
          </a:xfrm>
        </p:spPr>
        <p:txBody>
          <a:bodyPr/>
          <a:lstStyle/>
          <a:p>
            <a:pPr>
              <a:buNone/>
            </a:pPr>
            <a:r>
              <a:rPr lang="en-US" sz="3200" dirty="0" smtClean="0">
                <a:solidFill>
                  <a:srgbClr val="3D6117"/>
                </a:solidFill>
              </a:rPr>
              <a:t>Christine L. Vucinich - </a:t>
            </a:r>
            <a:r>
              <a:rPr lang="en-US" sz="2200" dirty="0" smtClean="0">
                <a:solidFill>
                  <a:srgbClr val="3D6117"/>
                </a:solidFill>
              </a:rPr>
              <a:t>clv4@duke.edu</a:t>
            </a:r>
          </a:p>
          <a:p>
            <a:pPr>
              <a:buNone/>
            </a:pPr>
            <a:r>
              <a:rPr lang="en-US" sz="2400" dirty="0" smtClean="0">
                <a:solidFill>
                  <a:schemeClr val="bg1"/>
                </a:solidFill>
              </a:rPr>
              <a:t>Technical Education &amp; Outreach Coordinator</a:t>
            </a:r>
          </a:p>
          <a:p>
            <a:pPr>
              <a:buNone/>
            </a:pPr>
            <a:r>
              <a:rPr lang="en-US" sz="2400" dirty="0" smtClean="0">
                <a:solidFill>
                  <a:schemeClr val="bg1"/>
                </a:solidFill>
              </a:rPr>
              <a:t>Office of Information Technology</a:t>
            </a:r>
          </a:p>
          <a:p>
            <a:endParaRPr lang="en-US" dirty="0"/>
          </a:p>
        </p:txBody>
      </p:sp>
      <p:pic>
        <p:nvPicPr>
          <p:cNvPr id="6" name="Picture 5" descr="l_duke.gif"/>
          <p:cNvPicPr>
            <a:picLocks noChangeAspect="1"/>
          </p:cNvPicPr>
          <p:nvPr/>
        </p:nvPicPr>
        <p:blipFill>
          <a:blip r:embed="rId3"/>
          <a:stretch>
            <a:fillRect/>
          </a:stretch>
        </p:blipFill>
        <p:spPr>
          <a:xfrm>
            <a:off x="214425" y="4625274"/>
            <a:ext cx="1875711" cy="1594354"/>
          </a:xfrm>
          <a:prstGeom prst="rect">
            <a:avLst/>
          </a:prstGeom>
        </p:spPr>
      </p:pic>
      <p:sp>
        <p:nvSpPr>
          <p:cNvPr id="9" name="TextBox 8"/>
          <p:cNvSpPr txBox="1"/>
          <p:nvPr/>
        </p:nvSpPr>
        <p:spPr>
          <a:xfrm>
            <a:off x="4572001" y="5850296"/>
            <a:ext cx="4572000" cy="553998"/>
          </a:xfrm>
          <a:prstGeom prst="rect">
            <a:avLst/>
          </a:prstGeom>
          <a:noFill/>
        </p:spPr>
        <p:txBody>
          <a:bodyPr wrap="square" rtlCol="0">
            <a:spAutoFit/>
          </a:bodyPr>
          <a:lstStyle/>
          <a:p>
            <a:pPr algn="r"/>
            <a:r>
              <a:rPr lang="en-US" sz="1200" b="1" dirty="0" smtClean="0">
                <a:solidFill>
                  <a:schemeClr val="tx2"/>
                </a:solidFill>
              </a:rPr>
              <a:t>Duke University Photography - Les Todd</a:t>
            </a:r>
          </a:p>
          <a:p>
            <a:endParaRPr lang="en-US" dirty="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00_2338.JPG"/>
          <p:cNvPicPr>
            <a:picLocks noChangeAspect="1"/>
          </p:cNvPicPr>
          <p:nvPr/>
        </p:nvPicPr>
        <p:blipFill>
          <a:blip r:embed="rId3"/>
          <a:srcRect l="17284" t="5435" r="11815" b="8018"/>
          <a:stretch>
            <a:fillRect/>
          </a:stretch>
        </p:blipFill>
        <p:spPr>
          <a:xfrm>
            <a:off x="-49482" y="-27020"/>
            <a:ext cx="3315345" cy="6369290"/>
          </a:xfrm>
          <a:prstGeom prst="rect">
            <a:avLst/>
          </a:prstGeom>
          <a:effectLst>
            <a:outerShdw blurRad="50800" dist="38100" dir="2700000">
              <a:srgbClr val="000000">
                <a:alpha val="43000"/>
              </a:srgbClr>
            </a:outerShdw>
          </a:effectLst>
        </p:spPr>
      </p:pic>
      <p:sp>
        <p:nvSpPr>
          <p:cNvPr id="2" name="Title 1"/>
          <p:cNvSpPr>
            <a:spLocks noGrp="1"/>
          </p:cNvSpPr>
          <p:nvPr>
            <p:ph type="title"/>
          </p:nvPr>
        </p:nvSpPr>
        <p:spPr>
          <a:xfrm>
            <a:off x="3277530" y="458788"/>
            <a:ext cx="5561669" cy="1143000"/>
          </a:xfrm>
        </p:spPr>
        <p:txBody>
          <a:bodyPr>
            <a:normAutofit/>
          </a:bodyPr>
          <a:lstStyle/>
          <a:p>
            <a:r>
              <a:rPr lang="en-US" dirty="0" smtClean="0">
                <a:solidFill>
                  <a:schemeClr val="tx2"/>
                </a:solidFill>
              </a:rPr>
              <a:t>ABOUT  Duke  University</a:t>
            </a:r>
            <a:endParaRPr lang="en-US" dirty="0">
              <a:ln>
                <a:solidFill>
                  <a:schemeClr val="bg1"/>
                </a:solidFill>
              </a:ln>
              <a:solidFill>
                <a:schemeClr val="tx2"/>
              </a:solidFill>
            </a:endParaRPr>
          </a:p>
        </p:txBody>
      </p:sp>
      <p:sp>
        <p:nvSpPr>
          <p:cNvPr id="4" name="Content Placeholder 3"/>
          <p:cNvSpPr>
            <a:spLocks noGrp="1"/>
          </p:cNvSpPr>
          <p:nvPr>
            <p:ph idx="1"/>
          </p:nvPr>
        </p:nvSpPr>
        <p:spPr>
          <a:xfrm>
            <a:off x="3277531" y="1432057"/>
            <a:ext cx="5409269" cy="4821768"/>
          </a:xfrm>
        </p:spPr>
        <p:txBody>
          <a:bodyPr>
            <a:normAutofit fontScale="85000" lnSpcReduction="10000"/>
          </a:bodyPr>
          <a:lstStyle/>
          <a:p>
            <a:r>
              <a:rPr lang="en-US" dirty="0" smtClean="0">
                <a:solidFill>
                  <a:srgbClr val="3D6117"/>
                </a:solidFill>
              </a:rPr>
              <a:t>Private research university </a:t>
            </a:r>
            <a:r>
              <a:rPr lang="en-US" dirty="0" smtClean="0"/>
              <a:t>established in 1838</a:t>
            </a:r>
          </a:p>
          <a:p>
            <a:r>
              <a:rPr lang="en-US" dirty="0" smtClean="0"/>
              <a:t>Located in </a:t>
            </a:r>
            <a:r>
              <a:rPr lang="en-US" dirty="0" smtClean="0">
                <a:solidFill>
                  <a:srgbClr val="3D6117"/>
                </a:solidFill>
              </a:rPr>
              <a:t>Durham, North Carolina</a:t>
            </a:r>
            <a:r>
              <a:rPr lang="en-US" dirty="0" smtClean="0"/>
              <a:t>.</a:t>
            </a:r>
            <a:endParaRPr lang="en-US" dirty="0" smtClean="0">
              <a:solidFill>
                <a:srgbClr val="FFFF66"/>
              </a:solidFill>
            </a:endParaRPr>
          </a:p>
          <a:p>
            <a:r>
              <a:rPr lang="en-US" dirty="0" smtClean="0"/>
              <a:t>10 schools and colleges (inc. Duke Law School, School of Nursing, Nicholas School of the Environment, Divinity School and more…)</a:t>
            </a:r>
          </a:p>
          <a:p>
            <a:r>
              <a:rPr lang="en-US" dirty="0" smtClean="0"/>
              <a:t> Population:</a:t>
            </a:r>
          </a:p>
          <a:p>
            <a:pPr lvl="1"/>
            <a:r>
              <a:rPr lang="en-US" dirty="0" smtClean="0"/>
              <a:t>Students 14,248 (Undergrad: 6,504; Grad: 7,744)</a:t>
            </a:r>
            <a:endParaRPr lang="en-US" dirty="0" smtClean="0">
              <a:solidFill>
                <a:srgbClr val="3D6117"/>
              </a:solidFill>
            </a:endParaRPr>
          </a:p>
          <a:p>
            <a:pPr lvl="1"/>
            <a:r>
              <a:rPr lang="en-US" dirty="0" smtClean="0"/>
              <a:t>Faculty – 3,138; staff - 33,525  (includes campus, School of Medicine/School of  Nursing and Hospital staff.)</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6789"/>
            <a:ext cx="8763000" cy="1143000"/>
          </a:xfrm>
        </p:spPr>
        <p:txBody>
          <a:bodyPr>
            <a:normAutofit/>
          </a:bodyPr>
          <a:lstStyle/>
          <a:p>
            <a:r>
              <a:rPr lang="en-US" dirty="0" smtClean="0">
                <a:solidFill>
                  <a:srgbClr val="1F497D"/>
                </a:solidFill>
              </a:rPr>
              <a:t> About OIT Training</a:t>
            </a:r>
            <a:endParaRPr lang="en-US" dirty="0">
              <a:ln>
                <a:solidFill>
                  <a:schemeClr val="bg1"/>
                </a:solidFill>
              </a:ln>
              <a:solidFill>
                <a:srgbClr val="1F497D"/>
              </a:solidFill>
            </a:endParaRPr>
          </a:p>
        </p:txBody>
      </p:sp>
      <p:sp>
        <p:nvSpPr>
          <p:cNvPr id="4" name="Content Placeholder 3"/>
          <p:cNvSpPr>
            <a:spLocks noGrp="1"/>
          </p:cNvSpPr>
          <p:nvPr>
            <p:ph idx="1"/>
          </p:nvPr>
        </p:nvSpPr>
        <p:spPr>
          <a:xfrm>
            <a:off x="711168" y="1837426"/>
            <a:ext cx="4234091" cy="4156021"/>
          </a:xfrm>
        </p:spPr>
        <p:txBody>
          <a:bodyPr>
            <a:noAutofit/>
          </a:bodyPr>
          <a:lstStyle/>
          <a:p>
            <a:r>
              <a:rPr lang="en-US" sz="1900" dirty="0" smtClean="0"/>
              <a:t>Training Department within the </a:t>
            </a:r>
            <a:r>
              <a:rPr lang="en-US" sz="1900" dirty="0" smtClean="0">
                <a:solidFill>
                  <a:srgbClr val="3D6117"/>
                </a:solidFill>
              </a:rPr>
              <a:t>Office of Information Technology </a:t>
            </a:r>
            <a:r>
              <a:rPr lang="en-US" sz="1900" dirty="0" smtClean="0"/>
              <a:t>(OIT).</a:t>
            </a:r>
          </a:p>
          <a:p>
            <a:r>
              <a:rPr lang="en-US" sz="1900" dirty="0" smtClean="0"/>
              <a:t>We offer </a:t>
            </a:r>
            <a:r>
              <a:rPr lang="en-US" sz="1900" dirty="0" smtClean="0">
                <a:solidFill>
                  <a:srgbClr val="3D6117"/>
                </a:solidFill>
              </a:rPr>
              <a:t>pre-scheduled instructor-led seminars</a:t>
            </a:r>
            <a:r>
              <a:rPr lang="en-US" sz="1900" dirty="0" smtClean="0"/>
              <a:t>, brown bag lunch sessions, OnDemand Training opportunities for academic software &amp; Duke-specific topics.</a:t>
            </a:r>
          </a:p>
          <a:p>
            <a:r>
              <a:rPr lang="en-US" sz="1900" dirty="0" smtClean="0"/>
              <a:t>1 full-time staff, 6 student trainers (inc. 1 student supervisor), several full-time IT staff who offer training in specialized areas (Scalable Computing, security, design, etc.)</a:t>
            </a:r>
          </a:p>
        </p:txBody>
      </p:sp>
      <p:sp>
        <p:nvSpPr>
          <p:cNvPr id="7" name="TextBox 6"/>
          <p:cNvSpPr txBox="1"/>
          <p:nvPr/>
        </p:nvSpPr>
        <p:spPr>
          <a:xfrm>
            <a:off x="148632" y="5885367"/>
            <a:ext cx="3891351" cy="400110"/>
          </a:xfrm>
          <a:prstGeom prst="rect">
            <a:avLst/>
          </a:prstGeom>
          <a:noFill/>
        </p:spPr>
        <p:txBody>
          <a:bodyPr wrap="square" rtlCol="0">
            <a:spAutoFit/>
          </a:bodyPr>
          <a:lstStyle/>
          <a:p>
            <a:r>
              <a:rPr lang="en-US" sz="2000" dirty="0" smtClean="0">
                <a:solidFill>
                  <a:srgbClr val="1F497D"/>
                </a:solidFill>
              </a:rPr>
              <a:t>http://www.oit.duke.edu/training/</a:t>
            </a:r>
            <a:endParaRPr lang="en-US" sz="2000" dirty="0">
              <a:solidFill>
                <a:srgbClr val="1F497D"/>
              </a:solidFill>
            </a:endParaRPr>
          </a:p>
        </p:txBody>
      </p:sp>
      <p:pic>
        <p:nvPicPr>
          <p:cNvPr id="11" name="Picture 9" descr="logo.jpg"/>
          <p:cNvPicPr>
            <a:picLocks noChangeAspect="1"/>
          </p:cNvPicPr>
          <p:nvPr/>
        </p:nvPicPr>
        <p:blipFill>
          <a:blip r:embed="rId3"/>
          <a:srcRect/>
          <a:stretch>
            <a:fillRect/>
          </a:stretch>
        </p:blipFill>
        <p:spPr bwMode="auto">
          <a:xfrm>
            <a:off x="3" y="-20269"/>
            <a:ext cx="2540000" cy="1511300"/>
          </a:xfrm>
          <a:prstGeom prst="rect">
            <a:avLst/>
          </a:prstGeom>
          <a:noFill/>
          <a:ln w="9525">
            <a:noFill/>
            <a:miter lim="800000"/>
            <a:headEnd/>
            <a:tailEnd/>
          </a:ln>
        </p:spPr>
      </p:pic>
      <p:pic>
        <p:nvPicPr>
          <p:cNvPr id="12" name="Picture 11" descr="100_3371.JPG"/>
          <p:cNvPicPr>
            <a:picLocks noChangeAspect="1"/>
          </p:cNvPicPr>
          <p:nvPr/>
        </p:nvPicPr>
        <p:blipFill>
          <a:blip r:embed="rId4">
            <a:extLst/>
          </a:blip>
          <a:srcRect l="-1142" t="3223" r="9787"/>
          <a:stretch>
            <a:fillRect/>
          </a:stretch>
        </p:blipFill>
        <p:spPr>
          <a:xfrm>
            <a:off x="5489919" y="0"/>
            <a:ext cx="3654081" cy="5038013"/>
          </a:xfrm>
          <a:prstGeom prst="rect">
            <a:avLst/>
          </a:prstGeom>
          <a:noFill/>
          <a:ln w="88900" cap="sq">
            <a:noFill/>
            <a:miter lim="800000"/>
          </a:ln>
          <a:effectLst/>
          <a:scene3d>
            <a:camera prst="orthographicFront"/>
            <a:lightRig rig="twoPt" dir="t">
              <a:rot lat="0" lon="0" rev="7200000"/>
            </a:lightRig>
          </a:scene3d>
          <a:sp3d>
            <a:bevelT w="25400" h="19050"/>
            <a:contourClr>
              <a:srgbClr val="FFFFFF"/>
            </a:contourClr>
          </a:sp3d>
        </p:spPr>
      </p:pic>
      <p:pic>
        <p:nvPicPr>
          <p:cNvPr id="13" name="Picture 12" descr="wordle.tiff"/>
          <p:cNvPicPr>
            <a:picLocks noChangeAspect="1"/>
          </p:cNvPicPr>
          <p:nvPr/>
        </p:nvPicPr>
        <p:blipFill>
          <a:blip r:embed="rId5"/>
          <a:stretch>
            <a:fillRect/>
          </a:stretch>
        </p:blipFill>
        <p:spPr>
          <a:xfrm>
            <a:off x="5492591" y="3874365"/>
            <a:ext cx="3654081" cy="2407224"/>
          </a:xfrm>
          <a:prstGeom prst="rect">
            <a:avLst/>
          </a:prstGeom>
          <a:effectLst>
            <a:glow rad="139700">
              <a:schemeClr val="accent3">
                <a:alpha val="75000"/>
              </a:schemeClr>
            </a:glow>
          </a:effec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solidFill>
                  <a:srgbClr val="1F497D"/>
                </a:solidFill>
              </a:rPr>
              <a:t>lynda.com</a:t>
            </a:r>
            <a:r>
              <a:rPr lang="en-US" dirty="0" smtClean="0">
                <a:solidFill>
                  <a:srgbClr val="1F497D"/>
                </a:solidFill>
              </a:rPr>
              <a:t> – Resource @ Duke</a:t>
            </a:r>
            <a:endParaRPr lang="en-US" dirty="0">
              <a:solidFill>
                <a:srgbClr val="1F497D"/>
              </a:solidFill>
            </a:endParaRPr>
          </a:p>
        </p:txBody>
      </p:sp>
      <p:sp>
        <p:nvSpPr>
          <p:cNvPr id="7" name="Content Placeholder 6"/>
          <p:cNvSpPr>
            <a:spLocks noGrp="1"/>
          </p:cNvSpPr>
          <p:nvPr>
            <p:ph idx="1"/>
          </p:nvPr>
        </p:nvSpPr>
        <p:spPr>
          <a:xfrm>
            <a:off x="656791" y="1507976"/>
            <a:ext cx="4644624" cy="3518433"/>
          </a:xfrm>
        </p:spPr>
        <p:txBody>
          <a:bodyPr>
            <a:normAutofit/>
          </a:bodyPr>
          <a:lstStyle/>
          <a:p>
            <a:r>
              <a:rPr lang="en-US" sz="2000" dirty="0" smtClean="0"/>
              <a:t>A </a:t>
            </a:r>
            <a:r>
              <a:rPr lang="en-US" sz="2000" dirty="0" smtClean="0">
                <a:solidFill>
                  <a:srgbClr val="3D6117"/>
                </a:solidFill>
              </a:rPr>
              <a:t>complement </a:t>
            </a:r>
            <a:r>
              <a:rPr lang="en-US" sz="2000" dirty="0" smtClean="0"/>
              <a:t>to in-classroom technology training.</a:t>
            </a:r>
          </a:p>
          <a:p>
            <a:r>
              <a:rPr lang="en-US" sz="2000" dirty="0" smtClean="0">
                <a:solidFill>
                  <a:srgbClr val="3D6117"/>
                </a:solidFill>
              </a:rPr>
              <a:t>Just-in-time training/support</a:t>
            </a:r>
            <a:r>
              <a:rPr lang="en-US" sz="2000" dirty="0" smtClean="0"/>
              <a:t>.</a:t>
            </a:r>
          </a:p>
          <a:p>
            <a:r>
              <a:rPr lang="en-US" sz="2000" dirty="0" smtClean="0"/>
              <a:t>Allows us to focus our training on more </a:t>
            </a:r>
            <a:r>
              <a:rPr lang="en-US" sz="2000" dirty="0" smtClean="0">
                <a:solidFill>
                  <a:srgbClr val="3D6117"/>
                </a:solidFill>
              </a:rPr>
              <a:t>Duke specific tools</a:t>
            </a:r>
            <a:r>
              <a:rPr lang="en-US" sz="2000" dirty="0" smtClean="0"/>
              <a:t>.</a:t>
            </a:r>
          </a:p>
          <a:p>
            <a:r>
              <a:rPr lang="en-US" sz="2000" dirty="0" smtClean="0">
                <a:solidFill>
                  <a:srgbClr val="3D6117"/>
                </a:solidFill>
              </a:rPr>
              <a:t>Examples campus-wide: </a:t>
            </a:r>
            <a:r>
              <a:rPr lang="en-US" sz="2000" dirty="0" smtClean="0"/>
              <a:t>Computer Science Dept., OIT, Duke Health System, students preparing for internships, coursework and more.</a:t>
            </a:r>
          </a:p>
        </p:txBody>
      </p:sp>
      <p:sp>
        <p:nvSpPr>
          <p:cNvPr id="8" name="TextBox 7"/>
          <p:cNvSpPr txBox="1"/>
          <p:nvPr/>
        </p:nvSpPr>
        <p:spPr>
          <a:xfrm>
            <a:off x="-244220" y="2897861"/>
            <a:ext cx="184666" cy="369332"/>
          </a:xfrm>
          <a:prstGeom prst="rect">
            <a:avLst/>
          </a:prstGeom>
          <a:noFill/>
        </p:spPr>
        <p:txBody>
          <a:bodyPr wrap="none" rtlCol="0">
            <a:spAutoFit/>
          </a:bodyPr>
          <a:lstStyle/>
          <a:p>
            <a:r>
              <a:rPr lang="en-US" dirty="0" smtClean="0"/>
              <a:t> </a:t>
            </a:r>
            <a:endParaRPr lang="en-US" dirty="0"/>
          </a:p>
        </p:txBody>
      </p:sp>
      <p:sp>
        <p:nvSpPr>
          <p:cNvPr id="5" name="Rectangle 4"/>
          <p:cNvSpPr/>
          <p:nvPr/>
        </p:nvSpPr>
        <p:spPr>
          <a:xfrm>
            <a:off x="14288" y="4875905"/>
            <a:ext cx="9144000" cy="954107"/>
          </a:xfrm>
          <a:prstGeom prst="rect">
            <a:avLst/>
          </a:prstGeom>
        </p:spPr>
        <p:txBody>
          <a:bodyPr wrap="square">
            <a:spAutoFit/>
          </a:bodyPr>
          <a:lstStyle/>
          <a:p>
            <a:pPr algn="ctr"/>
            <a:r>
              <a:rPr lang="en-US" sz="2800" b="1" dirty="0" smtClean="0">
                <a:solidFill>
                  <a:schemeClr val="tx2"/>
                </a:solidFill>
              </a:rPr>
              <a:t>Case Studies</a:t>
            </a:r>
            <a:r>
              <a:rPr lang="en-US" sz="2800" dirty="0" smtClean="0">
                <a:solidFill>
                  <a:schemeClr val="tx2"/>
                </a:solidFill>
              </a:rPr>
              <a:t>: </a:t>
            </a:r>
            <a:r>
              <a:rPr lang="en-US" sz="2800" dirty="0" err="1" smtClean="0">
                <a:solidFill>
                  <a:schemeClr val="tx2"/>
                </a:solidFill>
              </a:rPr>
              <a:t>www.oit.duke.edu/training/online/lynda_casestudies.php</a:t>
            </a:r>
            <a:endParaRPr lang="en-US" sz="2800" dirty="0">
              <a:solidFill>
                <a:schemeClr val="tx2"/>
              </a:solidFill>
            </a:endParaRPr>
          </a:p>
        </p:txBody>
      </p:sp>
      <p:pic>
        <p:nvPicPr>
          <p:cNvPr id="6" name="Picture 5" descr="100_3682.JPG"/>
          <p:cNvPicPr>
            <a:picLocks noChangeAspect="1"/>
          </p:cNvPicPr>
          <p:nvPr/>
        </p:nvPicPr>
        <p:blipFill>
          <a:blip r:embed="rId3"/>
          <a:srcRect l="13771" b="12681"/>
          <a:stretch>
            <a:fillRect/>
          </a:stretch>
        </p:blipFill>
        <p:spPr>
          <a:xfrm>
            <a:off x="5301415" y="1631170"/>
            <a:ext cx="3842585" cy="3053565"/>
          </a:xfrm>
          <a:prstGeom prst="rect">
            <a:avLst/>
          </a:prstGeom>
          <a:effectLst>
            <a:outerShdw blurRad="50800" dist="38100" dir="10020000">
              <a:srgbClr val="000000">
                <a:alpha val="43000"/>
              </a:srgbClr>
            </a:outerShdw>
          </a:effec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1F497D"/>
                </a:solidFill>
              </a:rPr>
              <a:t>Accessing lynda.com @ Duke</a:t>
            </a:r>
            <a:endParaRPr lang="en-US" dirty="0">
              <a:solidFill>
                <a:srgbClr val="1F497D"/>
              </a:solidFill>
            </a:endParaRPr>
          </a:p>
        </p:txBody>
      </p:sp>
      <p:sp>
        <p:nvSpPr>
          <p:cNvPr id="6" name="TextBox 5"/>
          <p:cNvSpPr txBox="1"/>
          <p:nvPr/>
        </p:nvSpPr>
        <p:spPr>
          <a:xfrm>
            <a:off x="5816108" y="1862756"/>
            <a:ext cx="2597584" cy="646331"/>
          </a:xfrm>
          <a:prstGeom prst="rect">
            <a:avLst/>
          </a:prstGeom>
          <a:noFill/>
        </p:spPr>
        <p:txBody>
          <a:bodyPr wrap="square" rtlCol="0">
            <a:spAutoFit/>
          </a:bodyPr>
          <a:lstStyle/>
          <a:p>
            <a:r>
              <a:rPr lang="en-US" dirty="0" smtClean="0">
                <a:solidFill>
                  <a:srgbClr val="3D6117"/>
                </a:solidFill>
              </a:rPr>
              <a:t>Users are directed to a getting started page!</a:t>
            </a:r>
            <a:endParaRPr lang="en-US" dirty="0">
              <a:solidFill>
                <a:srgbClr val="3D6117"/>
              </a:solidFill>
            </a:endParaRPr>
          </a:p>
        </p:txBody>
      </p:sp>
      <p:sp>
        <p:nvSpPr>
          <p:cNvPr id="7" name="Title 1"/>
          <p:cNvSpPr txBox="1">
            <a:spLocks/>
          </p:cNvSpPr>
          <p:nvPr/>
        </p:nvSpPr>
        <p:spPr>
          <a:xfrm>
            <a:off x="457200" y="1190023"/>
            <a:ext cx="8229600" cy="465189"/>
          </a:xfrm>
          <a:prstGeom prst="rect">
            <a:avLst/>
          </a:prstGeom>
        </p:spPr>
        <p:txBody>
          <a:bodyPr vert="horz" lIns="91440" tIns="45720" rIns="91440" bIns="45720" rtlCol="0" anchor="ctr">
            <a:normAutofit fontScale="675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2">
                    <a:lumMod val="40000"/>
                    <a:lumOff val="60000"/>
                  </a:schemeClr>
                </a:solidFill>
                <a:effectLst/>
                <a:uLnTx/>
                <a:uFillTx/>
                <a:latin typeface="Bradley Hand ITC TT-Bold"/>
                <a:ea typeface="+mj-ea"/>
                <a:cs typeface="Bradley Hand ITC TT-Bold"/>
              </a:rPr>
              <a:t>www.oit.duke.edu/training/online</a:t>
            </a:r>
            <a:endParaRPr kumimoji="0" lang="en-US" sz="4400" b="0" i="0" u="none" strike="noStrike" kern="1200" cap="none" spc="0" normalizeH="0" baseline="0" noProof="0" dirty="0">
              <a:ln>
                <a:noFill/>
              </a:ln>
              <a:solidFill>
                <a:schemeClr val="tx2">
                  <a:lumMod val="40000"/>
                  <a:lumOff val="60000"/>
                </a:schemeClr>
              </a:solidFill>
              <a:effectLst/>
              <a:uLnTx/>
              <a:uFillTx/>
              <a:latin typeface="Bradley Hand ITC TT-Bold"/>
              <a:ea typeface="+mj-ea"/>
              <a:cs typeface="Bradley Hand ITC TT-Bold"/>
            </a:endParaRPr>
          </a:p>
        </p:txBody>
      </p:sp>
      <p:pic>
        <p:nvPicPr>
          <p:cNvPr id="9" name="Picture 8" descr="lynda.com.tiff"/>
          <p:cNvPicPr>
            <a:picLocks noChangeAspect="1"/>
          </p:cNvPicPr>
          <p:nvPr/>
        </p:nvPicPr>
        <p:blipFill>
          <a:blip r:embed="rId3"/>
          <a:srcRect t="1354" r="14577" b="4268"/>
          <a:stretch>
            <a:fillRect/>
          </a:stretch>
        </p:blipFill>
        <p:spPr>
          <a:xfrm>
            <a:off x="248216" y="1862756"/>
            <a:ext cx="4791120" cy="3724682"/>
          </a:xfrm>
          <a:prstGeom prst="rect">
            <a:avLst/>
          </a:prstGeom>
          <a:ln w="19050" cmpd="sng">
            <a:solidFill>
              <a:schemeClr val="tx1"/>
            </a:solidFill>
          </a:ln>
        </p:spPr>
      </p:pic>
      <p:pic>
        <p:nvPicPr>
          <p:cNvPr id="10" name="Picture 9" descr="getstarted.tiff"/>
          <p:cNvPicPr>
            <a:picLocks noChangeAspect="1"/>
          </p:cNvPicPr>
          <p:nvPr/>
        </p:nvPicPr>
        <p:blipFill>
          <a:blip r:embed="rId4"/>
          <a:srcRect l="3134" r="14793" b="27519"/>
          <a:stretch>
            <a:fillRect/>
          </a:stretch>
        </p:blipFill>
        <p:spPr>
          <a:xfrm>
            <a:off x="4032497" y="2826493"/>
            <a:ext cx="4820358" cy="3366937"/>
          </a:xfrm>
          <a:prstGeom prst="rect">
            <a:avLst/>
          </a:prstGeom>
          <a:ln w="19050" cmpd="sng">
            <a:solidFill>
              <a:schemeClr val="tx1"/>
            </a:solidFill>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History of </a:t>
            </a:r>
            <a:r>
              <a:rPr lang="en-US" dirty="0" err="1" smtClean="0">
                <a:solidFill>
                  <a:srgbClr val="1F497D"/>
                </a:solidFill>
              </a:rPr>
              <a:t>Lynda.Com</a:t>
            </a:r>
            <a:r>
              <a:rPr lang="en-US" dirty="0" smtClean="0">
                <a:solidFill>
                  <a:srgbClr val="1F497D"/>
                </a:solidFill>
              </a:rPr>
              <a:t> @ Duke</a:t>
            </a:r>
            <a:endParaRPr lang="en-US" dirty="0">
              <a:solidFill>
                <a:srgbClr val="1F497D"/>
              </a:solidFill>
            </a:endParaRPr>
          </a:p>
        </p:txBody>
      </p:sp>
      <p:sp>
        <p:nvSpPr>
          <p:cNvPr id="3" name="Content Placeholder 2"/>
          <p:cNvSpPr>
            <a:spLocks noGrp="1"/>
          </p:cNvSpPr>
          <p:nvPr>
            <p:ph idx="1"/>
          </p:nvPr>
        </p:nvSpPr>
        <p:spPr>
          <a:xfrm>
            <a:off x="457200" y="1600200"/>
            <a:ext cx="4949075" cy="2740349"/>
          </a:xfrm>
        </p:spPr>
        <p:txBody>
          <a:bodyPr>
            <a:normAutofit fontScale="92500" lnSpcReduction="10000"/>
          </a:bodyPr>
          <a:lstStyle/>
          <a:p>
            <a:pPr lvl="1">
              <a:buNone/>
            </a:pPr>
            <a:r>
              <a:rPr lang="en-US" b="1" dirty="0" smtClean="0">
                <a:solidFill>
                  <a:srgbClr val="3D6117"/>
                </a:solidFill>
              </a:rPr>
              <a:t>2 yr. pilot (2008 – 2010)</a:t>
            </a:r>
          </a:p>
          <a:p>
            <a:pPr lvl="2"/>
            <a:r>
              <a:rPr lang="en-US" sz="1800" dirty="0" smtClean="0">
                <a:solidFill>
                  <a:srgbClr val="3D6117"/>
                </a:solidFill>
              </a:rPr>
              <a:t>Year 1: October 2008 – October 2009  </a:t>
            </a:r>
            <a:r>
              <a:rPr lang="en-US" sz="1800" dirty="0" smtClean="0"/>
              <a:t>We purchased 60 Managed Multi-user accounts (managed these manually) &amp; 10 designated workstations. </a:t>
            </a:r>
          </a:p>
          <a:p>
            <a:pPr lvl="2"/>
            <a:r>
              <a:rPr lang="en-US" sz="1800" dirty="0" smtClean="0">
                <a:solidFill>
                  <a:srgbClr val="3D6117"/>
                </a:solidFill>
              </a:rPr>
              <a:t>Year 2: November 2009 - June 2010  </a:t>
            </a:r>
            <a:r>
              <a:rPr lang="en-US" sz="1800" dirty="0" smtClean="0"/>
              <a:t>Shibboleth (web single sign-on) integration became available.</a:t>
            </a:r>
          </a:p>
          <a:p>
            <a:pPr lvl="2"/>
            <a:r>
              <a:rPr lang="en-US" sz="1800" dirty="0" smtClean="0"/>
              <a:t>Over 76,000 movies were viewed during the pilot. </a:t>
            </a:r>
          </a:p>
        </p:txBody>
      </p:sp>
      <p:pic>
        <p:nvPicPr>
          <p:cNvPr id="28674" name="Picture 22" descr="100_0849"/>
          <p:cNvPicPr>
            <a:picLocks noChangeAspect="1" noChangeArrowheads="1"/>
          </p:cNvPicPr>
          <p:nvPr/>
        </p:nvPicPr>
        <p:blipFill>
          <a:blip r:embed="rId3"/>
          <a:srcRect l="16797" t="4994" r="10238" b="17116"/>
          <a:stretch>
            <a:fillRect/>
          </a:stretch>
        </p:blipFill>
        <p:spPr bwMode="auto">
          <a:xfrm>
            <a:off x="5406275" y="1697373"/>
            <a:ext cx="3737725" cy="2738762"/>
          </a:xfrm>
          <a:prstGeom prst="rect">
            <a:avLst/>
          </a:prstGeom>
          <a:noFill/>
          <a:ln w="9525">
            <a:noFill/>
            <a:miter lim="800000"/>
            <a:headEnd/>
            <a:tailEnd/>
          </a:ln>
          <a:effectLst>
            <a:outerShdw blurRad="50800" dist="38100" dir="9600000">
              <a:srgbClr val="000000">
                <a:alpha val="43000"/>
              </a:srgbClr>
            </a:outerShdw>
          </a:effectLst>
        </p:spPr>
      </p:pic>
      <p:sp>
        <p:nvSpPr>
          <p:cNvPr id="5" name="Rectangle 4"/>
          <p:cNvSpPr/>
          <p:nvPr/>
        </p:nvSpPr>
        <p:spPr>
          <a:xfrm>
            <a:off x="457201" y="4462139"/>
            <a:ext cx="8381999" cy="1500154"/>
          </a:xfrm>
          <a:prstGeom prst="rect">
            <a:avLst/>
          </a:prstGeom>
        </p:spPr>
        <p:txBody>
          <a:bodyPr wrap="square">
            <a:spAutoFit/>
          </a:bodyPr>
          <a:lstStyle/>
          <a:p>
            <a:pPr marL="511175" lvl="1" indent="-222250" eaLnBrk="0" hangingPunct="0">
              <a:lnSpc>
                <a:spcPct val="90000"/>
              </a:lnSpc>
              <a:spcBef>
                <a:spcPct val="20000"/>
              </a:spcBef>
              <a:buSzPct val="80000"/>
            </a:pPr>
            <a:r>
              <a:rPr lang="en-US" sz="2200" b="1" dirty="0" smtClean="0">
                <a:solidFill>
                  <a:srgbClr val="3D6117"/>
                </a:solidFill>
                <a:latin typeface="Arial"/>
                <a:ea typeface="ＭＳ Ｐゴシック" pitchFamily="48" charset="-128"/>
                <a:cs typeface="Arial"/>
              </a:rPr>
              <a:t>July 2010 – present </a:t>
            </a:r>
          </a:p>
          <a:p>
            <a:pPr marL="857250" lvl="2" indent="-230188" eaLnBrk="0" hangingPunct="0">
              <a:lnSpc>
                <a:spcPct val="90000"/>
              </a:lnSpc>
              <a:spcBef>
                <a:spcPct val="20000"/>
              </a:spcBef>
              <a:buClr>
                <a:srgbClr val="558B34"/>
              </a:buClr>
              <a:buSzPct val="80000"/>
              <a:buFont typeface="Wingdings" pitchFamily="96" charset="2"/>
              <a:buChar char="§"/>
            </a:pPr>
            <a:r>
              <a:rPr lang="en-US" sz="1700" dirty="0" smtClean="0">
                <a:solidFill>
                  <a:srgbClr val="4C4C4F"/>
                </a:solidFill>
                <a:latin typeface="Arial"/>
                <a:ea typeface="ＭＳ Ｐゴシック" pitchFamily="48" charset="-128"/>
                <a:cs typeface="Arial"/>
              </a:rPr>
              <a:t>30 IP - Shibboleth Integrated accounts and 20 multi-user accounts.</a:t>
            </a:r>
          </a:p>
          <a:p>
            <a:pPr marL="857250" lvl="2" indent="-230188" eaLnBrk="0" hangingPunct="0">
              <a:lnSpc>
                <a:spcPct val="90000"/>
              </a:lnSpc>
              <a:spcBef>
                <a:spcPct val="20000"/>
              </a:spcBef>
              <a:buClr>
                <a:srgbClr val="558B34"/>
              </a:buClr>
              <a:buSzPct val="80000"/>
              <a:buFont typeface="Wingdings" pitchFamily="96" charset="2"/>
              <a:buChar char="§"/>
            </a:pPr>
            <a:r>
              <a:rPr lang="en-US" sz="1700" dirty="0" smtClean="0">
                <a:solidFill>
                  <a:srgbClr val="4C4C4F"/>
                </a:solidFill>
                <a:latin typeface="Arial"/>
                <a:ea typeface="ＭＳ Ｐゴシック" pitchFamily="48" charset="-128"/>
                <a:cs typeface="Arial"/>
              </a:rPr>
              <a:t>Over 77,000 movies viewed and over 6,000 training hours.</a:t>
            </a:r>
          </a:p>
          <a:p>
            <a:pPr marL="857250" lvl="2" indent="-230188" eaLnBrk="0" hangingPunct="0">
              <a:lnSpc>
                <a:spcPct val="90000"/>
              </a:lnSpc>
              <a:spcBef>
                <a:spcPct val="20000"/>
              </a:spcBef>
              <a:buClr>
                <a:srgbClr val="558B34"/>
              </a:buClr>
              <a:buSzPct val="80000"/>
              <a:buFont typeface="Wingdings" pitchFamily="96" charset="2"/>
              <a:buChar char="§"/>
            </a:pPr>
            <a:r>
              <a:rPr lang="en-US" sz="1700" dirty="0" smtClean="0">
                <a:solidFill>
                  <a:srgbClr val="4C4C4F"/>
                </a:solidFill>
                <a:latin typeface="Arial"/>
                <a:ea typeface="ＭＳ Ｐゴシック" pitchFamily="48" charset="-128"/>
                <a:cs typeface="Arial"/>
              </a:rPr>
              <a:t>Our current model is being phased out.  We are working on an overall training roadmap &amp; discussing a long-term growth path.</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Best Practices &amp; Approaches</a:t>
            </a:r>
            <a:br>
              <a:rPr lang="en-US" dirty="0" smtClean="0">
                <a:solidFill>
                  <a:srgbClr val="1F497D"/>
                </a:solidFill>
              </a:rPr>
            </a:br>
            <a:r>
              <a:rPr lang="en-US" dirty="0" smtClean="0">
                <a:solidFill>
                  <a:srgbClr val="1F497D"/>
                </a:solidFill>
              </a:rPr>
              <a:t>		 </a:t>
            </a:r>
            <a:r>
              <a:rPr lang="en-US" dirty="0" smtClean="0">
                <a:solidFill>
                  <a:srgbClr val="3D6117"/>
                </a:solidFill>
              </a:rPr>
              <a:t>Building a User Community</a:t>
            </a:r>
            <a:endParaRPr lang="en-US" dirty="0">
              <a:solidFill>
                <a:srgbClr val="3D6117"/>
              </a:solidFill>
            </a:endParaRPr>
          </a:p>
        </p:txBody>
      </p:sp>
      <p:sp>
        <p:nvSpPr>
          <p:cNvPr id="7" name="Content Placeholder 6"/>
          <p:cNvSpPr>
            <a:spLocks noGrp="1"/>
          </p:cNvSpPr>
          <p:nvPr>
            <p:ph idx="1"/>
          </p:nvPr>
        </p:nvSpPr>
        <p:spPr>
          <a:xfrm>
            <a:off x="457201" y="1715660"/>
            <a:ext cx="4994392" cy="4672649"/>
          </a:xfrm>
        </p:spPr>
        <p:txBody>
          <a:bodyPr>
            <a:normAutofit/>
          </a:bodyPr>
          <a:lstStyle/>
          <a:p>
            <a:pPr marL="514350" indent="-514350">
              <a:buFont typeface="+mj-lt"/>
              <a:buAutoNum type="arabicPeriod"/>
            </a:pPr>
            <a:r>
              <a:rPr lang="en-US" sz="2200" dirty="0" smtClean="0">
                <a:solidFill>
                  <a:srgbClr val="3D6117"/>
                </a:solidFill>
              </a:rPr>
              <a:t>Work directly with faculty and trainers </a:t>
            </a:r>
            <a:r>
              <a:rPr lang="en-US" sz="2200" dirty="0" smtClean="0"/>
              <a:t>to blend tutorials with existing learning experiences.</a:t>
            </a:r>
          </a:p>
          <a:p>
            <a:pPr marL="514350" indent="-514350">
              <a:buFont typeface="+mj-lt"/>
              <a:buAutoNum type="arabicPeriod"/>
            </a:pPr>
            <a:r>
              <a:rPr lang="en-US" sz="2200" dirty="0" smtClean="0"/>
              <a:t>Find &amp; communicate regularly with </a:t>
            </a:r>
            <a:r>
              <a:rPr lang="en-US" sz="2200" dirty="0" smtClean="0">
                <a:solidFill>
                  <a:srgbClr val="3D6117"/>
                </a:solidFill>
              </a:rPr>
              <a:t>key stakeholders:</a:t>
            </a:r>
            <a:r>
              <a:rPr lang="en-US" sz="2200" dirty="0" smtClean="0"/>
              <a:t> Library, Career Services, HR, Service Desk.</a:t>
            </a:r>
          </a:p>
          <a:p>
            <a:pPr marL="514350" indent="-514350">
              <a:buFont typeface="+mj-lt"/>
              <a:buAutoNum type="arabicPeriod"/>
            </a:pPr>
            <a:r>
              <a:rPr lang="en-US" sz="2200" dirty="0" smtClean="0"/>
              <a:t>Find ways to keep this resource </a:t>
            </a:r>
            <a:r>
              <a:rPr lang="en-US" sz="2200" dirty="0" smtClean="0">
                <a:solidFill>
                  <a:srgbClr val="3D6117"/>
                </a:solidFill>
              </a:rPr>
              <a:t>“fresh” </a:t>
            </a:r>
            <a:r>
              <a:rPr lang="en-US" sz="2200" dirty="0" smtClean="0"/>
              <a:t>in user heads. </a:t>
            </a:r>
          </a:p>
          <a:p>
            <a:pPr marL="514350" indent="-514350">
              <a:buFont typeface="+mj-lt"/>
              <a:buAutoNum type="arabicPeriod"/>
            </a:pPr>
            <a:r>
              <a:rPr lang="en-US" sz="2200" dirty="0" smtClean="0"/>
              <a:t>Have an </a:t>
            </a:r>
            <a:r>
              <a:rPr lang="en-US" sz="2200" dirty="0" smtClean="0">
                <a:solidFill>
                  <a:srgbClr val="3D6117"/>
                </a:solidFill>
              </a:rPr>
              <a:t>ambassador/cheerleader </a:t>
            </a:r>
            <a:r>
              <a:rPr lang="en-US" sz="2200" dirty="0" smtClean="0"/>
              <a:t>on staff!</a:t>
            </a:r>
          </a:p>
          <a:p>
            <a:endParaRPr lang="en-US" sz="1800" dirty="0" smtClean="0"/>
          </a:p>
        </p:txBody>
      </p:sp>
      <p:sp>
        <p:nvSpPr>
          <p:cNvPr id="8" name="TextBox 7"/>
          <p:cNvSpPr txBox="1"/>
          <p:nvPr/>
        </p:nvSpPr>
        <p:spPr>
          <a:xfrm>
            <a:off x="-244220" y="2897861"/>
            <a:ext cx="184666" cy="369332"/>
          </a:xfrm>
          <a:prstGeom prst="rect">
            <a:avLst/>
          </a:prstGeom>
          <a:noFill/>
        </p:spPr>
        <p:txBody>
          <a:bodyPr wrap="none" rtlCol="0">
            <a:spAutoFit/>
          </a:bodyPr>
          <a:lstStyle/>
          <a:p>
            <a:r>
              <a:rPr lang="en-US" dirty="0" smtClean="0"/>
              <a:t> </a:t>
            </a:r>
            <a:endParaRPr lang="en-US" dirty="0"/>
          </a:p>
        </p:txBody>
      </p:sp>
      <p:pic>
        <p:nvPicPr>
          <p:cNvPr id="6" name="Picture 5" descr="christine-samantha.JPG"/>
          <p:cNvPicPr>
            <a:picLocks noChangeAspect="1"/>
          </p:cNvPicPr>
          <p:nvPr/>
        </p:nvPicPr>
        <p:blipFill>
          <a:blip r:embed="rId3"/>
          <a:srcRect l="14986" r="31530" b="11085"/>
          <a:stretch>
            <a:fillRect/>
          </a:stretch>
        </p:blipFill>
        <p:spPr>
          <a:xfrm>
            <a:off x="5451592" y="1715661"/>
            <a:ext cx="3716829" cy="4634354"/>
          </a:xfrm>
          <a:prstGeom prst="rect">
            <a:avLst/>
          </a:prstGeom>
          <a:noFill/>
          <a:ln>
            <a:noFill/>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2528" y="522546"/>
            <a:ext cx="7334271" cy="859019"/>
          </a:xfrm>
        </p:spPr>
        <p:txBody>
          <a:bodyPr>
            <a:normAutofit/>
          </a:bodyPr>
          <a:lstStyle/>
          <a:p>
            <a:r>
              <a:rPr lang="en-US" dirty="0" smtClean="0">
                <a:solidFill>
                  <a:srgbClr val="1F497D"/>
                </a:solidFill>
              </a:rPr>
              <a:t>MARKETING STRATEGIES</a:t>
            </a:r>
            <a:endParaRPr lang="en-US" dirty="0">
              <a:solidFill>
                <a:srgbClr val="1F497D"/>
              </a:solidFill>
            </a:endParaRPr>
          </a:p>
        </p:txBody>
      </p:sp>
      <p:sp>
        <p:nvSpPr>
          <p:cNvPr id="3" name="Content Placeholder 2"/>
          <p:cNvSpPr>
            <a:spLocks noGrp="1"/>
          </p:cNvSpPr>
          <p:nvPr>
            <p:ph idx="1"/>
          </p:nvPr>
        </p:nvSpPr>
        <p:spPr>
          <a:xfrm>
            <a:off x="1583447" y="1381565"/>
            <a:ext cx="5007441" cy="4310631"/>
          </a:xfrm>
        </p:spPr>
        <p:txBody>
          <a:bodyPr>
            <a:normAutofit fontScale="92500" lnSpcReduction="10000"/>
          </a:bodyPr>
          <a:lstStyle/>
          <a:p>
            <a:pPr marL="514350" indent="-514350">
              <a:buFont typeface="+mj-lt"/>
              <a:buAutoNum type="arabicPeriod"/>
            </a:pPr>
            <a:r>
              <a:rPr lang="en-US" sz="1800" dirty="0" smtClean="0">
                <a:solidFill>
                  <a:srgbClr val="3D6117"/>
                </a:solidFill>
              </a:rPr>
              <a:t>Give </a:t>
            </a:r>
            <a:r>
              <a:rPr lang="en-US" sz="1800" dirty="0" err="1" smtClean="0">
                <a:solidFill>
                  <a:srgbClr val="3D6117"/>
                </a:solidFill>
              </a:rPr>
              <a:t>lynda.com</a:t>
            </a:r>
            <a:r>
              <a:rPr lang="en-US" sz="1800" dirty="0" smtClean="0">
                <a:solidFill>
                  <a:srgbClr val="3D6117"/>
                </a:solidFill>
              </a:rPr>
              <a:t> goodies/mention this resource -  in workshops &amp; brown bags.</a:t>
            </a:r>
          </a:p>
          <a:p>
            <a:pPr marL="514350" indent="-514350">
              <a:buFont typeface="+mj-lt"/>
              <a:buAutoNum type="arabicPeriod"/>
            </a:pPr>
            <a:endParaRPr lang="en-US" sz="1800" dirty="0" smtClean="0"/>
          </a:p>
          <a:p>
            <a:pPr marL="514350" indent="-514350">
              <a:buFont typeface="+mj-lt"/>
              <a:buAutoNum type="arabicPeriod"/>
            </a:pPr>
            <a:r>
              <a:rPr lang="en-US" sz="1800" dirty="0" smtClean="0"/>
              <a:t>Participate in </a:t>
            </a:r>
            <a:r>
              <a:rPr lang="en-US" sz="1800" dirty="0" smtClean="0">
                <a:solidFill>
                  <a:srgbClr val="3D6117"/>
                </a:solidFill>
              </a:rPr>
              <a:t>orientations &amp; departmental fairs.</a:t>
            </a:r>
          </a:p>
          <a:p>
            <a:pPr marL="514350" indent="-514350">
              <a:buFont typeface="+mj-lt"/>
              <a:buAutoNum type="arabicPeriod"/>
            </a:pPr>
            <a:endParaRPr lang="en-US" sz="1800" dirty="0" smtClean="0">
              <a:solidFill>
                <a:srgbClr val="3D6117"/>
              </a:solidFill>
            </a:endParaRPr>
          </a:p>
          <a:p>
            <a:pPr marL="514350" indent="-514350">
              <a:buFont typeface="+mj-lt"/>
              <a:buAutoNum type="arabicPeriod"/>
            </a:pPr>
            <a:r>
              <a:rPr lang="en-US" sz="1800" dirty="0" smtClean="0"/>
              <a:t>Communicate/announce in newsletters. (Worked with OIT News &amp; Info. staff to write articles in </a:t>
            </a:r>
            <a:r>
              <a:rPr lang="en-US" sz="1800" dirty="0" smtClean="0">
                <a:solidFill>
                  <a:srgbClr val="3D6117"/>
                </a:solidFill>
              </a:rPr>
              <a:t>Working @ Duke</a:t>
            </a:r>
            <a:r>
              <a:rPr lang="en-US" sz="1800" dirty="0" smtClean="0"/>
              <a:t>, a monthly publication for staff.)</a:t>
            </a:r>
          </a:p>
          <a:p>
            <a:pPr marL="514350" indent="-514350">
              <a:buNone/>
            </a:pPr>
            <a:endParaRPr lang="en-US" sz="1800" dirty="0" smtClean="0"/>
          </a:p>
          <a:p>
            <a:pPr marL="514350" indent="-514350">
              <a:buFont typeface="+mj-lt"/>
              <a:buAutoNum type="arabicPeriod"/>
            </a:pPr>
            <a:r>
              <a:rPr lang="en-US" sz="1800" dirty="0" err="1" smtClean="0"/>
              <a:t>lynda.com</a:t>
            </a:r>
            <a:r>
              <a:rPr lang="en-US" sz="1800" dirty="0" smtClean="0"/>
              <a:t> sponsored this year’s </a:t>
            </a:r>
            <a:r>
              <a:rPr lang="en-US" sz="1800" dirty="0" err="1" smtClean="0"/>
              <a:t>Froshlife</a:t>
            </a:r>
            <a:r>
              <a:rPr lang="en-US" sz="1800" dirty="0" smtClean="0"/>
              <a:t>, first year movie festival.</a:t>
            </a:r>
          </a:p>
          <a:p>
            <a:pPr marL="514350" indent="-514350">
              <a:buFont typeface="+mj-lt"/>
              <a:buAutoNum type="arabicPeriod"/>
            </a:pPr>
            <a:endParaRPr lang="en-US" sz="1800" dirty="0" smtClean="0"/>
          </a:p>
          <a:p>
            <a:pPr marL="514350" indent="-514350">
              <a:buFont typeface="+mj-lt"/>
              <a:buAutoNum type="arabicPeriod"/>
            </a:pPr>
            <a:r>
              <a:rPr lang="en-US" sz="1800" dirty="0" smtClean="0">
                <a:solidFill>
                  <a:srgbClr val="3D6117"/>
                </a:solidFill>
              </a:rPr>
              <a:t>Posters &amp; bookmarks </a:t>
            </a:r>
            <a:r>
              <a:rPr lang="en-US" sz="1800" dirty="0" smtClean="0"/>
              <a:t>(customized by the lynda.com Marketing Department)</a:t>
            </a:r>
          </a:p>
        </p:txBody>
      </p:sp>
      <p:pic>
        <p:nvPicPr>
          <p:cNvPr id="6" name="Picture 5" descr="Michael-cv-eventtable.JPG"/>
          <p:cNvPicPr>
            <a:picLocks noChangeAspect="1"/>
          </p:cNvPicPr>
          <p:nvPr/>
        </p:nvPicPr>
        <p:blipFill>
          <a:blip r:embed="rId3"/>
          <a:srcRect l="34377" t="4708" r="18824"/>
          <a:stretch>
            <a:fillRect/>
          </a:stretch>
        </p:blipFill>
        <p:spPr>
          <a:xfrm>
            <a:off x="6590889" y="0"/>
            <a:ext cx="2627349" cy="4012966"/>
          </a:xfrm>
          <a:prstGeom prst="rect">
            <a:avLst/>
          </a:prstGeom>
          <a:effectLst>
            <a:outerShdw blurRad="50800" dist="38100" dir="2700000">
              <a:srgbClr val="000000">
                <a:alpha val="43000"/>
              </a:srgbClr>
            </a:outerShdw>
          </a:effectLst>
        </p:spPr>
      </p:pic>
      <p:pic>
        <p:nvPicPr>
          <p:cNvPr id="7" name="Picture 6" descr="figure3.jpg"/>
          <p:cNvPicPr>
            <a:picLocks noChangeAspect="1"/>
          </p:cNvPicPr>
          <p:nvPr/>
        </p:nvPicPr>
        <p:blipFill>
          <a:blip r:embed="rId4"/>
          <a:stretch>
            <a:fillRect/>
          </a:stretch>
        </p:blipFill>
        <p:spPr>
          <a:xfrm>
            <a:off x="6845116" y="2886287"/>
            <a:ext cx="2183426" cy="3324013"/>
          </a:xfrm>
          <a:prstGeom prst="rect">
            <a:avLst/>
          </a:prstGeom>
          <a:ln w="12700" cap="flat" cmpd="sng" algn="ctr">
            <a:solidFill>
              <a:schemeClr val="tx2"/>
            </a:solidFill>
            <a:prstDash val="solid"/>
            <a:round/>
            <a:headEnd type="none" w="med" len="med"/>
            <a:tailEnd type="none" w="med" len="med"/>
          </a:ln>
          <a:effectLst>
            <a:outerShdw blurRad="50800" dist="38100" dir="2700000">
              <a:srgbClr val="000000">
                <a:alpha val="43000"/>
              </a:srgbClr>
            </a:outerShdw>
          </a:effectLst>
        </p:spPr>
      </p:pic>
      <p:pic>
        <p:nvPicPr>
          <p:cNvPr id="8" name="Picture 7" descr="lynda.com_Bookmarks.pdf"/>
          <p:cNvPicPr>
            <a:picLocks noChangeAspect="1"/>
          </p:cNvPicPr>
          <p:nvPr/>
        </p:nvPicPr>
        <p:blipFill>
          <a:blip r:embed="rId5"/>
          <a:stretch>
            <a:fillRect/>
          </a:stretch>
        </p:blipFill>
        <p:spPr>
          <a:xfrm rot="456779">
            <a:off x="150073" y="299891"/>
            <a:ext cx="970804" cy="5304750"/>
          </a:xfrm>
          <a:prstGeom prst="rect">
            <a:avLst/>
          </a:prstGeom>
          <a:ln>
            <a:solidFill>
              <a:schemeClr val="tx2"/>
            </a:solidFill>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6600CC"/>
                </a:solidFill>
              </a:rPr>
              <a:t>Louisiana State University</a:t>
            </a:r>
            <a:endParaRPr lang="en-US" dirty="0">
              <a:solidFill>
                <a:srgbClr val="6600CC"/>
              </a:solidFill>
            </a:endParaRPr>
          </a:p>
        </p:txBody>
      </p:sp>
      <p:pic>
        <p:nvPicPr>
          <p:cNvPr id="5" name="Content Placeholder 5" descr="2colorHorizPurp.JPG"/>
          <p:cNvPicPr>
            <a:picLocks noChangeAspect="1"/>
          </p:cNvPicPr>
          <p:nvPr/>
        </p:nvPicPr>
        <p:blipFill>
          <a:blip r:embed="rId3" cstate="print"/>
          <a:stretch>
            <a:fillRect/>
          </a:stretch>
        </p:blipFill>
        <p:spPr bwMode="auto">
          <a:xfrm>
            <a:off x="567165" y="3809093"/>
            <a:ext cx="3670300" cy="1587500"/>
          </a:xfrm>
          <a:prstGeom prst="rect">
            <a:avLst/>
          </a:prstGeom>
          <a:noFill/>
          <a:ln w="9525">
            <a:noFill/>
            <a:miter lim="800000"/>
            <a:headEnd/>
            <a:tailEnd/>
          </a:ln>
        </p:spPr>
      </p:pic>
      <p:sp>
        <p:nvSpPr>
          <p:cNvPr id="6" name="Title 1"/>
          <p:cNvSpPr txBox="1">
            <a:spLocks/>
          </p:cNvSpPr>
          <p:nvPr/>
        </p:nvSpPr>
        <p:spPr>
          <a:xfrm>
            <a:off x="457200" y="458788"/>
            <a:ext cx="8382000" cy="1143000"/>
          </a:xfrm>
          <a:prstGeom prst="rect">
            <a:avLst/>
          </a:prstGeom>
        </p:spPr>
        <p:txBody>
          <a:bodyPr vert="horz" wrap="square" lIns="91440" tIns="45720" rIns="91440" bIns="45720" numCol="1" anchor="ctr" anchorCtr="0" compatLnSpc="1">
            <a:prstTxWarp prst="textNoShape">
              <a:avLst/>
            </a:prstTxWarp>
            <a:norm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3000" b="1" i="0" u="none" strike="noStrike" kern="1200" cap="all" spc="0" normalizeH="0" baseline="0" noProof="0" dirty="0">
              <a:ln>
                <a:noFill/>
              </a:ln>
              <a:solidFill>
                <a:schemeClr val="accent2">
                  <a:lumMod val="75000"/>
                </a:schemeClr>
              </a:solidFill>
              <a:effectLst/>
              <a:uLnTx/>
              <a:uFillTx/>
              <a:latin typeface="Arial"/>
              <a:ea typeface="ＭＳ Ｐゴシック" pitchFamily="48" charset="-128"/>
              <a:cs typeface="Arial"/>
            </a:endParaRPr>
          </a:p>
        </p:txBody>
      </p:sp>
      <p:sp>
        <p:nvSpPr>
          <p:cNvPr id="7" name="Content Placeholder 2"/>
          <p:cNvSpPr txBox="1">
            <a:spLocks/>
          </p:cNvSpPr>
          <p:nvPr/>
        </p:nvSpPr>
        <p:spPr bwMode="auto">
          <a:xfrm>
            <a:off x="459069" y="1314268"/>
            <a:ext cx="8332517" cy="1226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30188" marR="0" lvl="0" indent="-230188" algn="l" defTabSz="457200" rtl="0" eaLnBrk="0" fontAlgn="base" latinLnBrk="0" hangingPunct="0">
              <a:lnSpc>
                <a:spcPct val="100000"/>
              </a:lnSpc>
              <a:spcBef>
                <a:spcPct val="20000"/>
              </a:spcBef>
              <a:spcAft>
                <a:spcPct val="0"/>
              </a:spcAft>
              <a:buClr>
                <a:srgbClr val="558B34"/>
              </a:buClr>
              <a:buSzPct val="80000"/>
              <a:buFont typeface="Wingdings" pitchFamily="96" charset="2"/>
              <a:buNone/>
              <a:tabLst/>
              <a:defRPr/>
            </a:pPr>
            <a:endParaRPr lang="en-US" sz="3200" dirty="0" smtClean="0">
              <a:solidFill>
                <a:schemeClr val="accent6"/>
              </a:solidFill>
              <a:latin typeface="Arial"/>
              <a:ea typeface="ＭＳ Ｐゴシック" pitchFamily="48" charset="-128"/>
              <a:cs typeface="Arial"/>
            </a:endParaRPr>
          </a:p>
          <a:p>
            <a:pPr marL="230188" marR="0" lvl="0" indent="-230188" algn="l" defTabSz="457200" rtl="0" eaLnBrk="0" fontAlgn="base" latinLnBrk="0" hangingPunct="0">
              <a:lnSpc>
                <a:spcPct val="100000"/>
              </a:lnSpc>
              <a:spcBef>
                <a:spcPct val="20000"/>
              </a:spcBef>
              <a:spcAft>
                <a:spcPct val="0"/>
              </a:spcAft>
              <a:buClr>
                <a:srgbClr val="558B34"/>
              </a:buClr>
              <a:buSzPct val="80000"/>
              <a:buFont typeface="Wingdings" pitchFamily="96" charset="2"/>
              <a:buNone/>
              <a:tabLst/>
              <a:defRPr/>
            </a:pPr>
            <a:r>
              <a:rPr lang="en-US" sz="3200" dirty="0" smtClean="0">
                <a:solidFill>
                  <a:srgbClr val="7030A0"/>
                </a:solidFill>
                <a:latin typeface="Arial"/>
                <a:ea typeface="ＭＳ Ｐゴシック" pitchFamily="48" charset="-128"/>
                <a:cs typeface="Arial"/>
              </a:rPr>
              <a:t>Karen W. Sirman </a:t>
            </a:r>
            <a:r>
              <a:rPr kumimoji="0" lang="en-US" sz="3200" b="0" i="0" u="none" strike="noStrike" kern="1200" cap="none" spc="0" normalizeH="0" baseline="0" noProof="0" dirty="0" smtClean="0">
                <a:ln>
                  <a:noFill/>
                </a:ln>
                <a:solidFill>
                  <a:srgbClr val="7030A0"/>
                </a:solidFill>
                <a:effectLst/>
                <a:uLnTx/>
                <a:uFillTx/>
                <a:latin typeface="Arial"/>
                <a:ea typeface="ＭＳ Ｐゴシック" pitchFamily="48" charset="-128"/>
                <a:cs typeface="Arial"/>
              </a:rPr>
              <a:t>– </a:t>
            </a:r>
            <a:r>
              <a:rPr kumimoji="0" lang="en-US" sz="2200" b="0" i="0" u="none" strike="noStrike" kern="1200" cap="none" spc="0" normalizeH="0" baseline="0" noProof="0" dirty="0" smtClean="0">
                <a:ln>
                  <a:noFill/>
                </a:ln>
                <a:solidFill>
                  <a:srgbClr val="7030A0"/>
                </a:solidFill>
                <a:effectLst/>
                <a:uLnTx/>
                <a:uFillTx/>
                <a:latin typeface="Arial"/>
                <a:ea typeface="ＭＳ Ｐゴシック" pitchFamily="48" charset="-128"/>
                <a:cs typeface="Arial"/>
              </a:rPr>
              <a:t>karen@lsu.edu</a:t>
            </a:r>
          </a:p>
          <a:p>
            <a:pPr marL="230188" marR="0" lvl="0" indent="-230188" algn="l" defTabSz="457200" rtl="0" eaLnBrk="0" fontAlgn="base" latinLnBrk="0" hangingPunct="0">
              <a:lnSpc>
                <a:spcPct val="100000"/>
              </a:lnSpc>
              <a:spcBef>
                <a:spcPct val="20000"/>
              </a:spcBef>
              <a:spcAft>
                <a:spcPct val="0"/>
              </a:spcAft>
              <a:buClr>
                <a:srgbClr val="558B34"/>
              </a:buClr>
              <a:buSzPct val="80000"/>
              <a:buFont typeface="Wingdings" pitchFamily="96" charset="2"/>
              <a:buNone/>
              <a:defRPr/>
            </a:pPr>
            <a:r>
              <a:rPr kumimoji="0" lang="en-US" sz="2400" b="0" i="0" u="none" strike="noStrike" kern="1200" cap="none" spc="0" normalizeH="0" baseline="0" noProof="0" dirty="0" smtClean="0">
                <a:ln>
                  <a:noFill/>
                </a:ln>
                <a:solidFill>
                  <a:srgbClr val="7030A0"/>
                </a:solidFill>
                <a:effectLst/>
                <a:uLnTx/>
                <a:uFillTx/>
                <a:latin typeface="Arial"/>
                <a:ea typeface="ＭＳ Ｐゴシック" pitchFamily="48" charset="-128"/>
                <a:cs typeface="Arial"/>
              </a:rPr>
              <a:t>Senior</a:t>
            </a:r>
            <a:r>
              <a:rPr kumimoji="0" lang="en-US" sz="2400" b="0" i="0" u="none" strike="noStrike" kern="1200" cap="none" spc="0" normalizeH="0" noProof="0" dirty="0" smtClean="0">
                <a:ln>
                  <a:noFill/>
                </a:ln>
                <a:solidFill>
                  <a:srgbClr val="7030A0"/>
                </a:solidFill>
                <a:effectLst/>
                <a:uLnTx/>
                <a:uFillTx/>
                <a:latin typeface="Arial"/>
                <a:ea typeface="ＭＳ Ｐゴシック" pitchFamily="48" charset="-128"/>
                <a:cs typeface="Arial"/>
              </a:rPr>
              <a:t> Manager, LSU Information Technology Services</a:t>
            </a:r>
          </a:p>
          <a:p>
            <a:pPr marL="230188" marR="0" lvl="0" indent="-230188" algn="l" defTabSz="457200" rtl="0" eaLnBrk="0" fontAlgn="base" latinLnBrk="0" hangingPunct="0">
              <a:lnSpc>
                <a:spcPct val="100000"/>
              </a:lnSpc>
              <a:spcBef>
                <a:spcPct val="20000"/>
              </a:spcBef>
              <a:spcAft>
                <a:spcPct val="0"/>
              </a:spcAft>
              <a:buClr>
                <a:srgbClr val="558B34"/>
              </a:buClr>
              <a:buSzPct val="80000"/>
              <a:buFont typeface="Wingdings" pitchFamily="96" charset="2"/>
              <a:buNone/>
              <a:defRPr/>
            </a:pPr>
            <a:r>
              <a:rPr kumimoji="0" lang="en-US" sz="2400" b="0" i="0" u="none" strike="noStrike" kern="1200" cap="none" spc="0" normalizeH="0" baseline="0" noProof="0" dirty="0" smtClean="0">
                <a:ln>
                  <a:noFill/>
                </a:ln>
                <a:solidFill>
                  <a:srgbClr val="7030A0"/>
                </a:solidFill>
                <a:effectLst/>
                <a:uLnTx/>
                <a:uFillTx/>
                <a:latin typeface="Arial"/>
                <a:ea typeface="ＭＳ Ｐゴシック" pitchFamily="48" charset="-128"/>
                <a:cs typeface="Arial"/>
              </a:rPr>
              <a:t>Project Manager and Outreach, Emerging Technologies</a:t>
            </a:r>
          </a:p>
          <a:p>
            <a:pPr marL="230188" indent="-230188" eaLnBrk="0" hangingPunct="0">
              <a:spcBef>
                <a:spcPct val="20000"/>
              </a:spcBef>
              <a:buClr>
                <a:srgbClr val="558B34"/>
              </a:buClr>
              <a:buSzPct val="80000"/>
              <a:defRPr/>
            </a:pPr>
            <a:r>
              <a:rPr lang="en-US" sz="2400" dirty="0" smtClean="0">
                <a:solidFill>
                  <a:srgbClr val="7030A0"/>
                </a:solidFill>
                <a:latin typeface="Arial"/>
                <a:ea typeface="ＭＳ Ｐゴシック" pitchFamily="48" charset="-128"/>
                <a:cs typeface="Arial"/>
              </a:rPr>
              <a:t>User Support &amp; Student IT Enablement</a:t>
            </a:r>
          </a:p>
          <a:p>
            <a:pPr marL="230188" marR="0" lvl="0" indent="-230188" algn="l" defTabSz="457200" rtl="0" eaLnBrk="0" fontAlgn="base" latinLnBrk="0" hangingPunct="0">
              <a:lnSpc>
                <a:spcPct val="100000"/>
              </a:lnSpc>
              <a:spcBef>
                <a:spcPct val="20000"/>
              </a:spcBef>
              <a:spcAft>
                <a:spcPct val="0"/>
              </a:spcAft>
              <a:buClr>
                <a:srgbClr val="558B34"/>
              </a:buClr>
              <a:buSzPct val="80000"/>
              <a:buFont typeface="Wingdings" pitchFamily="96" charset="2"/>
              <a:buNone/>
              <a:defRPr/>
            </a:pPr>
            <a:endParaRPr kumimoji="0" lang="en-US" sz="2400" b="0" i="0" u="none" strike="noStrike" kern="1200" cap="none" spc="0" normalizeH="0" baseline="0" noProof="0" dirty="0" smtClean="0">
              <a:ln>
                <a:noFill/>
              </a:ln>
              <a:solidFill>
                <a:schemeClr val="accent6"/>
              </a:solidFill>
              <a:effectLst/>
              <a:uLnTx/>
              <a:uFillTx/>
              <a:latin typeface="Arial"/>
              <a:ea typeface="ＭＳ Ｐゴシック" pitchFamily="48" charset="-128"/>
              <a:cs typeface="Arial"/>
            </a:endParaRPr>
          </a:p>
          <a:p>
            <a:pPr marL="230188" marR="0" lvl="0" indent="-230188" algn="l" defTabSz="457200" rtl="0" eaLnBrk="0" fontAlgn="base" latinLnBrk="0" hangingPunct="0">
              <a:lnSpc>
                <a:spcPct val="100000"/>
              </a:lnSpc>
              <a:spcBef>
                <a:spcPct val="20000"/>
              </a:spcBef>
              <a:spcAft>
                <a:spcPct val="0"/>
              </a:spcAft>
              <a:buClr>
                <a:srgbClr val="558B34"/>
              </a:buClr>
              <a:buSzPct val="80000"/>
              <a:buFont typeface="Wingdings" pitchFamily="96" charset="2"/>
              <a:buChar char="§"/>
              <a:tabLst/>
              <a:defRPr/>
            </a:pPr>
            <a:endParaRPr kumimoji="0" lang="en-US" sz="2800" b="0" i="0" u="none" strike="noStrike" kern="1200" cap="none" spc="0" normalizeH="0" baseline="0" noProof="0" dirty="0">
              <a:ln>
                <a:noFill/>
              </a:ln>
              <a:solidFill>
                <a:srgbClr val="4C4C4F"/>
              </a:solidFill>
              <a:effectLst/>
              <a:uLnTx/>
              <a:uFillTx/>
              <a:latin typeface="Arial"/>
              <a:ea typeface="ＭＳ Ｐゴシック" pitchFamily="48" charset="-128"/>
              <a:cs typeface="Aria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a:t>
            </a:r>
            <a:r>
              <a:rPr lang="en-US" dirty="0" err="1" smtClean="0"/>
              <a:t>lynda.com</a:t>
            </a:r>
            <a:r>
              <a:rPr lang="en-US" dirty="0" smtClean="0"/>
              <a:t>?</a:t>
            </a:r>
            <a:endParaRPr lang="en-US" dirty="0"/>
          </a:p>
        </p:txBody>
      </p:sp>
      <p:sp>
        <p:nvSpPr>
          <p:cNvPr id="3" name="Content Placeholder 2"/>
          <p:cNvSpPr>
            <a:spLocks noGrp="1"/>
          </p:cNvSpPr>
          <p:nvPr>
            <p:ph idx="1"/>
          </p:nvPr>
        </p:nvSpPr>
        <p:spPr>
          <a:xfrm>
            <a:off x="2744330" y="1600201"/>
            <a:ext cx="6094870" cy="4288690"/>
          </a:xfrm>
        </p:spPr>
        <p:txBody>
          <a:bodyPr/>
          <a:lstStyle/>
          <a:p>
            <a:r>
              <a:rPr lang="en-US" sz="2200" dirty="0" smtClean="0"/>
              <a:t>Leading education provider – </a:t>
            </a:r>
            <a:br>
              <a:rPr lang="en-US" sz="2200" dirty="0" smtClean="0"/>
            </a:br>
            <a:r>
              <a:rPr lang="en-US" sz="2200" dirty="0" smtClean="0"/>
              <a:t>online digital library. </a:t>
            </a:r>
          </a:p>
          <a:p>
            <a:r>
              <a:rPr lang="en-US" sz="2200" dirty="0" smtClean="0">
                <a:solidFill>
                  <a:srgbClr val="3D6117"/>
                </a:solidFill>
              </a:rPr>
              <a:t>1,025 courses; over 61,000 movies</a:t>
            </a:r>
            <a:r>
              <a:rPr lang="en-US" sz="2200" dirty="0" smtClean="0"/>
              <a:t>. </a:t>
            </a:r>
          </a:p>
          <a:p>
            <a:r>
              <a:rPr lang="en-US" sz="2200" dirty="0" smtClean="0">
                <a:solidFill>
                  <a:srgbClr val="3D6117"/>
                </a:solidFill>
              </a:rPr>
              <a:t>Topics include: </a:t>
            </a:r>
            <a:r>
              <a:rPr lang="en-US" sz="2200" dirty="0" smtClean="0"/>
              <a:t>Microsoft Office, Adobe Creative Suite, video editing, computer programming, web design, database design and more.</a:t>
            </a:r>
          </a:p>
          <a:p>
            <a:r>
              <a:rPr lang="en-US" sz="2200" dirty="0" smtClean="0">
                <a:solidFill>
                  <a:srgbClr val="3D6117"/>
                </a:solidFill>
              </a:rPr>
              <a:t>New titles added each week.</a:t>
            </a:r>
            <a:r>
              <a:rPr lang="en-US" sz="2200" dirty="0" smtClean="0"/>
              <a:t> Two theory style courses: Pitching Products &amp; Time Management Training were added to the library in spring 2011.</a:t>
            </a:r>
          </a:p>
          <a:p>
            <a:r>
              <a:rPr lang="en-US" sz="2200" dirty="0" smtClean="0"/>
              <a:t>Available 24x7.</a:t>
            </a:r>
          </a:p>
        </p:txBody>
      </p:sp>
      <p:sp>
        <p:nvSpPr>
          <p:cNvPr id="4" name="TextBox 3"/>
          <p:cNvSpPr txBox="1"/>
          <p:nvPr/>
        </p:nvSpPr>
        <p:spPr>
          <a:xfrm>
            <a:off x="4090574" y="1929972"/>
            <a:ext cx="184666" cy="369332"/>
          </a:xfrm>
          <a:prstGeom prst="rect">
            <a:avLst/>
          </a:prstGeom>
          <a:noFill/>
        </p:spPr>
        <p:txBody>
          <a:bodyPr wrap="none" rtlCol="0">
            <a:spAutoFit/>
          </a:bodyPr>
          <a:lstStyle/>
          <a:p>
            <a:endParaRPr lang="en-US" dirty="0"/>
          </a:p>
        </p:txBody>
      </p:sp>
      <p:pic>
        <p:nvPicPr>
          <p:cNvPr id="6" name="Picture 5" descr="lynda_logo1k-p_1x1.eps"/>
          <p:cNvPicPr>
            <a:picLocks noChangeAspect="1"/>
          </p:cNvPicPr>
          <p:nvPr/>
        </p:nvPicPr>
        <p:blipFill>
          <a:blip r:embed="rId3"/>
          <a:srcRect l="26412" t="25308" r="24285" b="25127"/>
          <a:stretch>
            <a:fillRect/>
          </a:stretch>
        </p:blipFill>
        <p:spPr>
          <a:xfrm>
            <a:off x="457200" y="1393624"/>
            <a:ext cx="2287130" cy="2299304"/>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solidFill>
                  <a:srgbClr val="660066"/>
                </a:solidFill>
              </a:rPr>
              <a:t>About LSU</a:t>
            </a:r>
            <a:endParaRPr lang="en-US" dirty="0">
              <a:solidFill>
                <a:srgbClr val="660066"/>
              </a:solidFill>
            </a:endParaRPr>
          </a:p>
        </p:txBody>
      </p:sp>
      <p:sp>
        <p:nvSpPr>
          <p:cNvPr id="7" name="Content Placeholder 6"/>
          <p:cNvSpPr>
            <a:spLocks noGrp="1"/>
          </p:cNvSpPr>
          <p:nvPr>
            <p:ph idx="1"/>
          </p:nvPr>
        </p:nvSpPr>
        <p:spPr>
          <a:xfrm>
            <a:off x="457200" y="1600200"/>
            <a:ext cx="4650199" cy="4525963"/>
          </a:xfrm>
        </p:spPr>
        <p:txBody>
          <a:bodyPr/>
          <a:lstStyle/>
          <a:p>
            <a:r>
              <a:rPr lang="en-US" dirty="0" smtClean="0">
                <a:solidFill>
                  <a:srgbClr val="000000"/>
                </a:solidFill>
                <a:latin typeface="Arial" charset="0"/>
              </a:rPr>
              <a:t>29,000 students for Fall 2010</a:t>
            </a:r>
          </a:p>
          <a:p>
            <a:r>
              <a:rPr lang="en-US" dirty="0" smtClean="0">
                <a:solidFill>
                  <a:srgbClr val="000000"/>
                </a:solidFill>
              </a:rPr>
              <a:t>14 academic </a:t>
            </a:r>
            <a:r>
              <a:rPr lang="en-US" dirty="0">
                <a:solidFill>
                  <a:srgbClr val="000000"/>
                </a:solidFill>
              </a:rPr>
              <a:t>colleges</a:t>
            </a:r>
          </a:p>
          <a:p>
            <a:r>
              <a:rPr lang="en-US" dirty="0" smtClean="0">
                <a:solidFill>
                  <a:srgbClr val="000000"/>
                </a:solidFill>
                <a:latin typeface="Arial" charset="0"/>
              </a:rPr>
              <a:t> Approximately </a:t>
            </a:r>
            <a:r>
              <a:rPr lang="en-US" dirty="0">
                <a:solidFill>
                  <a:srgbClr val="000000"/>
                </a:solidFill>
              </a:rPr>
              <a:t>5,000</a:t>
            </a:r>
            <a:r>
              <a:rPr lang="en-US" dirty="0" smtClean="0">
                <a:solidFill>
                  <a:srgbClr val="000000"/>
                </a:solidFill>
                <a:latin typeface="Arial" charset="0"/>
              </a:rPr>
              <a:t> faculty and staff</a:t>
            </a:r>
          </a:p>
          <a:p>
            <a:r>
              <a:rPr lang="en-US" dirty="0" smtClean="0">
                <a:solidFill>
                  <a:srgbClr val="000000"/>
                </a:solidFill>
              </a:rPr>
              <a:t> Budget:  $645M </a:t>
            </a:r>
            <a:r>
              <a:rPr lang="en-US" dirty="0">
                <a:solidFill>
                  <a:srgbClr val="000000"/>
                </a:solidFill>
              </a:rPr>
              <a:t>for</a:t>
            </a:r>
            <a:r>
              <a:rPr lang="en-US" dirty="0" smtClean="0">
                <a:solidFill>
                  <a:srgbClr val="000000"/>
                </a:solidFill>
              </a:rPr>
              <a:t> 2010</a:t>
            </a:r>
            <a:endParaRPr lang="en-US" dirty="0">
              <a:solidFill>
                <a:srgbClr val="000000"/>
              </a:solidFill>
            </a:endParaRPr>
          </a:p>
        </p:txBody>
      </p:sp>
      <p:pic>
        <p:nvPicPr>
          <p:cNvPr id="6" name="Content Placeholder 5" descr="2colorHorizPurp.JPG"/>
          <p:cNvPicPr>
            <a:picLocks noGrp="1" noChangeAspect="1"/>
          </p:cNvPicPr>
          <p:nvPr>
            <p:ph sz="half" idx="4294967295"/>
          </p:nvPr>
        </p:nvPicPr>
        <p:blipFill>
          <a:blip r:embed="rId2" cstate="print"/>
          <a:stretch>
            <a:fillRect/>
          </a:stretch>
        </p:blipFill>
        <p:spPr>
          <a:xfrm>
            <a:off x="5334000" y="458788"/>
            <a:ext cx="3670300" cy="1587500"/>
          </a:xfrm>
        </p:spPr>
      </p:pic>
      <p:pic>
        <p:nvPicPr>
          <p:cNvPr id="5" name="Picture 4" descr="lsu2.jpg"/>
          <p:cNvPicPr>
            <a:picLocks noChangeAspect="1"/>
          </p:cNvPicPr>
          <p:nvPr/>
        </p:nvPicPr>
        <p:blipFill>
          <a:blip r:embed="rId3"/>
          <a:stretch>
            <a:fillRect/>
          </a:stretch>
        </p:blipFill>
        <p:spPr>
          <a:xfrm>
            <a:off x="5334000" y="2531190"/>
            <a:ext cx="3810000" cy="3810000"/>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04800"/>
            <a:ext cx="7772400" cy="1143000"/>
          </a:xfrm>
        </p:spPr>
        <p:txBody>
          <a:bodyPr/>
          <a:lstStyle/>
          <a:p>
            <a:r>
              <a:rPr lang="en-US" b="1" dirty="0">
                <a:solidFill>
                  <a:srgbClr val="660066"/>
                </a:solidFill>
              </a:rPr>
              <a:t>LSU Budget Situation</a:t>
            </a:r>
          </a:p>
        </p:txBody>
      </p:sp>
      <p:sp>
        <p:nvSpPr>
          <p:cNvPr id="3" name="Content Placeholder 2"/>
          <p:cNvSpPr>
            <a:spLocks noGrp="1"/>
          </p:cNvSpPr>
          <p:nvPr>
            <p:ph idx="1"/>
          </p:nvPr>
        </p:nvSpPr>
        <p:spPr>
          <a:xfrm>
            <a:off x="762000" y="1524000"/>
            <a:ext cx="8077200" cy="4114800"/>
          </a:xfrm>
        </p:spPr>
        <p:txBody>
          <a:bodyPr/>
          <a:lstStyle/>
          <a:p>
            <a:r>
              <a:rPr lang="en-US" sz="3000" dirty="0">
                <a:solidFill>
                  <a:srgbClr val="000000"/>
                </a:solidFill>
              </a:rPr>
              <a:t>Since January 2009, LSU’s state appropriations </a:t>
            </a:r>
            <a:r>
              <a:rPr lang="en-US" sz="3000" dirty="0" smtClean="0">
                <a:solidFill>
                  <a:srgbClr val="000000"/>
                </a:solidFill>
              </a:rPr>
              <a:t>cut </a:t>
            </a:r>
            <a:r>
              <a:rPr lang="en-US" sz="3000" dirty="0">
                <a:solidFill>
                  <a:srgbClr val="000000"/>
                </a:solidFill>
              </a:rPr>
              <a:t>by more than $45 million</a:t>
            </a:r>
          </a:p>
          <a:p>
            <a:r>
              <a:rPr lang="en-US" sz="3000" dirty="0">
                <a:solidFill>
                  <a:srgbClr val="000000"/>
                </a:solidFill>
              </a:rPr>
              <a:t>Elimination of programs and the loss of about 376 positions, 140 </a:t>
            </a:r>
            <a:r>
              <a:rPr lang="en-US" sz="3000" dirty="0" smtClean="0">
                <a:solidFill>
                  <a:srgbClr val="000000"/>
                </a:solidFill>
              </a:rPr>
              <a:t>faculty</a:t>
            </a:r>
            <a:r>
              <a:rPr lang="en-US" sz="3000" dirty="0">
                <a:solidFill>
                  <a:srgbClr val="000000"/>
                </a:solidFill>
              </a:rPr>
              <a:t>.</a:t>
            </a:r>
          </a:p>
          <a:p>
            <a:r>
              <a:rPr lang="en-US" sz="3000" dirty="0">
                <a:solidFill>
                  <a:srgbClr val="000000"/>
                </a:solidFill>
              </a:rPr>
              <a:t>Less than 50 percent of LSU’s operating budget is coming from the state. Two years ago it was at 58 percent. </a:t>
            </a:r>
          </a:p>
          <a:p>
            <a:r>
              <a:rPr lang="en-US" sz="3000" dirty="0">
                <a:solidFill>
                  <a:srgbClr val="000000"/>
                </a:solidFill>
              </a:rPr>
              <a:t>Potential 3-5% cut for 2011/2012</a:t>
            </a:r>
          </a:p>
          <a:p>
            <a:endParaRPr lang="en-US" dirty="0" smtClean="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660066"/>
                </a:solidFill>
              </a:rPr>
              <a:t>Current LSU IT Training</a:t>
            </a:r>
            <a:endParaRPr lang="en-US" dirty="0">
              <a:solidFill>
                <a:srgbClr val="660066"/>
              </a:solidFill>
            </a:endParaRPr>
          </a:p>
        </p:txBody>
      </p:sp>
      <p:sp>
        <p:nvSpPr>
          <p:cNvPr id="3" name="Text Placeholder 2"/>
          <p:cNvSpPr>
            <a:spLocks noGrp="1"/>
          </p:cNvSpPr>
          <p:nvPr>
            <p:ph type="body" idx="1"/>
          </p:nvPr>
        </p:nvSpPr>
        <p:spPr/>
        <p:txBody>
          <a:bodyPr/>
          <a:lstStyle/>
          <a:p>
            <a:r>
              <a:rPr lang="en-US" dirty="0" smtClean="0">
                <a:solidFill>
                  <a:srgbClr val="000000"/>
                </a:solidFill>
              </a:rPr>
              <a:t>Classroom</a:t>
            </a:r>
            <a:r>
              <a:rPr lang="en-US" dirty="0" smtClean="0"/>
              <a:t>			</a:t>
            </a:r>
            <a:endParaRPr lang="en-US" dirty="0"/>
          </a:p>
        </p:txBody>
      </p:sp>
      <p:sp>
        <p:nvSpPr>
          <p:cNvPr id="4" name="Content Placeholder 3"/>
          <p:cNvSpPr>
            <a:spLocks noGrp="1"/>
          </p:cNvSpPr>
          <p:nvPr>
            <p:ph sz="half" idx="2"/>
          </p:nvPr>
        </p:nvSpPr>
        <p:spPr/>
        <p:txBody>
          <a:bodyPr/>
          <a:lstStyle/>
          <a:p>
            <a:r>
              <a:rPr lang="en-US" dirty="0" smtClean="0">
                <a:solidFill>
                  <a:srgbClr val="000000"/>
                </a:solidFill>
              </a:rPr>
              <a:t>START program</a:t>
            </a:r>
          </a:p>
          <a:p>
            <a:pPr lvl="1"/>
            <a:r>
              <a:rPr lang="en-US" dirty="0" smtClean="0">
                <a:solidFill>
                  <a:srgbClr val="000000"/>
                </a:solidFill>
              </a:rPr>
              <a:t>Student Technical and Resource Training</a:t>
            </a:r>
          </a:p>
          <a:p>
            <a:pPr lvl="1"/>
            <a:r>
              <a:rPr lang="en-US" dirty="0" smtClean="0">
                <a:solidFill>
                  <a:srgbClr val="000000"/>
                </a:solidFill>
              </a:rPr>
              <a:t>Offered at selected times</a:t>
            </a:r>
          </a:p>
          <a:p>
            <a:pPr lvl="1"/>
            <a:r>
              <a:rPr lang="en-US" dirty="0" smtClean="0">
                <a:solidFill>
                  <a:srgbClr val="000000"/>
                </a:solidFill>
              </a:rPr>
              <a:t>Free - In classroom</a:t>
            </a:r>
          </a:p>
          <a:p>
            <a:pPr lvl="1"/>
            <a:r>
              <a:rPr lang="en-US" dirty="0" smtClean="0">
                <a:solidFill>
                  <a:srgbClr val="000000"/>
                </a:solidFill>
              </a:rPr>
              <a:t>Dedicated student instructors</a:t>
            </a:r>
          </a:p>
          <a:p>
            <a:r>
              <a:rPr lang="en-US" dirty="0" smtClean="0">
                <a:solidFill>
                  <a:srgbClr val="000000"/>
                </a:solidFill>
              </a:rPr>
              <a:t>Tech Talks</a:t>
            </a:r>
          </a:p>
          <a:p>
            <a:endParaRPr lang="en-US" dirty="0" smtClean="0"/>
          </a:p>
        </p:txBody>
      </p:sp>
      <p:sp>
        <p:nvSpPr>
          <p:cNvPr id="5" name="Text Placeholder 4"/>
          <p:cNvSpPr>
            <a:spLocks noGrp="1"/>
          </p:cNvSpPr>
          <p:nvPr>
            <p:ph type="body" sz="quarter" idx="3"/>
          </p:nvPr>
        </p:nvSpPr>
        <p:spPr/>
        <p:txBody>
          <a:bodyPr/>
          <a:lstStyle/>
          <a:p>
            <a:r>
              <a:rPr lang="en-US" dirty="0" smtClean="0">
                <a:solidFill>
                  <a:srgbClr val="000000"/>
                </a:solidFill>
              </a:rPr>
              <a:t>24x7</a:t>
            </a:r>
            <a:r>
              <a:rPr lang="en-US" dirty="0" smtClean="0"/>
              <a:t> </a:t>
            </a:r>
            <a:r>
              <a:rPr lang="en-US" dirty="0" smtClean="0">
                <a:solidFill>
                  <a:srgbClr val="000000"/>
                </a:solidFill>
              </a:rPr>
              <a:t>online</a:t>
            </a:r>
            <a:endParaRPr lang="en-US" dirty="0">
              <a:solidFill>
                <a:srgbClr val="000000"/>
              </a:solidFill>
            </a:endParaRPr>
          </a:p>
        </p:txBody>
      </p:sp>
      <p:sp>
        <p:nvSpPr>
          <p:cNvPr id="6" name="Content Placeholder 5"/>
          <p:cNvSpPr>
            <a:spLocks noGrp="1"/>
          </p:cNvSpPr>
          <p:nvPr>
            <p:ph sz="quarter" idx="4"/>
          </p:nvPr>
        </p:nvSpPr>
        <p:spPr/>
        <p:txBody>
          <a:bodyPr>
            <a:normAutofit lnSpcReduction="10000"/>
          </a:bodyPr>
          <a:lstStyle/>
          <a:p>
            <a:r>
              <a:rPr lang="en-US" dirty="0" smtClean="0">
                <a:solidFill>
                  <a:srgbClr val="000000"/>
                </a:solidFill>
              </a:rPr>
              <a:t>Microsoft IT Academy</a:t>
            </a:r>
          </a:p>
          <a:p>
            <a:pPr lvl="1"/>
            <a:r>
              <a:rPr lang="en-US" dirty="0" smtClean="0">
                <a:solidFill>
                  <a:srgbClr val="000000"/>
                </a:solidFill>
              </a:rPr>
              <a:t>Mostly technical Microsoft topics</a:t>
            </a:r>
          </a:p>
          <a:p>
            <a:pPr lvl="1"/>
            <a:r>
              <a:rPr lang="en-US" dirty="0" smtClean="0">
                <a:solidFill>
                  <a:srgbClr val="000000"/>
                </a:solidFill>
              </a:rPr>
              <a:t>Available 24x7</a:t>
            </a:r>
          </a:p>
          <a:p>
            <a:pPr lvl="1"/>
            <a:r>
              <a:rPr lang="en-US" dirty="0" smtClean="0">
                <a:solidFill>
                  <a:srgbClr val="000000"/>
                </a:solidFill>
              </a:rPr>
              <a:t>Geared toward MS certifications</a:t>
            </a:r>
          </a:p>
          <a:p>
            <a:pPr lvl="1"/>
            <a:r>
              <a:rPr lang="en-US" dirty="0" smtClean="0">
                <a:solidFill>
                  <a:srgbClr val="000000"/>
                </a:solidFill>
              </a:rPr>
              <a:t>NOT user friendly</a:t>
            </a:r>
          </a:p>
          <a:p>
            <a:r>
              <a:rPr lang="en-US" dirty="0" smtClean="0">
                <a:solidFill>
                  <a:srgbClr val="000000"/>
                </a:solidFill>
              </a:rPr>
              <a:t>NO end user training online, other than at Microsoft, Apple, Adobe sites </a:t>
            </a:r>
            <a:endParaRPr lang="en-US" dirty="0">
              <a:solidFill>
                <a:srgbClr val="000000"/>
              </a:solidFill>
            </a:endParaRPr>
          </a:p>
        </p:txBody>
      </p:sp>
    </p:spTree>
    <p:extLst>
      <p:ext uri="{BB962C8B-B14F-4D97-AF65-F5344CB8AC3E}">
        <p14:creationId xmlns:p14="http://schemas.microsoft.com/office/powerpoint/2010/main" val="370781351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1114"/>
            <a:ext cx="9124950" cy="6328286"/>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763000" cy="1143000"/>
          </a:xfrm>
        </p:spPr>
        <p:txBody>
          <a:bodyPr/>
          <a:lstStyle/>
          <a:p>
            <a:r>
              <a:rPr lang="en-US" b="1" dirty="0">
                <a:solidFill>
                  <a:srgbClr val="660066"/>
                </a:solidFill>
              </a:rPr>
              <a:t>Bringing</a:t>
            </a:r>
            <a:r>
              <a:rPr lang="en-US" b="1" dirty="0" smtClean="0">
                <a:solidFill>
                  <a:srgbClr val="660066"/>
                </a:solidFill>
              </a:rPr>
              <a:t> online training to LSU</a:t>
            </a:r>
            <a:endParaRPr lang="en-US" b="1" dirty="0">
              <a:solidFill>
                <a:srgbClr val="660066"/>
              </a:solidFill>
            </a:endParaRPr>
          </a:p>
        </p:txBody>
      </p:sp>
      <p:sp>
        <p:nvSpPr>
          <p:cNvPr id="3" name="Content Placeholder 2"/>
          <p:cNvSpPr>
            <a:spLocks noGrp="1"/>
          </p:cNvSpPr>
          <p:nvPr>
            <p:ph idx="1"/>
          </p:nvPr>
        </p:nvSpPr>
        <p:spPr/>
        <p:txBody>
          <a:bodyPr/>
          <a:lstStyle/>
          <a:p>
            <a:r>
              <a:rPr lang="en-US" dirty="0">
                <a:solidFill>
                  <a:srgbClr val="000000"/>
                </a:solidFill>
              </a:rPr>
              <a:t>Tech fee funding</a:t>
            </a:r>
          </a:p>
          <a:p>
            <a:pPr lvl="1"/>
            <a:r>
              <a:rPr lang="en-US" dirty="0" smtClean="0">
                <a:solidFill>
                  <a:srgbClr val="000000"/>
                </a:solidFill>
                <a:cs typeface="+mn-cs"/>
              </a:rPr>
              <a:t> Getting </a:t>
            </a:r>
            <a:r>
              <a:rPr lang="en-US" dirty="0">
                <a:solidFill>
                  <a:srgbClr val="000000"/>
                </a:solidFill>
                <a:cs typeface="+mn-cs"/>
              </a:rPr>
              <a:t>on </a:t>
            </a:r>
            <a:r>
              <a:rPr lang="en-US" dirty="0" smtClean="0">
                <a:solidFill>
                  <a:srgbClr val="000000"/>
                </a:solidFill>
                <a:cs typeface="+mn-cs"/>
              </a:rPr>
              <a:t>Tech Fee meeting agenda…delayed</a:t>
            </a:r>
          </a:p>
          <a:p>
            <a:pPr lvl="1"/>
            <a:r>
              <a:rPr lang="en-US" dirty="0" smtClean="0">
                <a:solidFill>
                  <a:srgbClr val="000000"/>
                </a:solidFill>
                <a:cs typeface="+mn-cs"/>
              </a:rPr>
              <a:t> Approval process to redirect funds…delayed</a:t>
            </a:r>
          </a:p>
          <a:p>
            <a:r>
              <a:rPr lang="en-US" dirty="0" smtClean="0">
                <a:solidFill>
                  <a:srgbClr val="000000"/>
                </a:solidFill>
                <a:cs typeface="+mn-cs"/>
              </a:rPr>
              <a:t>Bid process…another delay</a:t>
            </a:r>
          </a:p>
          <a:p>
            <a:r>
              <a:rPr lang="en-US" dirty="0" err="1" smtClean="0">
                <a:solidFill>
                  <a:srgbClr val="000000"/>
                </a:solidFill>
              </a:rPr>
              <a:t>lynda</a:t>
            </a:r>
            <a:r>
              <a:rPr lang="en-US" dirty="0" smtClean="0">
                <a:solidFill>
                  <a:srgbClr val="000000"/>
                </a:solidFill>
              </a:rPr>
              <a:t> pricing model changed.</a:t>
            </a:r>
          </a:p>
          <a:p>
            <a:pPr lvl="1"/>
            <a:r>
              <a:rPr lang="en-US" dirty="0" smtClean="0">
                <a:solidFill>
                  <a:srgbClr val="000000"/>
                </a:solidFill>
              </a:rPr>
              <a:t>No longer offered concurrent model option</a:t>
            </a:r>
          </a:p>
          <a:p>
            <a:r>
              <a:rPr lang="en-US" dirty="0" smtClean="0">
                <a:solidFill>
                  <a:srgbClr val="000000"/>
                </a:solidFill>
              </a:rPr>
              <a:t>Contract wording ….another delay!</a:t>
            </a:r>
          </a:p>
          <a:p>
            <a:pPr marL="0" lvl="0" indent="0">
              <a:buNone/>
            </a:pPr>
            <a:endParaRPr lang="en-US" sz="2800" dirty="0">
              <a:solidFill>
                <a:srgbClr val="FF0000"/>
              </a:solidFill>
              <a:latin typeface="+mn-lt"/>
              <a:ea typeface="+mn-ea"/>
              <a:cs typeface="+mn-cs"/>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6034" y="4296170"/>
            <a:ext cx="1843166" cy="1645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7024753"/>
      </p:ext>
    </p:extLst>
  </p:cSld>
  <p:clrMapOvr>
    <a:masterClrMapping/>
  </p:clrMapOvr>
  <mc:AlternateContent xmlns:mc="http://schemas.openxmlformats.org/markup-compatibility/2006" xmlns:p14="http://schemas.microsoft.com/office/powerpoint/2010/main">
    <mc:Choice Requires="p14">
      <p:transition spd="slow" p14:dur="2000" advTm="1424"/>
    </mc:Choice>
    <mc:Fallback xmlns="" xmlns:mv="urn:schemas-microsoft-com:mac:vml">
      <p:transition spd="slow" advTm="1424"/>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660066"/>
                </a:solidFill>
              </a:rPr>
              <a:t>Contract wording: 5,000 limit user base</a:t>
            </a:r>
            <a:endParaRPr lang="en-US" b="1" dirty="0">
              <a:solidFill>
                <a:srgbClr val="660066"/>
              </a:solidFill>
            </a:endParaRPr>
          </a:p>
        </p:txBody>
      </p:sp>
      <p:sp>
        <p:nvSpPr>
          <p:cNvPr id="3" name="Content Placeholder 2"/>
          <p:cNvSpPr>
            <a:spLocks noGrp="1"/>
          </p:cNvSpPr>
          <p:nvPr>
            <p:ph idx="1"/>
          </p:nvPr>
        </p:nvSpPr>
        <p:spPr>
          <a:xfrm>
            <a:off x="685800" y="1676400"/>
            <a:ext cx="7772400" cy="4495800"/>
          </a:xfrm>
        </p:spPr>
        <p:txBody>
          <a:bodyPr/>
          <a:lstStyle/>
          <a:p>
            <a:pPr>
              <a:buNone/>
            </a:pPr>
            <a:r>
              <a:rPr lang="en-US" sz="1600" b="1" dirty="0" smtClean="0">
                <a:solidFill>
                  <a:srgbClr val="000000"/>
                </a:solidFill>
              </a:rPr>
              <a:t>Track and Limit the 5,000 users by the following</a:t>
            </a:r>
          </a:p>
          <a:p>
            <a:pPr>
              <a:buFont typeface="+mj-lt"/>
              <a:buAutoNum type="alphaUcPeriod"/>
            </a:pPr>
            <a:r>
              <a:rPr lang="en-US" sz="1600" dirty="0" smtClean="0">
                <a:solidFill>
                  <a:srgbClr val="000000"/>
                </a:solidFill>
              </a:rPr>
              <a:t>The </a:t>
            </a:r>
            <a:r>
              <a:rPr lang="en-US" sz="1600" dirty="0">
                <a:solidFill>
                  <a:srgbClr val="000000"/>
                </a:solidFill>
              </a:rPr>
              <a:t>point of entry for all LSU users will be the GROK knowledge </a:t>
            </a:r>
            <a:r>
              <a:rPr lang="en-US" sz="1600" dirty="0" smtClean="0">
                <a:solidFill>
                  <a:srgbClr val="000000"/>
                </a:solidFill>
              </a:rPr>
              <a:t>base, </a:t>
            </a:r>
            <a:r>
              <a:rPr lang="en-US" sz="1600" dirty="0" smtClean="0">
                <a:solidFill>
                  <a:srgbClr val="000000"/>
                </a:solidFill>
                <a:hlinkClick r:id="rId2"/>
              </a:rPr>
              <a:t>http</a:t>
            </a:r>
            <a:r>
              <a:rPr lang="en-US" sz="1600" dirty="0">
                <a:solidFill>
                  <a:srgbClr val="000000"/>
                </a:solidFill>
                <a:hlinkClick r:id="rId2"/>
              </a:rPr>
              <a:t>://</a:t>
            </a:r>
            <a:r>
              <a:rPr lang="en-US" sz="1600" dirty="0" smtClean="0">
                <a:solidFill>
                  <a:srgbClr val="000000"/>
                </a:solidFill>
                <a:hlinkClick r:id="rId2"/>
              </a:rPr>
              <a:t>grok.lsu.edu</a:t>
            </a:r>
            <a:r>
              <a:rPr lang="en-US" sz="1600" dirty="0" smtClean="0">
                <a:solidFill>
                  <a:srgbClr val="000000"/>
                </a:solidFill>
              </a:rPr>
              <a:t>  </a:t>
            </a:r>
            <a:r>
              <a:rPr lang="en-US" sz="1600" dirty="0">
                <a:solidFill>
                  <a:srgbClr val="000000"/>
                </a:solidFill>
              </a:rPr>
              <a:t>When the requestor clicks the Lynda link, an Active </a:t>
            </a:r>
            <a:r>
              <a:rPr lang="en-US" sz="1600" dirty="0" smtClean="0">
                <a:solidFill>
                  <a:srgbClr val="000000"/>
                </a:solidFill>
              </a:rPr>
              <a:t>Directory Lynda </a:t>
            </a:r>
            <a:r>
              <a:rPr lang="en-US" sz="1600" dirty="0">
                <a:solidFill>
                  <a:srgbClr val="000000"/>
                </a:solidFill>
              </a:rPr>
              <a:t>Pilot group will be checked to see if the user belongs. If so, they will </a:t>
            </a:r>
            <a:r>
              <a:rPr lang="en-US" sz="1600" dirty="0" smtClean="0">
                <a:solidFill>
                  <a:srgbClr val="000000"/>
                </a:solidFill>
              </a:rPr>
              <a:t>be passed </a:t>
            </a:r>
            <a:r>
              <a:rPr lang="en-US" sz="1600" dirty="0">
                <a:solidFill>
                  <a:srgbClr val="000000"/>
                </a:solidFill>
              </a:rPr>
              <a:t>to Lvnda.com through Shibboleth authentication. If not, the system </a:t>
            </a:r>
            <a:r>
              <a:rPr lang="en-US" sz="1600" dirty="0" smtClean="0">
                <a:solidFill>
                  <a:srgbClr val="000000"/>
                </a:solidFill>
              </a:rPr>
              <a:t>will verify </a:t>
            </a:r>
            <a:r>
              <a:rPr lang="en-US" sz="1600" dirty="0">
                <a:solidFill>
                  <a:srgbClr val="000000"/>
                </a:solidFill>
              </a:rPr>
              <a:t>their association with LSU and add them to the Active Directory </a:t>
            </a:r>
            <a:r>
              <a:rPr lang="en-US" sz="1600" dirty="0" smtClean="0">
                <a:solidFill>
                  <a:srgbClr val="000000"/>
                </a:solidFill>
              </a:rPr>
              <a:t>group, which </a:t>
            </a:r>
            <a:r>
              <a:rPr lang="en-US" sz="1600" dirty="0">
                <a:solidFill>
                  <a:srgbClr val="000000"/>
                </a:solidFill>
              </a:rPr>
              <a:t>will be limited to 5,000 users and then redirected to a survey of usage and </a:t>
            </a:r>
            <a:r>
              <a:rPr lang="en-US" sz="1600" dirty="0" smtClean="0">
                <a:solidFill>
                  <a:srgbClr val="000000"/>
                </a:solidFill>
              </a:rPr>
              <a:t>a registration process.</a:t>
            </a:r>
          </a:p>
          <a:p>
            <a:pPr>
              <a:buFont typeface="+mj-lt"/>
              <a:buAutoNum type="alphaUcPeriod"/>
            </a:pPr>
            <a:endParaRPr lang="en-US" sz="1600" dirty="0">
              <a:solidFill>
                <a:srgbClr val="000000"/>
              </a:solidFill>
            </a:endParaRPr>
          </a:p>
          <a:p>
            <a:pPr>
              <a:buFont typeface="+mj-lt"/>
              <a:buAutoNum type="alphaUcPeriod"/>
            </a:pPr>
            <a:r>
              <a:rPr lang="en-US" sz="1600" dirty="0" smtClean="0">
                <a:solidFill>
                  <a:srgbClr val="000000"/>
                </a:solidFill>
              </a:rPr>
              <a:t>Shibboleth </a:t>
            </a:r>
            <a:r>
              <a:rPr lang="en-US" sz="1600" dirty="0">
                <a:solidFill>
                  <a:srgbClr val="000000"/>
                </a:solidFill>
              </a:rPr>
              <a:t>will be used for user authentication, which will allow both </a:t>
            </a:r>
            <a:r>
              <a:rPr lang="en-US" sz="1600" dirty="0" smtClean="0">
                <a:solidFill>
                  <a:srgbClr val="000000"/>
                </a:solidFill>
              </a:rPr>
              <a:t>on and </a:t>
            </a:r>
            <a:r>
              <a:rPr lang="en-US" sz="1600" dirty="0">
                <a:solidFill>
                  <a:srgbClr val="000000"/>
                </a:solidFill>
              </a:rPr>
              <a:t>off campus access, including wireless. Shibboleth will not pass any attributes </a:t>
            </a:r>
            <a:r>
              <a:rPr lang="en-US" sz="1600" dirty="0" smtClean="0">
                <a:solidFill>
                  <a:srgbClr val="000000"/>
                </a:solidFill>
              </a:rPr>
              <a:t>to Lynda for a </a:t>
            </a:r>
            <a:r>
              <a:rPr lang="en-US" sz="1600" dirty="0">
                <a:solidFill>
                  <a:srgbClr val="000000"/>
                </a:solidFill>
              </a:rPr>
              <a:t>user if they fail to authenticate or if the 5,000 user limit has been </a:t>
            </a:r>
            <a:r>
              <a:rPr lang="en-US" sz="1600" dirty="0" smtClean="0">
                <a:solidFill>
                  <a:srgbClr val="000000"/>
                </a:solidFill>
              </a:rPr>
              <a:t>reached.</a:t>
            </a:r>
          </a:p>
          <a:p>
            <a:pPr>
              <a:buFont typeface="+mj-lt"/>
              <a:buAutoNum type="alphaUcPeriod"/>
            </a:pPr>
            <a:endParaRPr lang="en-US" sz="1600" dirty="0">
              <a:solidFill>
                <a:srgbClr val="000000"/>
              </a:solidFill>
            </a:endParaRPr>
          </a:p>
          <a:p>
            <a:pPr>
              <a:buFont typeface="+mj-lt"/>
              <a:buAutoNum type="alphaUcPeriod"/>
            </a:pPr>
            <a:r>
              <a:rPr lang="en-US" sz="1600" dirty="0" smtClean="0">
                <a:solidFill>
                  <a:srgbClr val="000000"/>
                </a:solidFill>
              </a:rPr>
              <a:t>All </a:t>
            </a:r>
            <a:r>
              <a:rPr lang="en-US" sz="1600" dirty="0">
                <a:solidFill>
                  <a:srgbClr val="000000"/>
                </a:solidFill>
              </a:rPr>
              <a:t>requests (students, faculty, </a:t>
            </a:r>
            <a:r>
              <a:rPr lang="en-US" sz="1600" dirty="0" smtClean="0">
                <a:solidFill>
                  <a:srgbClr val="000000"/>
                </a:solidFill>
              </a:rPr>
              <a:t>staff) </a:t>
            </a:r>
            <a:r>
              <a:rPr lang="en-US" sz="1600" dirty="0">
                <a:solidFill>
                  <a:srgbClr val="000000"/>
                </a:solidFill>
              </a:rPr>
              <a:t>will follow the same </a:t>
            </a:r>
            <a:r>
              <a:rPr lang="en-US" sz="1600" dirty="0" smtClean="0">
                <a:solidFill>
                  <a:srgbClr val="000000"/>
                </a:solidFill>
              </a:rPr>
              <a:t>procedure. The </a:t>
            </a:r>
            <a:r>
              <a:rPr lang="en-US" sz="1600" dirty="0">
                <a:solidFill>
                  <a:srgbClr val="000000"/>
                </a:solidFill>
              </a:rPr>
              <a:t>group of 5,000 users is static and LSU will not be rotating users.</a:t>
            </a:r>
          </a:p>
          <a:p>
            <a:endParaRPr lang="en-US" dirty="0">
              <a:solidFill>
                <a:srgbClr val="000000"/>
              </a:solidFill>
            </a:endParaRPr>
          </a:p>
        </p:txBody>
      </p:sp>
    </p:spTree>
    <p:extLst>
      <p:ext uri="{BB962C8B-B14F-4D97-AF65-F5344CB8AC3E}">
        <p14:creationId xmlns:p14="http://schemas.microsoft.com/office/powerpoint/2010/main" val="73736317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130" y="3767137"/>
            <a:ext cx="6425800" cy="1964532"/>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942266" y="1524000"/>
            <a:ext cx="1867429" cy="1754326"/>
          </a:xfrm>
          <a:prstGeom prst="rect">
            <a:avLst/>
          </a:prstGeom>
        </p:spPr>
        <p:txBody>
          <a:bodyPr wrap="square">
            <a:spAutoFit/>
          </a:bodyPr>
          <a:lstStyle/>
          <a:p>
            <a:r>
              <a:rPr lang="en-US" b="1" dirty="0" smtClean="0">
                <a:solidFill>
                  <a:srgbClr val="7030A0"/>
                </a:solidFill>
              </a:rPr>
              <a:t>Shibboleth for authorization</a:t>
            </a:r>
          </a:p>
          <a:p>
            <a:endParaRPr lang="en-US" b="1" dirty="0" smtClean="0">
              <a:solidFill>
                <a:srgbClr val="7030A0"/>
              </a:solidFill>
            </a:endParaRPr>
          </a:p>
          <a:p>
            <a:r>
              <a:rPr lang="en-US" b="1" dirty="0" smtClean="0">
                <a:solidFill>
                  <a:srgbClr val="7030A0"/>
                </a:solidFill>
              </a:rPr>
              <a:t>Must </a:t>
            </a:r>
            <a:r>
              <a:rPr lang="en-US" b="1" dirty="0">
                <a:solidFill>
                  <a:srgbClr val="7030A0"/>
                </a:solidFill>
              </a:rPr>
              <a:t>login through </a:t>
            </a:r>
            <a:r>
              <a:rPr lang="en-US" b="1" dirty="0" err="1" smtClean="0">
                <a:solidFill>
                  <a:srgbClr val="7030A0"/>
                </a:solidFill>
              </a:rPr>
              <a:t>myLSU</a:t>
            </a:r>
            <a:r>
              <a:rPr lang="en-US" b="1" dirty="0" smtClean="0">
                <a:solidFill>
                  <a:srgbClr val="7030A0"/>
                </a:solidFill>
              </a:rPr>
              <a:t> </a:t>
            </a:r>
            <a:r>
              <a:rPr lang="en-US" b="1" dirty="0">
                <a:solidFill>
                  <a:srgbClr val="7030A0"/>
                </a:solidFill>
              </a:rPr>
              <a:t>portal!</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397" y="899271"/>
            <a:ext cx="5426869" cy="2564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705649" y="276999"/>
            <a:ext cx="5640711" cy="553998"/>
          </a:xfrm>
          <a:prstGeom prst="rect">
            <a:avLst/>
          </a:prstGeom>
        </p:spPr>
        <p:txBody>
          <a:bodyPr wrap="none">
            <a:spAutoFit/>
          </a:bodyPr>
          <a:lstStyle/>
          <a:p>
            <a:r>
              <a:rPr lang="en-US" sz="3000" b="1" cap="all" dirty="0" smtClean="0">
                <a:solidFill>
                  <a:srgbClr val="660066"/>
                </a:solidFill>
                <a:latin typeface="Arial"/>
                <a:ea typeface="ＭＳ Ｐゴシック" pitchFamily="48" charset="-128"/>
                <a:cs typeface="Arial"/>
              </a:rPr>
              <a:t>LOGGING IN TO  lynda.com</a:t>
            </a:r>
          </a:p>
        </p:txBody>
      </p:sp>
    </p:spTree>
    <p:extLst>
      <p:ext uri="{BB962C8B-B14F-4D97-AF65-F5344CB8AC3E}">
        <p14:creationId xmlns:p14="http://schemas.microsoft.com/office/powerpoint/2010/main" val="46604776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252" y="258646"/>
            <a:ext cx="6925496" cy="5969451"/>
          </a:xfrm>
          <a:prstGeom prst="rect">
            <a:avLst/>
          </a:prstGeom>
        </p:spPr>
      </p:pic>
      <p:sp>
        <p:nvSpPr>
          <p:cNvPr id="3" name="TextBox 2"/>
          <p:cNvSpPr txBox="1"/>
          <p:nvPr/>
        </p:nvSpPr>
        <p:spPr>
          <a:xfrm>
            <a:off x="285750" y="1528763"/>
            <a:ext cx="823502" cy="369332"/>
          </a:xfrm>
          <a:prstGeom prst="rect">
            <a:avLst/>
          </a:prstGeom>
          <a:noFill/>
        </p:spPr>
        <p:txBody>
          <a:bodyPr wrap="square" rtlCol="0">
            <a:spAutoFit/>
          </a:bodyPr>
          <a:lstStyle/>
          <a:p>
            <a:endParaRPr lang="en-US" dirty="0"/>
          </a:p>
        </p:txBody>
      </p:sp>
      <p:sp>
        <p:nvSpPr>
          <p:cNvPr id="5" name="Right Arrow 4"/>
          <p:cNvSpPr/>
          <p:nvPr/>
        </p:nvSpPr>
        <p:spPr>
          <a:xfrm>
            <a:off x="1109252" y="258646"/>
            <a:ext cx="823502" cy="327142"/>
          </a:xfrm>
          <a:prstGeom prst="rightArrow">
            <a:avLst/>
          </a:prstGeom>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16200000" scaled="0"/>
          </a:gradFill>
          <a:ln>
            <a:solidFill>
              <a:srgbClr val="6600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285861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077200" cy="1143000"/>
          </a:xfrm>
        </p:spPr>
        <p:txBody>
          <a:bodyPr/>
          <a:lstStyle/>
          <a:p>
            <a:r>
              <a:rPr lang="en-US" b="1" dirty="0" smtClean="0">
                <a:solidFill>
                  <a:srgbClr val="000000"/>
                </a:solidFill>
              </a:rPr>
              <a:t>Branding &amp; Marketing Issues</a:t>
            </a:r>
            <a:endParaRPr lang="en-US" b="1" dirty="0">
              <a:solidFill>
                <a:srgbClr val="000000"/>
              </a:solidFill>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6900" y="1828800"/>
            <a:ext cx="20574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1688" y="1968345"/>
            <a:ext cx="2133600" cy="1939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quot;No&quot; Symbol 2"/>
          <p:cNvSpPr/>
          <p:nvPr/>
        </p:nvSpPr>
        <p:spPr bwMode="auto">
          <a:xfrm>
            <a:off x="1600200" y="1828800"/>
            <a:ext cx="2436576" cy="2218726"/>
          </a:xfrm>
          <a:prstGeom prst="noSmoking">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1" charset="-128"/>
            </a:endParaRPr>
          </a:p>
        </p:txBody>
      </p:sp>
      <p:pic>
        <p:nvPicPr>
          <p:cNvPr id="1026" name="Picture 2" descr="C:\Users\karen\AppData\Local\Microsoft\Windows\Temporary Internet Files\Content.Outlook\TSHVDK8X\mystart_banner (3).jpg"/>
          <p:cNvPicPr>
            <a:picLocks noChangeAspect="1" noChangeArrowheads="1"/>
          </p:cNvPicPr>
          <p:nvPr/>
        </p:nvPicPr>
        <p:blipFill>
          <a:blip r:embed="rId4" cstate="print"/>
          <a:srcRect/>
          <a:stretch>
            <a:fillRect/>
          </a:stretch>
        </p:blipFill>
        <p:spPr bwMode="auto">
          <a:xfrm>
            <a:off x="0" y="5480050"/>
            <a:ext cx="9144000" cy="622300"/>
          </a:xfrm>
          <a:prstGeom prst="rect">
            <a:avLst/>
          </a:prstGeom>
          <a:noFill/>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1447800"/>
            <a:ext cx="7796784" cy="3810000"/>
          </a:xfrm>
          <a:prstGeom prst="rect">
            <a:avLst/>
          </a:prstGeom>
        </p:spPr>
      </p:pic>
    </p:spTree>
    <p:extLst>
      <p:ext uri="{BB962C8B-B14F-4D97-AF65-F5344CB8AC3E}">
        <p14:creationId xmlns:p14="http://schemas.microsoft.com/office/powerpoint/2010/main" val="376411921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ipe(down)">
                                      <p:cBhvr>
                                        <p:cTn id="11" dur="500"/>
                                        <p:tgtEl>
                                          <p:spTgt spid="1026"/>
                                        </p:tgtEl>
                                      </p:cBhvr>
                                    </p:animEffect>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2000" fill="hold"/>
                                        <p:tgtEl>
                                          <p:spTgt spid="7"/>
                                        </p:tgtEl>
                                        <p:attrNameLst>
                                          <p:attrName>ppt_x</p:attrName>
                                        </p:attrNameLst>
                                      </p:cBhvr>
                                      <p:tavLst>
                                        <p:tav tm="0">
                                          <p:val>
                                            <p:strVal val="#ppt_x"/>
                                          </p:val>
                                        </p:tav>
                                        <p:tav tm="100000">
                                          <p:val>
                                            <p:strVal val="#ppt_x"/>
                                          </p:val>
                                        </p:tav>
                                      </p:tavLst>
                                    </p:anim>
                                    <p:anim calcmode="lin" valueType="num">
                                      <p:cBhvr additive="base">
                                        <p:cTn id="16"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950" y="0"/>
            <a:ext cx="7772400" cy="1143000"/>
          </a:xfrm>
        </p:spPr>
        <p:txBody>
          <a:bodyPr/>
          <a:lstStyle/>
          <a:p>
            <a:r>
              <a:rPr lang="en-US" b="1" dirty="0" smtClean="0">
                <a:solidFill>
                  <a:srgbClr val="660066"/>
                </a:solidFill>
              </a:rPr>
              <a:t>Who is using lynda.com?</a:t>
            </a:r>
            <a:endParaRPr lang="en-US" b="1" dirty="0">
              <a:solidFill>
                <a:srgbClr val="660066"/>
              </a:solidFill>
            </a:endParaRPr>
          </a:p>
        </p:txBody>
      </p:sp>
      <p:sp>
        <p:nvSpPr>
          <p:cNvPr id="3" name="Content Placeholder 2"/>
          <p:cNvSpPr>
            <a:spLocks noGrp="1"/>
          </p:cNvSpPr>
          <p:nvPr>
            <p:ph idx="1"/>
          </p:nvPr>
        </p:nvSpPr>
        <p:spPr>
          <a:xfrm>
            <a:off x="685800" y="990600"/>
            <a:ext cx="7772400" cy="4800600"/>
          </a:xfrm>
        </p:spPr>
        <p:txBody>
          <a:bodyPr/>
          <a:lstStyle/>
          <a:p>
            <a:pPr marL="457200" lvl="1" indent="0">
              <a:buNone/>
            </a:pPr>
            <a:r>
              <a:rPr lang="en-US" dirty="0" smtClean="0">
                <a:solidFill>
                  <a:srgbClr val="000000"/>
                </a:solidFill>
                <a:latin typeface="+mn-lt"/>
                <a:ea typeface="+mn-ea"/>
              </a:rPr>
              <a:t>March </a:t>
            </a:r>
            <a:r>
              <a:rPr lang="en-US" dirty="0">
                <a:solidFill>
                  <a:srgbClr val="000000"/>
                </a:solidFill>
                <a:latin typeface="+mn-lt"/>
                <a:ea typeface="+mn-ea"/>
              </a:rPr>
              <a:t>(400) , </a:t>
            </a:r>
            <a:r>
              <a:rPr lang="en-US" dirty="0" smtClean="0">
                <a:solidFill>
                  <a:srgbClr val="000000"/>
                </a:solidFill>
                <a:latin typeface="+mn-lt"/>
                <a:ea typeface="+mn-ea"/>
              </a:rPr>
              <a:t>April (573)</a:t>
            </a:r>
            <a:endParaRPr lang="en-US" dirty="0">
              <a:solidFill>
                <a:srgbClr val="000000"/>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14714"/>
            <a:ext cx="8013700" cy="27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47800" y="4800600"/>
            <a:ext cx="6248400" cy="1200329"/>
          </a:xfrm>
          <a:prstGeom prst="rect">
            <a:avLst/>
          </a:prstGeom>
          <a:noFill/>
        </p:spPr>
        <p:txBody>
          <a:bodyPr wrap="square" rtlCol="0">
            <a:spAutoFit/>
          </a:bodyPr>
          <a:lstStyle/>
          <a:p>
            <a:pPr algn="ctr"/>
            <a:r>
              <a:rPr lang="en-US" dirty="0" smtClean="0">
                <a:solidFill>
                  <a:srgbClr val="000000"/>
                </a:solidFill>
              </a:rPr>
              <a:t>Registered users:</a:t>
            </a:r>
            <a:r>
              <a:rPr lang="en-US" dirty="0">
                <a:solidFill>
                  <a:srgbClr val="000000"/>
                </a:solidFill>
              </a:rPr>
              <a:t>  </a:t>
            </a:r>
            <a:r>
              <a:rPr lang="en-US" dirty="0" smtClean="0">
                <a:solidFill>
                  <a:srgbClr val="000000"/>
                </a:solidFill>
              </a:rPr>
              <a:t>573</a:t>
            </a:r>
            <a:endParaRPr lang="en-US" dirty="0">
              <a:solidFill>
                <a:srgbClr val="000000"/>
              </a:solidFill>
            </a:endParaRPr>
          </a:p>
          <a:p>
            <a:pPr algn="ctr"/>
            <a:r>
              <a:rPr lang="en-US" dirty="0">
                <a:solidFill>
                  <a:srgbClr val="000000"/>
                </a:solidFill>
              </a:rPr>
              <a:t>437 unique IPs logged in </a:t>
            </a:r>
            <a:r>
              <a:rPr lang="en-US" dirty="0" smtClean="0">
                <a:solidFill>
                  <a:srgbClr val="000000"/>
                </a:solidFill>
              </a:rPr>
              <a:t>during April</a:t>
            </a:r>
            <a:endParaRPr lang="en-US" dirty="0">
              <a:solidFill>
                <a:srgbClr val="000000"/>
              </a:solidFill>
            </a:endParaRPr>
          </a:p>
          <a:p>
            <a:pPr algn="ctr"/>
            <a:r>
              <a:rPr lang="en-US" dirty="0" smtClean="0">
                <a:solidFill>
                  <a:srgbClr val="000000"/>
                </a:solidFill>
              </a:rPr>
              <a:t>5628 </a:t>
            </a:r>
            <a:r>
              <a:rPr lang="en-US" dirty="0">
                <a:solidFill>
                  <a:srgbClr val="000000"/>
                </a:solidFill>
              </a:rPr>
              <a:t>movie views.</a:t>
            </a:r>
          </a:p>
        </p:txBody>
      </p:sp>
    </p:spTree>
    <p:extLst>
      <p:ext uri="{BB962C8B-B14F-4D97-AF65-F5344CB8AC3E}">
        <p14:creationId xmlns:p14="http://schemas.microsoft.com/office/powerpoint/2010/main" val="267183642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Presentation will address…</a:t>
            </a:r>
            <a:endParaRPr lang="en-US" dirty="0"/>
          </a:p>
        </p:txBody>
      </p:sp>
      <p:sp>
        <p:nvSpPr>
          <p:cNvPr id="3" name="Content Placeholder 2"/>
          <p:cNvSpPr>
            <a:spLocks noGrp="1"/>
          </p:cNvSpPr>
          <p:nvPr>
            <p:ph idx="1"/>
          </p:nvPr>
        </p:nvSpPr>
        <p:spPr>
          <a:xfrm>
            <a:off x="263904" y="1402254"/>
            <a:ext cx="8382000" cy="4525963"/>
          </a:xfrm>
        </p:spPr>
        <p:txBody>
          <a:bodyPr/>
          <a:lstStyle/>
          <a:p>
            <a:r>
              <a:rPr lang="en-US" dirty="0" smtClean="0"/>
              <a:t>How we each are </a:t>
            </a:r>
            <a:r>
              <a:rPr lang="en-US" dirty="0" smtClean="0">
                <a:solidFill>
                  <a:srgbClr val="3D6117"/>
                </a:solidFill>
              </a:rPr>
              <a:t>using </a:t>
            </a:r>
            <a:r>
              <a:rPr lang="en-US" dirty="0" err="1" smtClean="0">
                <a:solidFill>
                  <a:srgbClr val="3D6117"/>
                </a:solidFill>
              </a:rPr>
              <a:t>lynda.com</a:t>
            </a:r>
            <a:r>
              <a:rPr lang="en-US" dirty="0" smtClean="0">
                <a:solidFill>
                  <a:srgbClr val="3D6117"/>
                </a:solidFill>
              </a:rPr>
              <a:t> </a:t>
            </a:r>
            <a:r>
              <a:rPr lang="en-US" dirty="0" smtClean="0"/>
              <a:t>at our institutions.</a:t>
            </a:r>
          </a:p>
          <a:p>
            <a:r>
              <a:rPr lang="en-US" dirty="0" smtClean="0">
                <a:solidFill>
                  <a:srgbClr val="3D6117"/>
                </a:solidFill>
              </a:rPr>
              <a:t>Best practices </a:t>
            </a:r>
            <a:r>
              <a:rPr lang="en-US" dirty="0" smtClean="0"/>
              <a:t>for piloting and implementing the tutorials on our campus.</a:t>
            </a:r>
          </a:p>
          <a:p>
            <a:r>
              <a:rPr lang="en-US" dirty="0" smtClean="0"/>
              <a:t>Strategies for </a:t>
            </a:r>
            <a:r>
              <a:rPr lang="en-US" dirty="0" smtClean="0">
                <a:solidFill>
                  <a:srgbClr val="3D6117"/>
                </a:solidFill>
              </a:rPr>
              <a:t>promoting online training </a:t>
            </a:r>
            <a:r>
              <a:rPr lang="en-US" dirty="0" smtClean="0"/>
              <a:t>on campus</a:t>
            </a:r>
          </a:p>
          <a:p>
            <a:r>
              <a:rPr lang="en-US" dirty="0" smtClean="0"/>
              <a:t>Approaches to </a:t>
            </a:r>
            <a:r>
              <a:rPr lang="en-US" dirty="0" smtClean="0">
                <a:solidFill>
                  <a:srgbClr val="3D6117"/>
                </a:solidFill>
              </a:rPr>
              <a:t>building a user community</a:t>
            </a:r>
            <a:r>
              <a:rPr lang="en-US" dirty="0" smtClean="0"/>
              <a:t>.</a:t>
            </a:r>
          </a:p>
        </p:txBody>
      </p:sp>
      <p:sp>
        <p:nvSpPr>
          <p:cNvPr id="4" name="TextBox 3"/>
          <p:cNvSpPr txBox="1"/>
          <p:nvPr/>
        </p:nvSpPr>
        <p:spPr>
          <a:xfrm>
            <a:off x="5076177" y="4420112"/>
            <a:ext cx="2169854" cy="1508105"/>
          </a:xfrm>
          <a:prstGeom prst="rect">
            <a:avLst/>
          </a:prstGeom>
          <a:ln w="92075" cap="rnd" cmpd="sng" algn="ctr">
            <a:solidFill>
              <a:schemeClr val="accent3"/>
            </a:solidFill>
            <a:prstDash val="solid"/>
            <a:bevel/>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9200" dirty="0" err="1" smtClean="0">
                <a:solidFill>
                  <a:schemeClr val="accent1"/>
                </a:solidFill>
              </a:rPr>
              <a:t>q&amp;a</a:t>
            </a:r>
            <a:endParaRPr lang="en-US" sz="9200" dirty="0">
              <a:solidFill>
                <a:schemeClr val="accent1"/>
              </a:solidFill>
            </a:endParaRPr>
          </a:p>
        </p:txBody>
      </p:sp>
      <p:sp>
        <p:nvSpPr>
          <p:cNvPr id="6" name="Striped Right Arrow 5"/>
          <p:cNvSpPr/>
          <p:nvPr/>
        </p:nvSpPr>
        <p:spPr>
          <a:xfrm>
            <a:off x="2226724" y="4420112"/>
            <a:ext cx="2345276" cy="1508105"/>
          </a:xfrm>
          <a:prstGeom prst="stripedRightArrow">
            <a:avLst/>
          </a:prstGeom>
          <a:solidFill>
            <a:schemeClr val="accent3">
              <a:lumMod val="75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660066"/>
                </a:solidFill>
              </a:rPr>
              <a:t>Problems</a:t>
            </a:r>
            <a:endParaRPr lang="en-US" b="1" dirty="0">
              <a:solidFill>
                <a:srgbClr val="660066"/>
              </a:solidFill>
            </a:endParaRPr>
          </a:p>
        </p:txBody>
      </p:sp>
      <p:sp>
        <p:nvSpPr>
          <p:cNvPr id="3" name="Content Placeholder 2"/>
          <p:cNvSpPr>
            <a:spLocks noGrp="1"/>
          </p:cNvSpPr>
          <p:nvPr>
            <p:ph idx="1"/>
          </p:nvPr>
        </p:nvSpPr>
        <p:spPr/>
        <p:txBody>
          <a:bodyPr/>
          <a:lstStyle/>
          <a:p>
            <a:pPr lvl="0"/>
            <a:r>
              <a:rPr lang="en-US" sz="2800" dirty="0" smtClean="0">
                <a:solidFill>
                  <a:srgbClr val="000000"/>
                </a:solidFill>
                <a:latin typeface="+mn-lt"/>
                <a:ea typeface="+mn-ea"/>
              </a:rPr>
              <a:t>Shibboleth </a:t>
            </a:r>
            <a:r>
              <a:rPr lang="en-US" sz="2800" dirty="0">
                <a:solidFill>
                  <a:srgbClr val="000000"/>
                </a:solidFill>
                <a:latin typeface="+mn-lt"/>
                <a:ea typeface="+mn-ea"/>
              </a:rPr>
              <a:t>access does not allow us to track PAWS </a:t>
            </a:r>
            <a:r>
              <a:rPr lang="en-US" sz="2800" dirty="0" smtClean="0">
                <a:solidFill>
                  <a:srgbClr val="000000"/>
                </a:solidFill>
              </a:rPr>
              <a:t>ID</a:t>
            </a:r>
            <a:r>
              <a:rPr lang="en-US" sz="2800" dirty="0" smtClean="0">
                <a:solidFill>
                  <a:srgbClr val="000000"/>
                </a:solidFill>
                <a:latin typeface="+mn-lt"/>
                <a:ea typeface="+mn-ea"/>
              </a:rPr>
              <a:t>s </a:t>
            </a:r>
            <a:r>
              <a:rPr lang="en-US" sz="2800" dirty="0">
                <a:solidFill>
                  <a:srgbClr val="000000"/>
                </a:solidFill>
                <a:latin typeface="+mn-lt"/>
                <a:ea typeface="+mn-ea"/>
              </a:rPr>
              <a:t>with </a:t>
            </a:r>
            <a:r>
              <a:rPr lang="en-US" sz="2800" dirty="0" smtClean="0">
                <a:solidFill>
                  <a:srgbClr val="000000"/>
                </a:solidFill>
                <a:latin typeface="+mn-lt"/>
                <a:ea typeface="+mn-ea"/>
              </a:rPr>
              <a:t>lynda.com courses</a:t>
            </a:r>
          </a:p>
          <a:p>
            <a:pPr lvl="0"/>
            <a:r>
              <a:rPr lang="en-US" sz="2800" dirty="0" smtClean="0">
                <a:solidFill>
                  <a:srgbClr val="000000"/>
                </a:solidFill>
                <a:latin typeface="+mn-lt"/>
                <a:ea typeface="+mn-ea"/>
              </a:rPr>
              <a:t>Student must keep track of their progress</a:t>
            </a:r>
          </a:p>
          <a:p>
            <a:pPr lvl="0"/>
            <a:r>
              <a:rPr lang="en-US" sz="2800" dirty="0" smtClean="0">
                <a:solidFill>
                  <a:srgbClr val="000000"/>
                </a:solidFill>
                <a:latin typeface="+mn-lt"/>
                <a:ea typeface="+mn-ea"/>
              </a:rPr>
              <a:t>Would </a:t>
            </a:r>
            <a:r>
              <a:rPr lang="en-US" sz="2800" dirty="0">
                <a:solidFill>
                  <a:srgbClr val="000000"/>
                </a:solidFill>
                <a:latin typeface="+mn-lt"/>
                <a:ea typeface="+mn-ea"/>
              </a:rPr>
              <a:t>really like </a:t>
            </a:r>
            <a:r>
              <a:rPr lang="en-US" sz="2800" dirty="0" smtClean="0">
                <a:solidFill>
                  <a:srgbClr val="000000"/>
                </a:solidFill>
                <a:latin typeface="+mn-lt"/>
                <a:ea typeface="+mn-ea"/>
              </a:rPr>
              <a:t>concurrency!</a:t>
            </a:r>
          </a:p>
          <a:p>
            <a:pPr lvl="0"/>
            <a:r>
              <a:rPr lang="en-US" sz="2800" dirty="0" smtClean="0">
                <a:solidFill>
                  <a:srgbClr val="000000"/>
                </a:solidFill>
                <a:latin typeface="+mn-lt"/>
                <a:ea typeface="+mn-ea"/>
              </a:rPr>
              <a:t>Controlling </a:t>
            </a:r>
            <a:r>
              <a:rPr lang="en-US" sz="2800" dirty="0">
                <a:solidFill>
                  <a:srgbClr val="000000"/>
                </a:solidFill>
                <a:latin typeface="+mn-lt"/>
                <a:ea typeface="+mn-ea"/>
              </a:rPr>
              <a:t>access through Active Directory </a:t>
            </a:r>
            <a:r>
              <a:rPr lang="en-US" sz="2800" dirty="0" smtClean="0">
                <a:solidFill>
                  <a:srgbClr val="000000"/>
                </a:solidFill>
                <a:latin typeface="+mn-lt"/>
                <a:ea typeface="+mn-ea"/>
              </a:rPr>
              <a:t>group clunky</a:t>
            </a:r>
            <a:r>
              <a:rPr lang="en-US" sz="2800" dirty="0">
                <a:solidFill>
                  <a:srgbClr val="000000"/>
                </a:solidFill>
                <a:latin typeface="+mn-lt"/>
                <a:ea typeface="+mn-ea"/>
              </a:rPr>
              <a:t>, not able to email in </a:t>
            </a:r>
            <a:r>
              <a:rPr lang="en-US" sz="2800" dirty="0" smtClean="0">
                <a:solidFill>
                  <a:srgbClr val="000000"/>
                </a:solidFill>
                <a:latin typeface="+mn-lt"/>
                <a:ea typeface="+mn-ea"/>
              </a:rPr>
              <a:t>mass.</a:t>
            </a:r>
          </a:p>
          <a:p>
            <a:pPr lvl="0"/>
            <a:r>
              <a:rPr lang="en-US" sz="2800" dirty="0" smtClean="0">
                <a:solidFill>
                  <a:srgbClr val="000000"/>
                </a:solidFill>
                <a:latin typeface="+mn-lt"/>
                <a:ea typeface="+mn-ea"/>
              </a:rPr>
              <a:t>Pricing </a:t>
            </a:r>
            <a:r>
              <a:rPr lang="en-US" sz="2800" dirty="0">
                <a:solidFill>
                  <a:srgbClr val="000000"/>
                </a:solidFill>
                <a:latin typeface="+mn-lt"/>
                <a:ea typeface="+mn-ea"/>
              </a:rPr>
              <a:t>models </a:t>
            </a:r>
            <a:r>
              <a:rPr lang="en-US" sz="2800" dirty="0" smtClean="0">
                <a:solidFill>
                  <a:srgbClr val="000000"/>
                </a:solidFill>
                <a:latin typeface="+mn-lt"/>
                <a:ea typeface="+mn-ea"/>
              </a:rPr>
              <a:t>changing…cost effectiveness?</a:t>
            </a:r>
            <a:endParaRPr lang="en-US" dirty="0">
              <a:solidFill>
                <a:srgbClr val="000000"/>
              </a:solidFill>
            </a:endParaRPr>
          </a:p>
        </p:txBody>
      </p:sp>
    </p:spTree>
    <p:extLst>
      <p:ext uri="{BB962C8B-B14F-4D97-AF65-F5344CB8AC3E}">
        <p14:creationId xmlns:p14="http://schemas.microsoft.com/office/powerpoint/2010/main" val="296909209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9050"/>
            <a:ext cx="7772400" cy="1143000"/>
          </a:xfrm>
        </p:spPr>
        <p:txBody>
          <a:bodyPr/>
          <a:lstStyle/>
          <a:p>
            <a:r>
              <a:rPr lang="en-US" b="1" dirty="0" smtClean="0">
                <a:solidFill>
                  <a:srgbClr val="660066"/>
                </a:solidFill>
              </a:rPr>
              <a:t>  Marketing Plans </a:t>
            </a:r>
            <a:endParaRPr lang="en-US" b="1" dirty="0">
              <a:solidFill>
                <a:srgbClr val="660066"/>
              </a:solidFill>
            </a:endParaRPr>
          </a:p>
        </p:txBody>
      </p:sp>
      <p:sp>
        <p:nvSpPr>
          <p:cNvPr id="3" name="Content Placeholder 2"/>
          <p:cNvSpPr>
            <a:spLocks noGrp="1"/>
          </p:cNvSpPr>
          <p:nvPr>
            <p:ph idx="1"/>
          </p:nvPr>
        </p:nvSpPr>
        <p:spPr>
          <a:xfrm>
            <a:off x="685800" y="1143000"/>
            <a:ext cx="7772400" cy="4114800"/>
          </a:xfrm>
        </p:spPr>
        <p:txBody>
          <a:bodyPr/>
          <a:lstStyle/>
          <a:p>
            <a:pPr lvl="1">
              <a:buFont typeface="Arial" pitchFamily="34" charset="0"/>
              <a:buChar char="•"/>
            </a:pPr>
            <a:r>
              <a:rPr lang="en-US" dirty="0" smtClean="0">
                <a:solidFill>
                  <a:srgbClr val="000000"/>
                </a:solidFill>
              </a:rPr>
              <a:t>Spring 2011</a:t>
            </a:r>
          </a:p>
          <a:p>
            <a:pPr lvl="2">
              <a:buFont typeface="Arial" pitchFamily="34" charset="0"/>
              <a:buChar char="•"/>
            </a:pPr>
            <a:r>
              <a:rPr lang="en-US" dirty="0" smtClean="0">
                <a:solidFill>
                  <a:srgbClr val="000000"/>
                </a:solidFill>
              </a:rPr>
              <a:t>To specific faculty &amp; their students</a:t>
            </a:r>
          </a:p>
          <a:p>
            <a:pPr lvl="2">
              <a:buFont typeface="Arial" pitchFamily="34" charset="0"/>
              <a:buChar char="•"/>
            </a:pPr>
            <a:r>
              <a:rPr lang="en-US" dirty="0" smtClean="0">
                <a:solidFill>
                  <a:srgbClr val="000000"/>
                </a:solidFill>
              </a:rPr>
              <a:t>To Technology Support Professionals</a:t>
            </a:r>
          </a:p>
          <a:p>
            <a:pPr lvl="2">
              <a:buFont typeface="Arial" pitchFamily="34" charset="0"/>
              <a:buChar char="•"/>
            </a:pPr>
            <a:r>
              <a:rPr lang="en-US" dirty="0" smtClean="0">
                <a:solidFill>
                  <a:srgbClr val="000000"/>
                </a:solidFill>
              </a:rPr>
              <a:t>Through </a:t>
            </a:r>
            <a:r>
              <a:rPr lang="en-US" dirty="0">
                <a:solidFill>
                  <a:srgbClr val="000000"/>
                </a:solidFill>
              </a:rPr>
              <a:t>web pages, </a:t>
            </a:r>
            <a:r>
              <a:rPr lang="en-US" dirty="0" smtClean="0">
                <a:solidFill>
                  <a:srgbClr val="000000"/>
                </a:solidFill>
              </a:rPr>
              <a:t>LSU documentation, </a:t>
            </a:r>
            <a:r>
              <a:rPr lang="en-US" dirty="0">
                <a:solidFill>
                  <a:srgbClr val="000000"/>
                </a:solidFill>
              </a:rPr>
              <a:t>screen </a:t>
            </a:r>
            <a:r>
              <a:rPr lang="en-US" dirty="0" smtClean="0">
                <a:solidFill>
                  <a:srgbClr val="000000"/>
                </a:solidFill>
              </a:rPr>
              <a:t>savers,  </a:t>
            </a:r>
            <a:r>
              <a:rPr lang="en-US" dirty="0" err="1" smtClean="0">
                <a:solidFill>
                  <a:srgbClr val="000000"/>
                </a:solidFill>
              </a:rPr>
              <a:t>ITWire</a:t>
            </a:r>
            <a:r>
              <a:rPr lang="en-US" dirty="0" smtClean="0">
                <a:solidFill>
                  <a:srgbClr val="000000"/>
                </a:solidFill>
              </a:rPr>
              <a:t> newsletter,  </a:t>
            </a:r>
            <a:r>
              <a:rPr lang="en-US" dirty="0" err="1" smtClean="0">
                <a:solidFill>
                  <a:srgbClr val="000000"/>
                </a:solidFill>
              </a:rPr>
              <a:t>myLSU</a:t>
            </a:r>
            <a:r>
              <a:rPr lang="en-US" dirty="0" smtClean="0">
                <a:solidFill>
                  <a:srgbClr val="000000"/>
                </a:solidFill>
              </a:rPr>
              <a:t> portal </a:t>
            </a:r>
          </a:p>
          <a:p>
            <a:pPr lvl="2">
              <a:buFont typeface="Arial" pitchFamily="34" charset="0"/>
              <a:buChar char="•"/>
            </a:pPr>
            <a:r>
              <a:rPr lang="en-US" dirty="0">
                <a:solidFill>
                  <a:srgbClr val="000000"/>
                </a:solidFill>
              </a:rPr>
              <a:t>Through word of </a:t>
            </a:r>
            <a:r>
              <a:rPr lang="en-US" dirty="0" smtClean="0">
                <a:solidFill>
                  <a:srgbClr val="000000"/>
                </a:solidFill>
              </a:rPr>
              <a:t>mouth, promote at meetings</a:t>
            </a:r>
            <a:endParaRPr lang="en-US" dirty="0">
              <a:solidFill>
                <a:srgbClr val="000000"/>
              </a:solidFill>
            </a:endParaRPr>
          </a:p>
          <a:p>
            <a:pPr lvl="1">
              <a:buFont typeface="Arial" pitchFamily="34" charset="0"/>
              <a:buChar char="•"/>
            </a:pPr>
            <a:r>
              <a:rPr lang="en-US" dirty="0" smtClean="0">
                <a:solidFill>
                  <a:srgbClr val="000000"/>
                </a:solidFill>
              </a:rPr>
              <a:t>Fall 2011</a:t>
            </a:r>
          </a:p>
          <a:p>
            <a:pPr lvl="2">
              <a:buFont typeface="Arial" pitchFamily="34" charset="0"/>
              <a:buChar char="•"/>
            </a:pPr>
            <a:r>
              <a:rPr lang="en-US" dirty="0" smtClean="0">
                <a:solidFill>
                  <a:srgbClr val="000000"/>
                </a:solidFill>
              </a:rPr>
              <a:t>To </a:t>
            </a:r>
            <a:r>
              <a:rPr lang="en-US" dirty="0">
                <a:solidFill>
                  <a:srgbClr val="000000"/>
                </a:solidFill>
              </a:rPr>
              <a:t>Bengal Bound </a:t>
            </a:r>
            <a:r>
              <a:rPr lang="en-US" dirty="0" smtClean="0">
                <a:solidFill>
                  <a:srgbClr val="000000"/>
                </a:solidFill>
              </a:rPr>
              <a:t>students</a:t>
            </a:r>
          </a:p>
          <a:p>
            <a:pPr lvl="2">
              <a:buFont typeface="Arial" pitchFamily="34" charset="0"/>
              <a:buChar char="•"/>
            </a:pPr>
            <a:r>
              <a:rPr lang="en-US" dirty="0">
                <a:solidFill>
                  <a:srgbClr val="000000"/>
                </a:solidFill>
              </a:rPr>
              <a:t>T</a:t>
            </a:r>
            <a:r>
              <a:rPr lang="en-US" dirty="0" smtClean="0">
                <a:solidFill>
                  <a:srgbClr val="000000"/>
                </a:solidFill>
              </a:rPr>
              <a:t>o </a:t>
            </a:r>
            <a:r>
              <a:rPr lang="en-US" dirty="0">
                <a:solidFill>
                  <a:srgbClr val="000000"/>
                </a:solidFill>
              </a:rPr>
              <a:t>Mass </a:t>
            </a:r>
            <a:r>
              <a:rPr lang="en-US" dirty="0" smtClean="0">
                <a:solidFill>
                  <a:srgbClr val="000000"/>
                </a:solidFill>
              </a:rPr>
              <a:t>Communication </a:t>
            </a:r>
            <a:r>
              <a:rPr lang="en-US" dirty="0">
                <a:solidFill>
                  <a:srgbClr val="000000"/>
                </a:solidFill>
              </a:rPr>
              <a:t>and Business Residential life </a:t>
            </a:r>
            <a:r>
              <a:rPr lang="en-US" dirty="0" smtClean="0">
                <a:solidFill>
                  <a:srgbClr val="000000"/>
                </a:solidFill>
              </a:rPr>
              <a:t>students</a:t>
            </a:r>
          </a:p>
          <a:p>
            <a:pPr lvl="2">
              <a:buFont typeface="Arial" pitchFamily="34" charset="0"/>
              <a:buChar char="•"/>
            </a:pPr>
            <a:r>
              <a:rPr lang="en-US" dirty="0" smtClean="0">
                <a:solidFill>
                  <a:srgbClr val="000000"/>
                </a:solidFill>
              </a:rPr>
              <a:t>Campus Banners/ads</a:t>
            </a:r>
          </a:p>
          <a:p>
            <a:pPr lvl="2">
              <a:buFont typeface="Arial" pitchFamily="34" charset="0"/>
              <a:buChar char="•"/>
            </a:pPr>
            <a:r>
              <a:rPr lang="en-US" dirty="0" smtClean="0">
                <a:solidFill>
                  <a:srgbClr val="000000"/>
                </a:solidFill>
              </a:rPr>
              <a:t>Faculty Senate </a:t>
            </a:r>
          </a:p>
          <a:p>
            <a:endParaRPr lang="en-US" dirty="0">
              <a:solidFill>
                <a:srgbClr val="000000"/>
              </a:solidFill>
            </a:endParaRPr>
          </a:p>
        </p:txBody>
      </p:sp>
      <p:pic>
        <p:nvPicPr>
          <p:cNvPr id="4" name="Picture 3" descr="Tiger2.png"/>
          <p:cNvPicPr>
            <a:picLocks noChangeAspect="1"/>
          </p:cNvPicPr>
          <p:nvPr/>
        </p:nvPicPr>
        <p:blipFill>
          <a:blip r:embed="rId2"/>
          <a:stretch>
            <a:fillRect/>
          </a:stretch>
        </p:blipFill>
        <p:spPr>
          <a:xfrm>
            <a:off x="6057991" y="4574858"/>
            <a:ext cx="1851660" cy="1577340"/>
          </a:xfrm>
          <a:prstGeom prst="rect">
            <a:avLst/>
          </a:prstGeom>
        </p:spPr>
      </p:pic>
    </p:spTree>
    <p:extLst>
      <p:ext uri="{BB962C8B-B14F-4D97-AF65-F5344CB8AC3E}">
        <p14:creationId xmlns:p14="http://schemas.microsoft.com/office/powerpoint/2010/main" val="230239780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p:nvPr>
        </p:nvSpPr>
        <p:spPr bwMode="auto">
          <a:xfrm>
            <a:off x="762000" y="2597150"/>
            <a:ext cx="7772400" cy="1470025"/>
          </a:xfrm>
        </p:spPr>
        <p:txBody>
          <a:bodyPr/>
          <a:lstStyle/>
          <a:p>
            <a:r>
              <a:rPr lang="en-US" sz="3200" dirty="0" smtClean="0">
                <a:solidFill>
                  <a:schemeClr val="accent1"/>
                </a:solidFill>
              </a:rPr>
              <a:t>Questions?  Thank you!</a:t>
            </a:r>
            <a:endParaRPr lang="en-US" sz="3200" dirty="0">
              <a:solidFill>
                <a:schemeClr val="accent1"/>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AD-Logo.JPG"/>
          <p:cNvPicPr>
            <a:picLocks noChangeAspect="1"/>
          </p:cNvPicPr>
          <p:nvPr/>
        </p:nvPicPr>
        <p:blipFill>
          <a:blip r:embed="rId2"/>
          <a:srcRect/>
          <a:stretch>
            <a:fillRect/>
          </a:stretch>
        </p:blipFill>
        <p:spPr bwMode="auto">
          <a:xfrm>
            <a:off x="1576388" y="12384"/>
            <a:ext cx="6035675" cy="2657695"/>
          </a:xfrm>
          <a:prstGeom prst="rect">
            <a:avLst/>
          </a:prstGeom>
          <a:noFill/>
          <a:ln w="9525">
            <a:noFill/>
            <a:miter lim="800000"/>
            <a:headEnd/>
            <a:tailEnd/>
          </a:ln>
        </p:spPr>
      </p:pic>
      <p:pic>
        <p:nvPicPr>
          <p:cNvPr id="5" name="Picture 4" descr="SCAD.JPG"/>
          <p:cNvPicPr>
            <a:picLocks noChangeAspect="1"/>
          </p:cNvPicPr>
          <p:nvPr/>
        </p:nvPicPr>
        <p:blipFill>
          <a:blip r:embed="rId3"/>
          <a:stretch>
            <a:fillRect/>
          </a:stretch>
        </p:blipFill>
        <p:spPr>
          <a:xfrm>
            <a:off x="0" y="2209011"/>
            <a:ext cx="9144000" cy="3717961"/>
          </a:xfrm>
          <a:prstGeom prst="rect">
            <a:avLst/>
          </a:prstGeom>
        </p:spPr>
      </p:pic>
    </p:spTree>
    <p:extLst>
      <p:ext uri="{BB962C8B-B14F-4D97-AF65-F5344CB8AC3E}">
        <p14:creationId xmlns:p14="http://schemas.microsoft.com/office/powerpoint/2010/main" val="419147290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2070"/>
            <a:ext cx="8382000" cy="1143000"/>
          </a:xfrm>
        </p:spPr>
        <p:txBody>
          <a:bodyPr/>
          <a:lstStyle/>
          <a:p>
            <a:r>
              <a:rPr lang="en-US" dirty="0" smtClean="0">
                <a:solidFill>
                  <a:schemeClr val="accent2">
                    <a:lumMod val="75000"/>
                  </a:schemeClr>
                </a:solidFill>
              </a:rPr>
              <a:t>Savannah College of Art &amp; Design</a:t>
            </a:r>
            <a:endParaRPr lang="en-US" dirty="0">
              <a:solidFill>
                <a:schemeClr val="accent2">
                  <a:lumMod val="75000"/>
                </a:schemeClr>
              </a:solidFill>
            </a:endParaRPr>
          </a:p>
        </p:txBody>
      </p:sp>
      <p:sp>
        <p:nvSpPr>
          <p:cNvPr id="3" name="Content Placeholder 2"/>
          <p:cNvSpPr>
            <a:spLocks noGrp="1"/>
          </p:cNvSpPr>
          <p:nvPr>
            <p:ph idx="1"/>
          </p:nvPr>
        </p:nvSpPr>
        <p:spPr>
          <a:xfrm>
            <a:off x="457200" y="653409"/>
            <a:ext cx="8332517" cy="1251411"/>
          </a:xfrm>
        </p:spPr>
        <p:txBody>
          <a:bodyPr/>
          <a:lstStyle/>
          <a:p>
            <a:pPr>
              <a:buNone/>
            </a:pPr>
            <a:r>
              <a:rPr lang="en-US" sz="3200" dirty="0" smtClean="0">
                <a:solidFill>
                  <a:schemeClr val="accent6"/>
                </a:solidFill>
              </a:rPr>
              <a:t>Sara Pitts - </a:t>
            </a:r>
            <a:r>
              <a:rPr lang="en-US" sz="2200" dirty="0" err="1" smtClean="0">
                <a:solidFill>
                  <a:schemeClr val="accent6"/>
                </a:solidFill>
              </a:rPr>
              <a:t>spitts@scad.edu</a:t>
            </a:r>
            <a:endParaRPr lang="en-US" sz="2200" dirty="0" smtClean="0">
              <a:solidFill>
                <a:schemeClr val="accent6"/>
              </a:solidFill>
            </a:endParaRPr>
          </a:p>
          <a:p>
            <a:pPr>
              <a:buNone/>
            </a:pPr>
            <a:r>
              <a:rPr lang="en-US" sz="2400" dirty="0" smtClean="0">
                <a:solidFill>
                  <a:schemeClr val="accent6"/>
                </a:solidFill>
              </a:rPr>
              <a:t>Director of Online Student Success</a:t>
            </a:r>
          </a:p>
          <a:p>
            <a:endParaRPr lang="en-US" dirty="0"/>
          </a:p>
        </p:txBody>
      </p:sp>
      <p:pic>
        <p:nvPicPr>
          <p:cNvPr id="5" name="Picture 4" descr="eLearning Camp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3839" y="991947"/>
            <a:ext cx="2471877" cy="5064755"/>
          </a:xfrm>
          <a:prstGeom prst="rect">
            <a:avLst/>
          </a:prstGeom>
        </p:spPr>
      </p:pic>
      <p:sp>
        <p:nvSpPr>
          <p:cNvPr id="7" name="Content Placeholder 2"/>
          <p:cNvSpPr txBox="1">
            <a:spLocks/>
          </p:cNvSpPr>
          <p:nvPr/>
        </p:nvSpPr>
        <p:spPr bwMode="auto">
          <a:xfrm>
            <a:off x="263904" y="2076068"/>
            <a:ext cx="5152843" cy="3366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defTabSz="457200" rtl="0" eaLnBrk="0" fontAlgn="base" hangingPunct="0">
              <a:spcBef>
                <a:spcPct val="20000"/>
              </a:spcBef>
              <a:spcAft>
                <a:spcPct val="0"/>
              </a:spcAft>
              <a:buClr>
                <a:srgbClr val="558B34"/>
              </a:buClr>
              <a:buSzPct val="80000"/>
              <a:buFont typeface="Wingdings" pitchFamily="96" charset="2"/>
              <a:buChar char="§"/>
              <a:defRPr sz="2800" kern="1200">
                <a:solidFill>
                  <a:srgbClr val="4C4C4F"/>
                </a:solidFill>
                <a:latin typeface="Arial"/>
                <a:ea typeface="ＭＳ Ｐゴシック" pitchFamily="48" charset="-128"/>
                <a:cs typeface="Arial"/>
              </a:defRPr>
            </a:lvl1pPr>
            <a:lvl2pPr marL="511175" indent="-222250" algn="l" defTabSz="457200" rtl="0" eaLnBrk="0" fontAlgn="base" hangingPunct="0">
              <a:spcBef>
                <a:spcPct val="20000"/>
              </a:spcBef>
              <a:spcAft>
                <a:spcPct val="0"/>
              </a:spcAft>
              <a:buClrTx/>
              <a:buSzPct val="80000"/>
              <a:buFont typeface="Wingdings" pitchFamily="96" charset="2"/>
              <a:buChar char="§"/>
              <a:defRPr sz="2400" kern="1200">
                <a:solidFill>
                  <a:srgbClr val="4C4C4F"/>
                </a:solidFill>
                <a:latin typeface="Arial"/>
                <a:ea typeface="ＭＳ Ｐゴシック" pitchFamily="48" charset="-128"/>
                <a:cs typeface="Arial"/>
              </a:defRPr>
            </a:lvl2pPr>
            <a:lvl3pPr marL="857250" indent="-230188" algn="l" defTabSz="457200" rtl="0" eaLnBrk="0" fontAlgn="base" hangingPunct="0">
              <a:spcBef>
                <a:spcPct val="20000"/>
              </a:spcBef>
              <a:spcAft>
                <a:spcPct val="0"/>
              </a:spcAft>
              <a:buClr>
                <a:srgbClr val="558B34"/>
              </a:buClr>
              <a:buSzPct val="80000"/>
              <a:buFont typeface="Wingdings" pitchFamily="96" charset="2"/>
              <a:buChar char="§"/>
              <a:defRPr sz="2000" kern="1200">
                <a:solidFill>
                  <a:srgbClr val="4C4C4F"/>
                </a:solidFill>
                <a:latin typeface="Arial"/>
                <a:ea typeface="ＭＳ Ｐゴシック" pitchFamily="48" charset="-128"/>
                <a:cs typeface="Arial"/>
              </a:defRPr>
            </a:lvl3pPr>
            <a:lvl4pPr marL="1146175" indent="-173038" algn="l" defTabSz="457200" rtl="0" eaLnBrk="0" fontAlgn="base" hangingPunct="0">
              <a:spcBef>
                <a:spcPct val="20000"/>
              </a:spcBef>
              <a:spcAft>
                <a:spcPct val="0"/>
              </a:spcAft>
              <a:buClrTx/>
              <a:buSzPct val="80000"/>
              <a:buFont typeface="Wingdings" pitchFamily="96" charset="2"/>
              <a:buChar char="§"/>
              <a:defRPr kern="1200">
                <a:solidFill>
                  <a:srgbClr val="4C4C4F"/>
                </a:solidFill>
                <a:latin typeface="Arial"/>
                <a:ea typeface="ＭＳ Ｐゴシック" pitchFamily="48" charset="-128"/>
                <a:cs typeface="Arial"/>
              </a:defRPr>
            </a:lvl4pPr>
            <a:lvl5pPr marL="1427163" indent="-173038" algn="l" defTabSz="457200" rtl="0" eaLnBrk="0" fontAlgn="base" hangingPunct="0">
              <a:spcBef>
                <a:spcPct val="20000"/>
              </a:spcBef>
              <a:spcAft>
                <a:spcPct val="0"/>
              </a:spcAft>
              <a:buClr>
                <a:srgbClr val="558B34"/>
              </a:buClr>
              <a:buSzPct val="80000"/>
              <a:buFont typeface="Wingdings" pitchFamily="96" charset="2"/>
              <a:buChar char="§"/>
              <a:defRPr sz="1600" kern="1200">
                <a:solidFill>
                  <a:srgbClr val="4C4C4F"/>
                </a:solidFill>
                <a:latin typeface="Arial"/>
                <a:ea typeface="ＭＳ Ｐゴシック" pitchFamily="48"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solidFill>
                  <a:srgbClr val="595959"/>
                </a:solidFill>
              </a:rPr>
              <a:t>Liaison between college and eLearning students</a:t>
            </a:r>
          </a:p>
          <a:p>
            <a:r>
              <a:rPr lang="en-US" sz="2400" dirty="0" smtClean="0">
                <a:solidFill>
                  <a:srgbClr val="595959"/>
                </a:solidFill>
              </a:rPr>
              <a:t>Outreach to students in need of assistance</a:t>
            </a:r>
          </a:p>
          <a:p>
            <a:r>
              <a:rPr lang="en-US" sz="2400" dirty="0">
                <a:solidFill>
                  <a:srgbClr val="595959"/>
                </a:solidFill>
              </a:rPr>
              <a:t>Ensure students have access to resources they need for success</a:t>
            </a:r>
          </a:p>
          <a:p>
            <a:r>
              <a:rPr lang="en-US" sz="2400" dirty="0" smtClean="0">
                <a:solidFill>
                  <a:srgbClr val="595959"/>
                </a:solidFill>
              </a:rPr>
              <a:t>Building active online community</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ynda.com.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96" y="220286"/>
            <a:ext cx="1841500" cy="1790700"/>
          </a:xfrm>
          <a:prstGeom prst="rect">
            <a:avLst/>
          </a:prstGeom>
        </p:spPr>
      </p:pic>
      <p:sp>
        <p:nvSpPr>
          <p:cNvPr id="6" name="TextBox 5"/>
          <p:cNvSpPr txBox="1"/>
          <p:nvPr/>
        </p:nvSpPr>
        <p:spPr>
          <a:xfrm>
            <a:off x="3330392" y="971847"/>
            <a:ext cx="557225" cy="523220"/>
          </a:xfrm>
          <a:prstGeom prst="rect">
            <a:avLst/>
          </a:prstGeom>
          <a:noFill/>
        </p:spPr>
        <p:txBody>
          <a:bodyPr wrap="square" rtlCol="0">
            <a:spAutoFit/>
          </a:bodyPr>
          <a:lstStyle/>
          <a:p>
            <a:r>
              <a:rPr lang="en-US" sz="2800" dirty="0" smtClean="0">
                <a:solidFill>
                  <a:srgbClr val="595959"/>
                </a:solidFill>
              </a:rPr>
              <a:t>at</a:t>
            </a:r>
            <a:endParaRPr lang="en-US" sz="2800" dirty="0">
              <a:solidFill>
                <a:srgbClr val="595959"/>
              </a:solidFill>
            </a:endParaRPr>
          </a:p>
        </p:txBody>
      </p:sp>
      <p:pic>
        <p:nvPicPr>
          <p:cNvPr id="9" name="Picture 8" descr="SCAD.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0536" y="660857"/>
            <a:ext cx="4118176" cy="1223391"/>
          </a:xfrm>
          <a:prstGeom prst="rect">
            <a:avLst/>
          </a:prstGeom>
        </p:spPr>
      </p:pic>
      <p:cxnSp>
        <p:nvCxnSpPr>
          <p:cNvPr id="11" name="Straight Connector 10"/>
          <p:cNvCxnSpPr/>
          <p:nvPr/>
        </p:nvCxnSpPr>
        <p:spPr>
          <a:xfrm flipV="1">
            <a:off x="922396" y="4088318"/>
            <a:ext cx="7486316" cy="3887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275414" y="3932822"/>
            <a:ext cx="0" cy="38873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723703" y="3932822"/>
            <a:ext cx="0" cy="388739"/>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136227" y="3931633"/>
            <a:ext cx="0" cy="388739"/>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509093" y="3932822"/>
            <a:ext cx="0" cy="388739"/>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811181" y="3926631"/>
            <a:ext cx="0" cy="388739"/>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478979" y="4331907"/>
            <a:ext cx="1604211" cy="1477328"/>
          </a:xfrm>
          <a:prstGeom prst="rect">
            <a:avLst/>
          </a:prstGeom>
          <a:noFill/>
        </p:spPr>
        <p:txBody>
          <a:bodyPr wrap="square" rtlCol="0">
            <a:spAutoFit/>
          </a:bodyPr>
          <a:lstStyle/>
          <a:p>
            <a:pPr algn="ctr"/>
            <a:r>
              <a:rPr lang="en-US" dirty="0">
                <a:solidFill>
                  <a:srgbClr val="595959"/>
                </a:solidFill>
              </a:rPr>
              <a:t>2006 </a:t>
            </a:r>
          </a:p>
          <a:p>
            <a:pPr algn="ctr"/>
            <a:r>
              <a:rPr lang="en-US" dirty="0" smtClean="0">
                <a:solidFill>
                  <a:srgbClr val="595959"/>
                </a:solidFill>
              </a:rPr>
              <a:t>single </a:t>
            </a:r>
            <a:r>
              <a:rPr lang="en-US" dirty="0">
                <a:solidFill>
                  <a:srgbClr val="595959"/>
                </a:solidFill>
              </a:rPr>
              <a:t>user license for staff training</a:t>
            </a:r>
          </a:p>
          <a:p>
            <a:endParaRPr lang="en-US" dirty="0"/>
          </a:p>
        </p:txBody>
      </p:sp>
      <p:sp>
        <p:nvSpPr>
          <p:cNvPr id="23" name="TextBox 22"/>
          <p:cNvSpPr txBox="1"/>
          <p:nvPr/>
        </p:nvSpPr>
        <p:spPr>
          <a:xfrm>
            <a:off x="3471839" y="4439730"/>
            <a:ext cx="1311760" cy="1200329"/>
          </a:xfrm>
          <a:prstGeom prst="rect">
            <a:avLst/>
          </a:prstGeom>
          <a:noFill/>
        </p:spPr>
        <p:txBody>
          <a:bodyPr wrap="square" rtlCol="0">
            <a:spAutoFit/>
          </a:bodyPr>
          <a:lstStyle/>
          <a:p>
            <a:pPr algn="ctr"/>
            <a:r>
              <a:rPr lang="en-US" dirty="0" smtClean="0">
                <a:solidFill>
                  <a:srgbClr val="595959"/>
                </a:solidFill>
              </a:rPr>
              <a:t>2008 </a:t>
            </a:r>
            <a:r>
              <a:rPr lang="en-US" dirty="0">
                <a:solidFill>
                  <a:srgbClr val="595959"/>
                </a:solidFill>
              </a:rPr>
              <a:t>increase to 10 user license</a:t>
            </a:r>
          </a:p>
        </p:txBody>
      </p:sp>
      <p:sp>
        <p:nvSpPr>
          <p:cNvPr id="24" name="TextBox 23"/>
          <p:cNvSpPr txBox="1"/>
          <p:nvPr/>
        </p:nvSpPr>
        <p:spPr>
          <a:xfrm>
            <a:off x="1942947" y="2443356"/>
            <a:ext cx="1534775" cy="1477328"/>
          </a:xfrm>
          <a:prstGeom prst="rect">
            <a:avLst/>
          </a:prstGeom>
          <a:noFill/>
        </p:spPr>
        <p:txBody>
          <a:bodyPr wrap="square" rtlCol="0">
            <a:spAutoFit/>
          </a:bodyPr>
          <a:lstStyle/>
          <a:p>
            <a:pPr algn="ctr"/>
            <a:endParaRPr lang="en-US" dirty="0"/>
          </a:p>
          <a:p>
            <a:pPr algn="ctr"/>
            <a:r>
              <a:rPr lang="en-US" dirty="0" smtClean="0">
                <a:solidFill>
                  <a:srgbClr val="595959"/>
                </a:solidFill>
              </a:rPr>
              <a:t>five </a:t>
            </a:r>
            <a:r>
              <a:rPr lang="en-US" dirty="0">
                <a:solidFill>
                  <a:srgbClr val="595959"/>
                </a:solidFill>
              </a:rPr>
              <a:t>user license for student use</a:t>
            </a:r>
          </a:p>
          <a:p>
            <a:pPr algn="ctr"/>
            <a:r>
              <a:rPr lang="en-US" dirty="0">
                <a:solidFill>
                  <a:srgbClr val="595959"/>
                </a:solidFill>
              </a:rPr>
              <a:t>2007</a:t>
            </a:r>
            <a:r>
              <a:rPr lang="en-US" dirty="0"/>
              <a:t> </a:t>
            </a:r>
          </a:p>
        </p:txBody>
      </p:sp>
      <p:sp>
        <p:nvSpPr>
          <p:cNvPr id="25" name="TextBox 24"/>
          <p:cNvSpPr txBox="1"/>
          <p:nvPr/>
        </p:nvSpPr>
        <p:spPr>
          <a:xfrm>
            <a:off x="3485402" y="2454354"/>
            <a:ext cx="1311760" cy="1477328"/>
          </a:xfrm>
          <a:prstGeom prst="rect">
            <a:avLst/>
          </a:prstGeom>
          <a:noFill/>
        </p:spPr>
        <p:txBody>
          <a:bodyPr wrap="square" rtlCol="0">
            <a:spAutoFit/>
          </a:bodyPr>
          <a:lstStyle/>
          <a:p>
            <a:pPr algn="ctr"/>
            <a:r>
              <a:rPr lang="en-US" dirty="0" smtClean="0">
                <a:solidFill>
                  <a:srgbClr val="595959"/>
                </a:solidFill>
              </a:rPr>
              <a:t>IT </a:t>
            </a:r>
            <a:r>
              <a:rPr lang="en-US" dirty="0">
                <a:solidFill>
                  <a:srgbClr val="595959"/>
                </a:solidFill>
              </a:rPr>
              <a:t>training purchases 10 user </a:t>
            </a:r>
            <a:r>
              <a:rPr lang="en-US" dirty="0" smtClean="0">
                <a:solidFill>
                  <a:srgbClr val="595959"/>
                </a:solidFill>
              </a:rPr>
              <a:t>license</a:t>
            </a:r>
          </a:p>
          <a:p>
            <a:pPr algn="ctr"/>
            <a:r>
              <a:rPr lang="en-US" dirty="0" smtClean="0">
                <a:solidFill>
                  <a:srgbClr val="595959"/>
                </a:solidFill>
              </a:rPr>
              <a:t>2008 </a:t>
            </a:r>
            <a:endParaRPr lang="en-US" dirty="0">
              <a:solidFill>
                <a:srgbClr val="595959"/>
              </a:solidFill>
            </a:endParaRPr>
          </a:p>
        </p:txBody>
      </p:sp>
      <p:sp>
        <p:nvSpPr>
          <p:cNvPr id="26" name="TextBox 25"/>
          <p:cNvSpPr txBox="1"/>
          <p:nvPr/>
        </p:nvSpPr>
        <p:spPr>
          <a:xfrm>
            <a:off x="4853213" y="2726302"/>
            <a:ext cx="1311760" cy="1200329"/>
          </a:xfrm>
          <a:prstGeom prst="rect">
            <a:avLst/>
          </a:prstGeom>
          <a:noFill/>
        </p:spPr>
        <p:txBody>
          <a:bodyPr wrap="square" rtlCol="0">
            <a:spAutoFit/>
          </a:bodyPr>
          <a:lstStyle/>
          <a:p>
            <a:pPr algn="ctr"/>
            <a:r>
              <a:rPr lang="en-US" dirty="0" smtClean="0">
                <a:solidFill>
                  <a:srgbClr val="595959"/>
                </a:solidFill>
              </a:rPr>
              <a:t>explore </a:t>
            </a:r>
            <a:r>
              <a:rPr lang="en-US" dirty="0">
                <a:solidFill>
                  <a:srgbClr val="595959"/>
                </a:solidFill>
              </a:rPr>
              <a:t>academic site </a:t>
            </a:r>
            <a:r>
              <a:rPr lang="en-US" dirty="0" smtClean="0">
                <a:solidFill>
                  <a:srgbClr val="595959"/>
                </a:solidFill>
              </a:rPr>
              <a:t>license</a:t>
            </a:r>
          </a:p>
          <a:p>
            <a:pPr algn="ctr"/>
            <a:r>
              <a:rPr lang="en-US" dirty="0" smtClean="0">
                <a:solidFill>
                  <a:srgbClr val="595959"/>
                </a:solidFill>
              </a:rPr>
              <a:t>2009  </a:t>
            </a:r>
            <a:endParaRPr lang="en-US" dirty="0">
              <a:solidFill>
                <a:srgbClr val="595959"/>
              </a:solidFill>
            </a:endParaRPr>
          </a:p>
        </p:txBody>
      </p:sp>
      <p:sp>
        <p:nvSpPr>
          <p:cNvPr id="27" name="TextBox 26"/>
          <p:cNvSpPr txBox="1"/>
          <p:nvPr/>
        </p:nvSpPr>
        <p:spPr>
          <a:xfrm>
            <a:off x="6167021" y="4399626"/>
            <a:ext cx="1311760" cy="1200329"/>
          </a:xfrm>
          <a:prstGeom prst="rect">
            <a:avLst/>
          </a:prstGeom>
          <a:noFill/>
        </p:spPr>
        <p:txBody>
          <a:bodyPr wrap="square" rtlCol="0">
            <a:spAutoFit/>
          </a:bodyPr>
          <a:lstStyle/>
          <a:p>
            <a:pPr algn="ctr"/>
            <a:r>
              <a:rPr lang="en-US" dirty="0" smtClean="0">
                <a:solidFill>
                  <a:srgbClr val="595959"/>
                </a:solidFill>
              </a:rPr>
              <a:t>2010 </a:t>
            </a:r>
            <a:r>
              <a:rPr lang="en-US" dirty="0">
                <a:solidFill>
                  <a:srgbClr val="595959"/>
                </a:solidFill>
              </a:rPr>
              <a:t>implement academic site license</a:t>
            </a:r>
          </a:p>
        </p:txBody>
      </p:sp>
      <p:cxnSp>
        <p:nvCxnSpPr>
          <p:cNvPr id="17" name="Straight Connector 16"/>
          <p:cNvCxnSpPr/>
          <p:nvPr/>
        </p:nvCxnSpPr>
        <p:spPr>
          <a:xfrm>
            <a:off x="8070163" y="3924633"/>
            <a:ext cx="0" cy="388739"/>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284544" y="2907900"/>
            <a:ext cx="1591212" cy="923330"/>
          </a:xfrm>
          <a:prstGeom prst="rect">
            <a:avLst/>
          </a:prstGeom>
          <a:noFill/>
        </p:spPr>
        <p:txBody>
          <a:bodyPr wrap="square" rtlCol="0">
            <a:spAutoFit/>
          </a:bodyPr>
          <a:lstStyle/>
          <a:p>
            <a:pPr algn="ctr"/>
            <a:r>
              <a:rPr lang="en-US" dirty="0" smtClean="0">
                <a:solidFill>
                  <a:srgbClr val="595959"/>
                </a:solidFill>
              </a:rPr>
              <a:t>launch</a:t>
            </a:r>
          </a:p>
          <a:p>
            <a:pPr algn="ctr"/>
            <a:r>
              <a:rPr lang="en-US" dirty="0" err="1" smtClean="0">
                <a:solidFill>
                  <a:srgbClr val="595959"/>
                </a:solidFill>
              </a:rPr>
              <a:t>lyndaCampus</a:t>
            </a:r>
            <a:r>
              <a:rPr lang="en-US" dirty="0" smtClean="0">
                <a:solidFill>
                  <a:srgbClr val="595959"/>
                </a:solidFill>
              </a:rPr>
              <a:t> </a:t>
            </a:r>
          </a:p>
          <a:p>
            <a:pPr algn="ctr"/>
            <a:r>
              <a:rPr lang="en-US" dirty="0" smtClean="0">
                <a:solidFill>
                  <a:srgbClr val="595959"/>
                </a:solidFill>
              </a:rPr>
              <a:t>2011  </a:t>
            </a:r>
            <a:endParaRPr lang="en-US" dirty="0">
              <a:solidFill>
                <a:srgbClr val="595959"/>
              </a:solidFill>
            </a:endParaRPr>
          </a:p>
        </p:txBody>
      </p:sp>
    </p:spTree>
    <p:extLst>
      <p:ext uri="{BB962C8B-B14F-4D97-AF65-F5344CB8AC3E}">
        <p14:creationId xmlns:p14="http://schemas.microsoft.com/office/powerpoint/2010/main" val="351410427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CADMySCADLynda.jpg"/>
          <p:cNvPicPr>
            <a:picLocks noChangeAspect="1"/>
          </p:cNvPicPr>
          <p:nvPr/>
        </p:nvPicPr>
        <p:blipFill>
          <a:blip r:embed="rId2"/>
          <a:srcRect/>
          <a:stretch>
            <a:fillRect/>
          </a:stretch>
        </p:blipFill>
        <p:spPr bwMode="auto">
          <a:xfrm>
            <a:off x="2928411" y="1926721"/>
            <a:ext cx="5689140" cy="3751513"/>
          </a:xfrm>
          <a:prstGeom prst="rect">
            <a:avLst/>
          </a:prstGeom>
          <a:noFill/>
          <a:ln w="9525">
            <a:noFill/>
            <a:miter lim="800000"/>
            <a:headEnd/>
            <a:tailEnd/>
          </a:ln>
        </p:spPr>
      </p:pic>
      <p:sp>
        <p:nvSpPr>
          <p:cNvPr id="5" name="TextBox 4"/>
          <p:cNvSpPr txBox="1"/>
          <p:nvPr/>
        </p:nvSpPr>
        <p:spPr>
          <a:xfrm>
            <a:off x="183700" y="99070"/>
            <a:ext cx="6101281" cy="523220"/>
          </a:xfrm>
          <a:prstGeom prst="rect">
            <a:avLst/>
          </a:prstGeom>
          <a:noFill/>
        </p:spPr>
        <p:txBody>
          <a:bodyPr wrap="square">
            <a:spAutoFit/>
          </a:bodyPr>
          <a:lstStyle/>
          <a:p>
            <a:pPr>
              <a:spcAft>
                <a:spcPts val="1200"/>
              </a:spcAft>
            </a:pPr>
            <a:r>
              <a:rPr lang="en-US" sz="2800" b="1" dirty="0" smtClean="0">
                <a:solidFill>
                  <a:schemeClr val="accent2">
                    <a:lumMod val="75000"/>
                  </a:schemeClr>
                </a:solidFill>
                <a:latin typeface="Arial"/>
                <a:cs typeface="Arial"/>
              </a:rPr>
              <a:t>Access via </a:t>
            </a:r>
            <a:r>
              <a:rPr lang="en-US" sz="2800" b="1" dirty="0" err="1" smtClean="0">
                <a:solidFill>
                  <a:schemeClr val="accent2">
                    <a:lumMod val="75000"/>
                  </a:schemeClr>
                </a:solidFill>
                <a:latin typeface="Arial"/>
                <a:cs typeface="Arial"/>
              </a:rPr>
              <a:t>MySCAD</a:t>
            </a:r>
            <a:r>
              <a:rPr lang="en-US" sz="2800" b="1" dirty="0" smtClean="0">
                <a:solidFill>
                  <a:schemeClr val="accent2">
                    <a:lumMod val="75000"/>
                  </a:schemeClr>
                </a:solidFill>
                <a:latin typeface="Arial"/>
                <a:cs typeface="Arial"/>
              </a:rPr>
              <a:t> Portal </a:t>
            </a:r>
          </a:p>
        </p:txBody>
      </p:sp>
      <p:sp>
        <p:nvSpPr>
          <p:cNvPr id="6" name="Content Placeholder 2"/>
          <p:cNvSpPr txBox="1">
            <a:spLocks/>
          </p:cNvSpPr>
          <p:nvPr/>
        </p:nvSpPr>
        <p:spPr bwMode="auto">
          <a:xfrm>
            <a:off x="263903" y="622290"/>
            <a:ext cx="7835299" cy="3366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defTabSz="457200" rtl="0" eaLnBrk="0" fontAlgn="base" hangingPunct="0">
              <a:spcBef>
                <a:spcPct val="20000"/>
              </a:spcBef>
              <a:spcAft>
                <a:spcPct val="0"/>
              </a:spcAft>
              <a:buClr>
                <a:srgbClr val="558B34"/>
              </a:buClr>
              <a:buSzPct val="80000"/>
              <a:buFont typeface="Wingdings" pitchFamily="96" charset="2"/>
              <a:buChar char="§"/>
              <a:defRPr sz="2800" kern="1200">
                <a:solidFill>
                  <a:srgbClr val="4C4C4F"/>
                </a:solidFill>
                <a:latin typeface="Arial"/>
                <a:ea typeface="ＭＳ Ｐゴシック" pitchFamily="48" charset="-128"/>
                <a:cs typeface="Arial"/>
              </a:defRPr>
            </a:lvl1pPr>
            <a:lvl2pPr marL="511175" indent="-222250" algn="l" defTabSz="457200" rtl="0" eaLnBrk="0" fontAlgn="base" hangingPunct="0">
              <a:spcBef>
                <a:spcPct val="20000"/>
              </a:spcBef>
              <a:spcAft>
                <a:spcPct val="0"/>
              </a:spcAft>
              <a:buClrTx/>
              <a:buSzPct val="80000"/>
              <a:buFont typeface="Wingdings" pitchFamily="96" charset="2"/>
              <a:buChar char="§"/>
              <a:defRPr sz="2400" kern="1200">
                <a:solidFill>
                  <a:srgbClr val="4C4C4F"/>
                </a:solidFill>
                <a:latin typeface="Arial"/>
                <a:ea typeface="ＭＳ Ｐゴシック" pitchFamily="48" charset="-128"/>
                <a:cs typeface="Arial"/>
              </a:defRPr>
            </a:lvl2pPr>
            <a:lvl3pPr marL="857250" indent="-230188" algn="l" defTabSz="457200" rtl="0" eaLnBrk="0" fontAlgn="base" hangingPunct="0">
              <a:spcBef>
                <a:spcPct val="20000"/>
              </a:spcBef>
              <a:spcAft>
                <a:spcPct val="0"/>
              </a:spcAft>
              <a:buClr>
                <a:srgbClr val="558B34"/>
              </a:buClr>
              <a:buSzPct val="80000"/>
              <a:buFont typeface="Wingdings" pitchFamily="96" charset="2"/>
              <a:buChar char="§"/>
              <a:defRPr sz="2000" kern="1200">
                <a:solidFill>
                  <a:srgbClr val="4C4C4F"/>
                </a:solidFill>
                <a:latin typeface="Arial"/>
                <a:ea typeface="ＭＳ Ｐゴシック" pitchFamily="48" charset="-128"/>
                <a:cs typeface="Arial"/>
              </a:defRPr>
            </a:lvl3pPr>
            <a:lvl4pPr marL="1146175" indent="-173038" algn="l" defTabSz="457200" rtl="0" eaLnBrk="0" fontAlgn="base" hangingPunct="0">
              <a:spcBef>
                <a:spcPct val="20000"/>
              </a:spcBef>
              <a:spcAft>
                <a:spcPct val="0"/>
              </a:spcAft>
              <a:buClrTx/>
              <a:buSzPct val="80000"/>
              <a:buFont typeface="Wingdings" pitchFamily="96" charset="2"/>
              <a:buChar char="§"/>
              <a:defRPr kern="1200">
                <a:solidFill>
                  <a:srgbClr val="4C4C4F"/>
                </a:solidFill>
                <a:latin typeface="Arial"/>
                <a:ea typeface="ＭＳ Ｐゴシック" pitchFamily="48" charset="-128"/>
                <a:cs typeface="Arial"/>
              </a:defRPr>
            </a:lvl4pPr>
            <a:lvl5pPr marL="1427163" indent="-173038" algn="l" defTabSz="457200" rtl="0" eaLnBrk="0" fontAlgn="base" hangingPunct="0">
              <a:spcBef>
                <a:spcPct val="20000"/>
              </a:spcBef>
              <a:spcAft>
                <a:spcPct val="0"/>
              </a:spcAft>
              <a:buClr>
                <a:srgbClr val="558B34"/>
              </a:buClr>
              <a:buSzPct val="80000"/>
              <a:buFont typeface="Wingdings" pitchFamily="96" charset="2"/>
              <a:buChar char="§"/>
              <a:defRPr sz="1600" kern="1200">
                <a:solidFill>
                  <a:srgbClr val="4C4C4F"/>
                </a:solidFill>
                <a:latin typeface="Arial"/>
                <a:ea typeface="ＭＳ Ｐゴシック" pitchFamily="48"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solidFill>
                  <a:srgbClr val="595959"/>
                </a:solidFill>
              </a:rPr>
              <a:t>Easy access via portal, single sign on</a:t>
            </a:r>
            <a:endParaRPr lang="en-US" sz="2400" dirty="0">
              <a:solidFill>
                <a:srgbClr val="595959"/>
              </a:solidFill>
            </a:endParaRPr>
          </a:p>
          <a:p>
            <a:r>
              <a:rPr lang="en-US" sz="2400" dirty="0" smtClean="0">
                <a:solidFill>
                  <a:srgbClr val="595959"/>
                </a:solidFill>
              </a:rPr>
              <a:t>Available to students, staff and faculty</a:t>
            </a:r>
          </a:p>
          <a:p>
            <a:r>
              <a:rPr lang="en-US" sz="2400" dirty="0" smtClean="0">
                <a:solidFill>
                  <a:srgbClr val="595959"/>
                </a:solidFill>
              </a:rPr>
              <a:t>iPhone and </a:t>
            </a:r>
            <a:r>
              <a:rPr lang="en-US" sz="2400" dirty="0" err="1" smtClean="0">
                <a:solidFill>
                  <a:srgbClr val="595959"/>
                </a:solidFill>
              </a:rPr>
              <a:t>iPad</a:t>
            </a:r>
            <a:r>
              <a:rPr lang="en-US" sz="2400" dirty="0" smtClean="0">
                <a:solidFill>
                  <a:srgbClr val="595959"/>
                </a:solidFill>
              </a:rPr>
              <a:t> applications with single sign on </a:t>
            </a:r>
          </a:p>
        </p:txBody>
      </p:sp>
    </p:spTree>
    <p:extLst>
      <p:ext uri="{BB962C8B-B14F-4D97-AF65-F5344CB8AC3E}">
        <p14:creationId xmlns:p14="http://schemas.microsoft.com/office/powerpoint/2010/main" val="221474899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299" y="652799"/>
            <a:ext cx="4817943" cy="3763781"/>
          </a:xfrm>
        </p:spPr>
        <p:txBody>
          <a:bodyPr/>
          <a:lstStyle/>
          <a:p>
            <a:r>
              <a:rPr lang="en-US" sz="2400" dirty="0" smtClean="0"/>
              <a:t>Use in admission talking points</a:t>
            </a:r>
          </a:p>
          <a:p>
            <a:r>
              <a:rPr lang="en-US" sz="2400" dirty="0"/>
              <a:t>Include </a:t>
            </a:r>
            <a:r>
              <a:rPr lang="en-US" sz="2400" dirty="0" err="1"/>
              <a:t>lynda.com</a:t>
            </a:r>
            <a:r>
              <a:rPr lang="en-US" sz="2400" dirty="0"/>
              <a:t> promos in welcome bags</a:t>
            </a:r>
          </a:p>
          <a:p>
            <a:r>
              <a:rPr lang="en-US" sz="2400" dirty="0" smtClean="0"/>
              <a:t>Work with professors for referrals</a:t>
            </a:r>
          </a:p>
          <a:p>
            <a:r>
              <a:rPr lang="en-US" sz="2400" dirty="0" smtClean="0"/>
              <a:t>Integrate into eLearning course materials</a:t>
            </a:r>
          </a:p>
          <a:p>
            <a:r>
              <a:rPr lang="en-US" sz="2400" dirty="0" smtClean="0"/>
              <a:t>Use as platform to engage with students outside the classroom</a:t>
            </a:r>
            <a:endParaRPr lang="en-US" sz="2400" dirty="0"/>
          </a:p>
          <a:p>
            <a:endParaRPr lang="en-US" sz="2400" dirty="0" smtClean="0"/>
          </a:p>
          <a:p>
            <a:endParaRPr lang="en-US" dirty="0"/>
          </a:p>
        </p:txBody>
      </p:sp>
      <p:pic>
        <p:nvPicPr>
          <p:cNvPr id="4" name="Picture 3" descr="IMG_04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8242" y="155496"/>
            <a:ext cx="4016360" cy="5377553"/>
          </a:xfrm>
          <a:prstGeom prst="rect">
            <a:avLst/>
          </a:prstGeom>
        </p:spPr>
      </p:pic>
      <p:sp>
        <p:nvSpPr>
          <p:cNvPr id="5" name="TextBox 4"/>
          <p:cNvSpPr txBox="1"/>
          <p:nvPr/>
        </p:nvSpPr>
        <p:spPr>
          <a:xfrm>
            <a:off x="181422" y="155496"/>
            <a:ext cx="4561471" cy="523220"/>
          </a:xfrm>
          <a:prstGeom prst="rect">
            <a:avLst/>
          </a:prstGeom>
          <a:noFill/>
        </p:spPr>
        <p:txBody>
          <a:bodyPr wrap="square" rtlCol="0">
            <a:spAutoFit/>
          </a:bodyPr>
          <a:lstStyle/>
          <a:p>
            <a:r>
              <a:rPr lang="en-US" sz="2800" b="1" dirty="0" smtClean="0">
                <a:solidFill>
                  <a:srgbClr val="953735"/>
                </a:solidFill>
              </a:rPr>
              <a:t>Leveraging </a:t>
            </a:r>
            <a:r>
              <a:rPr lang="en-US" sz="2800" b="1" dirty="0" err="1" smtClean="0">
                <a:solidFill>
                  <a:srgbClr val="953735"/>
                </a:solidFill>
              </a:rPr>
              <a:t>lynda.com</a:t>
            </a:r>
            <a:endParaRPr lang="en-US" sz="2800" b="1" dirty="0">
              <a:solidFill>
                <a:srgbClr val="953735"/>
              </a:solidFill>
            </a:endParaRPr>
          </a:p>
        </p:txBody>
      </p:sp>
    </p:spTree>
    <p:extLst>
      <p:ext uri="{BB962C8B-B14F-4D97-AF65-F5344CB8AC3E}">
        <p14:creationId xmlns:p14="http://schemas.microsoft.com/office/powerpoint/2010/main" val="259590899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4294" y="-49579"/>
            <a:ext cx="3855518" cy="1685077"/>
          </a:xfrm>
          <a:prstGeom prst="rect">
            <a:avLst/>
          </a:prstGeom>
          <a:noFill/>
        </p:spPr>
        <p:txBody>
          <a:bodyPr wrap="none" rtlCol="0">
            <a:spAutoFit/>
          </a:bodyPr>
          <a:lstStyle/>
          <a:p>
            <a:pPr>
              <a:lnSpc>
                <a:spcPct val="150000"/>
              </a:lnSpc>
            </a:pPr>
            <a:r>
              <a:rPr lang="en-US" sz="2800" b="1" dirty="0" smtClean="0">
                <a:solidFill>
                  <a:srgbClr val="953735"/>
                </a:solidFill>
              </a:rPr>
              <a:t>Promoting </a:t>
            </a:r>
            <a:r>
              <a:rPr lang="en-US" sz="2800" b="1" dirty="0" err="1" smtClean="0">
                <a:solidFill>
                  <a:srgbClr val="953735"/>
                </a:solidFill>
              </a:rPr>
              <a:t>lynda.com</a:t>
            </a:r>
            <a:endParaRPr lang="en-US" sz="2800" b="1" dirty="0" smtClean="0">
              <a:solidFill>
                <a:srgbClr val="953735"/>
              </a:solidFill>
            </a:endParaRPr>
          </a:p>
          <a:p>
            <a:pPr>
              <a:lnSpc>
                <a:spcPct val="150000"/>
              </a:lnSpc>
              <a:buFont typeface="Arial" pitchFamily="34" charset="0"/>
              <a:buChar char="•"/>
            </a:pPr>
            <a:endParaRPr lang="en-US" sz="2400" dirty="0" smtClean="0">
              <a:solidFill>
                <a:schemeClr val="tx1">
                  <a:lumMod val="65000"/>
                  <a:lumOff val="35000"/>
                </a:schemeClr>
              </a:solidFill>
            </a:endParaRPr>
          </a:p>
          <a:p>
            <a:endParaRPr lang="en-US" dirty="0">
              <a:solidFill>
                <a:schemeClr val="bg1">
                  <a:lumMod val="95000"/>
                </a:schemeClr>
              </a:solidFill>
            </a:endParaRPr>
          </a:p>
        </p:txBody>
      </p:sp>
      <p:pic>
        <p:nvPicPr>
          <p:cNvPr id="6" name="Picture 6" descr="SCADLyndablog.jpg"/>
          <p:cNvPicPr>
            <a:picLocks noChangeAspect="1"/>
          </p:cNvPicPr>
          <p:nvPr/>
        </p:nvPicPr>
        <p:blipFill>
          <a:blip r:embed="rId2"/>
          <a:srcRect/>
          <a:stretch>
            <a:fillRect/>
          </a:stretch>
        </p:blipFill>
        <p:spPr bwMode="auto">
          <a:xfrm>
            <a:off x="4988615" y="41128"/>
            <a:ext cx="3708627" cy="2894305"/>
          </a:xfrm>
          <a:prstGeom prst="rect">
            <a:avLst/>
          </a:prstGeom>
          <a:noFill/>
          <a:ln w="9525">
            <a:noFill/>
            <a:miter lim="800000"/>
            <a:headEnd/>
            <a:tailEnd/>
          </a:ln>
        </p:spPr>
      </p:pic>
      <p:pic>
        <p:nvPicPr>
          <p:cNvPr id="7" name="Picture 6" descr="LyndaOrientation.jpg"/>
          <p:cNvPicPr>
            <a:picLocks noChangeAspect="1"/>
          </p:cNvPicPr>
          <p:nvPr/>
        </p:nvPicPr>
        <p:blipFill>
          <a:blip r:embed="rId3"/>
          <a:srcRect/>
          <a:stretch>
            <a:fillRect/>
          </a:stretch>
        </p:blipFill>
        <p:spPr bwMode="auto">
          <a:xfrm>
            <a:off x="458087" y="2959903"/>
            <a:ext cx="4469986" cy="3104424"/>
          </a:xfrm>
          <a:prstGeom prst="rect">
            <a:avLst/>
          </a:prstGeom>
          <a:noFill/>
          <a:ln w="9525">
            <a:noFill/>
            <a:miter lim="800000"/>
            <a:headEnd/>
            <a:tailEnd/>
          </a:ln>
        </p:spPr>
      </p:pic>
      <p:sp>
        <p:nvSpPr>
          <p:cNvPr id="8" name="TextBox 7"/>
          <p:cNvSpPr txBox="1"/>
          <p:nvPr/>
        </p:nvSpPr>
        <p:spPr>
          <a:xfrm>
            <a:off x="4552950" y="3646701"/>
            <a:ext cx="2979026" cy="707886"/>
          </a:xfrm>
          <a:prstGeom prst="rect">
            <a:avLst/>
          </a:prstGeom>
          <a:noFill/>
        </p:spPr>
        <p:txBody>
          <a:bodyPr wrap="none" rtlCol="0">
            <a:spAutoFit/>
          </a:bodyPr>
          <a:lstStyle/>
          <a:p>
            <a:r>
              <a:rPr lang="en-US" sz="2000" dirty="0" smtClean="0">
                <a:solidFill>
                  <a:schemeClr val="tx1">
                    <a:lumMod val="65000"/>
                    <a:lumOff val="35000"/>
                  </a:schemeClr>
                </a:solidFill>
              </a:rPr>
              <a:t>SCAD  eLearning </a:t>
            </a:r>
          </a:p>
          <a:p>
            <a:r>
              <a:rPr lang="en-US" sz="2000" dirty="0" smtClean="0">
                <a:solidFill>
                  <a:schemeClr val="tx1">
                    <a:lumMod val="65000"/>
                    <a:lumOff val="35000"/>
                  </a:schemeClr>
                </a:solidFill>
              </a:rPr>
              <a:t>New Student Orientation</a:t>
            </a:r>
            <a:endParaRPr lang="en-US" sz="2000" dirty="0">
              <a:solidFill>
                <a:schemeClr val="tx1">
                  <a:lumMod val="65000"/>
                  <a:lumOff val="35000"/>
                </a:schemeClr>
              </a:solidFill>
            </a:endParaRPr>
          </a:p>
        </p:txBody>
      </p:sp>
      <p:sp>
        <p:nvSpPr>
          <p:cNvPr id="9" name="Content Placeholder 2"/>
          <p:cNvSpPr>
            <a:spLocks noGrp="1"/>
          </p:cNvSpPr>
          <p:nvPr>
            <p:ph idx="1"/>
          </p:nvPr>
        </p:nvSpPr>
        <p:spPr>
          <a:xfrm>
            <a:off x="323968" y="696922"/>
            <a:ext cx="4604105" cy="2024249"/>
          </a:xfrm>
        </p:spPr>
        <p:txBody>
          <a:bodyPr/>
          <a:lstStyle/>
          <a:p>
            <a:r>
              <a:rPr lang="en-US" sz="2400" dirty="0" err="1">
                <a:solidFill>
                  <a:schemeClr val="tx1">
                    <a:lumMod val="65000"/>
                    <a:lumOff val="35000"/>
                  </a:schemeClr>
                </a:solidFill>
              </a:rPr>
              <a:t>eCampus</a:t>
            </a:r>
            <a:r>
              <a:rPr lang="en-US" sz="2400" dirty="0">
                <a:solidFill>
                  <a:schemeClr val="tx1">
                    <a:lumMod val="65000"/>
                    <a:lumOff val="35000"/>
                  </a:schemeClr>
                </a:solidFill>
              </a:rPr>
              <a:t> </a:t>
            </a:r>
            <a:r>
              <a:rPr lang="en-US" sz="2400" dirty="0" smtClean="0">
                <a:solidFill>
                  <a:schemeClr val="tx1">
                    <a:lumMod val="65000"/>
                    <a:lumOff val="35000"/>
                  </a:schemeClr>
                </a:solidFill>
              </a:rPr>
              <a:t>blog</a:t>
            </a:r>
            <a:endParaRPr lang="en-US" sz="2400" dirty="0" smtClean="0"/>
          </a:p>
          <a:p>
            <a:r>
              <a:rPr lang="en-US" sz="2400" dirty="0">
                <a:solidFill>
                  <a:schemeClr val="tx1">
                    <a:lumMod val="65000"/>
                    <a:lumOff val="35000"/>
                  </a:schemeClr>
                </a:solidFill>
              </a:rPr>
              <a:t>Facebook, </a:t>
            </a:r>
            <a:r>
              <a:rPr lang="en-US" sz="2400" dirty="0" smtClean="0">
                <a:solidFill>
                  <a:schemeClr val="tx1">
                    <a:lumMod val="65000"/>
                    <a:lumOff val="35000"/>
                  </a:schemeClr>
                </a:solidFill>
              </a:rPr>
              <a:t>Twitter</a:t>
            </a:r>
          </a:p>
          <a:p>
            <a:r>
              <a:rPr lang="en-US" sz="2400" dirty="0" err="1">
                <a:solidFill>
                  <a:schemeClr val="tx1">
                    <a:lumMod val="65000"/>
                    <a:lumOff val="35000"/>
                  </a:schemeClr>
                </a:solidFill>
              </a:rPr>
              <a:t>MySCAD</a:t>
            </a:r>
            <a:r>
              <a:rPr lang="en-US" sz="2400" dirty="0">
                <a:solidFill>
                  <a:schemeClr val="tx1">
                    <a:lumMod val="65000"/>
                    <a:lumOff val="35000"/>
                  </a:schemeClr>
                </a:solidFill>
              </a:rPr>
              <a:t> </a:t>
            </a:r>
            <a:r>
              <a:rPr lang="en-US" sz="2400" dirty="0" smtClean="0">
                <a:solidFill>
                  <a:schemeClr val="tx1">
                    <a:lumMod val="65000"/>
                    <a:lumOff val="35000"/>
                  </a:schemeClr>
                </a:solidFill>
              </a:rPr>
              <a:t>announcements</a:t>
            </a:r>
            <a:endParaRPr lang="en-US" sz="2400" dirty="0" smtClean="0"/>
          </a:p>
          <a:p>
            <a:r>
              <a:rPr lang="en-US" sz="2400" dirty="0">
                <a:solidFill>
                  <a:schemeClr val="tx1">
                    <a:lumMod val="65000"/>
                    <a:lumOff val="35000"/>
                  </a:schemeClr>
                </a:solidFill>
              </a:rPr>
              <a:t>Email </a:t>
            </a:r>
            <a:r>
              <a:rPr lang="en-US" sz="2400" dirty="0" smtClean="0">
                <a:solidFill>
                  <a:schemeClr val="tx1">
                    <a:lumMod val="65000"/>
                    <a:lumOff val="35000"/>
                  </a:schemeClr>
                </a:solidFill>
              </a:rPr>
              <a:t>newsletters</a:t>
            </a:r>
            <a:endParaRPr lang="en-US" sz="2400" dirty="0" smtClean="0"/>
          </a:p>
          <a:p>
            <a:endParaRPr lang="en-US" dirty="0"/>
          </a:p>
        </p:txBody>
      </p:sp>
    </p:spTree>
    <p:extLst>
      <p:ext uri="{BB962C8B-B14F-4D97-AF65-F5344CB8AC3E}">
        <p14:creationId xmlns:p14="http://schemas.microsoft.com/office/powerpoint/2010/main" val="381427795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4460</TotalTime>
  <Words>1655</Words>
  <Application>Microsoft Macintosh PowerPoint</Application>
  <PresentationFormat>On-screen Show (4:3)</PresentationFormat>
  <Paragraphs>218</Paragraphs>
  <Slides>32</Slides>
  <Notes>14</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Roadmap for Implementing Online Training Tutorials: Sharing Our Campus Experiences</vt:lpstr>
      <vt:lpstr>What’s lynda.com?</vt:lpstr>
      <vt:lpstr>Our Presentation will address…</vt:lpstr>
      <vt:lpstr>PowerPoint Presentation</vt:lpstr>
      <vt:lpstr>Savannah College of Art &amp; Design</vt:lpstr>
      <vt:lpstr>PowerPoint Presentation</vt:lpstr>
      <vt:lpstr>PowerPoint Presentation</vt:lpstr>
      <vt:lpstr>PowerPoint Presentation</vt:lpstr>
      <vt:lpstr>PowerPoint Presentation</vt:lpstr>
      <vt:lpstr>PowerPoint Presentation</vt:lpstr>
      <vt:lpstr>Duke University</vt:lpstr>
      <vt:lpstr>ABOUT  Duke  University</vt:lpstr>
      <vt:lpstr> About OIT Training</vt:lpstr>
      <vt:lpstr>lynda.com – Resource @ Duke</vt:lpstr>
      <vt:lpstr>Accessing lynda.com @ Duke</vt:lpstr>
      <vt:lpstr>History of Lynda.Com @ Duke</vt:lpstr>
      <vt:lpstr>Best Practices &amp; Approaches    Building a User Community</vt:lpstr>
      <vt:lpstr>MARKETING STRATEGIES</vt:lpstr>
      <vt:lpstr>Louisiana State University</vt:lpstr>
      <vt:lpstr>About LSU</vt:lpstr>
      <vt:lpstr>LSU Budget Situation</vt:lpstr>
      <vt:lpstr>Current LSU IT Training</vt:lpstr>
      <vt:lpstr>PowerPoint Presentation</vt:lpstr>
      <vt:lpstr>Bringing online training to LSU</vt:lpstr>
      <vt:lpstr>Contract wording: 5,000 limit user base</vt:lpstr>
      <vt:lpstr>PowerPoint Presentation</vt:lpstr>
      <vt:lpstr>PowerPoint Presentation</vt:lpstr>
      <vt:lpstr>Branding &amp; Marketing Issues</vt:lpstr>
      <vt:lpstr>Who is using lynda.com?</vt:lpstr>
      <vt:lpstr>Problems</vt:lpstr>
      <vt:lpstr>  Marketing Plans </vt:lpstr>
      <vt:lpstr>Questions?  Thank you!</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Roadmap for Implementing Online Training Tutorials: Sharing Our Campus Experiences</dc:title>
  <dc:subject>SERC11</dc:subject>
  <dc:creator>Sara Pitts, Christine L. Vucinich and Karen W. Sirman</dc:creator>
  <cp:keywords/>
  <dc:description/>
  <cp:lastModifiedBy>_ _</cp:lastModifiedBy>
  <cp:revision>129</cp:revision>
  <dcterms:created xsi:type="dcterms:W3CDTF">2011-05-27T00:33:13Z</dcterms:created>
  <dcterms:modified xsi:type="dcterms:W3CDTF">2011-06-06T20:48:31Z</dcterms:modified>
  <cp:category/>
</cp:coreProperties>
</file>