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handoutMasterIdLst>
    <p:handoutMasterId r:id="rId17"/>
  </p:handoutMasterIdLst>
  <p:sldIdLst>
    <p:sldId id="256" r:id="rId2"/>
    <p:sldId id="260" r:id="rId3"/>
    <p:sldId id="273" r:id="rId4"/>
    <p:sldId id="269" r:id="rId5"/>
    <p:sldId id="268" r:id="rId6"/>
    <p:sldId id="266" r:id="rId7"/>
    <p:sldId id="262" r:id="rId8"/>
    <p:sldId id="263" r:id="rId9"/>
    <p:sldId id="277" r:id="rId10"/>
    <p:sldId id="276" r:id="rId11"/>
    <p:sldId id="274" r:id="rId12"/>
    <p:sldId id="267" r:id="rId13"/>
    <p:sldId id="275" r:id="rId14"/>
    <p:sldId id="261" r:id="rId15"/>
  </p:sldIdLst>
  <p:sldSz cx="9144000" cy="6858000" type="screen4x3"/>
  <p:notesSz cx="7102475" cy="9388475"/>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96"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96"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96"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96"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96" charset="-128"/>
        <a:cs typeface="+mn-cs"/>
      </a:defRPr>
    </a:lvl5pPr>
    <a:lvl6pPr marL="2286000" algn="l" defTabSz="914400" rtl="0" eaLnBrk="1" latinLnBrk="0" hangingPunct="1">
      <a:defRPr kern="1200">
        <a:solidFill>
          <a:schemeClr val="tx1"/>
        </a:solidFill>
        <a:latin typeface="Arial" charset="0"/>
        <a:ea typeface="ＭＳ Ｐゴシック" pitchFamily="96" charset="-128"/>
        <a:cs typeface="+mn-cs"/>
      </a:defRPr>
    </a:lvl6pPr>
    <a:lvl7pPr marL="2743200" algn="l" defTabSz="914400" rtl="0" eaLnBrk="1" latinLnBrk="0" hangingPunct="1">
      <a:defRPr kern="1200">
        <a:solidFill>
          <a:schemeClr val="tx1"/>
        </a:solidFill>
        <a:latin typeface="Arial" charset="0"/>
        <a:ea typeface="ＭＳ Ｐゴシック" pitchFamily="96" charset="-128"/>
        <a:cs typeface="+mn-cs"/>
      </a:defRPr>
    </a:lvl7pPr>
    <a:lvl8pPr marL="3200400" algn="l" defTabSz="914400" rtl="0" eaLnBrk="1" latinLnBrk="0" hangingPunct="1">
      <a:defRPr kern="1200">
        <a:solidFill>
          <a:schemeClr val="tx1"/>
        </a:solidFill>
        <a:latin typeface="Arial" charset="0"/>
        <a:ea typeface="ＭＳ Ｐゴシック" pitchFamily="96" charset="-128"/>
        <a:cs typeface="+mn-cs"/>
      </a:defRPr>
    </a:lvl8pPr>
    <a:lvl9pPr marL="3657600" algn="l" defTabSz="914400" rtl="0" eaLnBrk="1" latinLnBrk="0" hangingPunct="1">
      <a:defRPr kern="1200">
        <a:solidFill>
          <a:schemeClr val="tx1"/>
        </a:solidFill>
        <a:latin typeface="Arial" charset="0"/>
        <a:ea typeface="ＭＳ Ｐゴシック" pitchFamily="96"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4A9"/>
    <a:srgbClr val="F58025"/>
    <a:srgbClr val="B30838"/>
    <a:srgbClr val="EC922E"/>
    <a:srgbClr val="FCD866"/>
    <a:srgbClr val="F3E570"/>
    <a:srgbClr val="DA5919"/>
    <a:srgbClr val="5D717E"/>
    <a:srgbClr val="3D6117"/>
    <a:srgbClr val="004A7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71" autoAdjust="0"/>
    <p:restoredTop sz="65829" autoAdjust="0"/>
  </p:normalViewPr>
  <p:slideViewPr>
    <p:cSldViewPr snapToGrid="0" snapToObjects="1">
      <p:cViewPr varScale="1">
        <p:scale>
          <a:sx n="50" d="100"/>
          <a:sy n="50" d="100"/>
        </p:scale>
        <p:origin x="-196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73" d="100"/>
          <a:sy n="73" d="100"/>
        </p:scale>
        <p:origin x="-2700" y="-102"/>
      </p:cViewPr>
      <p:guideLst>
        <p:guide orient="horz" pos="2957"/>
        <p:guide pos="2237"/>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wrap="square" lIns="94229" tIns="47114" rIns="94229" bIns="47114" numCol="1" anchor="t" anchorCtr="0" compatLnSpc="1">
            <a:prstTxWarp prst="textNoShape">
              <a:avLst/>
            </a:prstTxWarp>
          </a:bodyPr>
          <a:lstStyle>
            <a:lvl1pPr>
              <a:defRPr sz="1200"/>
            </a:lvl1pPr>
          </a:lstStyle>
          <a:p>
            <a:endParaRPr lang="en-US"/>
          </a:p>
        </p:txBody>
      </p:sp>
      <p:sp>
        <p:nvSpPr>
          <p:cNvPr id="3" name="Date Placeholder 2"/>
          <p:cNvSpPr>
            <a:spLocks noGrp="1"/>
          </p:cNvSpPr>
          <p:nvPr>
            <p:ph type="dt" sz="quarter" idx="1"/>
          </p:nvPr>
        </p:nvSpPr>
        <p:spPr>
          <a:xfrm>
            <a:off x="4023092" y="0"/>
            <a:ext cx="3077739" cy="469424"/>
          </a:xfrm>
          <a:prstGeom prst="rect">
            <a:avLst/>
          </a:prstGeom>
        </p:spPr>
        <p:txBody>
          <a:bodyPr vert="horz" wrap="square" lIns="94229" tIns="47114" rIns="94229" bIns="47114" numCol="1" anchor="t" anchorCtr="0" compatLnSpc="1">
            <a:prstTxWarp prst="textNoShape">
              <a:avLst/>
            </a:prstTxWarp>
          </a:bodyPr>
          <a:lstStyle>
            <a:lvl1pPr algn="r">
              <a:defRPr sz="1200"/>
            </a:lvl1pPr>
          </a:lstStyle>
          <a:p>
            <a:fld id="{45ADED9B-6D03-47BF-AFAE-5ECB447ECAAB}" type="datetime1">
              <a:rPr lang="en-US"/>
              <a:pPr/>
              <a:t>6/2/2011</a:t>
            </a:fld>
            <a:endParaRPr lang="en-US"/>
          </a:p>
        </p:txBody>
      </p:sp>
      <p:sp>
        <p:nvSpPr>
          <p:cNvPr id="4" name="Footer Placeholder 3"/>
          <p:cNvSpPr>
            <a:spLocks noGrp="1"/>
          </p:cNvSpPr>
          <p:nvPr>
            <p:ph type="ftr" sz="quarter" idx="2"/>
          </p:nvPr>
        </p:nvSpPr>
        <p:spPr>
          <a:xfrm>
            <a:off x="0" y="8917422"/>
            <a:ext cx="3077739" cy="469424"/>
          </a:xfrm>
          <a:prstGeom prst="rect">
            <a:avLst/>
          </a:prstGeom>
        </p:spPr>
        <p:txBody>
          <a:bodyPr vert="horz" wrap="square" lIns="94229" tIns="47114" rIns="94229" bIns="47114" numCol="1" anchor="b" anchorCtr="0" compatLnSpc="1">
            <a:prstTxWarp prst="textNoShape">
              <a:avLst/>
            </a:prstTxWarp>
          </a:bodyPr>
          <a:lstStyle>
            <a:lvl1pPr>
              <a:defRPr sz="1200"/>
            </a:lvl1pPr>
          </a:lstStyle>
          <a:p>
            <a:endParaRPr lang="en-US"/>
          </a:p>
        </p:txBody>
      </p:sp>
      <p:sp>
        <p:nvSpPr>
          <p:cNvPr id="5" name="Slide Number Placeholder 4"/>
          <p:cNvSpPr>
            <a:spLocks noGrp="1"/>
          </p:cNvSpPr>
          <p:nvPr>
            <p:ph type="sldNum" sz="quarter" idx="3"/>
          </p:nvPr>
        </p:nvSpPr>
        <p:spPr>
          <a:xfrm>
            <a:off x="4023092" y="8917422"/>
            <a:ext cx="3077739" cy="469424"/>
          </a:xfrm>
          <a:prstGeom prst="rect">
            <a:avLst/>
          </a:prstGeom>
        </p:spPr>
        <p:txBody>
          <a:bodyPr vert="horz" wrap="square" lIns="94229" tIns="47114" rIns="94229" bIns="47114" numCol="1" anchor="b" anchorCtr="0" compatLnSpc="1">
            <a:prstTxWarp prst="textNoShape">
              <a:avLst/>
            </a:prstTxWarp>
          </a:bodyPr>
          <a:lstStyle>
            <a:lvl1pPr algn="r">
              <a:defRPr sz="1200"/>
            </a:lvl1pPr>
          </a:lstStyle>
          <a:p>
            <a:fld id="{7AABB746-9A00-4CD7-8078-9815D0DE0F59}" type="slidenum">
              <a:rPr lang="en-US"/>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wrap="square" lIns="94229" tIns="47114" rIns="94229" bIns="47114" numCol="1" anchor="t" anchorCtr="0" compatLnSpc="1">
            <a:prstTxWarp prst="textNoShape">
              <a:avLst/>
            </a:prstTxWarp>
          </a:bodyPr>
          <a:lstStyle>
            <a:lvl1pPr>
              <a:defRPr sz="1200"/>
            </a:lvl1pPr>
          </a:lstStyle>
          <a:p>
            <a:endParaRPr lang="en-US"/>
          </a:p>
        </p:txBody>
      </p:sp>
      <p:sp>
        <p:nvSpPr>
          <p:cNvPr id="3" name="Date Placeholder 2"/>
          <p:cNvSpPr>
            <a:spLocks noGrp="1"/>
          </p:cNvSpPr>
          <p:nvPr>
            <p:ph type="dt" idx="1"/>
          </p:nvPr>
        </p:nvSpPr>
        <p:spPr>
          <a:xfrm>
            <a:off x="4023092" y="0"/>
            <a:ext cx="3077739" cy="469424"/>
          </a:xfrm>
          <a:prstGeom prst="rect">
            <a:avLst/>
          </a:prstGeom>
        </p:spPr>
        <p:txBody>
          <a:bodyPr vert="horz" wrap="square" lIns="94229" tIns="47114" rIns="94229" bIns="47114" numCol="1" anchor="t" anchorCtr="0" compatLnSpc="1">
            <a:prstTxWarp prst="textNoShape">
              <a:avLst/>
            </a:prstTxWarp>
          </a:bodyPr>
          <a:lstStyle>
            <a:lvl1pPr algn="r">
              <a:defRPr sz="1200"/>
            </a:lvl1pPr>
          </a:lstStyle>
          <a:p>
            <a:fld id="{05CA550B-4A0B-4E63-BAD4-F7B1E362DA3D}" type="datetime1">
              <a:rPr lang="en-US"/>
              <a:pPr/>
              <a:t>6/2/2011</a:t>
            </a:fld>
            <a:endParaRPr lang="en-US"/>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wrap="square" lIns="94229" tIns="47114" rIns="94229" bIns="47114" numCol="1" anchor="ctr" anchorCtr="0" compatLnSpc="1">
            <a:prstTxWarp prst="textNoShape">
              <a:avLst/>
            </a:prstTxWarp>
          </a:bodyPr>
          <a:lstStyle/>
          <a:p>
            <a:pPr lvl="0"/>
            <a:endParaRPr lang="en-US" smtClean="0"/>
          </a:p>
        </p:txBody>
      </p:sp>
      <p:sp>
        <p:nvSpPr>
          <p:cNvPr id="5" name="Notes Placeholder 4"/>
          <p:cNvSpPr>
            <a:spLocks noGrp="1"/>
          </p:cNvSpPr>
          <p:nvPr>
            <p:ph type="body" sz="quarter" idx="3"/>
          </p:nvPr>
        </p:nvSpPr>
        <p:spPr>
          <a:xfrm>
            <a:off x="710248" y="4459526"/>
            <a:ext cx="5681980" cy="4224814"/>
          </a:xfrm>
          <a:prstGeom prst="rect">
            <a:avLst/>
          </a:prstGeom>
        </p:spPr>
        <p:txBody>
          <a:bodyPr vert="horz" wrap="square" lIns="94229" tIns="47114" rIns="94229" bIns="47114" numCol="1" anchor="t" anchorCtr="0" compatLnSpc="1">
            <a:prstTxWarp prst="textNoShape">
              <a:avLst/>
            </a:prstTxWarp>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wrap="square" lIns="94229" tIns="47114" rIns="94229" bIns="47114" numCol="1" anchor="b" anchorCtr="0" compatLnSpc="1">
            <a:prstTxWarp prst="textNoShape">
              <a:avLst/>
            </a:prstTxWarp>
          </a:bodyPr>
          <a:lstStyle>
            <a:lvl1pPr>
              <a:defRPr sz="1200"/>
            </a:lvl1pPr>
          </a:lstStyle>
          <a:p>
            <a:endParaRPr lang="en-US"/>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wrap="square" lIns="94229" tIns="47114" rIns="94229" bIns="47114" numCol="1" anchor="b" anchorCtr="0" compatLnSpc="1">
            <a:prstTxWarp prst="textNoShape">
              <a:avLst/>
            </a:prstTxWarp>
          </a:bodyPr>
          <a:lstStyle>
            <a:lvl1pPr algn="r">
              <a:defRPr sz="1200"/>
            </a:lvl1pPr>
          </a:lstStyle>
          <a:p>
            <a:fld id="{8954E0C0-7263-45AD-BDE4-6C593E369808}" type="slidenum">
              <a:rPr lang="en-US"/>
              <a:pPr/>
              <a:t>‹#›</a:t>
            </a:fld>
            <a:endParaRPr lang="en-US"/>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48" charset="-128"/>
        <a:cs typeface="ＭＳ Ｐゴシック" pitchFamily="48"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48"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48"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48"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4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flickr.com/photos/venson/"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flickr.com/photos/xavitalleda/"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doodlecollect.com/thai-elephant-day-2011-2832"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flickr.com/photos/stevegrosbois/"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flickr.com/photos/digitalart/"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en.wikipedia.org/wiki/ADA_Amendments_Act_of_2008" TargetMode="External"/><Relationship Id="rId3" Type="http://schemas.openxmlformats.org/officeDocument/2006/relationships/hyperlink" Target="http://www.flickr.com/photos/rosemania/" TargetMode="External"/><Relationship Id="rId7" Type="http://schemas.openxmlformats.org/officeDocument/2006/relationships/hyperlink" Target="http://en.wikipedia.org/wiki/Section_508_of_the_Rehabilitation_Act"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en.wikipedia.org/wiki/Americans_with_Disabilities_Act_of_1990" TargetMode="External"/><Relationship Id="rId5" Type="http://schemas.openxmlformats.org/officeDocument/2006/relationships/hyperlink" Target="http://en.wikipedia.org/wiki/1973_Rehabilitation_Act" TargetMode="External"/><Relationship Id="rId4" Type="http://schemas.openxmlformats.org/officeDocument/2006/relationships/hyperlink" Target="http://en.wikipedia.org/wiki/Civil_Rights_Act_of_1964" TargetMode="External"/><Relationship Id="rId9" Type="http://schemas.openxmlformats.org/officeDocument/2006/relationships/hyperlink" Target="http://en.wikipedia.org/wiki/WCAG"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flickr.com/photos/acaben/"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flickr.com/photos/skraught/"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flickr.com/photos/jenny-pic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w3.org/TR/UNDERSTANDING-WCAG20/intro.html#introduction-fourprincs-head"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flickr.com/photos/jule_berlin/"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flickr.com/photos/marjoleinknuit/"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flickr.com/photos/marjoleinknuit/"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b="1" dirty="0" smtClean="0"/>
              <a:t>"Three Blind Men and an Elephant"</a:t>
            </a:r>
          </a:p>
          <a:p>
            <a:r>
              <a:rPr lang="en-US" dirty="0" smtClean="0"/>
              <a:t>One day, three blind men happened to meet each other and gossiped a long time about many things. Suddenly one of them recalled, " I heard that an elephant is a queer animal. Too bad we're blind and can't see it.""Ah, yes, truly too bad we don't have the good fortune to see the strange animal," another one sighed.</a:t>
            </a:r>
          </a:p>
          <a:p>
            <a:r>
              <a:rPr lang="en-US" dirty="0" smtClean="0"/>
              <a:t>The third one, quite annoyed, joined in and said, "See? Forget it! Just to feel it would be great."</a:t>
            </a:r>
          </a:p>
          <a:p>
            <a:r>
              <a:rPr lang="en-US" dirty="0" smtClean="0"/>
              <a:t>"Well, that's true. If only there were some way of touching the elephant, we'd be able to know," they all agreed.</a:t>
            </a:r>
          </a:p>
          <a:p>
            <a:r>
              <a:rPr lang="en-US" dirty="0" smtClean="0"/>
              <a:t>It so happened that a merchant with a herd of elephants was passing, and overheard their conversation. "You fellows, do you really want to feel an elephant? Then follow me; I will show you," he said.</a:t>
            </a:r>
          </a:p>
          <a:p>
            <a:r>
              <a:rPr lang="en-US" dirty="0" smtClean="0"/>
              <a:t>The three men were surprised and happy. Taking one another's hand, they quickly formed a line and followed while the merchant led the way. Each one began to contemplate how he would feel the animal, and tried to figure how he would form an image.</a:t>
            </a:r>
          </a:p>
          <a:p>
            <a:r>
              <a:rPr lang="en-US" dirty="0" smtClean="0"/>
              <a:t>After reaching their destination, the merchant asked them to sit on the ground to wait. In a few minutes he led the first blind man to feel the elephant. With outstretched hand, he touched first the left foreleg and then the right. After that he felt the two legs from the top to the bottom, and with a beaming face, turned to say, "So, the queer animal is just like that." Then he slowly returned to the group.</a:t>
            </a:r>
          </a:p>
          <a:p>
            <a:r>
              <a:rPr lang="en-US" dirty="0" smtClean="0"/>
              <a:t>Thereupon the second blind man was led to the rear of the elephant. He touched the tail which wagged a few times, and he exclaimed with satisfaction, "Ha! Truly a queer animal! Truly odd! I know now. I know." He hurriedly stepped aside.</a:t>
            </a:r>
          </a:p>
          <a:p>
            <a:r>
              <a:rPr lang="en-US" dirty="0" smtClean="0"/>
              <a:t>The third blind man's turn came, and he touched the elephant's trunk which moved back and forth turning and twisting and he thought, "That's it! I've learned."</a:t>
            </a:r>
          </a:p>
          <a:p>
            <a:r>
              <a:rPr lang="en-US" dirty="0" smtClean="0"/>
              <a:t>The three blind men thanked the merchant and went their way. Each one was secretly excited over the experience and had a lot to say, yet all walked rapidly without saying a word. </a:t>
            </a:r>
          </a:p>
          <a:p>
            <a:r>
              <a:rPr lang="en-US" dirty="0" smtClean="0"/>
              <a:t>"Let's sit down and have a discussion about this queer animal," the second blind man said, breaking the silence.</a:t>
            </a:r>
          </a:p>
          <a:p>
            <a:r>
              <a:rPr lang="en-US" dirty="0" smtClean="0"/>
              <a:t>"A very good idea. Very good." the other two agreed for they also had this in mind.</a:t>
            </a:r>
            <a:br>
              <a:rPr lang="en-US" dirty="0" smtClean="0"/>
            </a:br>
            <a:r>
              <a:rPr lang="en-US" dirty="0" smtClean="0"/>
              <a:t>Without waiting for anyone to be properly seated, the second one blurted out, "This queer animal is like our straw fans swinging back and forth to give us a breeze. However, it's not so big or well made. The main portion is rather wispy."</a:t>
            </a:r>
          </a:p>
          <a:p>
            <a:r>
              <a:rPr lang="en-US" dirty="0" smtClean="0"/>
              <a:t>"No, no!" the first blind man shouted in disagreement. "This queer animal resembles two big trees without any branches."</a:t>
            </a:r>
          </a:p>
          <a:p>
            <a:r>
              <a:rPr lang="en-US" dirty="0" smtClean="0"/>
              <a:t>"You're both wrong." the third man replied. "This queer animal is similar to a snake; it's long and round, and very strong."</a:t>
            </a:r>
          </a:p>
          <a:p>
            <a:r>
              <a:rPr lang="en-US" dirty="0" smtClean="0"/>
              <a:t>How they argued! Each one insisted that he alone was correct. Of course, there was no conclusion for not one had thoroughly examined the whole elephant. How can anyone describe the whole until he has learned the total of the parts.</a:t>
            </a:r>
          </a:p>
          <a:p>
            <a:r>
              <a:rPr lang="en-US" dirty="0" smtClean="0"/>
              <a:t>From:</a:t>
            </a:r>
            <a:br>
              <a:rPr lang="en-US" dirty="0" smtClean="0"/>
            </a:br>
            <a:r>
              <a:rPr lang="en-US" dirty="0" err="1" smtClean="0"/>
              <a:t>Kuo</a:t>
            </a:r>
            <a:r>
              <a:rPr lang="en-US" dirty="0" smtClean="0"/>
              <a:t>, Louise and </a:t>
            </a:r>
            <a:r>
              <a:rPr lang="en-US" dirty="0" err="1" smtClean="0"/>
              <a:t>Kuo</a:t>
            </a:r>
            <a:r>
              <a:rPr lang="en-US" dirty="0" smtClean="0"/>
              <a:t>, Yuan-</a:t>
            </a:r>
            <a:r>
              <a:rPr lang="en-US" dirty="0" err="1" smtClean="0"/>
              <a:t>Hsi</a:t>
            </a:r>
            <a:r>
              <a:rPr lang="en-US" dirty="0" smtClean="0"/>
              <a:t> (1976), "Chinese Folk Tales," Celestial Arts: 231 Adrian Road, Millbrae, CA 94030, pp. 83-85.</a:t>
            </a:r>
          </a:p>
          <a:p>
            <a:endParaRPr lang="en-US" dirty="0"/>
          </a:p>
        </p:txBody>
      </p:sp>
      <p:sp>
        <p:nvSpPr>
          <p:cNvPr id="4" name="Slide Number Placeholder 3"/>
          <p:cNvSpPr>
            <a:spLocks noGrp="1"/>
          </p:cNvSpPr>
          <p:nvPr>
            <p:ph type="sldNum" sz="quarter" idx="10"/>
          </p:nvPr>
        </p:nvSpPr>
        <p:spPr/>
        <p:txBody>
          <a:bodyPr/>
          <a:lstStyle/>
          <a:p>
            <a:fld id="{8954E0C0-7263-45AD-BDE4-6C593E369808}"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Photo Credit: </a:t>
            </a:r>
            <a:r>
              <a:rPr lang="en-US" dirty="0" err="1" smtClean="0"/>
              <a:t>venson</a:t>
            </a:r>
            <a:r>
              <a:rPr lang="en-US" dirty="0" smtClean="0"/>
              <a:t> </a:t>
            </a:r>
            <a:r>
              <a:rPr lang="en-US" dirty="0" smtClean="0">
                <a:hlinkClick r:id="rId3"/>
              </a:rPr>
              <a:t>http://www.flickr.com/photos/venson/</a:t>
            </a:r>
            <a:endParaRPr lang="en-US" dirty="0" smtClean="0"/>
          </a:p>
          <a:p>
            <a:r>
              <a:rPr lang="en-US" dirty="0" smtClean="0"/>
              <a:t>At UNC Asheville, we have started migrating our </a:t>
            </a:r>
            <a:r>
              <a:rPr lang="en-US" dirty="0" err="1" smtClean="0"/>
              <a:t>userbase</a:t>
            </a:r>
            <a:r>
              <a:rPr lang="en-US" dirty="0" smtClean="0"/>
              <a:t> away from standalone editors like </a:t>
            </a:r>
            <a:r>
              <a:rPr lang="en-US" dirty="0" err="1" smtClean="0"/>
              <a:t>Frnotpage</a:t>
            </a:r>
            <a:r>
              <a:rPr lang="en-US" dirty="0" smtClean="0"/>
              <a:t> and Dreamweaver.</a:t>
            </a:r>
            <a:r>
              <a:rPr lang="en-US" baseline="0" dirty="0" smtClean="0"/>
              <a:t>  We require our departmental sites be built using </a:t>
            </a:r>
            <a:r>
              <a:rPr lang="en-US" baseline="0" dirty="0" err="1" smtClean="0"/>
              <a:t>Drupal</a:t>
            </a:r>
            <a:r>
              <a:rPr lang="en-US" baseline="0" dirty="0" smtClean="0"/>
              <a:t>, our CMS.  This gives us control over a great deal of the design of our site.</a:t>
            </a:r>
          </a:p>
          <a:p>
            <a:r>
              <a:rPr lang="en-US" baseline="0" dirty="0" smtClean="0"/>
              <a:t>A CMS uses templates for each page, allowing us to embed things like keyboard shortcuts into the structure of our pages.  We use CSS to tightly control the appearance and size of text on the site.  And we’ve turned off some features in our editor, preventing our users from making common mistakes when they create their sites.</a:t>
            </a:r>
          </a:p>
          <a:p>
            <a:r>
              <a:rPr lang="en-US" baseline="0" dirty="0" smtClean="0"/>
              <a:t>We also focus on accessibility during the training.  We try to explain the reasons behind the design to increase buy-in.</a:t>
            </a:r>
          </a:p>
          <a:p>
            <a:r>
              <a:rPr lang="en-US" baseline="0" dirty="0" smtClean="0"/>
              <a:t>And since accessible design and good design are essentially synonymous, we can use the ADA as a tool to require our users to design good sites.</a:t>
            </a:r>
            <a:endParaRPr lang="en-US" dirty="0" smtClean="0"/>
          </a:p>
        </p:txBody>
      </p:sp>
      <p:sp>
        <p:nvSpPr>
          <p:cNvPr id="4" name="Slide Number Placeholder 3"/>
          <p:cNvSpPr>
            <a:spLocks noGrp="1"/>
          </p:cNvSpPr>
          <p:nvPr>
            <p:ph type="sldNum" sz="quarter" idx="10"/>
          </p:nvPr>
        </p:nvSpPr>
        <p:spPr/>
        <p:txBody>
          <a:bodyPr/>
          <a:lstStyle/>
          <a:p>
            <a:fld id="{8954E0C0-7263-45AD-BDE4-6C593E369808}"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Photo Credit: </a:t>
            </a:r>
            <a:r>
              <a:rPr lang="en-US" dirty="0" err="1" smtClean="0"/>
              <a:t>xavi</a:t>
            </a:r>
            <a:r>
              <a:rPr lang="en-US" dirty="0" smtClean="0"/>
              <a:t> </a:t>
            </a:r>
            <a:r>
              <a:rPr lang="en-US" dirty="0" err="1" smtClean="0"/>
              <a:t>talleda</a:t>
            </a:r>
            <a:r>
              <a:rPr lang="en-US" dirty="0" smtClean="0"/>
              <a:t> </a:t>
            </a:r>
            <a:r>
              <a:rPr lang="en-US" dirty="0" smtClean="0">
                <a:hlinkClick r:id="rId3"/>
              </a:rPr>
              <a:t>http://www.flickr.com/photos/xavitalleda/</a:t>
            </a:r>
            <a:endParaRPr lang="en-US" dirty="0" smtClean="0"/>
          </a:p>
          <a:p>
            <a:r>
              <a:rPr lang="en-US" dirty="0" smtClean="0"/>
              <a:t>If you’ve designed an accessible website, you’ve</a:t>
            </a:r>
            <a:r>
              <a:rPr lang="en-US" baseline="0" dirty="0" smtClean="0"/>
              <a:t> designed a good website.  It might be an ugly website, but the content will be easy to get to and the controls will work for years to come across a myriad of platforms.</a:t>
            </a:r>
            <a:endParaRPr lang="en-US" dirty="0"/>
          </a:p>
        </p:txBody>
      </p:sp>
      <p:sp>
        <p:nvSpPr>
          <p:cNvPr id="4" name="Slide Number Placeholder 3"/>
          <p:cNvSpPr>
            <a:spLocks noGrp="1"/>
          </p:cNvSpPr>
          <p:nvPr>
            <p:ph type="sldNum" sz="quarter" idx="10"/>
          </p:nvPr>
        </p:nvSpPr>
        <p:spPr/>
        <p:txBody>
          <a:bodyPr/>
          <a:lstStyle/>
          <a:p>
            <a:fld id="{8954E0C0-7263-45AD-BDE4-6C593E369808}"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Photo Credit: Google Doodle, Thai Elephant day </a:t>
            </a:r>
            <a:r>
              <a:rPr lang="en-US" dirty="0" smtClean="0">
                <a:hlinkClick r:id="rId3"/>
              </a:rPr>
              <a:t>http://www.doodlecollect.com/thai-elephant-day-2011-2832</a:t>
            </a:r>
            <a:endParaRPr lang="en-US" dirty="0" smtClean="0"/>
          </a:p>
          <a:p>
            <a:r>
              <a:rPr lang="en-US" dirty="0" smtClean="0"/>
              <a:t>Google is your #1 most important disabled user.</a:t>
            </a:r>
          </a:p>
          <a:p>
            <a:r>
              <a:rPr lang="en-US" dirty="0" smtClean="0"/>
              <a:t>He</a:t>
            </a:r>
            <a:r>
              <a:rPr lang="en-US" baseline="0" dirty="0" smtClean="0"/>
              <a:t> can’t see, he can’t hear, he doesn’t have a mouse, and he can barely understand our language.  Accessible design is good SEO design, as it relies on content and logical organization.</a:t>
            </a:r>
            <a:endParaRPr lang="en-US" dirty="0" smtClean="0"/>
          </a:p>
          <a:p>
            <a:endParaRPr lang="en-US" dirty="0"/>
          </a:p>
        </p:txBody>
      </p:sp>
      <p:sp>
        <p:nvSpPr>
          <p:cNvPr id="4" name="Slide Number Placeholder 3"/>
          <p:cNvSpPr>
            <a:spLocks noGrp="1"/>
          </p:cNvSpPr>
          <p:nvPr>
            <p:ph type="sldNum" sz="quarter" idx="10"/>
          </p:nvPr>
        </p:nvSpPr>
        <p:spPr/>
        <p:txBody>
          <a:bodyPr/>
          <a:lstStyle/>
          <a:p>
            <a:fld id="{8954E0C0-7263-45AD-BDE4-6C593E369808}"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Photo Credit: </a:t>
            </a:r>
            <a:r>
              <a:rPr lang="en-US" dirty="0" err="1" smtClean="0"/>
              <a:t>steve</a:t>
            </a:r>
            <a:r>
              <a:rPr lang="en-US" dirty="0" smtClean="0"/>
              <a:t> </a:t>
            </a:r>
            <a:r>
              <a:rPr lang="en-US" dirty="0" err="1" smtClean="0"/>
              <a:t>grosbois</a:t>
            </a:r>
            <a:r>
              <a:rPr lang="en-US" dirty="0" smtClean="0"/>
              <a:t> </a:t>
            </a:r>
            <a:r>
              <a:rPr lang="en-US" dirty="0" smtClean="0">
                <a:hlinkClick r:id="rId3"/>
              </a:rPr>
              <a:t>http://www.flickr.com/photos/stevegrosbois/</a:t>
            </a:r>
            <a:endParaRPr lang="en-US" dirty="0" smtClean="0"/>
          </a:p>
          <a:p>
            <a:r>
              <a:rPr lang="en-US" dirty="0" smtClean="0"/>
              <a:t>The</a:t>
            </a:r>
            <a:r>
              <a:rPr lang="en-US" baseline="0" dirty="0" smtClean="0"/>
              <a:t> Internet is changing fast, and we should be prepared for the changes in our users and our technologies.  </a:t>
            </a:r>
          </a:p>
          <a:p>
            <a:r>
              <a:rPr lang="en-US" baseline="0" dirty="0" smtClean="0"/>
              <a:t>Just a few months ago, the DOJ released updated design standards for the ADA.  Expect to see new web design standards in the next few years.</a:t>
            </a:r>
          </a:p>
          <a:p>
            <a:r>
              <a:rPr lang="en-US" baseline="0" dirty="0" smtClean="0"/>
              <a:t>The Baby Boom generation is coming to an age where their vision and hearing may degrade.  This is a huge population for which we must be ready.</a:t>
            </a:r>
          </a:p>
          <a:p>
            <a:r>
              <a:rPr lang="en-US" baseline="0" dirty="0" smtClean="0"/>
              <a:t>Sites are increasingly using HTML5, AJAX and </a:t>
            </a:r>
            <a:r>
              <a:rPr lang="en-US" baseline="0" dirty="0" err="1" smtClean="0"/>
              <a:t>javascript</a:t>
            </a:r>
            <a:r>
              <a:rPr lang="en-US" baseline="0" dirty="0" smtClean="0"/>
              <a:t> to display dynamic content.  Screen readers typically can’t detect these changes, leaving our blind users in the dark.</a:t>
            </a:r>
          </a:p>
          <a:p>
            <a:r>
              <a:rPr lang="en-US" baseline="0" dirty="0" smtClean="0"/>
              <a:t>Mobile platforms are becoming more pervasive, and the decisions we make about our mobile sites and apps are becoming increasingly important.</a:t>
            </a:r>
          </a:p>
          <a:p>
            <a:r>
              <a:rPr lang="en-US" baseline="0" dirty="0" smtClean="0"/>
              <a:t>ARIA is a relatively new markup language that can handle dynamic content.</a:t>
            </a:r>
            <a:endParaRPr lang="en-US" dirty="0" smtClean="0"/>
          </a:p>
        </p:txBody>
      </p:sp>
      <p:sp>
        <p:nvSpPr>
          <p:cNvPr id="4" name="Slide Number Placeholder 3"/>
          <p:cNvSpPr>
            <a:spLocks noGrp="1"/>
          </p:cNvSpPr>
          <p:nvPr>
            <p:ph type="sldNum" sz="quarter" idx="10"/>
          </p:nvPr>
        </p:nvSpPr>
        <p:spPr/>
        <p:txBody>
          <a:bodyPr/>
          <a:lstStyle/>
          <a:p>
            <a:fld id="{8954E0C0-7263-45AD-BDE4-6C593E369808}"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Photo Credit: digitalART2 </a:t>
            </a:r>
            <a:r>
              <a:rPr lang="en-US" dirty="0" smtClean="0">
                <a:hlinkClick r:id="rId3"/>
              </a:rPr>
              <a:t>http://www.flickr.com/photos/digitalart/</a:t>
            </a:r>
            <a:endParaRPr lang="en-US" dirty="0" smtClean="0"/>
          </a:p>
          <a:p>
            <a:endParaRPr lang="en-US" dirty="0"/>
          </a:p>
        </p:txBody>
      </p:sp>
      <p:sp>
        <p:nvSpPr>
          <p:cNvPr id="4" name="Slide Number Placeholder 3"/>
          <p:cNvSpPr>
            <a:spLocks noGrp="1"/>
          </p:cNvSpPr>
          <p:nvPr>
            <p:ph type="sldNum" sz="quarter" idx="10"/>
          </p:nvPr>
        </p:nvSpPr>
        <p:spPr/>
        <p:txBody>
          <a:bodyPr/>
          <a:lstStyle/>
          <a:p>
            <a:fld id="{8954E0C0-7263-45AD-BDE4-6C593E369808}" type="slidenum">
              <a:rPr lang="en-US" smtClean="0"/>
              <a:pPr/>
              <a:t>14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Photo Credit:  </a:t>
            </a:r>
            <a:r>
              <a:rPr lang="en-US" b="1" dirty="0" smtClean="0"/>
              <a:t>Chez </a:t>
            </a:r>
            <a:r>
              <a:rPr lang="en-US" b="1" dirty="0" err="1" smtClean="0"/>
              <a:t>Cåsver</a:t>
            </a:r>
            <a:r>
              <a:rPr lang="en-US" b="1" dirty="0" smtClean="0"/>
              <a:t> </a:t>
            </a:r>
            <a:r>
              <a:rPr lang="en-US" dirty="0" smtClean="0">
                <a:hlinkClick r:id="rId3"/>
              </a:rPr>
              <a:t>http://www.flickr.com/photos/rosemania/</a:t>
            </a:r>
            <a:endParaRPr lang="en-US" dirty="0" smtClean="0"/>
          </a:p>
          <a:p>
            <a:r>
              <a:rPr lang="en-US" dirty="0" smtClean="0"/>
              <a:t>In 1964, the federal government recognized the need to remove barriers based on race and gender.</a:t>
            </a:r>
          </a:p>
          <a:p>
            <a:r>
              <a:rPr lang="en-US" dirty="0" smtClean="0">
                <a:hlinkClick r:id="rId4"/>
              </a:rPr>
              <a:t>http://en.wikipedia.org/wiki/Civil_Rights_Act_of_1964</a:t>
            </a:r>
            <a:endParaRPr lang="en-US" dirty="0" smtClean="0"/>
          </a:p>
          <a:p>
            <a:r>
              <a:rPr lang="en-US" dirty="0" smtClean="0"/>
              <a:t>This idea</a:t>
            </a:r>
            <a:r>
              <a:rPr lang="en-US" baseline="0" dirty="0" smtClean="0"/>
              <a:t> of removing barriers is critical—we want everyone to be able to participate in society to the fullest extent possible.</a:t>
            </a:r>
            <a:endParaRPr lang="en-US" dirty="0" smtClean="0"/>
          </a:p>
          <a:p>
            <a:r>
              <a:rPr lang="en-US" dirty="0" smtClean="0"/>
              <a:t>In 1973, the Rehabilitation act prohibited discrimination by federal agencies on the basis of disabilities.</a:t>
            </a:r>
          </a:p>
          <a:p>
            <a:r>
              <a:rPr lang="en-US" dirty="0" smtClean="0">
                <a:hlinkClick r:id="rId5"/>
              </a:rPr>
              <a:t>http://en.wikipedia.org/wiki/1973_Rehabilitation_Act</a:t>
            </a:r>
            <a:endParaRPr lang="en-US" dirty="0" smtClean="0"/>
          </a:p>
          <a:p>
            <a:r>
              <a:rPr lang="en-US" dirty="0" smtClean="0"/>
              <a:t>The 1990 passage of the ADA strengthened those restrictions, extending them into the private sector</a:t>
            </a:r>
          </a:p>
          <a:p>
            <a:r>
              <a:rPr lang="en-US" dirty="0" smtClean="0">
                <a:hlinkClick r:id="rId6"/>
              </a:rPr>
              <a:t>http://en.wikipedia.org/wiki/Americans_with_Disabilities_Act_of_1990</a:t>
            </a:r>
            <a:endParaRPr lang="en-US" dirty="0" smtClean="0"/>
          </a:p>
          <a:p>
            <a:r>
              <a:rPr lang="en-US" dirty="0" smtClean="0"/>
              <a:t>Section 508 of the Rehabilitation Act passed in 1998, and extended its provisions into the realm of IT</a:t>
            </a:r>
          </a:p>
          <a:p>
            <a:r>
              <a:rPr lang="en-US" dirty="0" smtClean="0">
                <a:hlinkClick r:id="rId7"/>
              </a:rPr>
              <a:t>http://en.wikipedia.org/wiki/Section_508_of_the_Rehabilitation_Act</a:t>
            </a:r>
            <a:endParaRPr lang="en-US" dirty="0" smtClean="0"/>
          </a:p>
          <a:p>
            <a:r>
              <a:rPr lang="en-US" dirty="0" smtClean="0"/>
              <a:t>The ADAAA refined the definition of “disability,” expanding the scope of those who are covered</a:t>
            </a:r>
            <a:r>
              <a:rPr lang="en-US" baseline="0" dirty="0" smtClean="0"/>
              <a:t> by the ADA.  It also </a:t>
            </a:r>
            <a:r>
              <a:rPr lang="en-US" dirty="0" smtClean="0"/>
              <a:t>overturned several Supreme Court rulings that</a:t>
            </a:r>
            <a:r>
              <a:rPr lang="en-US" baseline="0" dirty="0" smtClean="0"/>
              <a:t> limited the power of the ADA</a:t>
            </a:r>
            <a:r>
              <a:rPr lang="en-US" dirty="0" smtClean="0"/>
              <a:t>.</a:t>
            </a:r>
          </a:p>
          <a:p>
            <a:r>
              <a:rPr lang="en-US" dirty="0" smtClean="0">
                <a:hlinkClick r:id="rId8"/>
              </a:rPr>
              <a:t>http://en.wikipedia.org/wiki/ADA_Amendments_Act_of_2008</a:t>
            </a:r>
            <a:endParaRPr lang="en-US" dirty="0" smtClean="0"/>
          </a:p>
          <a:p>
            <a:r>
              <a:rPr lang="en-US" dirty="0" smtClean="0"/>
              <a:t>The WCAG guidelines have become the de facto standards for accessible website design.</a:t>
            </a:r>
          </a:p>
          <a:p>
            <a:r>
              <a:rPr lang="en-US" dirty="0" smtClean="0">
                <a:hlinkClick r:id="rId9"/>
              </a:rPr>
              <a:t>http://en.wikipedia.org/wiki/WCAG</a:t>
            </a:r>
            <a:endParaRPr lang="en-US" dirty="0" smtClean="0"/>
          </a:p>
          <a:p>
            <a:endParaRPr lang="en-US" dirty="0" smtClean="0"/>
          </a:p>
          <a:p>
            <a:endParaRPr lang="en-US"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8954E0C0-7263-45AD-BDE4-6C593E369808}"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Photo Credit:  </a:t>
            </a:r>
            <a:r>
              <a:rPr lang="en-US" dirty="0" err="1" smtClean="0"/>
              <a:t>Acaben</a:t>
            </a:r>
            <a:r>
              <a:rPr lang="en-US" dirty="0" smtClean="0"/>
              <a:t> </a:t>
            </a:r>
            <a:r>
              <a:rPr lang="en-US" dirty="0" smtClean="0">
                <a:hlinkClick r:id="rId3"/>
              </a:rPr>
              <a:t>http://www.flickr.com/photos/acaben/</a:t>
            </a:r>
            <a:endParaRPr lang="en-US" dirty="0" smtClean="0"/>
          </a:p>
          <a:p>
            <a:r>
              <a:rPr lang="en-US" dirty="0" smtClean="0"/>
              <a:t>There are a ton of different technologies out there that assist disabled users in engaging with a website.  Displays can be magnified,</a:t>
            </a:r>
            <a:r>
              <a:rPr lang="en-US" baseline="0" dirty="0" smtClean="0"/>
              <a:t> read aloud, or imprinted on refreshable </a:t>
            </a:r>
            <a:r>
              <a:rPr lang="en-US" baseline="0" dirty="0" err="1" smtClean="0"/>
              <a:t>braille</a:t>
            </a:r>
            <a:r>
              <a:rPr lang="en-US" baseline="0" dirty="0" smtClean="0"/>
              <a:t> devices.</a:t>
            </a:r>
          </a:p>
          <a:p>
            <a:r>
              <a:rPr lang="en-US" baseline="0" dirty="0" smtClean="0"/>
              <a:t>Input methods are just as varied.  From keyboards with simplified layouts, to head-mounted sticks, even potentially to pointing devices controlled by thought, these alternatives to the traditional keyboard and mouse are things we need to be aware of.</a:t>
            </a:r>
          </a:p>
        </p:txBody>
      </p:sp>
      <p:sp>
        <p:nvSpPr>
          <p:cNvPr id="4" name="Slide Number Placeholder 3"/>
          <p:cNvSpPr>
            <a:spLocks noGrp="1"/>
          </p:cNvSpPr>
          <p:nvPr>
            <p:ph type="sldNum" sz="quarter" idx="10"/>
          </p:nvPr>
        </p:nvSpPr>
        <p:spPr/>
        <p:txBody>
          <a:bodyPr/>
          <a:lstStyle/>
          <a:p>
            <a:fld id="{8954E0C0-7263-45AD-BDE4-6C593E369808}"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Photo Credit: </a:t>
            </a:r>
            <a:r>
              <a:rPr lang="en-US" dirty="0" err="1" smtClean="0"/>
              <a:t>scott</a:t>
            </a:r>
            <a:r>
              <a:rPr lang="en-US" dirty="0" smtClean="0"/>
              <a:t> </a:t>
            </a:r>
            <a:r>
              <a:rPr lang="en-US" dirty="0" smtClean="0">
                <a:hlinkClick r:id="rId3"/>
              </a:rPr>
              <a:t>http://www.flickr.com/photos/skraught/</a:t>
            </a:r>
            <a:endParaRPr lang="en-US" dirty="0" smtClean="0"/>
          </a:p>
          <a:p>
            <a:r>
              <a:rPr lang="en-US" dirty="0" smtClean="0"/>
              <a:t>Anybody remember, the early 90’s, we could all safely assume</a:t>
            </a:r>
            <a:r>
              <a:rPr lang="en-US" baseline="0" dirty="0" smtClean="0"/>
              <a:t> </a:t>
            </a:r>
            <a:r>
              <a:rPr lang="en-US" dirty="0" smtClean="0"/>
              <a:t>our users had VGA screens and were running either Netscape or IE?  We could design websites knowing how our users would engage with them.</a:t>
            </a:r>
          </a:p>
          <a:p>
            <a:r>
              <a:rPr lang="en-US" dirty="0" smtClean="0"/>
              <a:t>As the technology advanced, screens got</a:t>
            </a:r>
            <a:r>
              <a:rPr lang="en-US" baseline="0" dirty="0" smtClean="0"/>
              <a:t> larger, connections got faster, and processing power increased.  Our old websites still worked, and we could expand even further.</a:t>
            </a:r>
          </a:p>
          <a:p>
            <a:r>
              <a:rPr lang="en-US" baseline="0" dirty="0" smtClean="0"/>
              <a:t>During the past 5 years, those platforms have shattered into a million pieces.  There are countless phones, tablets, </a:t>
            </a:r>
            <a:r>
              <a:rPr lang="en-US" baseline="0" dirty="0" err="1" smtClean="0"/>
              <a:t>netbooks</a:t>
            </a:r>
            <a:r>
              <a:rPr lang="en-US" baseline="0" dirty="0" smtClean="0"/>
              <a:t>, laptops and desktops out there, each with its own browsers, screen size and input methods.</a:t>
            </a:r>
          </a:p>
          <a:p>
            <a:r>
              <a:rPr lang="en-US" baseline="0" dirty="0" smtClean="0"/>
              <a:t>So, what does that have to do with accessibility?  The answer is two-fold:</a:t>
            </a:r>
          </a:p>
          <a:p>
            <a:r>
              <a:rPr lang="en-US" baseline="0" dirty="0" smtClean="0"/>
              <a:t>First, using a device is analogous to using assistive technology.  It can give us some insight into just how quickly our websites break down when the interface changes.</a:t>
            </a:r>
            <a:endParaRPr lang="en-US" dirty="0" smtClean="0"/>
          </a:p>
          <a:p>
            <a:r>
              <a:rPr lang="en-US" dirty="0" smtClean="0"/>
              <a:t>Secondly, it reminds us how important it is to understand how our users are interacting with our content, so we can design for those interfaces.</a:t>
            </a:r>
          </a:p>
          <a:p>
            <a:r>
              <a:rPr lang="en-US" dirty="0" smtClean="0"/>
              <a:t>Or better yet, don’t design for any single interface. </a:t>
            </a:r>
          </a:p>
          <a:p>
            <a:endParaRPr lang="en-US" dirty="0"/>
          </a:p>
        </p:txBody>
      </p:sp>
      <p:sp>
        <p:nvSpPr>
          <p:cNvPr id="4" name="Slide Number Placeholder 3"/>
          <p:cNvSpPr>
            <a:spLocks noGrp="1"/>
          </p:cNvSpPr>
          <p:nvPr>
            <p:ph type="sldNum" sz="quarter" idx="10"/>
          </p:nvPr>
        </p:nvSpPr>
        <p:spPr/>
        <p:txBody>
          <a:bodyPr/>
          <a:lstStyle/>
          <a:p>
            <a:fld id="{8954E0C0-7263-45AD-BDE4-6C593E369808}"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Photo </a:t>
            </a:r>
            <a:r>
              <a:rPr lang="en-US" dirty="0" err="1" smtClean="0"/>
              <a:t>Credit:Jenny</a:t>
            </a:r>
            <a:r>
              <a:rPr lang="en-US" dirty="0" smtClean="0"/>
              <a:t> Downing </a:t>
            </a:r>
            <a:r>
              <a:rPr lang="en-US" dirty="0" smtClean="0">
                <a:hlinkClick r:id="rId3"/>
              </a:rPr>
              <a:t>http://www.flickr.com/photos/jenny-pics/</a:t>
            </a:r>
            <a:endParaRPr lang="en-US" dirty="0" smtClean="0"/>
          </a:p>
          <a:p>
            <a:r>
              <a:rPr lang="en-US" dirty="0" smtClean="0"/>
              <a:t>It’s important to understand how your disabled users are interacting with your content.  You wouldn’t cook a meal without</a:t>
            </a:r>
            <a:r>
              <a:rPr lang="en-US" baseline="0" dirty="0" smtClean="0"/>
              <a:t> ever tasting it, would you?</a:t>
            </a:r>
            <a:endParaRPr lang="en-US" dirty="0" smtClean="0"/>
          </a:p>
          <a:p>
            <a:r>
              <a:rPr lang="en-US" dirty="0" smtClean="0"/>
              <a:t>Try</a:t>
            </a:r>
            <a:r>
              <a:rPr lang="en-US" baseline="0" dirty="0" smtClean="0"/>
              <a:t> “disabling” yourself for a while to better understand how a disabled user might use your website.  Try actually using your site for 15 minutes, and see how easy it is.</a:t>
            </a:r>
            <a:endParaRPr lang="en-US" dirty="0" smtClean="0"/>
          </a:p>
        </p:txBody>
      </p:sp>
      <p:sp>
        <p:nvSpPr>
          <p:cNvPr id="4" name="Slide Number Placeholder 3"/>
          <p:cNvSpPr>
            <a:spLocks noGrp="1"/>
          </p:cNvSpPr>
          <p:nvPr>
            <p:ph type="sldNum" sz="quarter" idx="10"/>
          </p:nvPr>
        </p:nvSpPr>
        <p:spPr/>
        <p:txBody>
          <a:bodyPr/>
          <a:lstStyle/>
          <a:p>
            <a:fld id="{8954E0C0-7263-45AD-BDE4-6C593E369808}"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Photo Credit: </a:t>
            </a:r>
            <a:r>
              <a:rPr lang="en-US" dirty="0" err="1" smtClean="0"/>
              <a:t>storyvillegirl</a:t>
            </a:r>
            <a:r>
              <a:rPr lang="en-US" dirty="0" smtClean="0"/>
              <a:t> http://www.flickr.com/photos/bibbit/</a:t>
            </a:r>
          </a:p>
          <a:p>
            <a:r>
              <a:rPr lang="en-US" dirty="0" smtClean="0"/>
              <a:t>The W3C’s WAI created the WCAG in 1999 (updated in 2008).  The basics of the WCAG can be summed up as POUR.</a:t>
            </a:r>
            <a:endParaRPr lang="en-US" dirty="0"/>
          </a:p>
          <a:p>
            <a:r>
              <a:rPr lang="en-US" dirty="0" smtClean="0"/>
              <a:t>For</a:t>
            </a:r>
            <a:r>
              <a:rPr lang="en-US" baseline="0" dirty="0" smtClean="0"/>
              <a:t> more on the WCAG, get started here:</a:t>
            </a:r>
          </a:p>
          <a:p>
            <a:r>
              <a:rPr lang="en-US" dirty="0" smtClean="0">
                <a:hlinkClick r:id="rId3"/>
              </a:rPr>
              <a:t>http://www.w3.org/TR/UNDERSTANDING-WCAG20/intro.html#introduction-fourprincs-head</a:t>
            </a:r>
            <a:endParaRPr lang="en-US" dirty="0" smtClean="0"/>
          </a:p>
        </p:txBody>
      </p:sp>
      <p:sp>
        <p:nvSpPr>
          <p:cNvPr id="4" name="Slide Number Placeholder 3"/>
          <p:cNvSpPr>
            <a:spLocks noGrp="1"/>
          </p:cNvSpPr>
          <p:nvPr>
            <p:ph type="sldNum" sz="quarter" idx="10"/>
          </p:nvPr>
        </p:nvSpPr>
        <p:spPr/>
        <p:txBody>
          <a:bodyPr/>
          <a:lstStyle/>
          <a:p>
            <a:fld id="{8954E0C0-7263-45AD-BDE4-6C593E369808}"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Photo </a:t>
            </a:r>
            <a:r>
              <a:rPr lang="en-US" dirty="0" err="1" smtClean="0"/>
              <a:t>Credit:Julie</a:t>
            </a:r>
            <a:r>
              <a:rPr lang="en-US" dirty="0" smtClean="0"/>
              <a:t> Berlin </a:t>
            </a:r>
            <a:r>
              <a:rPr lang="en-US" dirty="0" smtClean="0">
                <a:hlinkClick r:id="rId3"/>
              </a:rPr>
              <a:t>http://www.flickr.com/photos/jule_berlin/</a:t>
            </a:r>
            <a:endParaRPr lang="en-US" dirty="0" smtClean="0"/>
          </a:p>
          <a:p>
            <a:r>
              <a:rPr lang="en-US" dirty="0" smtClean="0"/>
              <a:t>Perceivable:  Is the text clear, large enough, with strong contrast against the background?  If there’s audio, is there a transcript or close-captioned</a:t>
            </a:r>
            <a:r>
              <a:rPr lang="en-US" baseline="0" dirty="0" smtClean="0"/>
              <a:t> option?  Is the content apparent to at least one sense?</a:t>
            </a:r>
            <a:endParaRPr lang="en-US" dirty="0" smtClean="0"/>
          </a:p>
          <a:p>
            <a:r>
              <a:rPr lang="en-US" dirty="0" smtClean="0"/>
              <a:t>Operable:  Do the controls and navigation work?  Do they work the way they’re supposed to work?</a:t>
            </a:r>
          </a:p>
          <a:p>
            <a:r>
              <a:rPr lang="en-US" dirty="0" smtClean="0"/>
              <a:t>Understandable:  Is your content clearly written?  Do</a:t>
            </a:r>
            <a:r>
              <a:rPr lang="en-US" baseline="0" dirty="0" smtClean="0"/>
              <a:t> your controls and navigation make sense?</a:t>
            </a:r>
            <a:endParaRPr lang="en-US" dirty="0" smtClean="0"/>
          </a:p>
          <a:p>
            <a:r>
              <a:rPr lang="en-US" dirty="0" smtClean="0"/>
              <a:t>Robust:</a:t>
            </a:r>
            <a:r>
              <a:rPr lang="en-US" baseline="0" dirty="0" smtClean="0"/>
              <a:t> </a:t>
            </a:r>
            <a:r>
              <a:rPr lang="en-US" dirty="0" smtClean="0"/>
              <a:t>Are you sure the controls work?  Have you tested them in multiple</a:t>
            </a:r>
            <a:r>
              <a:rPr lang="en-US" baseline="0" dirty="0" smtClean="0"/>
              <a:t> different environments?  Will they continue to work as browsers change?</a:t>
            </a:r>
            <a:endParaRPr lang="en-US" dirty="0"/>
          </a:p>
        </p:txBody>
      </p:sp>
      <p:sp>
        <p:nvSpPr>
          <p:cNvPr id="4" name="Slide Number Placeholder 3"/>
          <p:cNvSpPr>
            <a:spLocks noGrp="1"/>
          </p:cNvSpPr>
          <p:nvPr>
            <p:ph type="sldNum" sz="quarter" idx="10"/>
          </p:nvPr>
        </p:nvSpPr>
        <p:spPr/>
        <p:txBody>
          <a:bodyPr/>
          <a:lstStyle/>
          <a:p>
            <a:fld id="{8954E0C0-7263-45AD-BDE4-6C593E369808}"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Photo Credit: </a:t>
            </a:r>
            <a:r>
              <a:rPr lang="en-US" dirty="0" err="1" smtClean="0"/>
              <a:t>marjoleinknuit</a:t>
            </a:r>
            <a:r>
              <a:rPr lang="en-US" dirty="0" smtClean="0"/>
              <a:t> </a:t>
            </a:r>
            <a:r>
              <a:rPr lang="en-US" dirty="0" smtClean="0">
                <a:hlinkClick r:id="rId3"/>
              </a:rPr>
              <a:t>http://www.flickr.com/photos/marjoleinknuit/</a:t>
            </a:r>
            <a:endParaRPr lang="en-US" dirty="0" smtClean="0"/>
          </a:p>
          <a:p>
            <a:r>
              <a:rPr lang="en-US" dirty="0" smtClean="0"/>
              <a:t>There</a:t>
            </a:r>
            <a:r>
              <a:rPr lang="en-US" baseline="0" dirty="0" smtClean="0"/>
              <a:t> are some very simple things you can do to make your website much more accessible to your users.</a:t>
            </a:r>
            <a:endParaRPr lang="en-US" dirty="0" smtClean="0"/>
          </a:p>
        </p:txBody>
      </p:sp>
      <p:sp>
        <p:nvSpPr>
          <p:cNvPr id="4" name="Slide Number Placeholder 3"/>
          <p:cNvSpPr>
            <a:spLocks noGrp="1"/>
          </p:cNvSpPr>
          <p:nvPr>
            <p:ph type="sldNum" sz="quarter" idx="10"/>
          </p:nvPr>
        </p:nvSpPr>
        <p:spPr/>
        <p:txBody>
          <a:bodyPr/>
          <a:lstStyle/>
          <a:p>
            <a:fld id="{8954E0C0-7263-45AD-BDE4-6C593E369808}"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Photo Credit: </a:t>
            </a:r>
            <a:r>
              <a:rPr lang="en-US" dirty="0" err="1" smtClean="0"/>
              <a:t>marjoleinknuit</a:t>
            </a:r>
            <a:r>
              <a:rPr lang="en-US" dirty="0" smtClean="0"/>
              <a:t> </a:t>
            </a:r>
            <a:r>
              <a:rPr lang="en-US" dirty="0" smtClean="0">
                <a:hlinkClick r:id="rId3"/>
              </a:rPr>
              <a:t>http://www.flickr.com/photos/marjoleinknuit/</a:t>
            </a:r>
            <a:endParaRPr lang="en-US" dirty="0" smtClean="0"/>
          </a:p>
          <a:p>
            <a:r>
              <a:rPr lang="en-US" dirty="0" smtClean="0"/>
              <a:t>There</a:t>
            </a:r>
            <a:r>
              <a:rPr lang="en-US" baseline="0" dirty="0" smtClean="0"/>
              <a:t> are some more difficulty things you can do to make your website much more accessible to your users.</a:t>
            </a:r>
            <a:endParaRPr lang="en-US" dirty="0" smtClean="0"/>
          </a:p>
        </p:txBody>
      </p:sp>
      <p:sp>
        <p:nvSpPr>
          <p:cNvPr id="4" name="Slide Number Placeholder 3"/>
          <p:cNvSpPr>
            <a:spLocks noGrp="1"/>
          </p:cNvSpPr>
          <p:nvPr>
            <p:ph type="sldNum" sz="quarter" idx="10"/>
          </p:nvPr>
        </p:nvSpPr>
        <p:spPr/>
        <p:txBody>
          <a:bodyPr/>
          <a:lstStyle/>
          <a:p>
            <a:fld id="{8954E0C0-7263-45AD-BDE4-6C593E369808}"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21" descr="cyber.jpg"/>
          <p:cNvPicPr>
            <a:picLocks noChangeAspect="1"/>
          </p:cNvPicPr>
          <p:nvPr userDrawn="1"/>
        </p:nvPicPr>
        <p:blipFill>
          <a:blip r:embed="rId2" cstate="screen"/>
          <a:srcRect/>
          <a:stretch>
            <a:fillRect/>
          </a:stretch>
        </p:blipFill>
        <p:spPr bwMode="auto">
          <a:xfrm>
            <a:off x="2614613" y="955675"/>
            <a:ext cx="3932237" cy="539750"/>
          </a:xfrm>
          <a:prstGeom prst="rect">
            <a:avLst/>
          </a:prstGeom>
          <a:noFill/>
          <a:ln w="9525">
            <a:noFill/>
            <a:miter lim="800000"/>
            <a:headEnd/>
            <a:tailEnd/>
          </a:ln>
        </p:spPr>
      </p:pic>
      <p:sp>
        <p:nvSpPr>
          <p:cNvPr id="2" name="Title 1"/>
          <p:cNvSpPr>
            <a:spLocks noGrp="1"/>
          </p:cNvSpPr>
          <p:nvPr>
            <p:ph type="ctrTitle"/>
          </p:nvPr>
        </p:nvSpPr>
        <p:spPr>
          <a:xfrm>
            <a:off x="762000" y="2228295"/>
            <a:ext cx="7772400" cy="1470025"/>
          </a:xfrm>
        </p:spPr>
        <p:txBody>
          <a:bodyPr/>
          <a:lstStyle>
            <a:lvl1pPr algn="ctr">
              <a:defRPr sz="3000">
                <a:solidFill>
                  <a:srgbClr val="00000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447800" y="3491945"/>
            <a:ext cx="6400800" cy="1219200"/>
          </a:xfrm>
        </p:spPr>
        <p:txBody>
          <a:bodyPr>
            <a:normAutofit/>
          </a:bodyPr>
          <a:lstStyle>
            <a:lvl1pPr marL="0" indent="0" algn="ctr">
              <a:buNone/>
              <a:defRPr sz="2000">
                <a:solidFill>
                  <a:srgbClr val="38434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Date Placeholder 3"/>
          <p:cNvSpPr>
            <a:spLocks noGrp="1"/>
          </p:cNvSpPr>
          <p:nvPr userDrawn="1">
            <p:ph type="dt" sz="half" idx="10"/>
          </p:nvPr>
        </p:nvSpPr>
        <p:spPr/>
        <p:txBody>
          <a:bodyPr/>
          <a:lstStyle>
            <a:lvl1pPr>
              <a:defRPr/>
            </a:lvl1pPr>
          </a:lstStyle>
          <a:p>
            <a:fld id="{5D66243B-66F9-4E4B-AC5B-7350CD8F700B}" type="datetime1">
              <a:rPr lang="en-US"/>
              <a:pPr/>
              <a:t>6/2/2011</a:t>
            </a:fld>
            <a:endParaRPr lang="en-US"/>
          </a:p>
        </p:txBody>
      </p:sp>
      <p:sp>
        <p:nvSpPr>
          <p:cNvPr id="7" name="Footer Placeholder 4"/>
          <p:cNvSpPr>
            <a:spLocks noGrp="1"/>
          </p:cNvSpPr>
          <p:nvPr userDrawn="1">
            <p:ph type="ftr" sz="quarter" idx="11"/>
          </p:nvPr>
        </p:nvSpPr>
        <p:spPr/>
        <p:txBody>
          <a:bodyPr/>
          <a:lstStyle>
            <a:lvl1pPr>
              <a:defRPr/>
            </a:lvl1pPr>
          </a:lstStyle>
          <a:p>
            <a:r>
              <a:rPr lang="en-US"/>
              <a:t>Presentation 1</a:t>
            </a:r>
          </a:p>
        </p:txBody>
      </p:sp>
      <p:sp>
        <p:nvSpPr>
          <p:cNvPr id="8" name="Slide Number Placeholder 5"/>
          <p:cNvSpPr>
            <a:spLocks noGrp="1"/>
          </p:cNvSpPr>
          <p:nvPr userDrawn="1">
            <p:ph type="sldNum" sz="quarter" idx="12"/>
          </p:nvPr>
        </p:nvSpPr>
        <p:spPr/>
        <p:txBody>
          <a:bodyPr/>
          <a:lstStyle>
            <a:lvl1pPr>
              <a:defRPr/>
            </a:lvl1pPr>
          </a:lstStyle>
          <a:p>
            <a:fld id="{6F004417-4D29-481F-BA71-CE255D0BB3A6}" type="slidenum">
              <a:rPr lang="en-US"/>
              <a:pPr/>
              <a:t>‹#›</a:t>
            </a:fld>
            <a:endParaRPr lang="en-US"/>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D7B7E46D-61C3-45BF-A4EE-F9F431134C7D}" type="datetime1">
              <a:rPr lang="en-US"/>
              <a:pPr/>
              <a:t>6/2/2011</a:t>
            </a:fld>
            <a:endParaRPr lang="en-US"/>
          </a:p>
        </p:txBody>
      </p:sp>
      <p:sp>
        <p:nvSpPr>
          <p:cNvPr id="5" name="Footer Placeholder 4"/>
          <p:cNvSpPr>
            <a:spLocks noGrp="1"/>
          </p:cNvSpPr>
          <p:nvPr>
            <p:ph type="ftr" sz="quarter" idx="11"/>
          </p:nvPr>
        </p:nvSpPr>
        <p:spPr/>
        <p:txBody>
          <a:bodyPr/>
          <a:lstStyle>
            <a:lvl1pPr>
              <a:defRPr/>
            </a:lvl1pPr>
          </a:lstStyle>
          <a:p>
            <a:r>
              <a:rPr lang="en-US"/>
              <a:t>Presentation 1</a:t>
            </a:r>
          </a:p>
        </p:txBody>
      </p:sp>
      <p:sp>
        <p:nvSpPr>
          <p:cNvPr id="6" name="Slide Number Placeholder 5"/>
          <p:cNvSpPr>
            <a:spLocks noGrp="1"/>
          </p:cNvSpPr>
          <p:nvPr>
            <p:ph type="sldNum" sz="quarter" idx="12"/>
          </p:nvPr>
        </p:nvSpPr>
        <p:spPr/>
        <p:txBody>
          <a:bodyPr/>
          <a:lstStyle>
            <a:lvl1pPr>
              <a:defRPr/>
            </a:lvl1pPr>
          </a:lstStyle>
          <a:p>
            <a:fld id="{0A9D9E75-A596-481B-9CC1-322F7111E17E}" type="slidenum">
              <a:rPr lang="en-US"/>
              <a:pPr/>
              <a:t>‹#›</a:t>
            </a:fld>
            <a:endParaRPr lang="en-US"/>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userDrawn="1"/>
        </p:nvSpPr>
        <p:spPr>
          <a:xfrm>
            <a:off x="0" y="0"/>
            <a:ext cx="9144000" cy="5697538"/>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a typeface="ＭＳ Ｐゴシック" pitchFamily="96" charset="-128"/>
            </a:endParaRPr>
          </a:p>
        </p:txBody>
      </p:sp>
      <p:sp>
        <p:nvSpPr>
          <p:cNvPr id="3" name="Date Placeholder 1"/>
          <p:cNvSpPr>
            <a:spLocks noGrp="1"/>
          </p:cNvSpPr>
          <p:nvPr>
            <p:ph type="dt" sz="half" idx="10"/>
          </p:nvPr>
        </p:nvSpPr>
        <p:spPr/>
        <p:txBody>
          <a:bodyPr/>
          <a:lstStyle>
            <a:lvl1pPr>
              <a:defRPr/>
            </a:lvl1pPr>
          </a:lstStyle>
          <a:p>
            <a:fld id="{F9C1056D-E189-44C2-8AF7-6990464A4B59}" type="datetime1">
              <a:rPr lang="en-US"/>
              <a:pPr/>
              <a:t>6/2/2011</a:t>
            </a:fld>
            <a:endParaRPr lang="en-US"/>
          </a:p>
        </p:txBody>
      </p:sp>
      <p:sp>
        <p:nvSpPr>
          <p:cNvPr id="4" name="Footer Placeholder 2"/>
          <p:cNvSpPr>
            <a:spLocks noGrp="1"/>
          </p:cNvSpPr>
          <p:nvPr>
            <p:ph type="ftr" sz="quarter" idx="11"/>
          </p:nvPr>
        </p:nvSpPr>
        <p:spPr/>
        <p:txBody>
          <a:bodyPr/>
          <a:lstStyle>
            <a:lvl1pPr>
              <a:defRPr/>
            </a:lvl1pPr>
          </a:lstStyle>
          <a:p>
            <a:r>
              <a:rPr lang="en-US"/>
              <a:t>Presentation 1</a:t>
            </a:r>
          </a:p>
        </p:txBody>
      </p:sp>
      <p:sp>
        <p:nvSpPr>
          <p:cNvPr id="5" name="Slide Number Placeholder 3"/>
          <p:cNvSpPr>
            <a:spLocks noGrp="1"/>
          </p:cNvSpPr>
          <p:nvPr>
            <p:ph type="sldNum" sz="quarter" idx="12"/>
          </p:nvPr>
        </p:nvSpPr>
        <p:spPr/>
        <p:txBody>
          <a:bodyPr/>
          <a:lstStyle>
            <a:lvl1pPr>
              <a:defRPr/>
            </a:lvl1pPr>
          </a:lstStyle>
          <a:p>
            <a:fld id="{CF86267F-2ABF-4CAB-863A-D923FD4D4988}" type="slidenum">
              <a:rPr lang="en-US"/>
              <a:pPr/>
              <a:t>‹#›</a:t>
            </a:fld>
            <a:endParaRPr lang="en-US"/>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B2A4E108-A864-4C15-82CB-65A2B039B6CB}" type="datetime1">
              <a:rPr lang="en-US"/>
              <a:pPr/>
              <a:t>6/2/2011</a:t>
            </a:fld>
            <a:endParaRPr lang="en-US"/>
          </a:p>
        </p:txBody>
      </p:sp>
      <p:sp>
        <p:nvSpPr>
          <p:cNvPr id="6" name="Footer Placeholder 4"/>
          <p:cNvSpPr>
            <a:spLocks noGrp="1"/>
          </p:cNvSpPr>
          <p:nvPr>
            <p:ph type="ftr" sz="quarter" idx="11"/>
          </p:nvPr>
        </p:nvSpPr>
        <p:spPr/>
        <p:txBody>
          <a:bodyPr/>
          <a:lstStyle>
            <a:lvl1pPr>
              <a:defRPr/>
            </a:lvl1pPr>
          </a:lstStyle>
          <a:p>
            <a:r>
              <a:rPr lang="en-US"/>
              <a:t>Presentation 1</a:t>
            </a:r>
          </a:p>
        </p:txBody>
      </p:sp>
      <p:sp>
        <p:nvSpPr>
          <p:cNvPr id="7" name="Slide Number Placeholder 5"/>
          <p:cNvSpPr>
            <a:spLocks noGrp="1"/>
          </p:cNvSpPr>
          <p:nvPr>
            <p:ph type="sldNum" sz="quarter" idx="12"/>
          </p:nvPr>
        </p:nvSpPr>
        <p:spPr/>
        <p:txBody>
          <a:bodyPr/>
          <a:lstStyle>
            <a:lvl1pPr>
              <a:defRPr/>
            </a:lvl1pPr>
          </a:lstStyle>
          <a:p>
            <a:fld id="{3E0F6464-6A89-48A5-A7F9-9D43FA41D5CA}" type="slidenum">
              <a:rPr lang="en-US"/>
              <a:pPr/>
              <a:t>‹#›</a:t>
            </a:fld>
            <a:endParaRPr lang="en-US"/>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19CA15C1-00CB-4218-9B0B-5AE6A96C6867}" type="datetime1">
              <a:rPr lang="en-US"/>
              <a:pPr/>
              <a:t>6/2/2011</a:t>
            </a:fld>
            <a:endParaRPr lang="en-US"/>
          </a:p>
        </p:txBody>
      </p:sp>
      <p:sp>
        <p:nvSpPr>
          <p:cNvPr id="8" name="Footer Placeholder 4"/>
          <p:cNvSpPr>
            <a:spLocks noGrp="1"/>
          </p:cNvSpPr>
          <p:nvPr>
            <p:ph type="ftr" sz="quarter" idx="11"/>
          </p:nvPr>
        </p:nvSpPr>
        <p:spPr/>
        <p:txBody>
          <a:bodyPr/>
          <a:lstStyle>
            <a:lvl1pPr>
              <a:defRPr/>
            </a:lvl1pPr>
          </a:lstStyle>
          <a:p>
            <a:r>
              <a:rPr lang="en-US"/>
              <a:t>Presentation 1</a:t>
            </a:r>
          </a:p>
        </p:txBody>
      </p:sp>
      <p:sp>
        <p:nvSpPr>
          <p:cNvPr id="9" name="Slide Number Placeholder 5"/>
          <p:cNvSpPr>
            <a:spLocks noGrp="1"/>
          </p:cNvSpPr>
          <p:nvPr>
            <p:ph type="sldNum" sz="quarter" idx="12"/>
          </p:nvPr>
        </p:nvSpPr>
        <p:spPr/>
        <p:txBody>
          <a:bodyPr/>
          <a:lstStyle>
            <a:lvl1pPr>
              <a:defRPr/>
            </a:lvl1pPr>
          </a:lstStyle>
          <a:p>
            <a:fld id="{9CEBA5DA-B4AB-42A9-A3DE-97E2C7812ED5}" type="slidenum">
              <a:rPr lang="en-US"/>
              <a:pPr/>
              <a:t>‹#›</a:t>
            </a:fld>
            <a:endParaRPr lang="en-US"/>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3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B9D79FB9-3E8E-4D34-8466-9949FD87EDAE}" type="datetime1">
              <a:rPr lang="en-US"/>
              <a:pPr/>
              <a:t>6/2/2011</a:t>
            </a:fld>
            <a:endParaRPr lang="en-US"/>
          </a:p>
        </p:txBody>
      </p:sp>
      <p:sp>
        <p:nvSpPr>
          <p:cNvPr id="5" name="Footer Placeholder 4"/>
          <p:cNvSpPr>
            <a:spLocks noGrp="1"/>
          </p:cNvSpPr>
          <p:nvPr>
            <p:ph type="ftr" sz="quarter" idx="11"/>
          </p:nvPr>
        </p:nvSpPr>
        <p:spPr/>
        <p:txBody>
          <a:bodyPr/>
          <a:lstStyle>
            <a:lvl1pPr>
              <a:defRPr/>
            </a:lvl1pPr>
          </a:lstStyle>
          <a:p>
            <a:r>
              <a:rPr lang="en-US"/>
              <a:t>Presentation 1</a:t>
            </a:r>
          </a:p>
        </p:txBody>
      </p:sp>
      <p:sp>
        <p:nvSpPr>
          <p:cNvPr id="6" name="Slide Number Placeholder 5"/>
          <p:cNvSpPr>
            <a:spLocks noGrp="1"/>
          </p:cNvSpPr>
          <p:nvPr>
            <p:ph type="sldNum" sz="quarter" idx="12"/>
          </p:nvPr>
        </p:nvSpPr>
        <p:spPr/>
        <p:txBody>
          <a:bodyPr/>
          <a:lstStyle>
            <a:lvl1pPr>
              <a:defRPr/>
            </a:lvl1pPr>
          </a:lstStyle>
          <a:p>
            <a:fld id="{3C631B8C-9282-4BBE-B005-5B7B683B7974}" type="slidenum">
              <a:rPr lang="en-US"/>
              <a:pPr/>
              <a:t>‹#›</a:t>
            </a:fld>
            <a:endParaRPr lang="en-US"/>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fld id="{5E7FDAB4-07BE-444D-B3B6-277A260B7CA1}" type="datetime1">
              <a:rPr lang="en-US"/>
              <a:pPr/>
              <a:t>6/2/2011</a:t>
            </a:fld>
            <a:endParaRPr lang="en-US"/>
          </a:p>
        </p:txBody>
      </p:sp>
      <p:sp>
        <p:nvSpPr>
          <p:cNvPr id="4" name="Footer Placeholder 4"/>
          <p:cNvSpPr>
            <a:spLocks noGrp="1"/>
          </p:cNvSpPr>
          <p:nvPr>
            <p:ph type="ftr" sz="quarter" idx="11"/>
          </p:nvPr>
        </p:nvSpPr>
        <p:spPr/>
        <p:txBody>
          <a:bodyPr/>
          <a:lstStyle>
            <a:lvl1pPr>
              <a:defRPr/>
            </a:lvl1pPr>
          </a:lstStyle>
          <a:p>
            <a:r>
              <a:rPr lang="en-US"/>
              <a:t>Presentation 1</a:t>
            </a:r>
          </a:p>
        </p:txBody>
      </p:sp>
      <p:sp>
        <p:nvSpPr>
          <p:cNvPr id="5" name="Slide Number Placeholder 5"/>
          <p:cNvSpPr>
            <a:spLocks noGrp="1"/>
          </p:cNvSpPr>
          <p:nvPr>
            <p:ph type="sldNum" sz="quarter" idx="12"/>
          </p:nvPr>
        </p:nvSpPr>
        <p:spPr/>
        <p:txBody>
          <a:bodyPr/>
          <a:lstStyle>
            <a:lvl1pPr>
              <a:defRPr/>
            </a:lvl1pPr>
          </a:lstStyle>
          <a:p>
            <a:fld id="{8FB973DB-D0DA-4DEF-8270-AD720F80014D}" type="slidenum">
              <a:rPr lang="en-US"/>
              <a:pPr/>
              <a:t>‹#›</a:t>
            </a:fld>
            <a:endParaRPr lang="en-US"/>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buClr>
                <a:srgbClr val="558B34"/>
              </a:buClr>
              <a:defRPr sz="3200"/>
            </a:lvl1pPr>
            <a:lvl2pPr>
              <a:buClrTx/>
              <a:defRPr sz="2800"/>
            </a:lvl2pPr>
            <a:lvl3pPr>
              <a:buClr>
                <a:srgbClr val="558B34"/>
              </a:buClr>
              <a:defRPr sz="2400"/>
            </a:lvl3pPr>
            <a:lvl4pPr>
              <a:buClrTx/>
              <a:defRPr sz="2000"/>
            </a:lvl4pPr>
            <a:lvl5pPr>
              <a:buClr>
                <a:srgbClr val="558B34"/>
              </a:buCl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FC69F5B4-D945-49C9-BEA0-3A9609CA2B70}" type="datetime1">
              <a:rPr lang="en-US"/>
              <a:pPr/>
              <a:t>6/2/2011</a:t>
            </a:fld>
            <a:endParaRPr lang="en-US"/>
          </a:p>
        </p:txBody>
      </p:sp>
      <p:sp>
        <p:nvSpPr>
          <p:cNvPr id="6" name="Footer Placeholder 4"/>
          <p:cNvSpPr>
            <a:spLocks noGrp="1"/>
          </p:cNvSpPr>
          <p:nvPr>
            <p:ph type="ftr" sz="quarter" idx="11"/>
          </p:nvPr>
        </p:nvSpPr>
        <p:spPr/>
        <p:txBody>
          <a:bodyPr/>
          <a:lstStyle>
            <a:lvl1pPr>
              <a:defRPr/>
            </a:lvl1pPr>
          </a:lstStyle>
          <a:p>
            <a:r>
              <a:rPr lang="en-US"/>
              <a:t>Presentation 1</a:t>
            </a:r>
          </a:p>
        </p:txBody>
      </p:sp>
      <p:sp>
        <p:nvSpPr>
          <p:cNvPr id="7" name="Slide Number Placeholder 5"/>
          <p:cNvSpPr>
            <a:spLocks noGrp="1"/>
          </p:cNvSpPr>
          <p:nvPr>
            <p:ph type="sldNum" sz="quarter" idx="12"/>
          </p:nvPr>
        </p:nvSpPr>
        <p:spPr/>
        <p:txBody>
          <a:bodyPr/>
          <a:lstStyle>
            <a:lvl1pPr>
              <a:defRPr/>
            </a:lvl1pPr>
          </a:lstStyle>
          <a:p>
            <a:fld id="{A48F9A39-EA43-41F0-82D4-E795A7B372B2}" type="slidenum">
              <a:rPr lang="en-US"/>
              <a:pPr/>
              <a:t>‹#›</a:t>
            </a:fld>
            <a:endParaRPr lang="en-US"/>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71F29641-4493-4C36-AB8E-614F816A8236}" type="datetime1">
              <a:rPr lang="en-US"/>
              <a:pPr/>
              <a:t>6/2/2011</a:t>
            </a:fld>
            <a:endParaRPr lang="en-US"/>
          </a:p>
        </p:txBody>
      </p:sp>
      <p:sp>
        <p:nvSpPr>
          <p:cNvPr id="6" name="Footer Placeholder 4"/>
          <p:cNvSpPr>
            <a:spLocks noGrp="1"/>
          </p:cNvSpPr>
          <p:nvPr>
            <p:ph type="ftr" sz="quarter" idx="11"/>
          </p:nvPr>
        </p:nvSpPr>
        <p:spPr/>
        <p:txBody>
          <a:bodyPr/>
          <a:lstStyle>
            <a:lvl1pPr>
              <a:defRPr/>
            </a:lvl1pPr>
          </a:lstStyle>
          <a:p>
            <a:r>
              <a:rPr lang="en-US"/>
              <a:t>Presentation 1</a:t>
            </a:r>
          </a:p>
        </p:txBody>
      </p:sp>
      <p:sp>
        <p:nvSpPr>
          <p:cNvPr id="7" name="Slide Number Placeholder 5"/>
          <p:cNvSpPr>
            <a:spLocks noGrp="1"/>
          </p:cNvSpPr>
          <p:nvPr>
            <p:ph type="sldNum" sz="quarter" idx="12"/>
          </p:nvPr>
        </p:nvSpPr>
        <p:spPr/>
        <p:txBody>
          <a:bodyPr/>
          <a:lstStyle>
            <a:lvl1pPr>
              <a:defRPr/>
            </a:lvl1pPr>
          </a:lstStyle>
          <a:p>
            <a:fld id="{6B0AEC60-31EA-459D-9997-E57A41FD0E72}" type="slidenum">
              <a:rPr lang="en-US"/>
              <a:pPr/>
              <a:t>‹#›</a:t>
            </a:fld>
            <a:endParaRPr lang="en-US"/>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8788"/>
            <a:ext cx="83820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3820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000">
                <a:solidFill>
                  <a:srgbClr val="A6A6A6"/>
                </a:solidFill>
                <a:cs typeface="Arial" charset="0"/>
              </a:defRPr>
            </a:lvl1pPr>
          </a:lstStyle>
          <a:p>
            <a:fld id="{85439748-91FE-4A4B-AF2D-FB64EE129116}" type="datetime1">
              <a:rPr lang="en-US"/>
              <a:pPr/>
              <a:t>6/2/2011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000">
                <a:solidFill>
                  <a:srgbClr val="A6A6A6"/>
                </a:solidFill>
                <a:cs typeface="Arial" charset="0"/>
              </a:defRPr>
            </a:lvl1pPr>
          </a:lstStyle>
          <a:p>
            <a:r>
              <a:rPr lang="en-US"/>
              <a:t>Presentation 1</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A6A6A6"/>
                </a:solidFill>
                <a:cs typeface="Arial" charset="0"/>
              </a:defRPr>
            </a:lvl1pPr>
          </a:lstStyle>
          <a:p>
            <a:fld id="{271DCC74-33F1-497A-AA2E-7BE49694F730}" type="slidenum">
              <a:rPr lang="en-US"/>
              <a:pPr/>
              <a:t>‹#›</a:t>
            </a:fld>
            <a:endParaRPr lang="en-US"/>
          </a:p>
        </p:txBody>
      </p:sp>
      <p:sp>
        <p:nvSpPr>
          <p:cNvPr id="25" name="Rectangle 24"/>
          <p:cNvSpPr/>
          <p:nvPr userDrawn="1"/>
        </p:nvSpPr>
        <p:spPr bwMode="auto">
          <a:xfrm>
            <a:off x="4941888" y="6046788"/>
            <a:ext cx="90487" cy="90487"/>
          </a:xfrm>
          <a:prstGeom prst="rect">
            <a:avLst/>
          </a:prstGeom>
          <a:solidFill>
            <a:srgbClr val="F5802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a typeface="ＭＳ Ｐゴシック" pitchFamily="96" charset="-128"/>
            </a:endParaRPr>
          </a:p>
        </p:txBody>
      </p:sp>
      <p:sp>
        <p:nvSpPr>
          <p:cNvPr id="26" name="Rectangle 25"/>
          <p:cNvSpPr/>
          <p:nvPr userDrawn="1"/>
        </p:nvSpPr>
        <p:spPr bwMode="auto">
          <a:xfrm>
            <a:off x="4133850" y="6046788"/>
            <a:ext cx="88900" cy="90487"/>
          </a:xfrm>
          <a:prstGeom prst="rect">
            <a:avLst/>
          </a:prstGeom>
          <a:solidFill>
            <a:srgbClr val="B3083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C00000"/>
              </a:solidFill>
              <a:ea typeface="ＭＳ Ｐゴシック" pitchFamily="96" charset="-128"/>
            </a:endParaRPr>
          </a:p>
        </p:txBody>
      </p:sp>
      <p:sp>
        <p:nvSpPr>
          <p:cNvPr id="27" name="Rectangle 26"/>
          <p:cNvSpPr/>
          <p:nvPr userDrawn="1"/>
        </p:nvSpPr>
        <p:spPr bwMode="auto">
          <a:xfrm>
            <a:off x="4400550" y="6046788"/>
            <a:ext cx="90488" cy="90487"/>
          </a:xfrm>
          <a:prstGeom prst="rect">
            <a:avLst/>
          </a:prstGeom>
          <a:solidFill>
            <a:srgbClr val="0084A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a typeface="ＭＳ Ｐゴシック" pitchFamily="96" charset="-128"/>
            </a:endParaRPr>
          </a:p>
        </p:txBody>
      </p:sp>
      <p:sp>
        <p:nvSpPr>
          <p:cNvPr id="28" name="Rectangle 27"/>
          <p:cNvSpPr/>
          <p:nvPr userDrawn="1"/>
        </p:nvSpPr>
        <p:spPr bwMode="auto">
          <a:xfrm>
            <a:off x="4672013" y="6046788"/>
            <a:ext cx="88900" cy="90487"/>
          </a:xfrm>
          <a:prstGeom prst="rect">
            <a:avLst/>
          </a:prstGeom>
          <a:solidFill>
            <a:schemeClr val="tx1">
              <a:lumMod val="95000"/>
              <a:lumOff val="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a typeface="ＭＳ Ｐゴシック" pitchFamily="96" charset="-128"/>
            </a:endParaRPr>
          </a:p>
        </p:txBody>
      </p:sp>
      <p:pic>
        <p:nvPicPr>
          <p:cNvPr id="14" name="Picture 13" descr="PDbannerTEST.png"/>
          <p:cNvPicPr>
            <a:picLocks noChangeAspect="1"/>
          </p:cNvPicPr>
          <p:nvPr userDrawn="1"/>
        </p:nvPicPr>
        <p:blipFill>
          <a:blip r:embed="rId11" cstate="screen"/>
          <a:stretch>
            <a:fillRect/>
          </a:stretch>
        </p:blipFill>
        <p:spPr>
          <a:xfrm>
            <a:off x="0" y="6331100"/>
            <a:ext cx="9144000" cy="539091"/>
          </a:xfrm>
          <a:prstGeom prst="rect">
            <a:avLst/>
          </a:prstGeom>
        </p:spPr>
      </p:pic>
    </p:spTree>
  </p:cSld>
  <p:clrMap bg1="lt1" tx1="dk1" bg2="lt2" tx2="dk2" accent1="accent1" accent2="accent2" accent3="accent3" accent4="accent4" accent5="accent5" accent6="accent6" hlink="hlink" folHlink="folHlink"/>
  <p:sldLayoutIdLst>
    <p:sldLayoutId id="2147483827" r:id="rId1"/>
    <p:sldLayoutId id="2147483818" r:id="rId2"/>
    <p:sldLayoutId id="2147483828" r:id="rId3"/>
    <p:sldLayoutId id="2147483819" r:id="rId4"/>
    <p:sldLayoutId id="2147483820" r:id="rId5"/>
    <p:sldLayoutId id="2147483821" r:id="rId6"/>
    <p:sldLayoutId id="2147483822" r:id="rId7"/>
    <p:sldLayoutId id="2147483823" r:id="rId8"/>
    <p:sldLayoutId id="2147483824" r:id="rId9"/>
  </p:sldLayoutIdLst>
  <p:transition spd="med">
    <p:fade/>
  </p:transition>
  <p:timing>
    <p:tnLst>
      <p:par>
        <p:cTn id="1" dur="indefinite" restart="never" nodeType="tmRoot"/>
      </p:par>
    </p:tnLst>
  </p:timing>
  <p:hf sldNum="0" hdr="0" ftr="0" dt="0"/>
  <p:txStyles>
    <p:titleStyle>
      <a:lvl1pPr algn="l" defTabSz="457200" rtl="0" eaLnBrk="0" fontAlgn="base" hangingPunct="0">
        <a:spcBef>
          <a:spcPct val="0"/>
        </a:spcBef>
        <a:spcAft>
          <a:spcPct val="0"/>
        </a:spcAft>
        <a:defRPr sz="3000" b="1" kern="1200" cap="all">
          <a:solidFill>
            <a:schemeClr val="tx1"/>
          </a:solidFill>
          <a:latin typeface="Arial"/>
          <a:ea typeface="ＭＳ Ｐゴシック" pitchFamily="48" charset="-128"/>
          <a:cs typeface="Arial"/>
        </a:defRPr>
      </a:lvl1pPr>
      <a:lvl2pPr algn="l" defTabSz="457200" rtl="0" eaLnBrk="0" fontAlgn="base" hangingPunct="0">
        <a:spcBef>
          <a:spcPct val="0"/>
        </a:spcBef>
        <a:spcAft>
          <a:spcPct val="0"/>
        </a:spcAft>
        <a:defRPr sz="3000" b="1">
          <a:solidFill>
            <a:schemeClr val="tx1"/>
          </a:solidFill>
          <a:latin typeface="Arial" pitchFamily="48" charset="0"/>
          <a:ea typeface="ＭＳ Ｐゴシック" pitchFamily="48" charset="-128"/>
        </a:defRPr>
      </a:lvl2pPr>
      <a:lvl3pPr algn="l" defTabSz="457200" rtl="0" eaLnBrk="0" fontAlgn="base" hangingPunct="0">
        <a:spcBef>
          <a:spcPct val="0"/>
        </a:spcBef>
        <a:spcAft>
          <a:spcPct val="0"/>
        </a:spcAft>
        <a:defRPr sz="3000" b="1">
          <a:solidFill>
            <a:schemeClr val="tx1"/>
          </a:solidFill>
          <a:latin typeface="Arial" pitchFamily="48" charset="0"/>
          <a:ea typeface="ＭＳ Ｐゴシック" pitchFamily="48" charset="-128"/>
        </a:defRPr>
      </a:lvl3pPr>
      <a:lvl4pPr algn="l" defTabSz="457200" rtl="0" eaLnBrk="0" fontAlgn="base" hangingPunct="0">
        <a:spcBef>
          <a:spcPct val="0"/>
        </a:spcBef>
        <a:spcAft>
          <a:spcPct val="0"/>
        </a:spcAft>
        <a:defRPr sz="3000" b="1">
          <a:solidFill>
            <a:schemeClr val="tx1"/>
          </a:solidFill>
          <a:latin typeface="Arial" pitchFamily="48" charset="0"/>
          <a:ea typeface="ＭＳ Ｐゴシック" pitchFamily="48" charset="-128"/>
        </a:defRPr>
      </a:lvl4pPr>
      <a:lvl5pPr algn="l" defTabSz="457200" rtl="0" eaLnBrk="0" fontAlgn="base" hangingPunct="0">
        <a:spcBef>
          <a:spcPct val="0"/>
        </a:spcBef>
        <a:spcAft>
          <a:spcPct val="0"/>
        </a:spcAft>
        <a:defRPr sz="3000" b="1">
          <a:solidFill>
            <a:schemeClr val="tx1"/>
          </a:solidFill>
          <a:latin typeface="Arial" pitchFamily="48" charset="0"/>
          <a:ea typeface="ＭＳ Ｐゴシック" pitchFamily="48" charset="-128"/>
        </a:defRPr>
      </a:lvl5pPr>
      <a:lvl6pPr marL="457200" algn="l" defTabSz="457200" rtl="0" fontAlgn="base">
        <a:spcBef>
          <a:spcPct val="0"/>
        </a:spcBef>
        <a:spcAft>
          <a:spcPct val="0"/>
        </a:spcAft>
        <a:defRPr sz="3000" b="1">
          <a:solidFill>
            <a:srgbClr val="FC7F1D"/>
          </a:solidFill>
          <a:latin typeface="Arial" pitchFamily="48" charset="0"/>
          <a:ea typeface="ＭＳ Ｐゴシック" pitchFamily="48" charset="-128"/>
        </a:defRPr>
      </a:lvl6pPr>
      <a:lvl7pPr marL="914400" algn="l" defTabSz="457200" rtl="0" fontAlgn="base">
        <a:spcBef>
          <a:spcPct val="0"/>
        </a:spcBef>
        <a:spcAft>
          <a:spcPct val="0"/>
        </a:spcAft>
        <a:defRPr sz="3000" b="1">
          <a:solidFill>
            <a:srgbClr val="FC7F1D"/>
          </a:solidFill>
          <a:latin typeface="Arial" pitchFamily="48" charset="0"/>
          <a:ea typeface="ＭＳ Ｐゴシック" pitchFamily="48" charset="-128"/>
        </a:defRPr>
      </a:lvl7pPr>
      <a:lvl8pPr marL="1371600" algn="l" defTabSz="457200" rtl="0" fontAlgn="base">
        <a:spcBef>
          <a:spcPct val="0"/>
        </a:spcBef>
        <a:spcAft>
          <a:spcPct val="0"/>
        </a:spcAft>
        <a:defRPr sz="3000" b="1">
          <a:solidFill>
            <a:srgbClr val="FC7F1D"/>
          </a:solidFill>
          <a:latin typeface="Arial" pitchFamily="48" charset="0"/>
          <a:ea typeface="ＭＳ Ｐゴシック" pitchFamily="48" charset="-128"/>
        </a:defRPr>
      </a:lvl8pPr>
      <a:lvl9pPr marL="1828800" algn="l" defTabSz="457200" rtl="0" fontAlgn="base">
        <a:spcBef>
          <a:spcPct val="0"/>
        </a:spcBef>
        <a:spcAft>
          <a:spcPct val="0"/>
        </a:spcAft>
        <a:defRPr sz="3000" b="1">
          <a:solidFill>
            <a:srgbClr val="FC7F1D"/>
          </a:solidFill>
          <a:latin typeface="Arial" pitchFamily="48" charset="0"/>
          <a:ea typeface="ＭＳ Ｐゴシック" pitchFamily="48" charset="-128"/>
        </a:defRPr>
      </a:lvl9pPr>
    </p:titleStyle>
    <p:bodyStyle>
      <a:lvl1pPr marL="230188" indent="-230188" algn="l" defTabSz="457200" rtl="0" eaLnBrk="0" fontAlgn="base" hangingPunct="0">
        <a:spcBef>
          <a:spcPct val="20000"/>
        </a:spcBef>
        <a:spcAft>
          <a:spcPct val="0"/>
        </a:spcAft>
        <a:buClr>
          <a:srgbClr val="558B34"/>
        </a:buClr>
        <a:buSzPct val="80000"/>
        <a:buFont typeface="Wingdings" pitchFamily="96" charset="2"/>
        <a:buChar char="§"/>
        <a:defRPr sz="2800" kern="1200">
          <a:solidFill>
            <a:srgbClr val="4C4C4F"/>
          </a:solidFill>
          <a:latin typeface="Arial"/>
          <a:ea typeface="ＭＳ Ｐゴシック" pitchFamily="48" charset="-128"/>
          <a:cs typeface="Arial"/>
        </a:defRPr>
      </a:lvl1pPr>
      <a:lvl2pPr marL="511175" indent="-222250" algn="l" defTabSz="457200" rtl="0" eaLnBrk="0" fontAlgn="base" hangingPunct="0">
        <a:spcBef>
          <a:spcPct val="20000"/>
        </a:spcBef>
        <a:spcAft>
          <a:spcPct val="0"/>
        </a:spcAft>
        <a:buClrTx/>
        <a:buSzPct val="80000"/>
        <a:buFont typeface="Wingdings" pitchFamily="96" charset="2"/>
        <a:buChar char="§"/>
        <a:defRPr sz="2400" kern="1200">
          <a:solidFill>
            <a:srgbClr val="4C4C4F"/>
          </a:solidFill>
          <a:latin typeface="Arial"/>
          <a:ea typeface="ＭＳ Ｐゴシック" pitchFamily="48" charset="-128"/>
          <a:cs typeface="Arial"/>
        </a:defRPr>
      </a:lvl2pPr>
      <a:lvl3pPr marL="857250" indent="-230188" algn="l" defTabSz="457200" rtl="0" eaLnBrk="0" fontAlgn="base" hangingPunct="0">
        <a:spcBef>
          <a:spcPct val="20000"/>
        </a:spcBef>
        <a:spcAft>
          <a:spcPct val="0"/>
        </a:spcAft>
        <a:buClr>
          <a:srgbClr val="558B34"/>
        </a:buClr>
        <a:buSzPct val="80000"/>
        <a:buFont typeface="Wingdings" pitchFamily="96" charset="2"/>
        <a:buChar char="§"/>
        <a:defRPr sz="2000" kern="1200">
          <a:solidFill>
            <a:srgbClr val="4C4C4F"/>
          </a:solidFill>
          <a:latin typeface="Arial"/>
          <a:ea typeface="ＭＳ Ｐゴシック" pitchFamily="48" charset="-128"/>
          <a:cs typeface="Arial"/>
        </a:defRPr>
      </a:lvl3pPr>
      <a:lvl4pPr marL="1146175" indent="-173038" algn="l" defTabSz="457200" rtl="0" eaLnBrk="0" fontAlgn="base" hangingPunct="0">
        <a:spcBef>
          <a:spcPct val="20000"/>
        </a:spcBef>
        <a:spcAft>
          <a:spcPct val="0"/>
        </a:spcAft>
        <a:buClrTx/>
        <a:buSzPct val="80000"/>
        <a:buFont typeface="Wingdings" pitchFamily="96" charset="2"/>
        <a:buChar char="§"/>
        <a:defRPr kern="1200">
          <a:solidFill>
            <a:srgbClr val="4C4C4F"/>
          </a:solidFill>
          <a:latin typeface="Arial"/>
          <a:ea typeface="ＭＳ Ｐゴシック" pitchFamily="48" charset="-128"/>
          <a:cs typeface="Arial"/>
        </a:defRPr>
      </a:lvl4pPr>
      <a:lvl5pPr marL="1427163" indent="-173038" algn="l" defTabSz="457200" rtl="0" eaLnBrk="0" fontAlgn="base" hangingPunct="0">
        <a:spcBef>
          <a:spcPct val="20000"/>
        </a:spcBef>
        <a:spcAft>
          <a:spcPct val="0"/>
        </a:spcAft>
        <a:buClr>
          <a:srgbClr val="558B34"/>
        </a:buClr>
        <a:buSzPct val="80000"/>
        <a:buFont typeface="Wingdings" pitchFamily="96" charset="2"/>
        <a:buChar char="§"/>
        <a:defRPr sz="1600" kern="1200">
          <a:solidFill>
            <a:srgbClr val="4C4C4F"/>
          </a:solidFill>
          <a:latin typeface="Arial"/>
          <a:ea typeface="ＭＳ Ｐゴシック" pitchFamily="48"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bwMode="auto">
          <a:xfrm>
            <a:off x="762000" y="2597150"/>
            <a:ext cx="7772400" cy="1470025"/>
          </a:xfrm>
        </p:spPr>
        <p:txBody>
          <a:bodyPr/>
          <a:lstStyle/>
          <a:p>
            <a:pPr eaLnBrk="1" hangingPunct="1"/>
            <a:r>
              <a:rPr lang="en-US" cap="none" dirty="0" smtClean="0">
                <a:latin typeface="Arial" charset="0"/>
                <a:ea typeface="ＭＳ Ｐゴシック" pitchFamily="96" charset="-128"/>
              </a:rPr>
              <a:t>The snake, the tree, and the fan:</a:t>
            </a:r>
            <a:br>
              <a:rPr lang="en-US" cap="none" dirty="0" smtClean="0">
                <a:latin typeface="Arial" charset="0"/>
                <a:ea typeface="ＭＳ Ｐゴシック" pitchFamily="96" charset="-128"/>
              </a:rPr>
            </a:br>
            <a:r>
              <a:rPr lang="en-US" cap="none" dirty="0" smtClean="0">
                <a:latin typeface="Arial" charset="0"/>
                <a:ea typeface="ＭＳ Ｐゴシック" pitchFamily="96" charset="-128"/>
              </a:rPr>
              <a:t>A parable for the accessible Web</a:t>
            </a:r>
          </a:p>
        </p:txBody>
      </p:sp>
      <p:sp>
        <p:nvSpPr>
          <p:cNvPr id="15363" name="Subtitle 2"/>
          <p:cNvSpPr>
            <a:spLocks noGrp="1"/>
          </p:cNvSpPr>
          <p:nvPr>
            <p:ph type="subTitle" idx="1"/>
          </p:nvPr>
        </p:nvSpPr>
        <p:spPr>
          <a:xfrm>
            <a:off x="1447800" y="3860800"/>
            <a:ext cx="6400800" cy="1219200"/>
          </a:xfrm>
        </p:spPr>
        <p:txBody>
          <a:bodyPr/>
          <a:lstStyle/>
          <a:p>
            <a:pPr eaLnBrk="1" hangingPunct="1"/>
            <a:r>
              <a:rPr lang="en-US" dirty="0" smtClean="0">
                <a:latin typeface="Arial" charset="0"/>
                <a:ea typeface="ＭＳ Ｐゴシック" pitchFamily="96" charset="-128"/>
              </a:rPr>
              <a:t>Luke Withrow |  2011-06-02</a:t>
            </a: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bwMode="auto"/>
        <p:txBody>
          <a:bodyPr/>
          <a:lstStyle/>
          <a:p>
            <a:pPr eaLnBrk="1" hangingPunct="1"/>
            <a:r>
              <a:rPr lang="en-US" cap="none" dirty="0" smtClean="0">
                <a:latin typeface="Arial" charset="0"/>
                <a:ea typeface="ＭＳ Ｐゴシック" pitchFamily="96" charset="-128"/>
              </a:rPr>
              <a:t>How a CMS can help</a:t>
            </a:r>
          </a:p>
        </p:txBody>
      </p:sp>
      <p:sp>
        <p:nvSpPr>
          <p:cNvPr id="18435" name="Content Placeholder 2"/>
          <p:cNvSpPr>
            <a:spLocks noGrp="1"/>
          </p:cNvSpPr>
          <p:nvPr>
            <p:ph sz="half" idx="1"/>
          </p:nvPr>
        </p:nvSpPr>
        <p:spPr>
          <a:xfrm>
            <a:off x="457200" y="3773356"/>
            <a:ext cx="8382000" cy="1640681"/>
          </a:xfrm>
        </p:spPr>
        <p:txBody>
          <a:bodyPr/>
          <a:lstStyle/>
          <a:p>
            <a:pPr lvl="1" eaLnBrk="1" hangingPunct="1">
              <a:buClr>
                <a:srgbClr val="558B34"/>
              </a:buClr>
            </a:pPr>
            <a:r>
              <a:rPr lang="en-US" dirty="0" smtClean="0">
                <a:latin typeface="Arial" charset="0"/>
                <a:ea typeface="ＭＳ Ｐゴシック" pitchFamily="96" charset="-128"/>
              </a:rPr>
              <a:t>Build accessibility into your templates</a:t>
            </a:r>
          </a:p>
          <a:p>
            <a:pPr lvl="1" eaLnBrk="1" hangingPunct="1">
              <a:buClr>
                <a:srgbClr val="558B34"/>
              </a:buClr>
            </a:pPr>
            <a:r>
              <a:rPr lang="en-US" dirty="0" smtClean="0">
                <a:latin typeface="Arial" charset="0"/>
                <a:ea typeface="ＭＳ Ｐゴシック" pitchFamily="96" charset="-128"/>
              </a:rPr>
              <a:t>Build common mistakes </a:t>
            </a:r>
            <a:r>
              <a:rPr lang="en-US" b="1" dirty="0" smtClean="0">
                <a:latin typeface="Arial" charset="0"/>
                <a:ea typeface="ＭＳ Ｐゴシック" pitchFamily="96" charset="-128"/>
              </a:rPr>
              <a:t>out</a:t>
            </a:r>
            <a:r>
              <a:rPr lang="en-US" dirty="0" smtClean="0">
                <a:latin typeface="Arial" charset="0"/>
                <a:ea typeface="ＭＳ Ｐゴシック" pitchFamily="96" charset="-128"/>
              </a:rPr>
              <a:t> of your editor</a:t>
            </a:r>
          </a:p>
          <a:p>
            <a:pPr lvl="1" eaLnBrk="1" hangingPunct="1">
              <a:buClr>
                <a:srgbClr val="558B34"/>
              </a:buClr>
            </a:pPr>
            <a:r>
              <a:rPr lang="en-US" dirty="0" smtClean="0">
                <a:latin typeface="Arial" charset="0"/>
                <a:ea typeface="ＭＳ Ｐゴシック" pitchFamily="96" charset="-128"/>
              </a:rPr>
              <a:t>Explain the reasons behind accessibility</a:t>
            </a:r>
          </a:p>
          <a:p>
            <a:pPr lvl="1" eaLnBrk="1" hangingPunct="1">
              <a:buClr>
                <a:srgbClr val="558B34"/>
              </a:buClr>
            </a:pPr>
            <a:r>
              <a:rPr lang="en-US" dirty="0" smtClean="0">
                <a:latin typeface="Arial" charset="0"/>
                <a:ea typeface="ＭＳ Ｐゴシック" pitchFamily="96" charset="-128"/>
              </a:rPr>
              <a:t>Use accessibility to bring the focus back to good content (rather than flashy design)</a:t>
            </a:r>
          </a:p>
          <a:p>
            <a:pPr lvl="1" eaLnBrk="1" hangingPunct="1">
              <a:buClr>
                <a:srgbClr val="558B34"/>
              </a:buClr>
            </a:pPr>
            <a:endParaRPr lang="en-US" dirty="0" smtClean="0">
              <a:latin typeface="Arial" charset="0"/>
              <a:ea typeface="ＭＳ Ｐゴシック" pitchFamily="96" charset="-128"/>
            </a:endParaRPr>
          </a:p>
          <a:p>
            <a:pPr lvl="1" eaLnBrk="1" hangingPunct="1">
              <a:buClr>
                <a:srgbClr val="558B34"/>
              </a:buClr>
            </a:pPr>
            <a:endParaRPr lang="en-US" dirty="0" smtClean="0">
              <a:latin typeface="Arial" charset="0"/>
              <a:ea typeface="ＭＳ Ｐゴシック" pitchFamily="96" charset="-128"/>
            </a:endParaRPr>
          </a:p>
        </p:txBody>
      </p:sp>
      <p:pic>
        <p:nvPicPr>
          <p:cNvPr id="8197" name="Picture 5"/>
          <p:cNvPicPr>
            <a:picLocks noChangeAspect="1" noChangeArrowheads="1"/>
          </p:cNvPicPr>
          <p:nvPr/>
        </p:nvPicPr>
        <p:blipFill>
          <a:blip r:embed="rId3" cstate="screen"/>
          <a:srcRect/>
          <a:stretch>
            <a:fillRect/>
          </a:stretch>
        </p:blipFill>
        <p:spPr bwMode="auto">
          <a:xfrm>
            <a:off x="457200" y="1354439"/>
            <a:ext cx="8153400" cy="2285423"/>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bwMode="auto"/>
        <p:txBody>
          <a:bodyPr/>
          <a:lstStyle/>
          <a:p>
            <a:pPr eaLnBrk="1" hangingPunct="1"/>
            <a:r>
              <a:rPr lang="en-US" cap="none" dirty="0" smtClean="0">
                <a:latin typeface="Arial" charset="0"/>
                <a:ea typeface="ＭＳ Ｐゴシック" pitchFamily="96" charset="-128"/>
              </a:rPr>
              <a:t>Accessible design vs. Good design:  What’s the difference?</a:t>
            </a:r>
          </a:p>
        </p:txBody>
      </p:sp>
      <p:sp>
        <p:nvSpPr>
          <p:cNvPr id="18435" name="Content Placeholder 2"/>
          <p:cNvSpPr>
            <a:spLocks noGrp="1"/>
          </p:cNvSpPr>
          <p:nvPr>
            <p:ph sz="half" idx="1"/>
          </p:nvPr>
        </p:nvSpPr>
        <p:spPr>
          <a:xfrm>
            <a:off x="457200" y="1600200"/>
            <a:ext cx="5716258" cy="4525963"/>
          </a:xfrm>
        </p:spPr>
        <p:txBody>
          <a:bodyPr/>
          <a:lstStyle/>
          <a:p>
            <a:pPr lvl="1" eaLnBrk="1" hangingPunct="1">
              <a:buClr>
                <a:srgbClr val="558B34"/>
              </a:buClr>
              <a:buNone/>
            </a:pPr>
            <a:r>
              <a:rPr lang="en-US" b="1" dirty="0" smtClean="0">
                <a:latin typeface="Arial" charset="0"/>
                <a:ea typeface="ＭＳ Ｐゴシック" pitchFamily="96" charset="-128"/>
              </a:rPr>
              <a:t>(Hint:  There isn’t one)</a:t>
            </a:r>
          </a:p>
          <a:p>
            <a:pPr lvl="1" eaLnBrk="1" hangingPunct="1">
              <a:buClr>
                <a:srgbClr val="558B34"/>
              </a:buClr>
            </a:pPr>
            <a:endParaRPr lang="en-US" b="1" dirty="0" smtClean="0">
              <a:latin typeface="Arial" charset="0"/>
              <a:ea typeface="ＭＳ Ｐゴシック" pitchFamily="96" charset="-128"/>
            </a:endParaRPr>
          </a:p>
          <a:p>
            <a:pPr lvl="1" eaLnBrk="1" hangingPunct="1">
              <a:buClr>
                <a:srgbClr val="558B34"/>
              </a:buClr>
            </a:pPr>
            <a:r>
              <a:rPr lang="en-US" dirty="0" smtClean="0">
                <a:latin typeface="Arial" charset="0"/>
                <a:ea typeface="ＭＳ Ｐゴシック" pitchFamily="96" charset="-128"/>
              </a:rPr>
              <a:t>Good design is easy to read</a:t>
            </a:r>
          </a:p>
          <a:p>
            <a:pPr lvl="1" eaLnBrk="1" hangingPunct="1">
              <a:buClr>
                <a:srgbClr val="558B34"/>
              </a:buClr>
            </a:pPr>
            <a:r>
              <a:rPr lang="en-US" dirty="0" smtClean="0">
                <a:latin typeface="Arial" charset="0"/>
                <a:ea typeface="ＭＳ Ｐゴシック" pitchFamily="96" charset="-128"/>
              </a:rPr>
              <a:t>Good design works, no matter how you come at it</a:t>
            </a:r>
          </a:p>
          <a:p>
            <a:pPr lvl="1" eaLnBrk="1" hangingPunct="1">
              <a:buClr>
                <a:srgbClr val="558B34"/>
              </a:buClr>
            </a:pPr>
            <a:r>
              <a:rPr lang="en-US" dirty="0" smtClean="0">
                <a:latin typeface="Arial" charset="0"/>
                <a:ea typeface="ＭＳ Ｐゴシック" pitchFamily="96" charset="-128"/>
              </a:rPr>
              <a:t>Good design is fast, reliable and durable</a:t>
            </a:r>
          </a:p>
          <a:p>
            <a:pPr lvl="1" eaLnBrk="1" hangingPunct="1">
              <a:buClr>
                <a:srgbClr val="558B34"/>
              </a:buClr>
            </a:pPr>
            <a:r>
              <a:rPr lang="en-US" dirty="0" smtClean="0">
                <a:latin typeface="Arial" charset="0"/>
                <a:ea typeface="ＭＳ Ｐゴシック" pitchFamily="96" charset="-128"/>
              </a:rPr>
              <a:t>Good design separates content, technology and style</a:t>
            </a:r>
          </a:p>
          <a:p>
            <a:pPr lvl="1" eaLnBrk="1" hangingPunct="1">
              <a:buClr>
                <a:srgbClr val="558B34"/>
              </a:buClr>
            </a:pPr>
            <a:endParaRPr lang="en-US" dirty="0" smtClean="0">
              <a:latin typeface="Arial" charset="0"/>
              <a:ea typeface="ＭＳ Ｐゴシック" pitchFamily="96" charset="-128"/>
            </a:endParaRPr>
          </a:p>
        </p:txBody>
      </p:sp>
      <p:pic>
        <p:nvPicPr>
          <p:cNvPr id="6146" name="Picture 2"/>
          <p:cNvPicPr>
            <a:picLocks noGrp="1" noChangeAspect="1" noChangeArrowheads="1"/>
          </p:cNvPicPr>
          <p:nvPr>
            <p:ph sz="half" idx="2"/>
          </p:nvPr>
        </p:nvPicPr>
        <p:blipFill>
          <a:blip r:embed="rId3" cstate="screen"/>
          <a:srcRect/>
          <a:stretch>
            <a:fillRect/>
          </a:stretch>
        </p:blipFill>
        <p:spPr bwMode="auto">
          <a:xfrm>
            <a:off x="6173458" y="1200150"/>
            <a:ext cx="2610179" cy="462899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bwMode="auto"/>
        <p:txBody>
          <a:bodyPr/>
          <a:lstStyle/>
          <a:p>
            <a:pPr eaLnBrk="1" hangingPunct="1"/>
            <a:r>
              <a:rPr lang="en-US" cap="none" dirty="0" smtClean="0">
                <a:latin typeface="Arial" charset="0"/>
                <a:ea typeface="ＭＳ Ｐゴシック" pitchFamily="96" charset="-128"/>
              </a:rPr>
              <a:t>Google:  The elephant in the room</a:t>
            </a:r>
          </a:p>
        </p:txBody>
      </p:sp>
      <p:sp>
        <p:nvSpPr>
          <p:cNvPr id="18435" name="Content Placeholder 2"/>
          <p:cNvSpPr>
            <a:spLocks noGrp="1"/>
          </p:cNvSpPr>
          <p:nvPr>
            <p:ph sz="half" idx="1"/>
          </p:nvPr>
        </p:nvSpPr>
        <p:spPr/>
        <p:txBody>
          <a:bodyPr/>
          <a:lstStyle/>
          <a:p>
            <a:pPr lvl="1" eaLnBrk="1" hangingPunct="1">
              <a:buClr>
                <a:srgbClr val="558B34"/>
              </a:buClr>
            </a:pPr>
            <a:r>
              <a:rPr lang="en-US" dirty="0" smtClean="0">
                <a:latin typeface="Arial" charset="0"/>
                <a:ea typeface="ＭＳ Ｐゴシック" pitchFamily="96" charset="-128"/>
              </a:rPr>
              <a:t>SEO</a:t>
            </a:r>
          </a:p>
          <a:p>
            <a:pPr lvl="1" eaLnBrk="1" hangingPunct="1">
              <a:buClr>
                <a:srgbClr val="558B34"/>
              </a:buClr>
            </a:pPr>
            <a:r>
              <a:rPr lang="en-US" dirty="0" smtClean="0">
                <a:latin typeface="Arial" charset="0"/>
                <a:ea typeface="ＭＳ Ｐゴシック" pitchFamily="96" charset="-128"/>
              </a:rPr>
              <a:t>Text</a:t>
            </a:r>
          </a:p>
          <a:p>
            <a:pPr lvl="1" eaLnBrk="1" hangingPunct="1">
              <a:buClr>
                <a:srgbClr val="558B34"/>
              </a:buClr>
            </a:pPr>
            <a:r>
              <a:rPr lang="en-US" dirty="0" smtClean="0">
                <a:latin typeface="Arial" charset="0"/>
                <a:ea typeface="ＭＳ Ｐゴシック" pitchFamily="96" charset="-128"/>
              </a:rPr>
              <a:t>Headers</a:t>
            </a:r>
          </a:p>
          <a:p>
            <a:pPr lvl="1" eaLnBrk="1" hangingPunct="1">
              <a:buClr>
                <a:srgbClr val="558B34"/>
              </a:buClr>
            </a:pPr>
            <a:r>
              <a:rPr lang="en-US" dirty="0" smtClean="0">
                <a:latin typeface="Arial" charset="0"/>
                <a:ea typeface="ＭＳ Ｐゴシック" pitchFamily="96" charset="-128"/>
              </a:rPr>
              <a:t>Good links</a:t>
            </a:r>
          </a:p>
          <a:p>
            <a:pPr lvl="1" eaLnBrk="1" hangingPunct="1">
              <a:buClr>
                <a:srgbClr val="558B34"/>
              </a:buClr>
            </a:pPr>
            <a:r>
              <a:rPr lang="en-US" dirty="0" smtClean="0">
                <a:latin typeface="Arial" charset="0"/>
                <a:ea typeface="ＭＳ Ｐゴシック" pitchFamily="96" charset="-128"/>
              </a:rPr>
              <a:t>Alt tags</a:t>
            </a:r>
          </a:p>
          <a:p>
            <a:pPr lvl="1" eaLnBrk="1" hangingPunct="1">
              <a:buClr>
                <a:srgbClr val="558B34"/>
              </a:buClr>
            </a:pPr>
            <a:r>
              <a:rPr lang="en-US" dirty="0" smtClean="0">
                <a:latin typeface="Arial" charset="0"/>
                <a:ea typeface="ＭＳ Ｐゴシック" pitchFamily="96" charset="-128"/>
              </a:rPr>
              <a:t>Page titles</a:t>
            </a:r>
          </a:p>
          <a:p>
            <a:pPr lvl="1" eaLnBrk="1" hangingPunct="1">
              <a:buClr>
                <a:srgbClr val="558B34"/>
              </a:buClr>
            </a:pPr>
            <a:r>
              <a:rPr lang="en-US" dirty="0" smtClean="0">
                <a:latin typeface="Arial" charset="0"/>
                <a:ea typeface="ＭＳ Ｐゴシック" pitchFamily="96" charset="-128"/>
              </a:rPr>
              <a:t>Information flow</a:t>
            </a:r>
          </a:p>
          <a:p>
            <a:pPr lvl="1" eaLnBrk="1" hangingPunct="1">
              <a:buClr>
                <a:srgbClr val="558B34"/>
              </a:buClr>
            </a:pPr>
            <a:endParaRPr lang="en-US" dirty="0" smtClean="0">
              <a:latin typeface="Arial" charset="0"/>
              <a:ea typeface="ＭＳ Ｐゴシック" pitchFamily="96" charset="-128"/>
            </a:endParaRPr>
          </a:p>
        </p:txBody>
      </p:sp>
      <p:pic>
        <p:nvPicPr>
          <p:cNvPr id="43010" name="Picture 2"/>
          <p:cNvPicPr>
            <a:picLocks noGrp="1" noChangeAspect="1" noChangeArrowheads="1"/>
          </p:cNvPicPr>
          <p:nvPr>
            <p:ph sz="half" idx="2"/>
          </p:nvPr>
        </p:nvPicPr>
        <p:blipFill>
          <a:blip r:embed="rId3" cstate="screen"/>
          <a:srcRect/>
          <a:stretch>
            <a:fillRect/>
          </a:stretch>
        </p:blipFill>
        <p:spPr bwMode="auto">
          <a:xfrm>
            <a:off x="3184540" y="2217270"/>
            <a:ext cx="5205398" cy="2183279"/>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bwMode="auto"/>
        <p:txBody>
          <a:bodyPr/>
          <a:lstStyle/>
          <a:p>
            <a:pPr eaLnBrk="1" hangingPunct="1"/>
            <a:r>
              <a:rPr lang="en-US" cap="none" dirty="0" smtClean="0">
                <a:latin typeface="Arial" charset="0"/>
                <a:ea typeface="ＭＳ Ｐゴシック" pitchFamily="96" charset="-128"/>
              </a:rPr>
              <a:t>The future</a:t>
            </a:r>
          </a:p>
        </p:txBody>
      </p:sp>
      <p:sp>
        <p:nvSpPr>
          <p:cNvPr id="18435" name="Content Placeholder 2"/>
          <p:cNvSpPr>
            <a:spLocks noGrp="1"/>
          </p:cNvSpPr>
          <p:nvPr>
            <p:ph sz="half" idx="1"/>
          </p:nvPr>
        </p:nvSpPr>
        <p:spPr>
          <a:xfrm>
            <a:off x="457200" y="3695700"/>
            <a:ext cx="4038600" cy="2430463"/>
          </a:xfrm>
        </p:spPr>
        <p:txBody>
          <a:bodyPr/>
          <a:lstStyle/>
          <a:p>
            <a:pPr lvl="1" eaLnBrk="1" hangingPunct="1">
              <a:buClr>
                <a:srgbClr val="558B34"/>
              </a:buClr>
            </a:pPr>
            <a:r>
              <a:rPr lang="en-US" dirty="0" smtClean="0">
                <a:latin typeface="Arial" charset="0"/>
                <a:ea typeface="ＭＳ Ｐゴシック" pitchFamily="96" charset="-128"/>
              </a:rPr>
              <a:t>US DOJ refining accessibility standards</a:t>
            </a:r>
          </a:p>
          <a:p>
            <a:pPr lvl="1" eaLnBrk="1" hangingPunct="1">
              <a:buClr>
                <a:srgbClr val="558B34"/>
              </a:buClr>
            </a:pPr>
            <a:r>
              <a:rPr lang="en-US" dirty="0" smtClean="0">
                <a:latin typeface="Arial" charset="0"/>
                <a:ea typeface="ＭＳ Ｐゴシック" pitchFamily="96" charset="-128"/>
              </a:rPr>
              <a:t>The Baby Boomers</a:t>
            </a:r>
          </a:p>
          <a:p>
            <a:pPr lvl="1" eaLnBrk="1" hangingPunct="1">
              <a:buClr>
                <a:srgbClr val="558B34"/>
              </a:buClr>
            </a:pPr>
            <a:r>
              <a:rPr lang="en-US" dirty="0" smtClean="0">
                <a:latin typeface="Arial" charset="0"/>
                <a:ea typeface="ＭＳ Ｐゴシック" pitchFamily="96" charset="-128"/>
              </a:rPr>
              <a:t>HTML 5</a:t>
            </a:r>
          </a:p>
        </p:txBody>
      </p:sp>
      <p:pic>
        <p:nvPicPr>
          <p:cNvPr id="7170" name="Picture 2"/>
          <p:cNvPicPr>
            <a:picLocks noChangeAspect="1" noChangeArrowheads="1"/>
          </p:cNvPicPr>
          <p:nvPr/>
        </p:nvPicPr>
        <p:blipFill>
          <a:blip r:embed="rId3" cstate="screen"/>
          <a:srcRect/>
          <a:stretch>
            <a:fillRect/>
          </a:stretch>
        </p:blipFill>
        <p:spPr bwMode="auto">
          <a:xfrm>
            <a:off x="1562100" y="1600200"/>
            <a:ext cx="5867400" cy="1943100"/>
          </a:xfrm>
          <a:prstGeom prst="rect">
            <a:avLst/>
          </a:prstGeom>
          <a:noFill/>
          <a:ln w="9525">
            <a:noFill/>
            <a:miter lim="800000"/>
            <a:headEnd/>
            <a:tailEnd/>
          </a:ln>
        </p:spPr>
      </p:pic>
      <p:sp>
        <p:nvSpPr>
          <p:cNvPr id="7" name="Content Placeholder 2"/>
          <p:cNvSpPr>
            <a:spLocks noGrp="1"/>
          </p:cNvSpPr>
          <p:nvPr>
            <p:ph sz="half" idx="1"/>
          </p:nvPr>
        </p:nvSpPr>
        <p:spPr>
          <a:xfrm>
            <a:off x="4648200" y="3695700"/>
            <a:ext cx="4038600" cy="2582863"/>
          </a:xfrm>
        </p:spPr>
        <p:txBody>
          <a:bodyPr/>
          <a:lstStyle/>
          <a:p>
            <a:pPr lvl="1" eaLnBrk="1" hangingPunct="1">
              <a:buClr>
                <a:srgbClr val="558B34"/>
              </a:buClr>
            </a:pPr>
            <a:r>
              <a:rPr lang="en-US" dirty="0" smtClean="0">
                <a:latin typeface="Arial" charset="0"/>
                <a:ea typeface="ＭＳ Ｐゴシック" pitchFamily="96" charset="-128"/>
              </a:rPr>
              <a:t>Mobile platforms</a:t>
            </a:r>
          </a:p>
          <a:p>
            <a:pPr lvl="1" eaLnBrk="1" hangingPunct="1">
              <a:buClr>
                <a:srgbClr val="558B34"/>
              </a:buClr>
            </a:pPr>
            <a:r>
              <a:rPr lang="en-US" dirty="0" smtClean="0">
                <a:latin typeface="Arial" charset="0"/>
                <a:ea typeface="ＭＳ Ｐゴシック" pitchFamily="96" charset="-128"/>
              </a:rPr>
              <a:t>ARIA (Accessible Markup)</a:t>
            </a:r>
          </a:p>
          <a:p>
            <a:pPr lvl="1" eaLnBrk="1" hangingPunct="1">
              <a:buClr>
                <a:srgbClr val="558B34"/>
              </a:buClr>
            </a:pPr>
            <a:r>
              <a:rPr lang="en-US" dirty="0" smtClean="0">
                <a:latin typeface="Arial" charset="0"/>
                <a:ea typeface="ＭＳ Ｐゴシック" pitchFamily="96" charset="-128"/>
              </a:rPr>
              <a:t>More video, more interactivity</a:t>
            </a:r>
          </a:p>
          <a:p>
            <a:pPr lvl="1" eaLnBrk="1" hangingPunct="1">
              <a:buClr>
                <a:srgbClr val="558B34"/>
              </a:buClr>
            </a:pPr>
            <a:endParaRPr lang="en-US" dirty="0" smtClean="0">
              <a:latin typeface="Arial" charset="0"/>
              <a:ea typeface="ＭＳ Ｐゴシック" pitchFamily="96" charset="-128"/>
            </a:endParaRPr>
          </a:p>
          <a:p>
            <a:pPr lvl="1" eaLnBrk="1" hangingPunct="1">
              <a:buClr>
                <a:srgbClr val="558B34"/>
              </a:buClr>
            </a:pPr>
            <a:endParaRPr lang="en-US" dirty="0" smtClean="0">
              <a:latin typeface="Arial" charset="0"/>
              <a:ea typeface="ＭＳ Ｐゴシック" pitchFamily="96" charset="-128"/>
            </a:endParaRPr>
          </a:p>
        </p:txBody>
      </p:sp>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screen"/>
          <a:srcRect/>
          <a:stretch>
            <a:fillRect/>
          </a:stretch>
        </p:blipFill>
        <p:spPr bwMode="auto">
          <a:xfrm>
            <a:off x="1543050" y="1771221"/>
            <a:ext cx="6153150" cy="2017008"/>
          </a:xfrm>
          <a:prstGeom prst="rect">
            <a:avLst/>
          </a:prstGeom>
          <a:noFill/>
          <a:ln w="9525">
            <a:noFill/>
            <a:miter lim="800000"/>
            <a:headEnd/>
            <a:tailEnd/>
          </a:ln>
        </p:spPr>
      </p:pic>
      <p:sp>
        <p:nvSpPr>
          <p:cNvPr id="19458" name="Title 1"/>
          <p:cNvSpPr>
            <a:spLocks noGrp="1"/>
          </p:cNvSpPr>
          <p:nvPr>
            <p:ph type="ctrTitle"/>
          </p:nvPr>
        </p:nvSpPr>
        <p:spPr bwMode="auto">
          <a:xfrm>
            <a:off x="762000" y="3484562"/>
            <a:ext cx="7772400" cy="1470025"/>
          </a:xfrm>
        </p:spPr>
        <p:txBody>
          <a:bodyPr/>
          <a:lstStyle/>
          <a:p>
            <a:pPr eaLnBrk="1" hangingPunct="1"/>
            <a:r>
              <a:rPr lang="en-US" cap="none" dirty="0" smtClean="0">
                <a:latin typeface="Arial" charset="0"/>
                <a:ea typeface="ＭＳ Ｐゴシック" pitchFamily="96" charset="-128"/>
              </a:rPr>
              <a:t>THANK YOU</a:t>
            </a:r>
          </a:p>
        </p:txBody>
      </p:sp>
      <p:sp>
        <p:nvSpPr>
          <p:cNvPr id="4" name="Content Placeholder 2"/>
          <p:cNvSpPr txBox="1">
            <a:spLocks/>
          </p:cNvSpPr>
          <p:nvPr/>
        </p:nvSpPr>
        <p:spPr bwMode="auto">
          <a:xfrm>
            <a:off x="2476500" y="4705349"/>
            <a:ext cx="4038600" cy="14208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457200" marR="0" lvl="1" indent="0" algn="ctr" defTabSz="457200" rtl="0" eaLnBrk="1" fontAlgn="base" latinLnBrk="0" hangingPunct="1">
              <a:lnSpc>
                <a:spcPct val="100000"/>
              </a:lnSpc>
              <a:spcBef>
                <a:spcPct val="20000"/>
              </a:spcBef>
              <a:spcAft>
                <a:spcPct val="0"/>
              </a:spcAft>
              <a:buClr>
                <a:srgbClr val="558B34"/>
              </a:buClr>
              <a:buSzPct val="80000"/>
              <a:buFont typeface="Wingdings" pitchFamily="96" charset="2"/>
              <a:buNone/>
              <a:tabLst/>
              <a:defRPr/>
            </a:pPr>
            <a:r>
              <a:rPr kumimoji="0" lang="en-US" sz="2400" b="0" i="0" u="none" strike="noStrike" kern="1200" cap="none" spc="0" normalizeH="0" baseline="0" noProof="0" dirty="0" smtClean="0">
                <a:ln>
                  <a:noFill/>
                </a:ln>
                <a:effectLst/>
                <a:uLnTx/>
                <a:uFillTx/>
                <a:latin typeface="Arial" charset="0"/>
                <a:ea typeface="ＭＳ Ｐゴシック" pitchFamily="96" charset="-128"/>
                <a:cs typeface="Arial"/>
              </a:rPr>
              <a:t>Luke Withrow</a:t>
            </a:r>
          </a:p>
          <a:p>
            <a:pPr marL="457200" marR="0" lvl="1" indent="0" algn="ctr" defTabSz="457200" rtl="0" eaLnBrk="1" fontAlgn="base" latinLnBrk="0" hangingPunct="1">
              <a:lnSpc>
                <a:spcPct val="100000"/>
              </a:lnSpc>
              <a:spcBef>
                <a:spcPct val="20000"/>
              </a:spcBef>
              <a:spcAft>
                <a:spcPct val="0"/>
              </a:spcAft>
              <a:buClr>
                <a:srgbClr val="558B34"/>
              </a:buClr>
              <a:buSzPct val="80000"/>
              <a:buFont typeface="Wingdings" pitchFamily="96" charset="2"/>
              <a:buNone/>
              <a:tabLst/>
              <a:defRPr/>
            </a:pPr>
            <a:r>
              <a:rPr lang="en-US" sz="2400" dirty="0" smtClean="0">
                <a:cs typeface="Arial"/>
              </a:rPr>
              <a:t>UNC Asheville</a:t>
            </a:r>
          </a:p>
          <a:p>
            <a:pPr marL="457200" marR="0" lvl="1" indent="0" algn="ctr" defTabSz="457200" rtl="0" eaLnBrk="1" fontAlgn="base" latinLnBrk="0" hangingPunct="1">
              <a:lnSpc>
                <a:spcPct val="100000"/>
              </a:lnSpc>
              <a:spcBef>
                <a:spcPct val="20000"/>
              </a:spcBef>
              <a:spcAft>
                <a:spcPct val="0"/>
              </a:spcAft>
              <a:buClr>
                <a:srgbClr val="558B34"/>
              </a:buClr>
              <a:buSzPct val="80000"/>
              <a:buFont typeface="Wingdings" pitchFamily="96" charset="2"/>
              <a:buNone/>
              <a:tabLst/>
              <a:defRPr/>
            </a:pPr>
            <a:r>
              <a:rPr kumimoji="0" lang="en-US" sz="2400" b="0" i="0" u="none" strike="noStrike" kern="1200" cap="none" spc="0" normalizeH="0" baseline="0" noProof="0" dirty="0" smtClean="0">
                <a:ln>
                  <a:noFill/>
                </a:ln>
                <a:effectLst/>
                <a:uLnTx/>
                <a:uFillTx/>
                <a:latin typeface="Arial" charset="0"/>
                <a:ea typeface="ＭＳ Ｐゴシック" pitchFamily="96" charset="-128"/>
                <a:cs typeface="Arial"/>
              </a:rPr>
              <a:t>lwithrow@unca.edu</a:t>
            </a:r>
          </a:p>
        </p:txBody>
      </p:sp>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bwMode="auto"/>
        <p:txBody>
          <a:bodyPr/>
          <a:lstStyle/>
          <a:p>
            <a:pPr eaLnBrk="1" hangingPunct="1"/>
            <a:r>
              <a:rPr lang="en-US" cap="none" dirty="0" smtClean="0">
                <a:latin typeface="Arial" charset="0"/>
                <a:ea typeface="ＭＳ Ｐゴシック" pitchFamily="96" charset="-128"/>
              </a:rPr>
              <a:t>A little history</a:t>
            </a:r>
          </a:p>
        </p:txBody>
      </p:sp>
      <p:sp>
        <p:nvSpPr>
          <p:cNvPr id="18435" name="Content Placeholder 2"/>
          <p:cNvSpPr>
            <a:spLocks noGrp="1"/>
          </p:cNvSpPr>
          <p:nvPr>
            <p:ph sz="half" idx="1"/>
          </p:nvPr>
        </p:nvSpPr>
        <p:spPr/>
        <p:txBody>
          <a:bodyPr/>
          <a:lstStyle/>
          <a:p>
            <a:pPr lvl="1" eaLnBrk="1" hangingPunct="1">
              <a:buClr>
                <a:srgbClr val="558B34"/>
              </a:buClr>
            </a:pPr>
            <a:r>
              <a:rPr lang="en-US" dirty="0" smtClean="0">
                <a:latin typeface="Arial" charset="0"/>
                <a:ea typeface="ＭＳ Ｐゴシック" pitchFamily="96" charset="-128"/>
              </a:rPr>
              <a:t>Civil Rights Act (1964)</a:t>
            </a:r>
          </a:p>
          <a:p>
            <a:pPr lvl="1" eaLnBrk="1" hangingPunct="1">
              <a:buClr>
                <a:srgbClr val="558B34"/>
              </a:buClr>
            </a:pPr>
            <a:r>
              <a:rPr lang="en-US" dirty="0" smtClean="0">
                <a:latin typeface="Arial" charset="0"/>
                <a:ea typeface="ＭＳ Ｐゴシック" pitchFamily="96" charset="-128"/>
              </a:rPr>
              <a:t>Rehabilitation Act (1973)</a:t>
            </a:r>
          </a:p>
          <a:p>
            <a:pPr lvl="1" eaLnBrk="1" hangingPunct="1">
              <a:buClr>
                <a:srgbClr val="558B34"/>
              </a:buClr>
            </a:pPr>
            <a:r>
              <a:rPr lang="en-US" dirty="0" smtClean="0">
                <a:latin typeface="Arial" charset="0"/>
                <a:ea typeface="ＭＳ Ｐゴシック" pitchFamily="96" charset="-128"/>
              </a:rPr>
              <a:t>ADA (1990)</a:t>
            </a:r>
          </a:p>
          <a:p>
            <a:pPr lvl="1" eaLnBrk="1" hangingPunct="1">
              <a:buClr>
                <a:srgbClr val="558B34"/>
              </a:buClr>
            </a:pPr>
            <a:r>
              <a:rPr lang="en-US" dirty="0" smtClean="0">
                <a:latin typeface="Arial" charset="0"/>
                <a:ea typeface="ＭＳ Ｐゴシック" pitchFamily="96" charset="-128"/>
              </a:rPr>
              <a:t>Section 508 (1998)</a:t>
            </a:r>
          </a:p>
          <a:p>
            <a:pPr lvl="1" eaLnBrk="1" hangingPunct="1">
              <a:buClr>
                <a:srgbClr val="558B34"/>
              </a:buClr>
            </a:pPr>
            <a:r>
              <a:rPr lang="en-US" dirty="0" smtClean="0">
                <a:latin typeface="Arial" charset="0"/>
                <a:ea typeface="ＭＳ Ｐゴシック" pitchFamily="96" charset="-128"/>
              </a:rPr>
              <a:t>WCAG 1.0 (1999)</a:t>
            </a:r>
          </a:p>
          <a:p>
            <a:pPr lvl="1" eaLnBrk="1" hangingPunct="1"/>
            <a:r>
              <a:rPr lang="en-US" dirty="0" smtClean="0">
                <a:latin typeface="Arial" charset="0"/>
                <a:ea typeface="ＭＳ Ｐゴシック" pitchFamily="96" charset="-128"/>
              </a:rPr>
              <a:t>ADAAA (2008)</a:t>
            </a:r>
          </a:p>
          <a:p>
            <a:pPr lvl="1" eaLnBrk="1" hangingPunct="1">
              <a:buClr>
                <a:srgbClr val="558B34"/>
              </a:buClr>
            </a:pPr>
            <a:r>
              <a:rPr lang="en-US" dirty="0" smtClean="0">
                <a:latin typeface="Arial" charset="0"/>
                <a:ea typeface="ＭＳ Ｐゴシック" pitchFamily="96" charset="-128"/>
              </a:rPr>
              <a:t>WCAG 2.0 (2008)</a:t>
            </a:r>
          </a:p>
          <a:p>
            <a:pPr lvl="1" eaLnBrk="1" hangingPunct="1">
              <a:buClr>
                <a:srgbClr val="558B34"/>
              </a:buClr>
            </a:pPr>
            <a:endParaRPr lang="en-US" dirty="0" smtClean="0">
              <a:latin typeface="Arial" charset="0"/>
              <a:ea typeface="ＭＳ Ｐゴシック" pitchFamily="96" charset="-128"/>
            </a:endParaRPr>
          </a:p>
          <a:p>
            <a:pPr lvl="1" eaLnBrk="1" hangingPunct="1">
              <a:buClr>
                <a:srgbClr val="558B34"/>
              </a:buClr>
            </a:pPr>
            <a:endParaRPr lang="en-US" dirty="0" smtClean="0">
              <a:latin typeface="Arial" charset="0"/>
              <a:ea typeface="ＭＳ Ｐゴシック" pitchFamily="96" charset="-128"/>
            </a:endParaRPr>
          </a:p>
        </p:txBody>
      </p:sp>
      <p:pic>
        <p:nvPicPr>
          <p:cNvPr id="31746" name="Picture 2"/>
          <p:cNvPicPr>
            <a:picLocks noGrp="1" noChangeAspect="1" noChangeArrowheads="1"/>
          </p:cNvPicPr>
          <p:nvPr>
            <p:ph sz="half" idx="2"/>
          </p:nvPr>
        </p:nvPicPr>
        <p:blipFill>
          <a:blip r:embed="rId3" cstate="screen"/>
          <a:srcRect/>
          <a:stretch>
            <a:fillRect/>
          </a:stretch>
        </p:blipFill>
        <p:spPr bwMode="auto">
          <a:xfrm>
            <a:off x="5465380" y="574093"/>
            <a:ext cx="3373820" cy="4879649"/>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bwMode="auto"/>
        <p:txBody>
          <a:bodyPr/>
          <a:lstStyle/>
          <a:p>
            <a:pPr eaLnBrk="1" hangingPunct="1"/>
            <a:r>
              <a:rPr lang="en-US" cap="none" dirty="0" smtClean="0">
                <a:latin typeface="Arial" charset="0"/>
                <a:ea typeface="ＭＳ Ｐゴシック" pitchFamily="96" charset="-128"/>
              </a:rPr>
              <a:t>You’re not designing for one platform</a:t>
            </a:r>
          </a:p>
        </p:txBody>
      </p:sp>
      <p:sp>
        <p:nvSpPr>
          <p:cNvPr id="18435" name="Content Placeholder 2"/>
          <p:cNvSpPr>
            <a:spLocks noGrp="1"/>
          </p:cNvSpPr>
          <p:nvPr>
            <p:ph sz="half" idx="1"/>
          </p:nvPr>
        </p:nvSpPr>
        <p:spPr/>
        <p:txBody>
          <a:bodyPr/>
          <a:lstStyle/>
          <a:p>
            <a:pPr lvl="1" eaLnBrk="1" hangingPunct="1">
              <a:buClr>
                <a:srgbClr val="558B34"/>
              </a:buClr>
            </a:pPr>
            <a:r>
              <a:rPr lang="en-US" dirty="0" smtClean="0">
                <a:latin typeface="Arial" charset="0"/>
                <a:ea typeface="ＭＳ Ｐゴシック" pitchFamily="96" charset="-128"/>
              </a:rPr>
              <a:t>Displays</a:t>
            </a:r>
          </a:p>
          <a:p>
            <a:pPr lvl="2" eaLnBrk="1" hangingPunct="1"/>
            <a:r>
              <a:rPr lang="en-US" dirty="0" smtClean="0">
                <a:latin typeface="Arial" charset="0"/>
                <a:ea typeface="ＭＳ Ｐゴシック" pitchFamily="96" charset="-128"/>
              </a:rPr>
              <a:t>Screen readers</a:t>
            </a:r>
          </a:p>
          <a:p>
            <a:pPr lvl="2" eaLnBrk="1" hangingPunct="1"/>
            <a:r>
              <a:rPr lang="en-US" dirty="0" smtClean="0">
                <a:latin typeface="Arial" charset="0"/>
                <a:ea typeface="ＭＳ Ｐゴシック" pitchFamily="96" charset="-128"/>
              </a:rPr>
              <a:t>Screen magnifiers</a:t>
            </a:r>
          </a:p>
          <a:p>
            <a:pPr lvl="2" eaLnBrk="1" hangingPunct="1"/>
            <a:r>
              <a:rPr lang="en-US" dirty="0" smtClean="0">
                <a:latin typeface="Arial" charset="0"/>
                <a:ea typeface="ＭＳ Ｐゴシック" pitchFamily="96" charset="-128"/>
              </a:rPr>
              <a:t>Refreshable Braille</a:t>
            </a:r>
          </a:p>
          <a:p>
            <a:pPr lvl="1" eaLnBrk="1" hangingPunct="1">
              <a:buClr>
                <a:srgbClr val="558B34"/>
              </a:buClr>
            </a:pPr>
            <a:r>
              <a:rPr lang="en-US" dirty="0" smtClean="0">
                <a:latin typeface="Arial" charset="0"/>
                <a:ea typeface="ＭＳ Ｐゴシック" pitchFamily="96" charset="-128"/>
              </a:rPr>
              <a:t>Input devices</a:t>
            </a:r>
          </a:p>
          <a:p>
            <a:pPr lvl="2" eaLnBrk="1" hangingPunct="1"/>
            <a:r>
              <a:rPr lang="en-US" dirty="0" smtClean="0">
                <a:latin typeface="Arial" charset="0"/>
                <a:ea typeface="ＭＳ Ｐゴシック" pitchFamily="96" charset="-128"/>
              </a:rPr>
              <a:t>Single switch</a:t>
            </a:r>
          </a:p>
          <a:p>
            <a:pPr lvl="2" eaLnBrk="1" hangingPunct="1"/>
            <a:r>
              <a:rPr lang="en-US" dirty="0" smtClean="0">
                <a:latin typeface="Arial" charset="0"/>
                <a:ea typeface="ＭＳ Ｐゴシック" pitchFamily="96" charset="-128"/>
              </a:rPr>
              <a:t>Speech recognition</a:t>
            </a:r>
          </a:p>
          <a:p>
            <a:pPr lvl="2" eaLnBrk="1" hangingPunct="1"/>
            <a:r>
              <a:rPr lang="en-US" dirty="0" smtClean="0">
                <a:latin typeface="Arial" charset="0"/>
                <a:ea typeface="ＭＳ Ｐゴシック" pitchFamily="96" charset="-128"/>
              </a:rPr>
              <a:t>Touch</a:t>
            </a:r>
          </a:p>
          <a:p>
            <a:pPr lvl="2" eaLnBrk="1" hangingPunct="1"/>
            <a:r>
              <a:rPr lang="en-US" dirty="0" smtClean="0">
                <a:latin typeface="Arial" charset="0"/>
                <a:ea typeface="ＭＳ Ｐゴシック" pitchFamily="96" charset="-128"/>
              </a:rPr>
              <a:t>Brain-computer interface</a:t>
            </a:r>
          </a:p>
          <a:p>
            <a:pPr lvl="1" eaLnBrk="1" hangingPunct="1">
              <a:buClr>
                <a:srgbClr val="558B34"/>
              </a:buClr>
            </a:pPr>
            <a:r>
              <a:rPr lang="en-US" dirty="0" smtClean="0">
                <a:latin typeface="Arial" charset="0"/>
                <a:ea typeface="ＭＳ Ｐゴシック" pitchFamily="96" charset="-128"/>
              </a:rPr>
              <a:t>Could Stephen Hawking browse your website?</a:t>
            </a:r>
          </a:p>
          <a:p>
            <a:pPr lvl="1" eaLnBrk="1" hangingPunct="1">
              <a:buClr>
                <a:srgbClr val="558B34"/>
              </a:buClr>
            </a:pPr>
            <a:endParaRPr lang="en-US" dirty="0" smtClean="0">
              <a:latin typeface="Arial" charset="0"/>
              <a:ea typeface="ＭＳ Ｐゴシック" pitchFamily="96" charset="-128"/>
            </a:endParaRPr>
          </a:p>
          <a:p>
            <a:pPr lvl="1" eaLnBrk="1" hangingPunct="1">
              <a:buClr>
                <a:srgbClr val="558B34"/>
              </a:buClr>
            </a:pPr>
            <a:endParaRPr lang="en-US" dirty="0" smtClean="0">
              <a:latin typeface="Arial" charset="0"/>
              <a:ea typeface="ＭＳ Ｐゴシック" pitchFamily="96" charset="-128"/>
            </a:endParaRPr>
          </a:p>
        </p:txBody>
      </p:sp>
      <p:pic>
        <p:nvPicPr>
          <p:cNvPr id="33795" name="Picture 3"/>
          <p:cNvPicPr>
            <a:picLocks noGrp="1" noChangeAspect="1" noChangeArrowheads="1"/>
          </p:cNvPicPr>
          <p:nvPr>
            <p:ph sz="half" idx="2"/>
          </p:nvPr>
        </p:nvPicPr>
        <p:blipFill>
          <a:blip r:embed="rId3" cstate="screen"/>
          <a:srcRect/>
          <a:stretch>
            <a:fillRect/>
          </a:stretch>
        </p:blipFill>
        <p:spPr bwMode="auto">
          <a:xfrm>
            <a:off x="4630909" y="1755775"/>
            <a:ext cx="3861449" cy="3541439"/>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bwMode="auto">
          <a:xfrm>
            <a:off x="496888" y="457200"/>
            <a:ext cx="6012824" cy="1143000"/>
          </a:xfrm>
        </p:spPr>
        <p:txBody>
          <a:bodyPr/>
          <a:lstStyle/>
          <a:p>
            <a:pPr eaLnBrk="1" hangingPunct="1"/>
            <a:r>
              <a:rPr lang="en-US" cap="none" dirty="0" smtClean="0">
                <a:latin typeface="Arial" charset="0"/>
                <a:ea typeface="ＭＳ Ｐゴシック" pitchFamily="96" charset="-128"/>
              </a:rPr>
              <a:t>Are mobile users disabled?</a:t>
            </a:r>
          </a:p>
        </p:txBody>
      </p:sp>
      <p:sp>
        <p:nvSpPr>
          <p:cNvPr id="18435" name="Content Placeholder 2"/>
          <p:cNvSpPr>
            <a:spLocks noGrp="1"/>
          </p:cNvSpPr>
          <p:nvPr>
            <p:ph sz="half" idx="1"/>
          </p:nvPr>
        </p:nvSpPr>
        <p:spPr>
          <a:xfrm>
            <a:off x="4210400" y="1600200"/>
            <a:ext cx="4628800" cy="4525963"/>
          </a:xfrm>
        </p:spPr>
        <p:txBody>
          <a:bodyPr/>
          <a:lstStyle/>
          <a:p>
            <a:pPr lvl="1" eaLnBrk="1" hangingPunct="1">
              <a:buClr>
                <a:srgbClr val="558B34"/>
              </a:buClr>
            </a:pPr>
            <a:r>
              <a:rPr lang="en-US" dirty="0" smtClean="0">
                <a:latin typeface="Arial" charset="0"/>
                <a:ea typeface="ＭＳ Ｐゴシック" pitchFamily="96" charset="-128"/>
              </a:rPr>
              <a:t>No mouse = no </a:t>
            </a:r>
            <a:r>
              <a:rPr lang="en-US" dirty="0" err="1" smtClean="0">
                <a:latin typeface="Arial" charset="0"/>
                <a:ea typeface="ＭＳ Ｐゴシック" pitchFamily="96" charset="-128"/>
              </a:rPr>
              <a:t>mouseover</a:t>
            </a:r>
            <a:endParaRPr lang="en-US" dirty="0" smtClean="0">
              <a:latin typeface="Arial" charset="0"/>
              <a:ea typeface="ＭＳ Ｐゴシック" pitchFamily="96" charset="-128"/>
            </a:endParaRPr>
          </a:p>
          <a:p>
            <a:pPr lvl="1" eaLnBrk="1" hangingPunct="1">
              <a:buClr>
                <a:srgbClr val="558B34"/>
              </a:buClr>
            </a:pPr>
            <a:r>
              <a:rPr lang="en-US" dirty="0" smtClean="0">
                <a:latin typeface="Arial" charset="0"/>
                <a:ea typeface="ＭＳ Ｐゴシック" pitchFamily="96" charset="-128"/>
              </a:rPr>
              <a:t>Virtual keyboard</a:t>
            </a:r>
          </a:p>
          <a:p>
            <a:pPr lvl="1" eaLnBrk="1" hangingPunct="1">
              <a:buClr>
                <a:srgbClr val="558B34"/>
              </a:buClr>
            </a:pPr>
            <a:r>
              <a:rPr lang="en-US" dirty="0" smtClean="0">
                <a:latin typeface="Arial" charset="0"/>
                <a:ea typeface="ＭＳ Ｐゴシック" pitchFamily="96" charset="-128"/>
              </a:rPr>
              <a:t>Small display</a:t>
            </a:r>
          </a:p>
          <a:p>
            <a:pPr lvl="1" eaLnBrk="1" hangingPunct="1">
              <a:buClr>
                <a:srgbClr val="558B34"/>
              </a:buClr>
            </a:pPr>
            <a:r>
              <a:rPr lang="en-US" dirty="0" smtClean="0">
                <a:latin typeface="Arial" charset="0"/>
                <a:ea typeface="ＭＳ Ｐゴシック" pitchFamily="96" charset="-128"/>
              </a:rPr>
              <a:t>No Adobe Flash</a:t>
            </a:r>
          </a:p>
          <a:p>
            <a:pPr lvl="1" eaLnBrk="1" hangingPunct="1">
              <a:buClr>
                <a:srgbClr val="558B34"/>
              </a:buClr>
            </a:pPr>
            <a:r>
              <a:rPr lang="en-US" dirty="0" smtClean="0">
                <a:latin typeface="Arial" charset="0"/>
                <a:ea typeface="ＭＳ Ｐゴシック" pitchFamily="96" charset="-128"/>
              </a:rPr>
              <a:t>What does this have to do with accessibility?</a:t>
            </a:r>
          </a:p>
          <a:p>
            <a:pPr lvl="1" eaLnBrk="1" hangingPunct="1">
              <a:buClr>
                <a:srgbClr val="558B34"/>
              </a:buClr>
            </a:pPr>
            <a:endParaRPr lang="en-US" dirty="0" smtClean="0">
              <a:latin typeface="Arial" charset="0"/>
              <a:ea typeface="ＭＳ Ｐゴシック" pitchFamily="96" charset="-128"/>
            </a:endParaRPr>
          </a:p>
          <a:p>
            <a:pPr lvl="1" eaLnBrk="1" hangingPunct="1">
              <a:buClr>
                <a:srgbClr val="558B34"/>
              </a:buClr>
            </a:pPr>
            <a:endParaRPr lang="en-US" dirty="0" smtClean="0">
              <a:latin typeface="Arial" charset="0"/>
              <a:ea typeface="ＭＳ Ｐゴシック" pitchFamily="96" charset="-128"/>
            </a:endParaRPr>
          </a:p>
        </p:txBody>
      </p:sp>
      <p:pic>
        <p:nvPicPr>
          <p:cNvPr id="3078" name="Picture 6"/>
          <p:cNvPicPr>
            <a:picLocks noGrp="1" noChangeAspect="1" noChangeArrowheads="1"/>
          </p:cNvPicPr>
          <p:nvPr>
            <p:ph sz="half" idx="2"/>
          </p:nvPr>
        </p:nvPicPr>
        <p:blipFill>
          <a:blip r:embed="rId3" cstate="screen"/>
          <a:srcRect/>
          <a:stretch>
            <a:fillRect/>
          </a:stretch>
        </p:blipFill>
        <p:spPr bwMode="auto">
          <a:xfrm>
            <a:off x="496888" y="2105660"/>
            <a:ext cx="3713162" cy="297053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bwMode="auto"/>
        <p:txBody>
          <a:bodyPr/>
          <a:lstStyle/>
          <a:p>
            <a:pPr eaLnBrk="1" hangingPunct="1"/>
            <a:r>
              <a:rPr lang="en-US" cap="none" dirty="0" smtClean="0">
                <a:latin typeface="Arial" charset="0"/>
                <a:ea typeface="ＭＳ Ｐゴシック" pitchFamily="96" charset="-128"/>
              </a:rPr>
              <a:t>Feel the elephant</a:t>
            </a:r>
          </a:p>
        </p:txBody>
      </p:sp>
      <p:sp>
        <p:nvSpPr>
          <p:cNvPr id="18435" name="Content Placeholder 2"/>
          <p:cNvSpPr>
            <a:spLocks noGrp="1"/>
          </p:cNvSpPr>
          <p:nvPr>
            <p:ph sz="half" idx="1"/>
          </p:nvPr>
        </p:nvSpPr>
        <p:spPr>
          <a:xfrm>
            <a:off x="457200" y="1600200"/>
            <a:ext cx="3405982" cy="4525963"/>
          </a:xfrm>
        </p:spPr>
        <p:txBody>
          <a:bodyPr/>
          <a:lstStyle/>
          <a:p>
            <a:pPr lvl="1" eaLnBrk="1" hangingPunct="1">
              <a:buClr>
                <a:srgbClr val="558B34"/>
              </a:buClr>
            </a:pPr>
            <a:r>
              <a:rPr lang="en-US" dirty="0" smtClean="0">
                <a:latin typeface="Arial" charset="0"/>
                <a:ea typeface="ＭＳ Ｐゴシック" pitchFamily="96" charset="-128"/>
              </a:rPr>
              <a:t>Download a free </a:t>
            </a:r>
            <a:r>
              <a:rPr lang="en-US" dirty="0" err="1" smtClean="0">
                <a:latin typeface="Arial" charset="0"/>
                <a:ea typeface="ＭＳ Ｐゴシック" pitchFamily="96" charset="-128"/>
              </a:rPr>
              <a:t>screenreader</a:t>
            </a:r>
            <a:r>
              <a:rPr lang="en-US" dirty="0" smtClean="0">
                <a:latin typeface="Arial" charset="0"/>
                <a:ea typeface="ＭＳ Ｐゴシック" pitchFamily="96" charset="-128"/>
              </a:rPr>
              <a:t> and close your eyes</a:t>
            </a:r>
          </a:p>
          <a:p>
            <a:pPr lvl="1" eaLnBrk="1" hangingPunct="1">
              <a:buClr>
                <a:srgbClr val="558B34"/>
              </a:buClr>
            </a:pPr>
            <a:r>
              <a:rPr lang="en-US" dirty="0" smtClean="0">
                <a:latin typeface="Arial" charset="0"/>
                <a:ea typeface="ＭＳ Ｐゴシック" pitchFamily="96" charset="-128"/>
              </a:rPr>
              <a:t>Unplug your mouse</a:t>
            </a:r>
          </a:p>
          <a:p>
            <a:pPr lvl="1" eaLnBrk="1" hangingPunct="1">
              <a:buClr>
                <a:srgbClr val="558B34"/>
              </a:buClr>
            </a:pPr>
            <a:r>
              <a:rPr lang="en-US" dirty="0" smtClean="0">
                <a:latin typeface="Arial" charset="0"/>
                <a:ea typeface="ＭＳ Ｐゴシック" pitchFamily="96" charset="-128"/>
              </a:rPr>
              <a:t>Turn off </a:t>
            </a:r>
            <a:r>
              <a:rPr lang="en-US" dirty="0" err="1" smtClean="0">
                <a:latin typeface="Arial" charset="0"/>
                <a:ea typeface="ＭＳ Ｐゴシック" pitchFamily="96" charset="-128"/>
              </a:rPr>
              <a:t>Javascript</a:t>
            </a:r>
            <a:endParaRPr lang="en-US" dirty="0" smtClean="0">
              <a:latin typeface="Arial" charset="0"/>
              <a:ea typeface="ＭＳ Ｐゴシック" pitchFamily="96" charset="-128"/>
            </a:endParaRPr>
          </a:p>
          <a:p>
            <a:pPr lvl="1" eaLnBrk="1" hangingPunct="1">
              <a:buClr>
                <a:srgbClr val="558B34"/>
              </a:buClr>
            </a:pPr>
            <a:r>
              <a:rPr lang="en-US" dirty="0" smtClean="0">
                <a:latin typeface="Arial" charset="0"/>
                <a:ea typeface="ＭＳ Ｐゴシック" pitchFamily="96" charset="-128"/>
              </a:rPr>
              <a:t>Turn off Styles</a:t>
            </a:r>
          </a:p>
          <a:p>
            <a:pPr lvl="1" eaLnBrk="1" hangingPunct="1">
              <a:buClr>
                <a:srgbClr val="558B34"/>
              </a:buClr>
            </a:pPr>
            <a:r>
              <a:rPr lang="en-US" dirty="0" smtClean="0">
                <a:latin typeface="Arial" charset="0"/>
                <a:ea typeface="ＭＳ Ｐゴシック" pitchFamily="96" charset="-128"/>
              </a:rPr>
              <a:t>Begin to understand the barriers that exist between your site and your users</a:t>
            </a:r>
          </a:p>
          <a:p>
            <a:pPr lvl="1" eaLnBrk="1" hangingPunct="1">
              <a:buClr>
                <a:srgbClr val="558B34"/>
              </a:buClr>
            </a:pPr>
            <a:endParaRPr lang="en-US" dirty="0" smtClean="0">
              <a:latin typeface="Arial" charset="0"/>
              <a:ea typeface="ＭＳ Ｐゴシック" pitchFamily="96" charset="-128"/>
            </a:endParaRPr>
          </a:p>
        </p:txBody>
      </p:sp>
      <p:pic>
        <p:nvPicPr>
          <p:cNvPr id="37890" name="Picture 2"/>
          <p:cNvPicPr>
            <a:picLocks noGrp="1" noChangeAspect="1" noChangeArrowheads="1"/>
          </p:cNvPicPr>
          <p:nvPr>
            <p:ph sz="half" idx="2"/>
          </p:nvPr>
        </p:nvPicPr>
        <p:blipFill>
          <a:blip r:embed="rId3" cstate="screen"/>
          <a:srcRect/>
          <a:stretch>
            <a:fillRect/>
          </a:stretch>
        </p:blipFill>
        <p:spPr bwMode="auto">
          <a:xfrm>
            <a:off x="3863182" y="913060"/>
            <a:ext cx="4744790" cy="474479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bwMode="auto"/>
        <p:txBody>
          <a:bodyPr/>
          <a:lstStyle/>
          <a:p>
            <a:pPr eaLnBrk="1" hangingPunct="1"/>
            <a:r>
              <a:rPr lang="en-US" cap="none" dirty="0" smtClean="0">
                <a:latin typeface="Arial" charset="0"/>
                <a:ea typeface="ＭＳ Ｐゴシック" pitchFamily="96" charset="-128"/>
              </a:rPr>
              <a:t>WCAG 2.0 – POUR it on</a:t>
            </a:r>
          </a:p>
        </p:txBody>
      </p:sp>
      <p:sp>
        <p:nvSpPr>
          <p:cNvPr id="18435" name="Content Placeholder 2"/>
          <p:cNvSpPr>
            <a:spLocks noGrp="1"/>
          </p:cNvSpPr>
          <p:nvPr>
            <p:ph sz="half" idx="1"/>
          </p:nvPr>
        </p:nvSpPr>
        <p:spPr>
          <a:xfrm>
            <a:off x="457200" y="1600200"/>
            <a:ext cx="3337234" cy="4525963"/>
          </a:xfrm>
        </p:spPr>
        <p:txBody>
          <a:bodyPr/>
          <a:lstStyle/>
          <a:p>
            <a:pPr lvl="1" eaLnBrk="1" hangingPunct="1">
              <a:buClr>
                <a:srgbClr val="558B34"/>
              </a:buClr>
            </a:pPr>
            <a:r>
              <a:rPr lang="en-US" b="1" dirty="0" smtClean="0">
                <a:latin typeface="Arial" charset="0"/>
                <a:ea typeface="ＭＳ Ｐゴシック" pitchFamily="96" charset="-128"/>
              </a:rPr>
              <a:t>W</a:t>
            </a:r>
            <a:r>
              <a:rPr lang="en-US" dirty="0" smtClean="0">
                <a:latin typeface="Arial" charset="0"/>
                <a:ea typeface="ＭＳ Ｐゴシック" pitchFamily="96" charset="-128"/>
              </a:rPr>
              <a:t>eb</a:t>
            </a:r>
            <a:br>
              <a:rPr lang="en-US" dirty="0" smtClean="0">
                <a:latin typeface="Arial" charset="0"/>
                <a:ea typeface="ＭＳ Ｐゴシック" pitchFamily="96" charset="-128"/>
              </a:rPr>
            </a:br>
            <a:r>
              <a:rPr lang="en-US" b="1" dirty="0" smtClean="0">
                <a:latin typeface="Arial" charset="0"/>
                <a:ea typeface="ＭＳ Ｐゴシック" pitchFamily="96" charset="-128"/>
              </a:rPr>
              <a:t>C</a:t>
            </a:r>
            <a:r>
              <a:rPr lang="en-US" dirty="0" smtClean="0">
                <a:latin typeface="Arial" charset="0"/>
                <a:ea typeface="ＭＳ Ｐゴシック" pitchFamily="96" charset="-128"/>
              </a:rPr>
              <a:t>ontent </a:t>
            </a:r>
            <a:br>
              <a:rPr lang="en-US" dirty="0" smtClean="0">
                <a:latin typeface="Arial" charset="0"/>
                <a:ea typeface="ＭＳ Ｐゴシック" pitchFamily="96" charset="-128"/>
              </a:rPr>
            </a:br>
            <a:r>
              <a:rPr lang="en-US" b="1" dirty="0" smtClean="0">
                <a:latin typeface="Arial" charset="0"/>
                <a:ea typeface="ＭＳ Ｐゴシック" pitchFamily="96" charset="-128"/>
              </a:rPr>
              <a:t>A</a:t>
            </a:r>
            <a:r>
              <a:rPr lang="en-US" dirty="0" smtClean="0">
                <a:latin typeface="Arial" charset="0"/>
                <a:ea typeface="ＭＳ Ｐゴシック" pitchFamily="96" charset="-128"/>
              </a:rPr>
              <a:t>ccessibility </a:t>
            </a:r>
            <a:br>
              <a:rPr lang="en-US" dirty="0" smtClean="0">
                <a:latin typeface="Arial" charset="0"/>
                <a:ea typeface="ＭＳ Ｐゴシック" pitchFamily="96" charset="-128"/>
              </a:rPr>
            </a:br>
            <a:r>
              <a:rPr lang="en-US" b="1" dirty="0" smtClean="0">
                <a:latin typeface="Arial" charset="0"/>
                <a:ea typeface="ＭＳ Ｐゴシック" pitchFamily="96" charset="-128"/>
              </a:rPr>
              <a:t>G</a:t>
            </a:r>
            <a:r>
              <a:rPr lang="en-US" dirty="0" smtClean="0">
                <a:latin typeface="Arial" charset="0"/>
                <a:ea typeface="ＭＳ Ｐゴシック" pitchFamily="96" charset="-128"/>
              </a:rPr>
              <a:t>uidelines</a:t>
            </a:r>
          </a:p>
          <a:p>
            <a:pPr lvl="1" eaLnBrk="1" hangingPunct="1">
              <a:buClr>
                <a:srgbClr val="558B34"/>
              </a:buClr>
            </a:pPr>
            <a:r>
              <a:rPr lang="en-US" b="1" dirty="0" smtClean="0">
                <a:latin typeface="Arial" charset="0"/>
                <a:ea typeface="ＭＳ Ｐゴシック" pitchFamily="96" charset="-128"/>
              </a:rPr>
              <a:t>P</a:t>
            </a:r>
            <a:r>
              <a:rPr lang="en-US" dirty="0" smtClean="0">
                <a:latin typeface="Arial" charset="0"/>
                <a:ea typeface="ＭＳ Ｐゴシック" pitchFamily="96" charset="-128"/>
              </a:rPr>
              <a:t>erceivable</a:t>
            </a:r>
          </a:p>
          <a:p>
            <a:pPr lvl="1" eaLnBrk="1" hangingPunct="1">
              <a:buClr>
                <a:srgbClr val="558B34"/>
              </a:buClr>
            </a:pPr>
            <a:r>
              <a:rPr lang="en-US" b="1" dirty="0" smtClean="0">
                <a:latin typeface="Arial" charset="0"/>
                <a:ea typeface="ＭＳ Ｐゴシック" pitchFamily="96" charset="-128"/>
              </a:rPr>
              <a:t>O</a:t>
            </a:r>
            <a:r>
              <a:rPr lang="en-US" dirty="0" smtClean="0">
                <a:latin typeface="Arial" charset="0"/>
                <a:ea typeface="ＭＳ Ｐゴシック" pitchFamily="96" charset="-128"/>
              </a:rPr>
              <a:t>perable</a:t>
            </a:r>
          </a:p>
          <a:p>
            <a:pPr lvl="1" eaLnBrk="1" hangingPunct="1">
              <a:buClr>
                <a:srgbClr val="558B34"/>
              </a:buClr>
            </a:pPr>
            <a:r>
              <a:rPr lang="en-US" b="1" dirty="0" smtClean="0">
                <a:latin typeface="Arial" charset="0"/>
                <a:ea typeface="ＭＳ Ｐゴシック" pitchFamily="96" charset="-128"/>
              </a:rPr>
              <a:t>U</a:t>
            </a:r>
            <a:r>
              <a:rPr lang="en-US" dirty="0" smtClean="0">
                <a:latin typeface="Arial" charset="0"/>
                <a:ea typeface="ＭＳ Ｐゴシック" pitchFamily="96" charset="-128"/>
              </a:rPr>
              <a:t>nderstandable</a:t>
            </a:r>
          </a:p>
          <a:p>
            <a:pPr lvl="1" eaLnBrk="1" hangingPunct="1">
              <a:buClr>
                <a:srgbClr val="558B34"/>
              </a:buClr>
            </a:pPr>
            <a:r>
              <a:rPr lang="en-US" b="1" dirty="0" smtClean="0">
                <a:latin typeface="Arial" charset="0"/>
                <a:ea typeface="ＭＳ Ｐゴシック" pitchFamily="96" charset="-128"/>
              </a:rPr>
              <a:t>R</a:t>
            </a:r>
            <a:r>
              <a:rPr lang="en-US" dirty="0" smtClean="0">
                <a:latin typeface="Arial" charset="0"/>
                <a:ea typeface="ＭＳ Ｐゴシック" pitchFamily="96" charset="-128"/>
              </a:rPr>
              <a:t>obust</a:t>
            </a:r>
          </a:p>
        </p:txBody>
      </p:sp>
      <p:pic>
        <p:nvPicPr>
          <p:cNvPr id="4098" name="Picture 2"/>
          <p:cNvPicPr>
            <a:picLocks noGrp="1" noChangeAspect="1" noChangeArrowheads="1"/>
          </p:cNvPicPr>
          <p:nvPr>
            <p:ph sz="half" idx="2"/>
          </p:nvPr>
        </p:nvPicPr>
        <p:blipFill>
          <a:blip r:embed="rId3" cstate="screen"/>
          <a:srcRect/>
          <a:stretch>
            <a:fillRect/>
          </a:stretch>
        </p:blipFill>
        <p:spPr bwMode="auto">
          <a:xfrm>
            <a:off x="3794434" y="1601789"/>
            <a:ext cx="5008584" cy="4017962"/>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bwMode="auto"/>
        <p:txBody>
          <a:bodyPr/>
          <a:lstStyle/>
          <a:p>
            <a:pPr eaLnBrk="1" hangingPunct="1"/>
            <a:r>
              <a:rPr lang="en-US" cap="none" dirty="0" smtClean="0">
                <a:latin typeface="Arial" charset="0"/>
                <a:ea typeface="ＭＳ Ｐゴシック" pitchFamily="96" charset="-128"/>
              </a:rPr>
              <a:t>WCAG 2.0 – Wait, what?</a:t>
            </a:r>
          </a:p>
        </p:txBody>
      </p:sp>
      <p:sp>
        <p:nvSpPr>
          <p:cNvPr id="18435" name="Content Placeholder 2"/>
          <p:cNvSpPr>
            <a:spLocks noGrp="1"/>
          </p:cNvSpPr>
          <p:nvPr>
            <p:ph sz="half" idx="1"/>
          </p:nvPr>
        </p:nvSpPr>
        <p:spPr>
          <a:xfrm>
            <a:off x="457199" y="1600200"/>
            <a:ext cx="3409950" cy="4525963"/>
          </a:xfrm>
        </p:spPr>
        <p:txBody>
          <a:bodyPr/>
          <a:lstStyle/>
          <a:p>
            <a:pPr lvl="1" eaLnBrk="1" hangingPunct="1">
              <a:buClr>
                <a:srgbClr val="558B34"/>
              </a:buClr>
            </a:pPr>
            <a:r>
              <a:rPr lang="en-US" b="1" dirty="0" smtClean="0">
                <a:latin typeface="Arial" charset="0"/>
                <a:ea typeface="ＭＳ Ｐゴシック" pitchFamily="96" charset="-128"/>
              </a:rPr>
              <a:t>Perceivable</a:t>
            </a:r>
            <a:r>
              <a:rPr lang="en-US" dirty="0" smtClean="0">
                <a:latin typeface="Arial" charset="0"/>
                <a:ea typeface="ＭＳ Ｐゴシック" pitchFamily="96" charset="-128"/>
              </a:rPr>
              <a:t>:  Can you read it?</a:t>
            </a:r>
          </a:p>
          <a:p>
            <a:pPr lvl="1" eaLnBrk="1" hangingPunct="1">
              <a:buClr>
                <a:srgbClr val="558B34"/>
              </a:buClr>
            </a:pPr>
            <a:r>
              <a:rPr lang="en-US" b="1" dirty="0" smtClean="0">
                <a:latin typeface="Arial" charset="0"/>
                <a:ea typeface="ＭＳ Ｐゴシック" pitchFamily="96" charset="-128"/>
              </a:rPr>
              <a:t>Operable</a:t>
            </a:r>
            <a:r>
              <a:rPr lang="en-US" dirty="0" smtClean="0">
                <a:latin typeface="Arial" charset="0"/>
                <a:ea typeface="ＭＳ Ｐゴシック" pitchFamily="96" charset="-128"/>
              </a:rPr>
              <a:t>:  Does it work?</a:t>
            </a:r>
          </a:p>
          <a:p>
            <a:pPr lvl="1" eaLnBrk="1" hangingPunct="1">
              <a:buClr>
                <a:srgbClr val="558B34"/>
              </a:buClr>
            </a:pPr>
            <a:r>
              <a:rPr lang="en-US" b="1" dirty="0" smtClean="0">
                <a:latin typeface="Arial" charset="0"/>
                <a:ea typeface="ＭＳ Ｐゴシック" pitchFamily="96" charset="-128"/>
              </a:rPr>
              <a:t>Understandable:</a:t>
            </a:r>
            <a:r>
              <a:rPr lang="en-US" dirty="0" smtClean="0">
                <a:latin typeface="Arial" charset="0"/>
                <a:ea typeface="ＭＳ Ｐゴシック" pitchFamily="96" charset="-128"/>
              </a:rPr>
              <a:t>  Does it make sense?</a:t>
            </a:r>
          </a:p>
          <a:p>
            <a:pPr lvl="1" eaLnBrk="1" hangingPunct="1">
              <a:buClr>
                <a:srgbClr val="558B34"/>
              </a:buClr>
            </a:pPr>
            <a:r>
              <a:rPr lang="en-US" b="1" dirty="0" smtClean="0">
                <a:latin typeface="Arial" charset="0"/>
                <a:ea typeface="ＭＳ Ｐゴシック" pitchFamily="96" charset="-128"/>
              </a:rPr>
              <a:t>Robust</a:t>
            </a:r>
            <a:r>
              <a:rPr lang="en-US" dirty="0" smtClean="0">
                <a:latin typeface="Arial" charset="0"/>
                <a:ea typeface="ＭＳ Ｐゴシック" pitchFamily="96" charset="-128"/>
              </a:rPr>
              <a:t>:  Seriously, does it work?</a:t>
            </a:r>
          </a:p>
        </p:txBody>
      </p:sp>
      <p:pic>
        <p:nvPicPr>
          <p:cNvPr id="39938" name="Picture 2"/>
          <p:cNvPicPr>
            <a:picLocks noGrp="1" noChangeAspect="1" noChangeArrowheads="1"/>
          </p:cNvPicPr>
          <p:nvPr>
            <p:ph sz="half" idx="2"/>
          </p:nvPr>
        </p:nvPicPr>
        <p:blipFill>
          <a:blip r:embed="rId3" cstate="screen"/>
          <a:srcRect/>
          <a:stretch>
            <a:fillRect/>
          </a:stretch>
        </p:blipFill>
        <p:spPr bwMode="auto">
          <a:xfrm>
            <a:off x="3867149" y="1755776"/>
            <a:ext cx="4514833" cy="3020176"/>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bwMode="auto"/>
        <p:txBody>
          <a:bodyPr/>
          <a:lstStyle/>
          <a:p>
            <a:pPr eaLnBrk="1" hangingPunct="1"/>
            <a:r>
              <a:rPr lang="en-US" cap="none" dirty="0" smtClean="0">
                <a:latin typeface="Arial" charset="0"/>
                <a:ea typeface="ＭＳ Ｐゴシック" pitchFamily="96" charset="-128"/>
              </a:rPr>
              <a:t>Simple things you can do</a:t>
            </a:r>
          </a:p>
        </p:txBody>
      </p:sp>
      <p:sp>
        <p:nvSpPr>
          <p:cNvPr id="18435" name="Content Placeholder 2"/>
          <p:cNvSpPr>
            <a:spLocks noGrp="1"/>
          </p:cNvSpPr>
          <p:nvPr>
            <p:ph sz="half" idx="1"/>
          </p:nvPr>
        </p:nvSpPr>
        <p:spPr>
          <a:xfrm>
            <a:off x="457200" y="4000500"/>
            <a:ext cx="4038600" cy="1640681"/>
          </a:xfrm>
        </p:spPr>
        <p:txBody>
          <a:bodyPr/>
          <a:lstStyle/>
          <a:p>
            <a:pPr lvl="1" eaLnBrk="1" hangingPunct="1">
              <a:buClr>
                <a:srgbClr val="558B34"/>
              </a:buClr>
            </a:pPr>
            <a:r>
              <a:rPr lang="en-US" dirty="0" smtClean="0">
                <a:latin typeface="Arial" charset="0"/>
                <a:ea typeface="ＭＳ Ｐゴシック" pitchFamily="96" charset="-128"/>
              </a:rPr>
              <a:t>Add alt tags to images</a:t>
            </a:r>
          </a:p>
          <a:p>
            <a:pPr lvl="1" eaLnBrk="1" hangingPunct="1">
              <a:buClr>
                <a:srgbClr val="558B34"/>
              </a:buClr>
            </a:pPr>
            <a:r>
              <a:rPr lang="en-US" dirty="0" smtClean="0">
                <a:latin typeface="Arial" charset="0"/>
                <a:ea typeface="ＭＳ Ｐゴシック" pitchFamily="96" charset="-128"/>
              </a:rPr>
              <a:t>Use headers properly</a:t>
            </a:r>
          </a:p>
          <a:p>
            <a:pPr lvl="1" eaLnBrk="1" hangingPunct="1">
              <a:buClr>
                <a:srgbClr val="558B34"/>
              </a:buClr>
            </a:pPr>
            <a:r>
              <a:rPr lang="en-US" dirty="0" smtClean="0">
                <a:latin typeface="Arial" charset="0"/>
                <a:ea typeface="ＭＳ Ｐゴシック" pitchFamily="96" charset="-128"/>
              </a:rPr>
              <a:t>Create meaningful links</a:t>
            </a:r>
          </a:p>
          <a:p>
            <a:pPr lvl="1" eaLnBrk="1" hangingPunct="1">
              <a:buClr>
                <a:srgbClr val="558B34"/>
              </a:buClr>
            </a:pPr>
            <a:endParaRPr lang="en-US" dirty="0" smtClean="0">
              <a:latin typeface="Arial" charset="0"/>
              <a:ea typeface="ＭＳ Ｐゴシック" pitchFamily="96" charset="-128"/>
            </a:endParaRPr>
          </a:p>
        </p:txBody>
      </p:sp>
      <p:sp>
        <p:nvSpPr>
          <p:cNvPr id="7" name="Content Placeholder 2"/>
          <p:cNvSpPr txBox="1">
            <a:spLocks/>
          </p:cNvSpPr>
          <p:nvPr/>
        </p:nvSpPr>
        <p:spPr bwMode="auto">
          <a:xfrm>
            <a:off x="4495800" y="4000500"/>
            <a:ext cx="4038600" cy="164068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511175" lvl="1" indent="-222250">
              <a:spcBef>
                <a:spcPct val="20000"/>
              </a:spcBef>
              <a:buClr>
                <a:srgbClr val="558B34"/>
              </a:buClr>
              <a:buSzPct val="80000"/>
              <a:buFont typeface="Wingdings" pitchFamily="96" charset="2"/>
              <a:buChar char="§"/>
            </a:pPr>
            <a:r>
              <a:rPr lang="en-US" sz="2400" dirty="0" smtClean="0">
                <a:solidFill>
                  <a:srgbClr val="4C4C4F"/>
                </a:solidFill>
                <a:cs typeface="Arial"/>
              </a:rPr>
              <a:t>Keyboard shortcuts</a:t>
            </a:r>
          </a:p>
          <a:p>
            <a:pPr marL="511175" lvl="1" indent="-222250">
              <a:spcBef>
                <a:spcPct val="20000"/>
              </a:spcBef>
              <a:buClr>
                <a:srgbClr val="558B34"/>
              </a:buClr>
              <a:buSzPct val="80000"/>
              <a:buFont typeface="Wingdings" pitchFamily="96" charset="2"/>
              <a:buChar char="§"/>
            </a:pPr>
            <a:r>
              <a:rPr lang="en-US" sz="2400" dirty="0" smtClean="0">
                <a:solidFill>
                  <a:srgbClr val="4C4C4F"/>
                </a:solidFill>
                <a:cs typeface="Arial"/>
              </a:rPr>
              <a:t>Non-color-based cues</a:t>
            </a:r>
          </a:p>
          <a:p>
            <a:pPr marL="511175" lvl="1" indent="-222250">
              <a:spcBef>
                <a:spcPct val="20000"/>
              </a:spcBef>
              <a:buClr>
                <a:srgbClr val="558B34"/>
              </a:buClr>
              <a:buSzPct val="80000"/>
              <a:buFont typeface="Wingdings" pitchFamily="96" charset="2"/>
              <a:buChar char="§"/>
            </a:pPr>
            <a:r>
              <a:rPr lang="en-US" sz="2400" dirty="0" smtClean="0">
                <a:solidFill>
                  <a:srgbClr val="4C4C4F"/>
                </a:solidFill>
                <a:cs typeface="Arial"/>
              </a:rPr>
              <a:t>Use contextual formatting</a:t>
            </a:r>
          </a:p>
        </p:txBody>
      </p:sp>
      <p:pic>
        <p:nvPicPr>
          <p:cNvPr id="5123" name="Picture 3"/>
          <p:cNvPicPr>
            <a:picLocks noGrp="1" noChangeAspect="1" noChangeArrowheads="1"/>
          </p:cNvPicPr>
          <p:nvPr>
            <p:ph sz="half" idx="2"/>
          </p:nvPr>
        </p:nvPicPr>
        <p:blipFill>
          <a:blip r:embed="rId3" cstate="screen"/>
          <a:srcRect/>
          <a:stretch>
            <a:fillRect/>
          </a:stretch>
        </p:blipFill>
        <p:spPr bwMode="auto">
          <a:xfrm>
            <a:off x="872060" y="1601788"/>
            <a:ext cx="7514180" cy="1992848"/>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bwMode="auto"/>
        <p:txBody>
          <a:bodyPr/>
          <a:lstStyle/>
          <a:p>
            <a:pPr eaLnBrk="1" hangingPunct="1"/>
            <a:r>
              <a:rPr lang="en-US" cap="none" dirty="0" smtClean="0">
                <a:latin typeface="Arial" charset="0"/>
                <a:ea typeface="ＭＳ Ｐゴシック" pitchFamily="96" charset="-128"/>
              </a:rPr>
              <a:t>More difficult things you can do</a:t>
            </a:r>
          </a:p>
        </p:txBody>
      </p:sp>
      <p:sp>
        <p:nvSpPr>
          <p:cNvPr id="18435" name="Content Placeholder 2"/>
          <p:cNvSpPr>
            <a:spLocks noGrp="1"/>
          </p:cNvSpPr>
          <p:nvPr>
            <p:ph sz="half" idx="1"/>
          </p:nvPr>
        </p:nvSpPr>
        <p:spPr>
          <a:xfrm>
            <a:off x="457200" y="1600200"/>
            <a:ext cx="4038600" cy="1640681"/>
          </a:xfrm>
        </p:spPr>
        <p:txBody>
          <a:bodyPr/>
          <a:lstStyle/>
          <a:p>
            <a:pPr lvl="1" eaLnBrk="1" hangingPunct="1">
              <a:buClr>
                <a:srgbClr val="558B34"/>
              </a:buClr>
            </a:pPr>
            <a:r>
              <a:rPr lang="en-US" dirty="0" smtClean="0">
                <a:latin typeface="Arial" charset="0"/>
                <a:ea typeface="ＭＳ Ｐゴシック" pitchFamily="96" charset="-128"/>
              </a:rPr>
              <a:t>Work with your director of Disability Services</a:t>
            </a:r>
          </a:p>
          <a:p>
            <a:pPr lvl="1" eaLnBrk="1" hangingPunct="1">
              <a:buClr>
                <a:srgbClr val="558B34"/>
              </a:buClr>
            </a:pPr>
            <a:r>
              <a:rPr lang="en-US" dirty="0" smtClean="0">
                <a:latin typeface="Arial" charset="0"/>
                <a:ea typeface="ＭＳ Ｐゴシック" pitchFamily="96" charset="-128"/>
              </a:rPr>
              <a:t>Hire disabled users to perform usability testing</a:t>
            </a:r>
          </a:p>
          <a:p>
            <a:pPr lvl="1" eaLnBrk="1" hangingPunct="1">
              <a:buClr>
                <a:srgbClr val="558B34"/>
              </a:buClr>
            </a:pPr>
            <a:endParaRPr lang="en-US" dirty="0" smtClean="0">
              <a:latin typeface="Arial" charset="0"/>
              <a:ea typeface="ＭＳ Ｐゴシック" pitchFamily="96" charset="-128"/>
            </a:endParaRPr>
          </a:p>
        </p:txBody>
      </p:sp>
      <p:sp>
        <p:nvSpPr>
          <p:cNvPr id="7" name="Content Placeholder 2"/>
          <p:cNvSpPr txBox="1">
            <a:spLocks/>
          </p:cNvSpPr>
          <p:nvPr/>
        </p:nvSpPr>
        <p:spPr bwMode="auto">
          <a:xfrm>
            <a:off x="4495800" y="1600200"/>
            <a:ext cx="4038600" cy="164068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511175" lvl="1" indent="-222250">
              <a:spcBef>
                <a:spcPct val="20000"/>
              </a:spcBef>
              <a:buClr>
                <a:srgbClr val="558B34"/>
              </a:buClr>
              <a:buSzPct val="80000"/>
              <a:buFont typeface="Wingdings" pitchFamily="96" charset="2"/>
              <a:buChar char="§"/>
            </a:pPr>
            <a:r>
              <a:rPr lang="en-US" sz="2400" dirty="0" smtClean="0">
                <a:solidFill>
                  <a:srgbClr val="4C4C4F"/>
                </a:solidFill>
                <a:cs typeface="Arial"/>
              </a:rPr>
              <a:t>Pay someone to caption your videos</a:t>
            </a:r>
          </a:p>
          <a:p>
            <a:pPr marL="511175" lvl="1" indent="-222250">
              <a:spcBef>
                <a:spcPct val="20000"/>
              </a:spcBef>
              <a:buClr>
                <a:srgbClr val="558B34"/>
              </a:buClr>
              <a:buSzPct val="80000"/>
              <a:buFont typeface="Wingdings" pitchFamily="96" charset="2"/>
              <a:buChar char="§"/>
            </a:pPr>
            <a:r>
              <a:rPr lang="en-US" sz="2400" dirty="0" smtClean="0">
                <a:solidFill>
                  <a:srgbClr val="4C4C4F"/>
                </a:solidFill>
                <a:cs typeface="Arial"/>
              </a:rPr>
              <a:t>Perform regular accessibility audits</a:t>
            </a:r>
          </a:p>
          <a:p>
            <a:pPr marL="511175" lvl="1" indent="-222250">
              <a:spcBef>
                <a:spcPct val="20000"/>
              </a:spcBef>
              <a:buClr>
                <a:srgbClr val="558B34"/>
              </a:buClr>
              <a:buSzPct val="80000"/>
              <a:buFont typeface="Wingdings" pitchFamily="96" charset="2"/>
              <a:buChar char="§"/>
            </a:pPr>
            <a:endParaRPr lang="en-US" sz="2400" dirty="0" smtClean="0">
              <a:solidFill>
                <a:srgbClr val="4C4C4F"/>
              </a:solidFill>
              <a:cs typeface="Arial"/>
            </a:endParaRPr>
          </a:p>
        </p:txBody>
      </p:sp>
      <p:pic>
        <p:nvPicPr>
          <p:cNvPr id="9218" name="Picture 2"/>
          <p:cNvPicPr>
            <a:picLocks noGrp="1" noChangeAspect="1" noChangeArrowheads="1"/>
          </p:cNvPicPr>
          <p:nvPr>
            <p:ph sz="half" idx="2"/>
          </p:nvPr>
        </p:nvPicPr>
        <p:blipFill>
          <a:blip r:embed="rId3" cstate="screen"/>
          <a:srcRect/>
          <a:stretch>
            <a:fillRect/>
          </a:stretch>
        </p:blipFill>
        <p:spPr bwMode="auto">
          <a:xfrm>
            <a:off x="861933" y="3595182"/>
            <a:ext cx="7305833" cy="2024567"/>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3460</TotalTime>
  <Words>2046</Words>
  <Application>Microsoft Office PowerPoint</Application>
  <PresentationFormat>On-screen Show (4:3)</PresentationFormat>
  <Paragraphs>178</Paragraphs>
  <Slides>14</Slides>
  <Notes>14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The snake, the tree, and the fan: A parable for the accessible Web</vt:lpstr>
      <vt:lpstr>A little history</vt:lpstr>
      <vt:lpstr>You’re not designing for one platform</vt:lpstr>
      <vt:lpstr>Are mobile users disabled?</vt:lpstr>
      <vt:lpstr>Feel the elephant</vt:lpstr>
      <vt:lpstr>WCAG 2.0 – POUR it on</vt:lpstr>
      <vt:lpstr>WCAG 2.0 – Wait, what?</vt:lpstr>
      <vt:lpstr>Simple things you can do</vt:lpstr>
      <vt:lpstr>More difficult things you can do</vt:lpstr>
      <vt:lpstr>How a CMS can help</vt:lpstr>
      <vt:lpstr>Accessible design vs. Good design:  What’s the difference?</vt:lpstr>
      <vt:lpstr>Google:  The elephant in the room</vt:lpstr>
      <vt:lpstr>The future</vt:lpstr>
      <vt:lpstr>THANK YOU</vt:lpstr>
    </vt:vector>
  </TitlesOfParts>
  <Company>brain bolts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Luke Withrow</dc:creator>
  <cp:lastModifiedBy>lwithrow</cp:lastModifiedBy>
  <cp:revision>112</cp:revision>
  <dcterms:created xsi:type="dcterms:W3CDTF">2009-07-28T17:41:50Z</dcterms:created>
  <dcterms:modified xsi:type="dcterms:W3CDTF">2011-06-02T18:50:37Z</dcterms:modified>
</cp:coreProperties>
</file>