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12"/>
  </p:notesMasterIdLst>
  <p:handoutMasterIdLst>
    <p:handoutMasterId r:id="rId13"/>
  </p:handoutMasterIdLst>
  <p:sldIdLst>
    <p:sldId id="286" r:id="rId2"/>
    <p:sldId id="287" r:id="rId3"/>
    <p:sldId id="288" r:id="rId4"/>
    <p:sldId id="294" r:id="rId5"/>
    <p:sldId id="289" r:id="rId6"/>
    <p:sldId id="290" r:id="rId7"/>
    <p:sldId id="291" r:id="rId8"/>
    <p:sldId id="292" r:id="rId9"/>
    <p:sldId id="293" r:id="rId10"/>
    <p:sldId id="295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Helvetica Neue Light" pitchFamily="-65" charset="0"/>
        <a:ea typeface="ヒラギノ角ゴ Pro W3" pitchFamily="-65" charset="-128"/>
        <a:cs typeface="+mn-cs"/>
        <a:sym typeface="Helvetica Neue Light" pitchFamily="-65" charset="0"/>
      </a:defRPr>
    </a:lvl1pPr>
    <a:lvl2pPr marL="367269" algn="ctr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Helvetica Neue Light" pitchFamily="-65" charset="0"/>
        <a:ea typeface="ヒラギノ角ゴ Pro W3" pitchFamily="-65" charset="-128"/>
        <a:cs typeface="+mn-cs"/>
        <a:sym typeface="Helvetica Neue Light" pitchFamily="-65" charset="0"/>
      </a:defRPr>
    </a:lvl2pPr>
    <a:lvl3pPr marL="734537" algn="ctr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Helvetica Neue Light" pitchFamily="-65" charset="0"/>
        <a:ea typeface="ヒラギノ角ゴ Pro W3" pitchFamily="-65" charset="-128"/>
        <a:cs typeface="+mn-cs"/>
        <a:sym typeface="Helvetica Neue Light" pitchFamily="-65" charset="0"/>
      </a:defRPr>
    </a:lvl3pPr>
    <a:lvl4pPr marL="1101807" algn="ctr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Helvetica Neue Light" pitchFamily="-65" charset="0"/>
        <a:ea typeface="ヒラギノ角ゴ Pro W3" pitchFamily="-65" charset="-128"/>
        <a:cs typeface="+mn-cs"/>
        <a:sym typeface="Helvetica Neue Light" pitchFamily="-65" charset="0"/>
      </a:defRPr>
    </a:lvl4pPr>
    <a:lvl5pPr marL="1469075" algn="ctr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Helvetica Neue Light" pitchFamily="-65" charset="0"/>
        <a:ea typeface="ヒラギノ角ゴ Pro W3" pitchFamily="-65" charset="-128"/>
        <a:cs typeface="+mn-cs"/>
        <a:sym typeface="Helvetica Neue Light" pitchFamily="-65" charset="0"/>
      </a:defRPr>
    </a:lvl5pPr>
    <a:lvl6pPr marL="1836343" algn="l" defTabSz="734537" rtl="0" eaLnBrk="1" latinLnBrk="0" hangingPunct="1">
      <a:defRPr sz="2600" kern="1200">
        <a:solidFill>
          <a:srgbClr val="000000"/>
        </a:solidFill>
        <a:latin typeface="Helvetica Neue Light" pitchFamily="-65" charset="0"/>
        <a:ea typeface="ヒラギノ角ゴ Pro W3" pitchFamily="-65" charset="-128"/>
        <a:cs typeface="+mn-cs"/>
        <a:sym typeface="Helvetica Neue Light" pitchFamily="-65" charset="0"/>
      </a:defRPr>
    </a:lvl6pPr>
    <a:lvl7pPr marL="2203612" algn="l" defTabSz="734537" rtl="0" eaLnBrk="1" latinLnBrk="0" hangingPunct="1">
      <a:defRPr sz="2600" kern="1200">
        <a:solidFill>
          <a:srgbClr val="000000"/>
        </a:solidFill>
        <a:latin typeface="Helvetica Neue Light" pitchFamily="-65" charset="0"/>
        <a:ea typeface="ヒラギノ角ゴ Pro W3" pitchFamily="-65" charset="-128"/>
        <a:cs typeface="+mn-cs"/>
        <a:sym typeface="Helvetica Neue Light" pitchFamily="-65" charset="0"/>
      </a:defRPr>
    </a:lvl7pPr>
    <a:lvl8pPr marL="2570881" algn="l" defTabSz="734537" rtl="0" eaLnBrk="1" latinLnBrk="0" hangingPunct="1">
      <a:defRPr sz="2600" kern="1200">
        <a:solidFill>
          <a:srgbClr val="000000"/>
        </a:solidFill>
        <a:latin typeface="Helvetica Neue Light" pitchFamily="-65" charset="0"/>
        <a:ea typeface="ヒラギノ角ゴ Pro W3" pitchFamily="-65" charset="-128"/>
        <a:cs typeface="+mn-cs"/>
        <a:sym typeface="Helvetica Neue Light" pitchFamily="-65" charset="0"/>
      </a:defRPr>
    </a:lvl8pPr>
    <a:lvl9pPr marL="2938150" algn="l" defTabSz="734537" rtl="0" eaLnBrk="1" latinLnBrk="0" hangingPunct="1">
      <a:defRPr sz="2600" kern="1200">
        <a:solidFill>
          <a:srgbClr val="000000"/>
        </a:solidFill>
        <a:latin typeface="Helvetica Neue Light" pitchFamily="-65" charset="0"/>
        <a:ea typeface="ヒラギノ角ゴ Pro W3" pitchFamily="-65" charset="-128"/>
        <a:cs typeface="+mn-cs"/>
        <a:sym typeface="Helvetica Neue Light" pitchFamily="-65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7" autoAdjust="0"/>
    <p:restoredTop sz="86391" autoAdjust="0"/>
  </p:normalViewPr>
  <p:slideViewPr>
    <p:cSldViewPr snapToGrid="0">
      <p:cViewPr varScale="1">
        <p:scale>
          <a:sx n="56" d="100"/>
          <a:sy n="56" d="100"/>
        </p:scale>
        <p:origin x="-2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7FB2B7-0BC2-4898-BB7C-91F773386B04}" type="datetime1">
              <a:rPr lang="en-US"/>
              <a:pPr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1AE500-A8EA-4479-95F4-95B2807C2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50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7EC5D-7EA1-40C5-9594-CEC26E66788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8C4AC-AEA6-4154-B319-A9BCB68F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0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http://delta.ncsu.edu/docs/learn/quicktraining/moodle_latex/</a:t>
            </a:r>
          </a:p>
          <a:p>
            <a:r>
              <a:rPr lang="en-US" dirty="0" smtClean="0"/>
              <a:t>http://www.screencast.com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8C4AC-AEA6-4154-B319-A9BCB68FF0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8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http://www.ncsu.edu/policies/campus_environ/non-discrimination/REG04.25.5.php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8C4AC-AEA6-4154-B319-A9BCB68FF0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70"/>
            <a:ext cx="7772400" cy="1470183"/>
          </a:xfrm>
          <a:prstGeom prst="rect">
            <a:avLst/>
          </a:prstGeom>
        </p:spPr>
        <p:txBody>
          <a:bodyPr vert="horz" lIns="73454" tIns="36726" rIns="73454" bIns="36726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73454" tIns="36726" rIns="73454" bIns="36726"/>
          <a:lstStyle>
            <a:lvl1pPr marL="0" indent="0" algn="ctr">
              <a:buNone/>
              <a:defRPr sz="2400"/>
            </a:lvl1pPr>
            <a:lvl2pPr marL="367269" indent="0" algn="ctr">
              <a:buNone/>
              <a:defRPr/>
            </a:lvl2pPr>
            <a:lvl3pPr marL="734537" indent="0" algn="ctr">
              <a:buNone/>
              <a:defRPr/>
            </a:lvl3pPr>
            <a:lvl4pPr marL="1101807" indent="0" algn="ctr">
              <a:buNone/>
              <a:defRPr/>
            </a:lvl4pPr>
            <a:lvl5pPr marL="1469075" indent="0" algn="ctr">
              <a:buNone/>
              <a:defRPr/>
            </a:lvl5pPr>
            <a:lvl6pPr marL="1836343" indent="0" algn="ctr">
              <a:buNone/>
              <a:defRPr/>
            </a:lvl6pPr>
            <a:lvl7pPr marL="2203612" indent="0" algn="ctr">
              <a:buNone/>
              <a:defRPr/>
            </a:lvl7pPr>
            <a:lvl8pPr marL="2570881" indent="0" algn="ctr">
              <a:buNone/>
              <a:defRPr/>
            </a:lvl8pPr>
            <a:lvl9pPr marL="293815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76180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825" y="1058380"/>
            <a:ext cx="8229600" cy="687003"/>
          </a:xfrm>
          <a:prstGeom prst="rect">
            <a:avLst/>
          </a:prstGeom>
        </p:spPr>
        <p:txBody>
          <a:bodyPr vert="horz" lIns="73454" tIns="36726" rIns="73454" bIns="36726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2219"/>
            <a:ext cx="8229600" cy="4214260"/>
          </a:xfrm>
          <a:prstGeom prst="rect">
            <a:avLst/>
          </a:prstGeom>
        </p:spPr>
        <p:txBody>
          <a:bodyPr vert="horz" lIns="73454" tIns="36726" rIns="73454" bIns="36726"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6503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48" y="4406270"/>
            <a:ext cx="7772400" cy="1279175"/>
          </a:xfrm>
          <a:prstGeom prst="rect">
            <a:avLst/>
          </a:prstGeom>
        </p:spPr>
        <p:txBody>
          <a:bodyPr vert="horz" lIns="73454" tIns="36726" rIns="73454" bIns="36726" anchor="t"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2906079"/>
            <a:ext cx="7772400" cy="1500188"/>
          </a:xfrm>
          <a:prstGeom prst="rect">
            <a:avLst/>
          </a:prstGeom>
        </p:spPr>
        <p:txBody>
          <a:bodyPr vert="horz" lIns="73454" tIns="36726" rIns="73454" bIns="36726" anchor="b"/>
          <a:lstStyle>
            <a:lvl1pPr marL="0" indent="0">
              <a:buNone/>
              <a:defRPr sz="2400"/>
            </a:lvl1pPr>
            <a:lvl2pPr marL="367269" indent="0">
              <a:buNone/>
              <a:defRPr sz="1400"/>
            </a:lvl2pPr>
            <a:lvl3pPr marL="734537" indent="0">
              <a:buNone/>
              <a:defRPr sz="1300"/>
            </a:lvl3pPr>
            <a:lvl4pPr marL="1101807" indent="0">
              <a:buNone/>
              <a:defRPr sz="1100"/>
            </a:lvl4pPr>
            <a:lvl5pPr marL="1469075" indent="0">
              <a:buNone/>
              <a:defRPr sz="1100"/>
            </a:lvl5pPr>
            <a:lvl6pPr marL="1836343" indent="0">
              <a:buNone/>
              <a:defRPr sz="1100"/>
            </a:lvl6pPr>
            <a:lvl7pPr marL="2203612" indent="0">
              <a:buNone/>
              <a:defRPr sz="1100"/>
            </a:lvl7pPr>
            <a:lvl8pPr marL="2570881" indent="0">
              <a:buNone/>
              <a:defRPr sz="1100"/>
            </a:lvl8pPr>
            <a:lvl9pPr marL="2938150" indent="0">
              <a:buNone/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831310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25" y="337135"/>
            <a:ext cx="2706688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56" y="5547667"/>
            <a:ext cx="1455737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pitchFamily="-65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pitchFamily="-60" charset="0"/>
          <a:ea typeface="ヒラギノ角ゴ Pro W3" pitchFamily="-60" charset="-128"/>
          <a:cs typeface="ヒラギノ角ゴ Pro W3" pitchFamily="-60" charset="-128"/>
          <a:sym typeface="Helvetica Neue Light" pitchFamily="-65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pitchFamily="-60" charset="0"/>
          <a:ea typeface="ヒラギノ角ゴ Pro W3" pitchFamily="-60" charset="-128"/>
          <a:cs typeface="ヒラギノ角ゴ Pro W3" pitchFamily="-60" charset="-128"/>
          <a:sym typeface="Helvetica Neue Light" pitchFamily="-65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pitchFamily="-60" charset="0"/>
          <a:ea typeface="ヒラギノ角ゴ Pro W3" pitchFamily="-60" charset="-128"/>
          <a:cs typeface="ヒラギノ角ゴ Pro W3" pitchFamily="-60" charset="-128"/>
          <a:sym typeface="Helvetica Neue Light" pitchFamily="-65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pitchFamily="-60" charset="0"/>
          <a:ea typeface="ヒラギノ角ゴ Pro W3" pitchFamily="-60" charset="-128"/>
          <a:cs typeface="ヒラギノ角ゴ Pro W3" pitchFamily="-60" charset="-128"/>
          <a:sym typeface="Helvetica Neue Light" pitchFamily="-65" charset="0"/>
        </a:defRPr>
      </a:lvl5pPr>
      <a:lvl6pPr marL="367269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pitchFamily="-60" charset="0"/>
          <a:ea typeface="ヒラギノ角ゴ Pro W3" pitchFamily="-60" charset="-128"/>
          <a:cs typeface="ヒラギノ角ゴ Pro W3" pitchFamily="-60" charset="-128"/>
          <a:sym typeface="Helvetica Neue Light" pitchFamily="-60" charset="0"/>
        </a:defRPr>
      </a:lvl6pPr>
      <a:lvl7pPr marL="734537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pitchFamily="-60" charset="0"/>
          <a:ea typeface="ヒラギノ角ゴ Pro W3" pitchFamily="-60" charset="-128"/>
          <a:cs typeface="ヒラギノ角ゴ Pro W3" pitchFamily="-60" charset="-128"/>
          <a:sym typeface="Helvetica Neue Light" pitchFamily="-60" charset="0"/>
        </a:defRPr>
      </a:lvl7pPr>
      <a:lvl8pPr marL="1101807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pitchFamily="-60" charset="0"/>
          <a:ea typeface="ヒラギノ角ゴ Pro W3" pitchFamily="-60" charset="-128"/>
          <a:cs typeface="ヒラギノ角ゴ Pro W3" pitchFamily="-60" charset="-128"/>
          <a:sym typeface="Helvetica Neue Light" pitchFamily="-60" charset="0"/>
        </a:defRPr>
      </a:lvl8pPr>
      <a:lvl9pPr marL="1469075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pitchFamily="-60" charset="0"/>
          <a:ea typeface="ヒラギノ角ゴ Pro W3" pitchFamily="-60" charset="-128"/>
          <a:cs typeface="ヒラギノ角ゴ Pro W3" pitchFamily="-60" charset="-128"/>
          <a:sym typeface="Helvetica Neue Light" pitchFamily="-60" charset="0"/>
        </a:defRPr>
      </a:lvl9pPr>
    </p:titleStyle>
    <p:bodyStyle>
      <a:lvl1pPr marL="163229" indent="-163229" algn="l" rtl="0" eaLnBrk="0" fontAlgn="base" hangingPunct="0">
        <a:spcBef>
          <a:spcPts val="3052"/>
        </a:spcBef>
        <a:spcAft>
          <a:spcPct val="0"/>
        </a:spcAft>
        <a:buClr>
          <a:srgbClr val="5B5B5B"/>
        </a:buClr>
        <a:buSzPct val="100000"/>
        <a:buFont typeface="Helvetica Neue" pitchFamily="-65" charset="0"/>
        <a:buChar char="•"/>
        <a:defRPr sz="1600">
          <a:solidFill>
            <a:srgbClr val="5B5B5B"/>
          </a:solidFill>
          <a:latin typeface="+mn-lt"/>
          <a:ea typeface="+mn-ea"/>
          <a:cs typeface="+mn-cs"/>
          <a:sym typeface="Helvetica Neue" pitchFamily="-65" charset="0"/>
        </a:defRPr>
      </a:lvl1pPr>
      <a:lvl2pPr marL="438682" indent="-163229" algn="l" rtl="0" eaLnBrk="0" fontAlgn="base" hangingPunct="0">
        <a:spcBef>
          <a:spcPts val="3052"/>
        </a:spcBef>
        <a:spcAft>
          <a:spcPct val="0"/>
        </a:spcAft>
        <a:buClr>
          <a:srgbClr val="5B5B5B"/>
        </a:buClr>
        <a:buSzPct val="100000"/>
        <a:buFont typeface="Helvetica Neue" pitchFamily="-65" charset="0"/>
        <a:buChar char="•"/>
        <a:defRPr sz="1600">
          <a:solidFill>
            <a:srgbClr val="5B5B5B"/>
          </a:solidFill>
          <a:latin typeface="+mn-lt"/>
          <a:ea typeface="+mn-ea"/>
          <a:cs typeface="+mn-cs"/>
          <a:sym typeface="Helvetica Neue" pitchFamily="-65" charset="0"/>
        </a:defRPr>
      </a:lvl2pPr>
      <a:lvl3pPr marL="714134" indent="-163229" algn="l" rtl="0" eaLnBrk="0" fontAlgn="base" hangingPunct="0">
        <a:spcBef>
          <a:spcPts val="3052"/>
        </a:spcBef>
        <a:spcAft>
          <a:spcPct val="0"/>
        </a:spcAft>
        <a:buClr>
          <a:srgbClr val="5B5B5B"/>
        </a:buClr>
        <a:buSzPct val="100000"/>
        <a:buFont typeface="Helvetica Neue" pitchFamily="-65" charset="0"/>
        <a:buChar char="•"/>
        <a:defRPr sz="1600">
          <a:solidFill>
            <a:srgbClr val="5B5B5B"/>
          </a:solidFill>
          <a:latin typeface="+mn-lt"/>
          <a:ea typeface="+mn-ea"/>
          <a:cs typeface="+mn-cs"/>
          <a:sym typeface="Helvetica Neue" pitchFamily="-65" charset="0"/>
        </a:defRPr>
      </a:lvl3pPr>
      <a:lvl4pPr marL="989586" indent="-163229" algn="l" rtl="0" eaLnBrk="0" fontAlgn="base" hangingPunct="0">
        <a:spcBef>
          <a:spcPts val="3052"/>
        </a:spcBef>
        <a:spcAft>
          <a:spcPct val="0"/>
        </a:spcAft>
        <a:buClr>
          <a:srgbClr val="5B5B5B"/>
        </a:buClr>
        <a:buSzPct val="100000"/>
        <a:buFont typeface="Helvetica Neue" pitchFamily="-65" charset="0"/>
        <a:buChar char="•"/>
        <a:defRPr sz="1600">
          <a:solidFill>
            <a:srgbClr val="5B5B5B"/>
          </a:solidFill>
          <a:latin typeface="+mn-lt"/>
          <a:ea typeface="+mn-ea"/>
          <a:cs typeface="+mn-cs"/>
          <a:sym typeface="Helvetica Neue" pitchFamily="-65" charset="0"/>
        </a:defRPr>
      </a:lvl4pPr>
      <a:lvl5pPr marL="1265036" indent="-163229" algn="l" rtl="0" eaLnBrk="0" fontAlgn="base" hangingPunct="0">
        <a:spcBef>
          <a:spcPts val="3052"/>
        </a:spcBef>
        <a:spcAft>
          <a:spcPct val="0"/>
        </a:spcAft>
        <a:buClr>
          <a:srgbClr val="5B5B5B"/>
        </a:buClr>
        <a:buSzPct val="100000"/>
        <a:buFont typeface="Helvetica Neue" pitchFamily="-65" charset="0"/>
        <a:buChar char="•"/>
        <a:defRPr sz="1600">
          <a:solidFill>
            <a:srgbClr val="5B5B5B"/>
          </a:solidFill>
          <a:latin typeface="+mn-lt"/>
          <a:ea typeface="+mn-ea"/>
          <a:cs typeface="+mn-cs"/>
          <a:sym typeface="Helvetica Neue" pitchFamily="-65" charset="0"/>
        </a:defRPr>
      </a:lvl5pPr>
      <a:lvl6pPr marL="1632305" indent="-163229" algn="l" rtl="0" fontAlgn="base">
        <a:spcBef>
          <a:spcPts val="3052"/>
        </a:spcBef>
        <a:spcAft>
          <a:spcPct val="0"/>
        </a:spcAft>
        <a:buClr>
          <a:srgbClr val="5B5B5B"/>
        </a:buClr>
        <a:buSzPct val="100000"/>
        <a:buFont typeface="Helvetica Neue" pitchFamily="-60" charset="0"/>
        <a:buChar char="•"/>
        <a:defRPr sz="1600">
          <a:solidFill>
            <a:srgbClr val="5B5B5B"/>
          </a:solidFill>
          <a:latin typeface="+mn-lt"/>
          <a:ea typeface="+mn-ea"/>
          <a:cs typeface="+mn-cs"/>
          <a:sym typeface="Helvetica Neue" pitchFamily="-60" charset="0"/>
        </a:defRPr>
      </a:lvl6pPr>
      <a:lvl7pPr marL="1999574" indent="-163229" algn="l" rtl="0" fontAlgn="base">
        <a:spcBef>
          <a:spcPts val="3052"/>
        </a:spcBef>
        <a:spcAft>
          <a:spcPct val="0"/>
        </a:spcAft>
        <a:buClr>
          <a:srgbClr val="5B5B5B"/>
        </a:buClr>
        <a:buSzPct val="100000"/>
        <a:buFont typeface="Helvetica Neue" pitchFamily="-60" charset="0"/>
        <a:buChar char="•"/>
        <a:defRPr sz="1600">
          <a:solidFill>
            <a:srgbClr val="5B5B5B"/>
          </a:solidFill>
          <a:latin typeface="+mn-lt"/>
          <a:ea typeface="+mn-ea"/>
          <a:cs typeface="+mn-cs"/>
          <a:sym typeface="Helvetica Neue" pitchFamily="-60" charset="0"/>
        </a:defRPr>
      </a:lvl7pPr>
      <a:lvl8pPr marL="2366842" indent="-163229" algn="l" rtl="0" fontAlgn="base">
        <a:spcBef>
          <a:spcPts val="3052"/>
        </a:spcBef>
        <a:spcAft>
          <a:spcPct val="0"/>
        </a:spcAft>
        <a:buClr>
          <a:srgbClr val="5B5B5B"/>
        </a:buClr>
        <a:buSzPct val="100000"/>
        <a:buFont typeface="Helvetica Neue" pitchFamily="-60" charset="0"/>
        <a:buChar char="•"/>
        <a:defRPr sz="1600">
          <a:solidFill>
            <a:srgbClr val="5B5B5B"/>
          </a:solidFill>
          <a:latin typeface="+mn-lt"/>
          <a:ea typeface="+mn-ea"/>
          <a:cs typeface="+mn-cs"/>
          <a:sym typeface="Helvetica Neue" pitchFamily="-60" charset="0"/>
        </a:defRPr>
      </a:lvl8pPr>
      <a:lvl9pPr marL="2734111" indent="-163229" algn="l" rtl="0" fontAlgn="base">
        <a:spcBef>
          <a:spcPts val="3052"/>
        </a:spcBef>
        <a:spcAft>
          <a:spcPct val="0"/>
        </a:spcAft>
        <a:buClr>
          <a:srgbClr val="5B5B5B"/>
        </a:buClr>
        <a:buSzPct val="100000"/>
        <a:buFont typeface="Helvetica Neue" pitchFamily="-60" charset="0"/>
        <a:buChar char="•"/>
        <a:defRPr sz="1600">
          <a:solidFill>
            <a:srgbClr val="5B5B5B"/>
          </a:solidFill>
          <a:latin typeface="+mn-lt"/>
          <a:ea typeface="+mn-ea"/>
          <a:cs typeface="+mn-cs"/>
          <a:sym typeface="Helvetica Neue" pitchFamily="-60" charset="0"/>
        </a:defRPr>
      </a:lvl9pPr>
    </p:bodyStyle>
    <p:otherStyle>
      <a:defPPr>
        <a:defRPr lang="en-US"/>
      </a:defPPr>
      <a:lvl1pPr marL="0" algn="l" defTabSz="36726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36726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4537" algn="l" defTabSz="36726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7" algn="l" defTabSz="36726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36726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3" algn="l" defTabSz="36726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2" algn="l" defTabSz="36726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36726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36726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Creating an Accessible IT Culture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Greg Kraus</a:t>
            </a:r>
            <a:br>
              <a:rPr lang="en-US" dirty="0" smtClean="0"/>
            </a:br>
            <a:r>
              <a:rPr lang="en-US" dirty="0" smtClean="0"/>
              <a:t>University IT Accessibility Coordinator</a:t>
            </a:r>
            <a:br>
              <a:rPr lang="en-US" dirty="0" smtClean="0"/>
            </a:br>
            <a:r>
              <a:rPr lang="en-US" dirty="0" smtClean="0"/>
              <a:t>NC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727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EDUCAUSE IT Accessibility Constituent Group</a:t>
            </a:r>
          </a:p>
          <a:p>
            <a:r>
              <a:rPr lang="en-US" dirty="0" smtClean="0"/>
              <a:t>ATHEN</a:t>
            </a:r>
          </a:p>
          <a:p>
            <a:r>
              <a:rPr lang="en-US" dirty="0" err="1" smtClean="0"/>
              <a:t>WebAIM</a:t>
            </a:r>
            <a:endParaRPr lang="en-US" dirty="0" smtClean="0"/>
          </a:p>
          <a:p>
            <a:r>
              <a:rPr lang="en-US" dirty="0" smtClean="0"/>
              <a:t>DO-IT Center at 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2483419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Accessible and Inaccessible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Kindle</a:t>
            </a:r>
          </a:p>
          <a:p>
            <a:r>
              <a:rPr lang="en-US" dirty="0" err="1" smtClean="0"/>
              <a:t>iPad</a:t>
            </a:r>
            <a:endParaRPr lang="en-US" dirty="0" smtClean="0"/>
          </a:p>
          <a:p>
            <a:r>
              <a:rPr lang="en-US" dirty="0" err="1" smtClean="0"/>
              <a:t>AccessibleU</a:t>
            </a:r>
            <a:endParaRPr lang="en-US" dirty="0" smtClean="0"/>
          </a:p>
          <a:p>
            <a:r>
              <a:rPr lang="en-US" dirty="0" smtClean="0"/>
              <a:t>Flash</a:t>
            </a:r>
          </a:p>
          <a:p>
            <a:r>
              <a:rPr lang="en-US" dirty="0" smtClean="0"/>
              <a:t>VCL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026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Accessibility is about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positive</a:t>
            </a:r>
          </a:p>
          <a:p>
            <a:r>
              <a:rPr lang="en-US" dirty="0" smtClean="0"/>
              <a:t>Be active</a:t>
            </a:r>
          </a:p>
          <a:p>
            <a:r>
              <a:rPr lang="en-US" dirty="0" smtClean="0"/>
              <a:t>Be nosy</a:t>
            </a:r>
          </a:p>
          <a:p>
            <a:r>
              <a:rPr lang="en-US" dirty="0" smtClean="0"/>
              <a:t>Find champions</a:t>
            </a:r>
          </a:p>
          <a:p>
            <a:r>
              <a:rPr lang="en-US" dirty="0" smtClean="0"/>
              <a:t>Find key </a:t>
            </a:r>
            <a:r>
              <a:rPr lang="en-US" dirty="0"/>
              <a:t>p</a:t>
            </a:r>
            <a:r>
              <a:rPr lang="en-US" dirty="0" smtClean="0"/>
              <a:t>artners</a:t>
            </a:r>
          </a:p>
        </p:txBody>
      </p:sp>
    </p:spTree>
    <p:extLst>
      <p:ext uri="{BB962C8B-B14F-4D97-AF65-F5344CB8AC3E}">
        <p14:creationId xmlns:p14="http://schemas.microsoft.com/office/powerpoint/2010/main" val="1559840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the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ibrarians = equitable access</a:t>
            </a:r>
          </a:p>
          <a:p>
            <a:r>
              <a:rPr lang="en-US" dirty="0"/>
              <a:t>D</a:t>
            </a:r>
            <a:r>
              <a:rPr lang="en-US" dirty="0" smtClean="0"/>
              <a:t>evelopers = standards, maintainability</a:t>
            </a:r>
          </a:p>
          <a:p>
            <a:r>
              <a:rPr lang="en-US" dirty="0"/>
              <a:t>F</a:t>
            </a:r>
            <a:r>
              <a:rPr lang="en-US" dirty="0" smtClean="0"/>
              <a:t>aculty = multiple modes of learning</a:t>
            </a:r>
          </a:p>
        </p:txBody>
      </p:sp>
    </p:spTree>
    <p:extLst>
      <p:ext uri="{BB962C8B-B14F-4D97-AF65-F5344CB8AC3E}">
        <p14:creationId xmlns:p14="http://schemas.microsoft.com/office/powerpoint/2010/main" val="2359001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</a:t>
            </a:r>
            <a:r>
              <a:rPr lang="en-US" baseline="0" dirty="0" smtClean="0"/>
              <a:t> it a Campus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Federal Government already has, but this reinforces it for your campus</a:t>
            </a:r>
          </a:p>
          <a:p>
            <a:r>
              <a:rPr lang="en-US" dirty="0" smtClean="0"/>
              <a:t>NCSU Web Page Accessibility Regulation</a:t>
            </a:r>
          </a:p>
        </p:txBody>
      </p:sp>
    </p:spTree>
    <p:extLst>
      <p:ext uri="{BB962C8B-B14F-4D97-AF65-F5344CB8AC3E}">
        <p14:creationId xmlns:p14="http://schemas.microsoft.com/office/powerpoint/2010/main" val="1059901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r>
              <a:rPr lang="en-US" baseline="0" dirty="0" smtClean="0"/>
              <a:t>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highly visible sites</a:t>
            </a:r>
          </a:p>
          <a:p>
            <a:r>
              <a:rPr lang="en-US" dirty="0" smtClean="0"/>
              <a:t>Promote software that makes accessible content</a:t>
            </a:r>
          </a:p>
          <a:p>
            <a:r>
              <a:rPr lang="en-US" dirty="0" smtClean="0"/>
              <a:t>Install</a:t>
            </a:r>
            <a:r>
              <a:rPr lang="en-US" baseline="0" dirty="0" smtClean="0"/>
              <a:t> assistive technology in public computer labs</a:t>
            </a:r>
          </a:p>
          <a:p>
            <a:r>
              <a:rPr lang="en-US" dirty="0" smtClean="0"/>
              <a:t>Teach workshops and seminars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0332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sales pitch is hardly ever accurate regarding accessibility</a:t>
            </a:r>
          </a:p>
          <a:p>
            <a:pPr rtl="0" eaLnBrk="0" fontAlgn="base" hangingPunct="0"/>
            <a:r>
              <a:rPr lang="en-US" sz="2400" baseline="0" dirty="0" smtClean="0">
                <a:solidFill>
                  <a:srgbClr val="5B5B5B"/>
                </a:solidFill>
                <a:effectLst/>
                <a:latin typeface="+mn-lt"/>
                <a:ea typeface="+mn-ea"/>
                <a:cs typeface="+mn-cs"/>
                <a:sym typeface="Helvetica Neue" pitchFamily="-65" charset="0"/>
              </a:rPr>
              <a:t>VPATs</a:t>
            </a:r>
            <a:endParaRPr lang="en-US" sz="2400" dirty="0" smtClean="0">
              <a:effectLst/>
            </a:endParaRPr>
          </a:p>
          <a:p>
            <a:pPr rtl="0" eaLnBrk="0" fontAlgn="base" hangingPunct="0"/>
            <a:r>
              <a:rPr lang="en-US" sz="2400" baseline="0" dirty="0" smtClean="0">
                <a:solidFill>
                  <a:srgbClr val="5B5B5B"/>
                </a:solidFill>
                <a:effectLst/>
                <a:latin typeface="+mn-lt"/>
                <a:ea typeface="+mn-ea"/>
                <a:cs typeface="+mn-cs"/>
                <a:sym typeface="Helvetica Neue" pitchFamily="-65" charset="0"/>
              </a:rPr>
              <a:t>Make it a purchasing requirement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2173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in Federal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508 refresh</a:t>
            </a:r>
          </a:p>
          <a:p>
            <a:r>
              <a:rPr lang="en-US" dirty="0" smtClean="0"/>
              <a:t>Update</a:t>
            </a:r>
            <a:r>
              <a:rPr lang="en-US" baseline="0" dirty="0" smtClean="0"/>
              <a:t> to the ADA</a:t>
            </a:r>
          </a:p>
          <a:p>
            <a:r>
              <a:rPr lang="en-US" baseline="0" dirty="0" smtClean="0"/>
              <a:t>Dear Colleague Letter</a:t>
            </a:r>
          </a:p>
          <a:p>
            <a:r>
              <a:rPr lang="en-US" baseline="0" dirty="0" smtClean="0"/>
              <a:t>NFB Complaints against Northwestern and NYU</a:t>
            </a:r>
          </a:p>
        </p:txBody>
      </p:sp>
    </p:spTree>
    <p:extLst>
      <p:ext uri="{BB962C8B-B14F-4D97-AF65-F5344CB8AC3E}">
        <p14:creationId xmlns:p14="http://schemas.microsoft.com/office/powerpoint/2010/main" val="3747742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292" y="3005713"/>
            <a:ext cx="8229600" cy="687003"/>
          </a:xfrm>
        </p:spPr>
        <p:txBody>
          <a:bodyPr/>
          <a:lstStyle/>
          <a:p>
            <a:pPr algn="ctr"/>
            <a:r>
              <a:rPr lang="en-US" sz="6000" b="1" dirty="0" smtClean="0"/>
              <a:t>Get Sued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35169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Helvetica Neue Light"/>
        <a:ea typeface="ヒラギノ角ゴ Pro W3"/>
        <a:cs typeface="ヒラギノ角ゴ Pro W3"/>
      </a:majorFont>
      <a:minorFont>
        <a:latin typeface="Helvetica Neue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pitchFamily="-60" charset="0"/>
            <a:ea typeface="ヒラギノ角ゴ Pro W3" pitchFamily="-60" charset="-128"/>
            <a:cs typeface="ヒラギノ角ゴ Pro W3" pitchFamily="-60" charset="-128"/>
            <a:sym typeface="Helvetica Neue Light" pitchFamily="-6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pitchFamily="-60" charset="0"/>
            <a:ea typeface="ヒラギノ角ゴ Pro W3" pitchFamily="-60" charset="-128"/>
            <a:cs typeface="ヒラギノ角ゴ Pro W3" pitchFamily="-60" charset="-128"/>
            <a:sym typeface="Helvetica Neue Light" pitchFamily="-60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template_w-samples</Template>
  <TotalTime>263</TotalTime>
  <Pages>0</Pages>
  <Words>163</Words>
  <Characters>0</Characters>
  <Application>Microsoft Office PowerPoint</Application>
  <PresentationFormat>On-screen Show (4:3)</PresentationFormat>
  <Lines>0</Lines>
  <Paragraphs>46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Creating an Accessible IT Culture</vt:lpstr>
      <vt:lpstr>Accessible and Inaccessible Technologies</vt:lpstr>
      <vt:lpstr>Accessibility is about people</vt:lpstr>
      <vt:lpstr>Learn the Language</vt:lpstr>
      <vt:lpstr>Make it a Campus Regulation</vt:lpstr>
      <vt:lpstr>How to Start</vt:lpstr>
      <vt:lpstr>Working with Vendors</vt:lpstr>
      <vt:lpstr>Latest in Federal Law</vt:lpstr>
      <vt:lpstr>Get Sued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this Template</dc:title>
  <dc:creator>gdkraus</dc:creator>
  <cp:lastModifiedBy>Greg Kraus</cp:lastModifiedBy>
  <cp:revision>16</cp:revision>
  <dcterms:created xsi:type="dcterms:W3CDTF">2011-03-08T14:01:11Z</dcterms:created>
  <dcterms:modified xsi:type="dcterms:W3CDTF">2011-06-02T18:35:20Z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DocumentId">
    <vt:lpwstr>1iFt6YMyEqmaQi5BnL9vF_3w2GdpKPy00LCSkL8klT7k</vt:lpwstr>
  </property>
  <property fmtid="{D5CDD505-2E9C-101B-9397-08002B2CF9AE}" pid="3" name="Google.Documents.RevisionId">
    <vt:lpwstr>12850877176314357791</vt:lpwstr>
  </property>
  <property fmtid="{D5CDD505-2E9C-101B-9397-08002B2CF9AE}" pid="4" name="Google.Documents.PreviousRevisionId">
    <vt:lpwstr>09251962772360096289</vt:lpwstr>
  </property>
  <property fmtid="{D5CDD505-2E9C-101B-9397-08002B2CF9AE}" pid="5" name="Google.Documents.PluginVersion">
    <vt:lpwstr>2.0.2026.3768</vt:lpwstr>
  </property>
  <property fmtid="{D5CDD505-2E9C-101B-9397-08002B2CF9AE}" pid="6" name="Google.Documents.MergeIncapabilityFlags">
    <vt:i4>0</vt:i4>
  </property>
</Properties>
</file>