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A9"/>
    <a:srgbClr val="F58025"/>
    <a:srgbClr val="B30838"/>
    <a:srgbClr val="EC922E"/>
    <a:srgbClr val="FCD866"/>
    <a:srgbClr val="F3E570"/>
    <a:srgbClr val="DA5919"/>
    <a:srgbClr val="5D717E"/>
    <a:srgbClr val="3D6117"/>
    <a:srgbClr val="004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ADED9B-6D03-47BF-AFAE-5ECB447ECAAB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BB746-9A00-4CD7-8078-9815D0DE0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18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A550B-4A0B-4E63-BAD4-F7B1E362DA3D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4E0C0-7263-45AD-BDE4-6C593E369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2"/>
          <a:srcRect r="57039"/>
          <a:stretch>
            <a:fillRect/>
          </a:stretch>
        </p:blipFill>
        <p:spPr bwMode="auto">
          <a:xfrm>
            <a:off x="2614613" y="955675"/>
            <a:ext cx="393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8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7E46D-61C3-45BF-A4EE-F9F431134C7D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9E75-A596-481B-9CC1-322F7111E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8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1056D-E189-44C2-8AF7-6990464A4B59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267F-2ABF-4CAB-863A-D923FD4D4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8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4E108-A864-4C15-82CB-65A2B039B6CB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F6464-6A89-48A5-A7F9-9D43FA41D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8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A15C1-00CB-4218-9B0B-5AE6A96C6867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A5DA-B4AB-42A9-A3DE-97E2C7812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8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79FB9-3E8E-4D34-8466-9949FD87EDAE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1B8C-9282-4BBE-B005-5B7B683B7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8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FDAB4-07BE-444D-B3B6-277A260B7CA1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73DB-D0DA-4DEF-8270-AD720F800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8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58B34"/>
              </a:buClr>
              <a:defRPr sz="3200"/>
            </a:lvl1pPr>
            <a:lvl2pPr>
              <a:buClrTx/>
              <a:defRPr sz="2800"/>
            </a:lvl2pPr>
            <a:lvl3pPr>
              <a:buClr>
                <a:srgbClr val="558B34"/>
              </a:buClr>
              <a:defRPr sz="2400"/>
            </a:lvl3pPr>
            <a:lvl4pPr>
              <a:buClrTx/>
              <a:defRPr sz="2000"/>
            </a:lvl4pPr>
            <a:lvl5pPr>
              <a:buClr>
                <a:srgbClr val="558B3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9F5B4-D945-49C9-BEA0-3A9609CA2B70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9A39-EA43-41F0-82D4-E795A7B37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8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29641-4493-4C36-AB8E-614F816A8236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AEC60-31EA-459D-9997-E57A41FD0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8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4568"/>
            <a:ext cx="9144000" cy="537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85439748-91FE-4A4B-AF2D-FB64EE129116}" type="datetime1">
              <a:rPr lang="en-US"/>
              <a:pPr/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271DCC74-33F1-497A-AA2E-7BE49694F7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F58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B308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C00000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0084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2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</p:sldLayoutIdLst>
  <p:transition spd="med" advTm="8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28295"/>
            <a:ext cx="9144000" cy="1470025"/>
          </a:xfrm>
        </p:spPr>
        <p:txBody>
          <a:bodyPr/>
          <a:lstStyle/>
          <a:p>
            <a:r>
              <a:rPr lang="en-US" dirty="0" smtClean="0"/>
              <a:t>Thin is in! Deploying NComputing at UNCW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Jarrett Piner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dirty="0" smtClean="0"/>
              <a:t>IT Project Manager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May 2012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7434902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nComputing at UNCW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683" y="1720011"/>
            <a:ext cx="4409726" cy="39767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H&amp;RL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 VMs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37 L300 nComputing devices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Randall Library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 VM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8 L230 nComputing devices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Registrar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 VM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 L300 nComputing devices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3868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938" y="1600200"/>
            <a:ext cx="4810259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Student Recreation Center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 VM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17</a:t>
            </a:r>
            <a:r>
              <a:rPr lang="en-US" dirty="0" smtClean="0"/>
              <a:t> </a:t>
            </a:r>
            <a:r>
              <a:rPr lang="en-US" dirty="0"/>
              <a:t>nComputing </a:t>
            </a:r>
            <a:r>
              <a:rPr lang="en-US" dirty="0" smtClean="0"/>
              <a:t>devices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UNCW Campus Locations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 VM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12 </a:t>
            </a:r>
            <a:r>
              <a:rPr lang="en-US" dirty="0"/>
              <a:t>nComputing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7352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0717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273" y="1592129"/>
            <a:ext cx="56989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dirty="0" smtClean="0"/>
              <a:t> Virtual Machine (VM) </a:t>
            </a:r>
          </a:p>
          <a:p>
            <a:pPr marL="365760" lvl="1" indent="0">
              <a:buNone/>
            </a:pPr>
            <a:r>
              <a:rPr lang="en-US" dirty="0" smtClean="0"/>
              <a:t>Intel Xeon CPU at 2.66 GHz</a:t>
            </a:r>
          </a:p>
          <a:p>
            <a:pPr marL="365760" lvl="1" indent="0">
              <a:buNone/>
            </a:pPr>
            <a:r>
              <a:rPr lang="en-US" dirty="0" smtClean="0"/>
              <a:t>3GB RAM</a:t>
            </a:r>
          </a:p>
          <a:p>
            <a:pPr marL="365760" lvl="1" indent="0">
              <a:buNone/>
            </a:pPr>
            <a:r>
              <a:rPr lang="en-US" dirty="0" smtClean="0"/>
              <a:t>20GB Hard Drive</a:t>
            </a:r>
          </a:p>
          <a:p>
            <a:pPr marL="365760" lvl="1" indent="0">
              <a:buNone/>
            </a:pPr>
            <a:r>
              <a:rPr lang="en-US" dirty="0" smtClean="0"/>
              <a:t>Windows Server 2003 Enterprise SP2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20</a:t>
            </a:r>
            <a:r>
              <a:rPr lang="en-US" dirty="0" smtClean="0"/>
              <a:t> nComputing devices</a:t>
            </a:r>
          </a:p>
          <a:p>
            <a:pPr marL="365760" lvl="1" indent="0">
              <a:buNone/>
            </a:pPr>
            <a:r>
              <a:rPr lang="en-US" dirty="0" smtClean="0"/>
              <a:t>Model: L300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70993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600" dirty="0" smtClean="0"/>
              <a:t>November 11, 2010 – February 10, 2012</a:t>
            </a:r>
            <a:br>
              <a:rPr lang="en-US" sz="2600" dirty="0" smtClean="0"/>
            </a:b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= </a:t>
            </a:r>
            <a:r>
              <a:rPr lang="en-US" sz="2600" b="1" dirty="0" smtClean="0"/>
              <a:t>15</a:t>
            </a:r>
            <a:r>
              <a:rPr lang="en-US" sz="2600" dirty="0" smtClean="0"/>
              <a:t> months</a:t>
            </a:r>
            <a:br>
              <a:rPr lang="en-US" sz="2600" dirty="0" smtClean="0"/>
            </a:b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= </a:t>
            </a:r>
            <a:r>
              <a:rPr lang="en-US" sz="2600" b="1" dirty="0" smtClean="0"/>
              <a:t>457</a:t>
            </a:r>
            <a:r>
              <a:rPr lang="en-US" sz="2600" dirty="0" smtClean="0"/>
              <a:t> days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11403443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Users &amp;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263588"/>
            <a:ext cx="6690360" cy="3756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Unique Users = </a:t>
            </a:r>
            <a:r>
              <a:rPr lang="en-US" sz="2800" b="1" dirty="0" smtClean="0"/>
              <a:t>2,532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800" dirty="0" smtClean="0"/>
              <a:t>Unique Sessions = </a:t>
            </a:r>
            <a:r>
              <a:rPr lang="en-US" sz="2800" b="1" dirty="0" smtClean="0"/>
              <a:t>35,920</a:t>
            </a:r>
            <a:r>
              <a:rPr lang="en-US" sz="2800" dirty="0" smtClean="0"/>
              <a:t>  (total logins)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Average Sessions per day = </a:t>
            </a:r>
            <a:r>
              <a:rPr lang="en-US" sz="2800" b="1" dirty="0" smtClean="0"/>
              <a:t>79</a:t>
            </a:r>
            <a:r>
              <a:rPr lang="en-US" sz="2800" dirty="0" smtClean="0"/>
              <a:t>*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*Does not take into account holidays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5409728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243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Excel Spreadsheets = </a:t>
            </a:r>
            <a:r>
              <a:rPr lang="en-US" b="1" dirty="0" smtClean="0"/>
              <a:t>403</a:t>
            </a:r>
            <a:r>
              <a:rPr lang="en-US" dirty="0" smtClean="0"/>
              <a:t>	(approx. 1/day)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PPT Presentations = </a:t>
            </a:r>
            <a:r>
              <a:rPr lang="en-US" b="1" dirty="0" smtClean="0"/>
              <a:t>938</a:t>
            </a:r>
            <a:r>
              <a:rPr lang="en-US" dirty="0" smtClean="0"/>
              <a:t>	(approx. 2/day)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HTTP Pages = </a:t>
            </a:r>
            <a:r>
              <a:rPr lang="en-US" b="1" dirty="0" smtClean="0"/>
              <a:t>4,420</a:t>
            </a:r>
            <a:r>
              <a:rPr lang="en-US" dirty="0" smtClean="0"/>
              <a:t>		(approx. 10/day)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PDF Docs = </a:t>
            </a:r>
            <a:r>
              <a:rPr lang="en-US" b="1" dirty="0" smtClean="0"/>
              <a:t>10,425</a:t>
            </a:r>
            <a:r>
              <a:rPr lang="en-US" dirty="0" smtClean="0"/>
              <a:t>		</a:t>
            </a:r>
            <a:r>
              <a:rPr lang="en-US" dirty="0" smtClean="0"/>
              <a:t>	(</a:t>
            </a:r>
            <a:r>
              <a:rPr lang="en-US" dirty="0" smtClean="0"/>
              <a:t>approx. 23/day)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Word Docs = </a:t>
            </a:r>
            <a:r>
              <a:rPr lang="en-US" b="1" dirty="0" smtClean="0"/>
              <a:t>20,979</a:t>
            </a:r>
            <a:r>
              <a:rPr lang="en-US" dirty="0" smtClean="0"/>
              <a:t>		(approx. 46/day)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Misc. = </a:t>
            </a:r>
            <a:r>
              <a:rPr lang="en-US" b="1" dirty="0" smtClean="0"/>
              <a:t>5,018</a:t>
            </a:r>
          </a:p>
          <a:p>
            <a:pPr marL="365760" lvl="1" indent="0">
              <a:buNone/>
            </a:pPr>
            <a:r>
              <a:rPr lang="en-US" dirty="0" smtClean="0"/>
              <a:t>(Includes Pictures, Notepad files, WordPad files, etc…)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6576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1400" dirty="0" smtClean="0"/>
          </a:p>
          <a:p>
            <a:pPr marL="0" indent="0" algn="ctr">
              <a:buNone/>
            </a:pPr>
            <a:r>
              <a:rPr lang="en-US" sz="2800" dirty="0" smtClean="0"/>
              <a:t>Total Prints = </a:t>
            </a:r>
            <a:r>
              <a:rPr lang="en-US" sz="2800" b="1" dirty="0" smtClean="0"/>
              <a:t>42,183</a:t>
            </a:r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Average prints per day = </a:t>
            </a:r>
            <a:r>
              <a:rPr lang="en-US" sz="2800" b="1" dirty="0" smtClean="0"/>
              <a:t>92</a:t>
            </a:r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Average prints per user = </a:t>
            </a:r>
            <a:r>
              <a:rPr lang="en-US" sz="2800" b="1" dirty="0" smtClean="0"/>
              <a:t>17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37227699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Client Cost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415" y="1601788"/>
            <a:ext cx="7604975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Standard </a:t>
            </a:r>
            <a:r>
              <a:rPr lang="en-US" dirty="0" err="1" smtClean="0"/>
              <a:t>LifeCycle</a:t>
            </a:r>
            <a:r>
              <a:rPr lang="en-US" dirty="0" smtClean="0"/>
              <a:t> Computer = </a:t>
            </a:r>
            <a:r>
              <a:rPr lang="en-US" b="1" dirty="0" smtClean="0"/>
              <a:t>$935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nComputing L300 = </a:t>
            </a:r>
            <a:r>
              <a:rPr lang="en-US" b="1" dirty="0" smtClean="0"/>
              <a:t>$230  </a:t>
            </a:r>
            <a:r>
              <a:rPr lang="en-US" dirty="0" smtClean="0"/>
              <a:t>(approx.)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$18,700 </a:t>
            </a:r>
            <a:r>
              <a:rPr lang="en-US" dirty="0" smtClean="0"/>
              <a:t>($935 x 20) - </a:t>
            </a:r>
            <a:r>
              <a:rPr lang="en-US" b="1" dirty="0" smtClean="0"/>
              <a:t>$4,600 </a:t>
            </a:r>
            <a:r>
              <a:rPr lang="en-US" dirty="0" smtClean="0"/>
              <a:t>($230 x 20)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= </a:t>
            </a:r>
            <a:r>
              <a:rPr lang="en-US" sz="2800" b="1" dirty="0" smtClean="0"/>
              <a:t>$14,100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20583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cost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759" y="1600200"/>
            <a:ext cx="8834906" cy="4525963"/>
          </a:xfrm>
        </p:spPr>
        <p:txBody>
          <a:bodyPr/>
          <a:lstStyle/>
          <a:p>
            <a:pPr marL="0" indent="0" algn="ctr">
              <a:buNone/>
            </a:pPr>
            <a:endParaRPr lang="en-US" sz="1100" dirty="0" smtClean="0"/>
          </a:p>
          <a:p>
            <a:pPr marL="365760" lvl="1" indent="0" algn="ctr">
              <a:buNone/>
            </a:pPr>
            <a:r>
              <a:rPr lang="en-US" sz="2800" dirty="0" smtClean="0"/>
              <a:t>Server (VM, SAN, etc</a:t>
            </a:r>
            <a:r>
              <a:rPr lang="en-US" sz="2800" dirty="0" smtClean="0"/>
              <a:t>.)</a:t>
            </a:r>
            <a:br>
              <a:rPr lang="en-US" sz="2800" dirty="0" smtClean="0"/>
            </a:br>
            <a:endParaRPr lang="en-US" sz="2800" dirty="0" smtClean="0"/>
          </a:p>
          <a:p>
            <a:pPr marL="365760" lvl="1" indent="0" algn="ctr">
              <a:buNone/>
            </a:pPr>
            <a:r>
              <a:rPr lang="en-US" sz="2800" dirty="0" smtClean="0"/>
              <a:t>Network (</a:t>
            </a:r>
            <a:r>
              <a:rPr lang="en-US" sz="2800" dirty="0" err="1" smtClean="0"/>
              <a:t>NetCom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endParaRPr lang="en-US" sz="2800" dirty="0" smtClean="0"/>
          </a:p>
          <a:p>
            <a:pPr marL="365760" lvl="1" indent="0" algn="ctr">
              <a:buNone/>
            </a:pPr>
            <a:r>
              <a:rPr lang="en-US" sz="2800" dirty="0" smtClean="0"/>
              <a:t>Development time (TRAS, CCTS, OSA, </a:t>
            </a:r>
            <a:r>
              <a:rPr lang="en-US" sz="2800" dirty="0" smtClean="0"/>
              <a:t>Netcom)</a:t>
            </a:r>
            <a:br>
              <a:rPr lang="en-US" sz="2800" dirty="0" smtClean="0"/>
            </a:br>
            <a:endParaRPr lang="en-US" sz="2800" dirty="0" smtClean="0"/>
          </a:p>
          <a:p>
            <a:pPr marL="365760" lvl="1" indent="0" algn="ctr">
              <a:buNone/>
            </a:pPr>
            <a:r>
              <a:rPr lang="en-US" sz="2800" dirty="0" smtClean="0"/>
              <a:t>Support time (CCTS, OSA)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lvl="1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96709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Client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“</a:t>
            </a:r>
            <a:r>
              <a:rPr lang="en-US" sz="2000" dirty="0"/>
              <a:t>We were faced with a replacement cost of $20,000 </a:t>
            </a:r>
            <a:r>
              <a:rPr lang="en-US" sz="2000" dirty="0" smtClean="0"/>
              <a:t>for traditional </a:t>
            </a:r>
            <a:r>
              <a:rPr lang="en-US" sz="2000" dirty="0"/>
              <a:t>PC’s, but with the NComputing solution, </a:t>
            </a:r>
            <a:r>
              <a:rPr lang="en-US" sz="2000" dirty="0" smtClean="0"/>
              <a:t>we were </a:t>
            </a:r>
            <a:r>
              <a:rPr lang="en-US" sz="2000" dirty="0"/>
              <a:t>able to do it for under $5000</a:t>
            </a:r>
            <a:r>
              <a:rPr lang="en-US" sz="2000" dirty="0" smtClean="0"/>
              <a:t>,”</a:t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“…[and] the best </a:t>
            </a:r>
            <a:r>
              <a:rPr lang="en-US" sz="2000" dirty="0"/>
              <a:t>part is the students don’t really notice the </a:t>
            </a:r>
            <a:r>
              <a:rPr lang="en-US" sz="2000" dirty="0" smtClean="0"/>
              <a:t>difference.  TealWare</a:t>
            </a:r>
            <a:r>
              <a:rPr lang="en-US" sz="2000" dirty="0"/>
              <a:t>, iPrint and their Timmy file folders are </a:t>
            </a:r>
            <a:r>
              <a:rPr lang="en-US" sz="2000" dirty="0" smtClean="0"/>
              <a:t>all available </a:t>
            </a:r>
            <a:r>
              <a:rPr lang="en-US" sz="2000" dirty="0"/>
              <a:t>to them, just as if they were using a </a:t>
            </a:r>
            <a:r>
              <a:rPr lang="en-US" sz="2000" dirty="0" smtClean="0"/>
              <a:t>standard PC</a:t>
            </a:r>
            <a:r>
              <a:rPr lang="en-US" sz="2000" dirty="0"/>
              <a:t>.”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5231560"/>
      </p:ext>
    </p:extLst>
  </p:cSld>
  <p:clrMapOvr>
    <a:masterClrMapping/>
  </p:clrMapOvr>
  <p:transition spd="med" advTm="8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135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Thin is in! Deploying NComputing at UNCW</vt:lpstr>
      <vt:lpstr>Configuration</vt:lpstr>
      <vt:lpstr>Time Span</vt:lpstr>
      <vt:lpstr>Users &amp; Sessions</vt:lpstr>
      <vt:lpstr>Printing</vt:lpstr>
      <vt:lpstr>Printing</vt:lpstr>
      <vt:lpstr>Client Cost Savings</vt:lpstr>
      <vt:lpstr>Other cost considerations</vt:lpstr>
      <vt:lpstr>Client Feedback</vt:lpstr>
      <vt:lpstr>nComputing at UNCW Today</vt:lpstr>
      <vt:lpstr>Future…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Piner, Jarrett</cp:lastModifiedBy>
  <cp:revision>60</cp:revision>
  <dcterms:created xsi:type="dcterms:W3CDTF">2009-07-28T17:41:50Z</dcterms:created>
  <dcterms:modified xsi:type="dcterms:W3CDTF">2012-05-10T13:14:39Z</dcterms:modified>
</cp:coreProperties>
</file>