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1" r:id="rId9"/>
    <p:sldId id="271" r:id="rId10"/>
    <p:sldId id="262" r:id="rId11"/>
    <p:sldId id="270" r:id="rId12"/>
    <p:sldId id="266" r:id="rId13"/>
    <p:sldId id="267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145A89-923B-4AD4-9D34-C0D8B6DC3924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10F4C2-E654-4C6E-B903-4F71F89BEDD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kraus@volstat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en/US/solutions/collateral/ns340/ns517/ns224/volunteer_community_c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Virtualization at VSCC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Kraus</a:t>
            </a:r>
          </a:p>
          <a:p>
            <a:r>
              <a:rPr lang="en-US" dirty="0" smtClean="0">
                <a:hlinkClick r:id="rId2"/>
              </a:rPr>
              <a:t>Brian.kraus@volstate.edu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VXC terminals</a:t>
            </a:r>
          </a:p>
          <a:p>
            <a:pPr lvl="1"/>
            <a:r>
              <a:rPr lang="en-US" dirty="0" smtClean="0"/>
              <a:t>Power Over Ethernet (POE)</a:t>
            </a:r>
          </a:p>
          <a:p>
            <a:pPr lvl="2"/>
            <a:r>
              <a:rPr lang="en-US" dirty="0" smtClean="0"/>
              <a:t>Less electrical outlets required in remodels</a:t>
            </a:r>
          </a:p>
          <a:p>
            <a:pPr lvl="2"/>
            <a:r>
              <a:rPr lang="en-US" dirty="0" smtClean="0"/>
              <a:t>Can easily be scheduled to shut down during off hours and to turn on before classes start</a:t>
            </a:r>
          </a:p>
          <a:p>
            <a:r>
              <a:rPr lang="en-US" dirty="0" smtClean="0"/>
              <a:t>Less need for client services staff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02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kraus\Desktop\emporium images\IMG_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kraus\Desktop\emporium images\IMG_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kraus\Desktop\emporium images\IMG_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Implications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21860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Client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in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$326.67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VXC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VXC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$51.43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8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Implications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significant cost investment in the backend, we currently estimate our per thin client cost at $650.</a:t>
            </a:r>
          </a:p>
          <a:p>
            <a:pPr lvl="1"/>
            <a:r>
              <a:rPr lang="en-US" dirty="0" smtClean="0"/>
              <a:t>As we add more the cost will go down</a:t>
            </a:r>
          </a:p>
          <a:p>
            <a:r>
              <a:rPr lang="en-US" dirty="0" smtClean="0"/>
              <a:t>Mid-range goal is thin clients in all computer labs and kiosks</a:t>
            </a:r>
          </a:p>
          <a:p>
            <a:r>
              <a:rPr lang="en-US" dirty="0" smtClean="0"/>
              <a:t>Long-range goal is to virtualize majority of faculty and staff computers as well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has greatly reduced VSCC’s costs for computer labs</a:t>
            </a:r>
          </a:p>
          <a:p>
            <a:r>
              <a:rPr lang="en-US" dirty="0" smtClean="0"/>
              <a:t>Labor has been reduced as well as the time necessary for changes</a:t>
            </a:r>
          </a:p>
          <a:p>
            <a:r>
              <a:rPr lang="en-US" dirty="0" smtClean="0"/>
              <a:t>For more information about VSCC’s architecture</a:t>
            </a:r>
          </a:p>
          <a:p>
            <a:pPr lvl="1"/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www.cisco.com/en/US/solutions/collateral/ns340/ns517/ns224/volunteer_community_cs.pdf</a:t>
            </a:r>
            <a:endParaRPr lang="en-US" smtClean="0"/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 State Community College</a:t>
            </a:r>
          </a:p>
          <a:p>
            <a:pPr lvl="1"/>
            <a:r>
              <a:rPr lang="en-US" dirty="0" smtClean="0"/>
              <a:t>Serves 25 counties in middle Tennessee</a:t>
            </a:r>
          </a:p>
          <a:p>
            <a:pPr lvl="1"/>
            <a:r>
              <a:rPr lang="en-US" dirty="0" smtClean="0"/>
              <a:t>Approximately 8,500 students</a:t>
            </a:r>
          </a:p>
          <a:p>
            <a:pPr lvl="1"/>
            <a:r>
              <a:rPr lang="en-US" dirty="0" smtClean="0"/>
              <a:t>Approximately 2,000 computer on campus</a:t>
            </a:r>
          </a:p>
          <a:p>
            <a:pPr lvl="1"/>
            <a:r>
              <a:rPr lang="en-US" dirty="0" smtClean="0"/>
              <a:t>4 full-time client services technicians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Learning Commons</a:t>
            </a:r>
          </a:p>
          <a:p>
            <a:pPr lvl="1"/>
            <a:r>
              <a:rPr lang="en-US" dirty="0" smtClean="0"/>
              <a:t>State of Tennessee mandated new emporium approach to math and developmental courses</a:t>
            </a:r>
          </a:p>
          <a:p>
            <a:pPr lvl="2"/>
            <a:r>
              <a:rPr lang="en-US" dirty="0" smtClean="0"/>
              <a:t>All courses computer based, rather than instructor led</a:t>
            </a:r>
          </a:p>
          <a:p>
            <a:pPr lvl="1"/>
            <a:r>
              <a:rPr lang="en-US" dirty="0" smtClean="0"/>
              <a:t>VSCC needed to add about 500 additional computers</a:t>
            </a:r>
          </a:p>
          <a:p>
            <a:pPr lvl="2"/>
            <a:r>
              <a:rPr lang="en-US" dirty="0" smtClean="0"/>
              <a:t>No money for additional IT support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More with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VSCC partnered with Cisco and Citrix to virtualize emporium computers</a:t>
            </a:r>
          </a:p>
          <a:p>
            <a:pPr lvl="2"/>
            <a:r>
              <a:rPr lang="en-US" dirty="0" smtClean="0"/>
              <a:t>Cisco UCS blade servers</a:t>
            </a:r>
          </a:p>
          <a:p>
            <a:pPr lvl="3"/>
            <a:r>
              <a:rPr lang="en-US" dirty="0" smtClean="0"/>
              <a:t>Microsoft Hyper-V</a:t>
            </a:r>
          </a:p>
          <a:p>
            <a:pPr lvl="3"/>
            <a:r>
              <a:rPr lang="en-US" dirty="0" smtClean="0"/>
              <a:t>Citrix </a:t>
            </a:r>
            <a:r>
              <a:rPr lang="en-US" dirty="0" err="1" smtClean="0"/>
              <a:t>Xen</a:t>
            </a:r>
            <a:r>
              <a:rPr lang="en-US" dirty="0" smtClean="0"/>
              <a:t> Desktop</a:t>
            </a:r>
          </a:p>
          <a:p>
            <a:pPr lvl="3"/>
            <a:r>
              <a:rPr lang="en-US" dirty="0" smtClean="0"/>
              <a:t>Citrix </a:t>
            </a:r>
            <a:r>
              <a:rPr lang="en-US" dirty="0" err="1" smtClean="0"/>
              <a:t>Xen</a:t>
            </a:r>
            <a:r>
              <a:rPr lang="en-US" dirty="0" smtClean="0"/>
              <a:t> App</a:t>
            </a:r>
          </a:p>
          <a:p>
            <a:pPr lvl="2"/>
            <a:r>
              <a:rPr lang="en-US" dirty="0" smtClean="0"/>
              <a:t>EMC storage arrays</a:t>
            </a:r>
          </a:p>
          <a:p>
            <a:pPr lvl="2"/>
            <a:r>
              <a:rPr lang="en-US" dirty="0" smtClean="0"/>
              <a:t>Cisco VXC terminals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kraus\Desktop\emporium images\IMG_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More with Less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Replaced half of the computes in Emporium with thin clients</a:t>
            </a:r>
          </a:p>
          <a:p>
            <a:pPr lvl="2"/>
            <a:r>
              <a:rPr lang="en-US" dirty="0" smtClean="0"/>
              <a:t>Students reported faster login times than PCs</a:t>
            </a:r>
          </a:p>
          <a:p>
            <a:pPr lvl="2"/>
            <a:r>
              <a:rPr lang="en-US" dirty="0" smtClean="0"/>
              <a:t>Biggest complaint was lack of desktop shortcuts</a:t>
            </a:r>
          </a:p>
          <a:p>
            <a:pPr lvl="2"/>
            <a:r>
              <a:rPr lang="en-US" dirty="0" smtClean="0"/>
              <a:t>Very few issues reported</a:t>
            </a:r>
          </a:p>
          <a:p>
            <a:r>
              <a:rPr lang="en-US" dirty="0" smtClean="0"/>
              <a:t>Go-Live</a:t>
            </a:r>
          </a:p>
          <a:p>
            <a:pPr lvl="1"/>
            <a:r>
              <a:rPr lang="en-US" dirty="0" smtClean="0"/>
              <a:t>Originally started with 200 thin clients</a:t>
            </a:r>
          </a:p>
        </p:txBody>
      </p:sp>
    </p:spTree>
    <p:extLst>
      <p:ext uri="{BB962C8B-B14F-4D97-AF65-F5344CB8AC3E}">
        <p14:creationId xmlns:p14="http://schemas.microsoft.com/office/powerpoint/2010/main" val="21963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kraus\Desktop\emporium images\IMG_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 of the Technology</a:t>
            </a:r>
          </a:p>
          <a:p>
            <a:pPr lvl="1"/>
            <a:r>
              <a:rPr lang="en-US" dirty="0" smtClean="0"/>
              <a:t>One image to update and maintain</a:t>
            </a:r>
          </a:p>
          <a:p>
            <a:pPr lvl="2"/>
            <a:r>
              <a:rPr lang="en-US" dirty="0" smtClean="0"/>
              <a:t>New software or new image can be pushed to entire lab in less than 10 minutes</a:t>
            </a:r>
          </a:p>
          <a:p>
            <a:pPr lvl="1"/>
            <a:r>
              <a:rPr lang="en-US" dirty="0" smtClean="0"/>
              <a:t>Less to maintain</a:t>
            </a:r>
          </a:p>
          <a:p>
            <a:pPr lvl="2"/>
            <a:r>
              <a:rPr lang="en-US" dirty="0" smtClean="0"/>
              <a:t>Thin clients do not have hard drives</a:t>
            </a:r>
          </a:p>
          <a:p>
            <a:pPr lvl="3"/>
            <a:r>
              <a:rPr lang="en-US" dirty="0" smtClean="0"/>
              <a:t>Pretty much either works or doesn’t</a:t>
            </a:r>
          </a:p>
          <a:p>
            <a:pPr lvl="2"/>
            <a:r>
              <a:rPr lang="en-US" dirty="0" smtClean="0"/>
              <a:t>Technicians do not have to maintain or repair individual units</a:t>
            </a:r>
          </a:p>
          <a:p>
            <a:r>
              <a:rPr lang="en-US" dirty="0" smtClean="0"/>
              <a:t>Bring your own device</a:t>
            </a:r>
          </a:p>
          <a:p>
            <a:pPr lvl="1"/>
            <a:r>
              <a:rPr lang="en-US" dirty="0" smtClean="0"/>
              <a:t>Full windows desktops or individual applications can be loaded on any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78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9034</TotalTime>
  <Words>380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Virtualization at VSCC</vt:lpstr>
      <vt:lpstr>Background </vt:lpstr>
      <vt:lpstr>Background (cont.)</vt:lpstr>
      <vt:lpstr>Doing More with Less</vt:lpstr>
      <vt:lpstr>PowerPoint Presentation</vt:lpstr>
      <vt:lpstr>Doing More with Less (cont.)</vt:lpstr>
      <vt:lpstr>PowerPoint Presentation</vt:lpstr>
      <vt:lpstr>Benefits</vt:lpstr>
      <vt:lpstr>PowerPoint Presentation</vt:lpstr>
      <vt:lpstr>Cost Implications</vt:lpstr>
      <vt:lpstr>PowerPoint Presentation</vt:lpstr>
      <vt:lpstr>PowerPoint Presentation</vt:lpstr>
      <vt:lpstr>PowerPoint Presentation</vt:lpstr>
      <vt:lpstr>Cost Implications (cont.)</vt:lpstr>
      <vt:lpstr>Cost Implications (cont.)</vt:lpstr>
      <vt:lpstr>Conclusion</vt:lpstr>
    </vt:vector>
  </TitlesOfParts>
  <Company>Volunteer State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 at VSCC</dc:title>
  <dc:creator>Kraus, Brian</dc:creator>
  <cp:lastModifiedBy>Kraus, Brian</cp:lastModifiedBy>
  <cp:revision>13</cp:revision>
  <dcterms:created xsi:type="dcterms:W3CDTF">2012-05-18T15:14:52Z</dcterms:created>
  <dcterms:modified xsi:type="dcterms:W3CDTF">2012-05-31T01:47:05Z</dcterms:modified>
</cp:coreProperties>
</file>