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62" r:id="rId2"/>
    <p:sldId id="256" r:id="rId3"/>
    <p:sldId id="257" r:id="rId4"/>
    <p:sldId id="272" r:id="rId5"/>
    <p:sldId id="263" r:id="rId6"/>
    <p:sldId id="268" r:id="rId7"/>
    <p:sldId id="267" r:id="rId8"/>
    <p:sldId id="271" r:id="rId9"/>
    <p:sldId id="288" r:id="rId10"/>
    <p:sldId id="290" r:id="rId11"/>
    <p:sldId id="269" r:id="rId12"/>
    <p:sldId id="279" r:id="rId13"/>
    <p:sldId id="260" r:id="rId14"/>
    <p:sldId id="283" r:id="rId15"/>
    <p:sldId id="284" r:id="rId16"/>
    <p:sldId id="282" r:id="rId17"/>
    <p:sldId id="285" r:id="rId18"/>
    <p:sldId id="277" r:id="rId19"/>
    <p:sldId id="286" r:id="rId20"/>
    <p:sldId id="278" r:id="rId21"/>
    <p:sldId id="287" r:id="rId22"/>
    <p:sldId id="266" r:id="rId23"/>
    <p:sldId id="281" r:id="rId24"/>
    <p:sldId id="265" r:id="rId25"/>
    <p:sldId id="270" r:id="rId26"/>
    <p:sldId id="274" r:id="rId27"/>
    <p:sldId id="280" r:id="rId28"/>
    <p:sldId id="275" r:id="rId29"/>
    <p:sldId id="289" r:id="rId30"/>
    <p:sldId id="291" r:id="rId31"/>
    <p:sldId id="261"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2" autoAdjust="0"/>
  </p:normalViewPr>
  <p:slideViewPr>
    <p:cSldViewPr snapToGrid="0" snapToObjects="1">
      <p:cViewPr varScale="1">
        <p:scale>
          <a:sx n="68" d="100"/>
          <a:sy n="68" d="100"/>
        </p:scale>
        <p:origin x="-1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5/31/12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5/31/12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Foreword, Diana </a:t>
            </a:r>
            <a:r>
              <a:rPr lang="en-US" dirty="0" err="1" smtClean="0"/>
              <a:t>Oblinger</a:t>
            </a:r>
            <a:r>
              <a:rPr lang="en-US" dirty="0" smtClean="0"/>
              <a:t> </a:t>
            </a:r>
          </a:p>
          <a:p>
            <a:r>
              <a:rPr lang="en-US" dirty="0" smtClean="0"/>
              <a:t>The common assumption that students are technology gurus is challenged</a:t>
            </a:r>
            <a:endParaRPr lang="en-US" sz="1800" dirty="0" smtClean="0"/>
          </a:p>
          <a:p>
            <a:r>
              <a:rPr lang="en-US" dirty="0" smtClean="0"/>
              <a:t>in the study. The majority of students are not advanced technology users.</a:t>
            </a:r>
          </a:p>
          <a:p>
            <a:r>
              <a:rPr lang="en-US" sz="1200" kern="1200" dirty="0" smtClean="0">
                <a:solidFill>
                  <a:schemeClr val="tx1"/>
                </a:solidFill>
                <a:effectLst/>
                <a:latin typeface="+mn-lt"/>
                <a:ea typeface="ＭＳ Ｐゴシック" pitchFamily="48" charset="-128"/>
                <a:cs typeface="ＭＳ Ｐゴシック" pitchFamily="48" charset="-128"/>
              </a:rPr>
              <a:t>The Executive Summary on p. 2</a:t>
            </a:r>
          </a:p>
          <a:p>
            <a:r>
              <a:rPr lang="en-US" sz="1200" kern="1200" dirty="0" smtClean="0">
                <a:solidFill>
                  <a:schemeClr val="tx1"/>
                </a:solidFill>
                <a:effectLst/>
                <a:latin typeface="+mn-lt"/>
                <a:ea typeface="ＭＳ Ｐゴシック" pitchFamily="48" charset="-128"/>
                <a:cs typeface="ＭＳ Ｐゴシック" pitchFamily="48" charset="-128"/>
              </a:rPr>
              <a:t>If there is one resounding message about undergraduate perceptions</a:t>
            </a:r>
          </a:p>
          <a:p>
            <a:r>
              <a:rPr lang="en-US" sz="1200" kern="1200" dirty="0" smtClean="0">
                <a:solidFill>
                  <a:schemeClr val="tx1"/>
                </a:solidFill>
                <a:effectLst/>
                <a:latin typeface="+mn-lt"/>
                <a:ea typeface="ＭＳ Ｐゴシック" pitchFamily="48" charset="-128"/>
                <a:cs typeface="ＭＳ Ｐゴシック" pitchFamily="48" charset="-128"/>
              </a:rPr>
              <a:t>about technology in higher education, it is this: Technology could be</a:t>
            </a:r>
          </a:p>
          <a:p>
            <a:r>
              <a:rPr lang="en-US" sz="1200" kern="1200" dirty="0" smtClean="0">
                <a:solidFill>
                  <a:schemeClr val="tx1"/>
                </a:solidFill>
                <a:effectLst/>
                <a:latin typeface="+mn-lt"/>
                <a:ea typeface="ＭＳ Ｐゴシック" pitchFamily="48" charset="-128"/>
                <a:cs typeface="ＭＳ Ｐゴシック" pitchFamily="48" charset="-128"/>
              </a:rPr>
              <a:t>used much more strategically to engage students in academic life.</a:t>
            </a:r>
          </a:p>
          <a:p>
            <a:endParaRPr lang="en-US" dirty="0" smtClean="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extLst>
      <p:ext uri="{BB962C8B-B14F-4D97-AF65-F5344CB8AC3E}">
        <p14:creationId xmlns:p14="http://schemas.microsoft.com/office/powerpoint/2010/main" val="347864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22</a:t>
            </a:fld>
            <a:endParaRPr lang="en-US"/>
          </a:p>
        </p:txBody>
      </p:sp>
    </p:spTree>
    <p:extLst>
      <p:ext uri="{BB962C8B-B14F-4D97-AF65-F5344CB8AC3E}">
        <p14:creationId xmlns:p14="http://schemas.microsoft.com/office/powerpoint/2010/main" val="215429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23</a:t>
            </a:fld>
            <a:endParaRPr lang="en-US"/>
          </a:p>
        </p:txBody>
      </p:sp>
    </p:spTree>
    <p:extLst>
      <p:ext uri="{BB962C8B-B14F-4D97-AF65-F5344CB8AC3E}">
        <p14:creationId xmlns:p14="http://schemas.microsoft.com/office/powerpoint/2010/main" val="215429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31</a:t>
            </a:fld>
            <a:endParaRPr lang="en-US"/>
          </a:p>
        </p:txBody>
      </p:sp>
    </p:spTree>
    <p:extLst>
      <p:ext uri="{BB962C8B-B14F-4D97-AF65-F5344CB8AC3E}">
        <p14:creationId xmlns:p14="http://schemas.microsoft.com/office/powerpoint/2010/main" val="351348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5/31/12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5/31/12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5/31/12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5/31/12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5/31/12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5/31/12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5/31/12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5/31/12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5/31/12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4568"/>
            <a:ext cx="9144000" cy="537450"/>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5/31/12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ames2train.com/site/html/article.html" TargetMode="External"/><Relationship Id="rId4" Type="http://schemas.openxmlformats.org/officeDocument/2006/relationships/hyperlink" Target="http://www.educause.edu/ecar" TargetMode="External"/><Relationship Id="rId1" Type="http://schemas.openxmlformats.org/officeDocument/2006/relationships/slideLayout" Target="../slideLayouts/slideLayout7.xml"/><Relationship Id="rId2" Type="http://schemas.openxmlformats.org/officeDocument/2006/relationships/hyperlink" Target="http://www.educause.edu/Resources/2011HorizonReport/2231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libguides.northshore.edu/InformationLiteracy_Tutori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educause.edu/ec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305040" cy="4525963"/>
          </a:xfrm>
        </p:spPr>
        <p:txBody>
          <a:bodyPr/>
          <a:lstStyle/>
          <a:p>
            <a:pPr marL="0" indent="0">
              <a:buNone/>
            </a:pPr>
            <a:r>
              <a:rPr lang="en-US" sz="2000" dirty="0" smtClean="0"/>
              <a:t>Copyright Harriette L. Spiegel, 2012. </a:t>
            </a:r>
            <a:r>
              <a:rPr lang="en-US" sz="2000"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r>
              <a:rPr lang="en-US" sz="2000" dirty="0" smtClean="0"/>
              <a:t>. </a:t>
            </a:r>
            <a:endParaRPr lang="en-US" sz="2000" dirty="0"/>
          </a:p>
        </p:txBody>
      </p:sp>
    </p:spTree>
    <p:extLst>
      <p:ext uri="{BB962C8B-B14F-4D97-AF65-F5344CB8AC3E}">
        <p14:creationId xmlns:p14="http://schemas.microsoft.com/office/powerpoint/2010/main" val="10687083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446493" y="952369"/>
            <a:ext cx="3884507" cy="4873895"/>
          </a:xfrm>
          <a:prstGeom prst="rect">
            <a:avLst/>
          </a:prstGeom>
          <a:noFill/>
          <a:ln>
            <a:solidFill>
              <a:schemeClr val="tx1"/>
            </a:solidFill>
          </a:ln>
        </p:spPr>
      </p:pic>
      <p:sp>
        <p:nvSpPr>
          <p:cNvPr id="4" name="TextBox 3"/>
          <p:cNvSpPr txBox="1"/>
          <p:nvPr/>
        </p:nvSpPr>
        <p:spPr>
          <a:xfrm>
            <a:off x="6667160" y="5583504"/>
            <a:ext cx="877749" cy="369332"/>
          </a:xfrm>
          <a:prstGeom prst="rect">
            <a:avLst/>
          </a:prstGeom>
          <a:noFill/>
        </p:spPr>
        <p:txBody>
          <a:bodyPr wrap="square" rtlCol="0">
            <a:spAutoFit/>
          </a:bodyPr>
          <a:lstStyle/>
          <a:p>
            <a:r>
              <a:rPr lang="en-US" dirty="0" smtClean="0"/>
              <a:t>p. </a:t>
            </a:r>
            <a:r>
              <a:rPr lang="en-US" smtClean="0"/>
              <a:t>8 </a:t>
            </a:r>
            <a:endParaRPr lang="en-US"/>
          </a:p>
        </p:txBody>
      </p:sp>
    </p:spTree>
    <p:extLst>
      <p:ext uri="{BB962C8B-B14F-4D97-AF65-F5344CB8AC3E}">
        <p14:creationId xmlns:p14="http://schemas.microsoft.com/office/powerpoint/2010/main" val="38335795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TEACHING STRATEGIES</a:t>
            </a:r>
          </a:p>
        </p:txBody>
      </p:sp>
      <p:sp>
        <p:nvSpPr>
          <p:cNvPr id="16387" name="Content Placeholder 2"/>
          <p:cNvSpPr>
            <a:spLocks noGrp="1"/>
          </p:cNvSpPr>
          <p:nvPr>
            <p:ph idx="4294967295"/>
          </p:nvPr>
        </p:nvSpPr>
        <p:spPr>
          <a:xfrm>
            <a:off x="533400" y="1600200"/>
            <a:ext cx="8229600" cy="4525963"/>
          </a:xfrm>
        </p:spPr>
        <p:txBody>
          <a:bodyPr/>
          <a:lstStyle/>
          <a:p>
            <a:r>
              <a:rPr lang="en-US" dirty="0" smtClean="0"/>
              <a:t>Guided, independent exploration of technology</a:t>
            </a:r>
          </a:p>
          <a:p>
            <a:r>
              <a:rPr lang="en-US" dirty="0" smtClean="0"/>
              <a:t>Use of communication tools to reflect one’s learning with technology</a:t>
            </a:r>
          </a:p>
          <a:p>
            <a:r>
              <a:rPr lang="en-US" dirty="0" smtClean="0"/>
              <a:t>Five three-week modules</a:t>
            </a:r>
          </a:p>
          <a:p>
            <a:r>
              <a:rPr lang="en-US" dirty="0" smtClean="0"/>
              <a:t>Variety of activities and assignments: wiki, blog, voice tools, discussion board, mobile applications</a:t>
            </a:r>
          </a:p>
        </p:txBody>
      </p:sp>
    </p:spTree>
    <p:extLst>
      <p:ext uri="{BB962C8B-B14F-4D97-AF65-F5344CB8AC3E}">
        <p14:creationId xmlns:p14="http://schemas.microsoft.com/office/powerpoint/2010/main" val="31122242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a:t>
            </a:r>
            <a:endParaRPr lang="en-US" dirty="0"/>
          </a:p>
        </p:txBody>
      </p:sp>
      <p:sp>
        <p:nvSpPr>
          <p:cNvPr id="3" name="TextBox 2"/>
          <p:cNvSpPr txBox="1"/>
          <p:nvPr/>
        </p:nvSpPr>
        <p:spPr>
          <a:xfrm>
            <a:off x="551096" y="1810196"/>
            <a:ext cx="8288104" cy="3970318"/>
          </a:xfrm>
          <a:prstGeom prst="rect">
            <a:avLst/>
          </a:prstGeom>
          <a:noFill/>
        </p:spPr>
        <p:txBody>
          <a:bodyPr wrap="square" rtlCol="0">
            <a:spAutoFit/>
          </a:bodyPr>
          <a:lstStyle/>
          <a:p>
            <a:r>
              <a:rPr lang="en-US" sz="2800" dirty="0" smtClean="0"/>
              <a:t>I. Orientation </a:t>
            </a:r>
            <a:r>
              <a:rPr lang="en-US" sz="2800" dirty="0"/>
              <a:t>and exploration of course and Blackboard; </a:t>
            </a:r>
            <a:endParaRPr lang="en-US" sz="2800" dirty="0" smtClean="0"/>
          </a:p>
          <a:p>
            <a:r>
              <a:rPr lang="en-US" sz="2800" dirty="0" smtClean="0"/>
              <a:t>II</a:t>
            </a:r>
            <a:r>
              <a:rPr lang="en-US" sz="2800" dirty="0"/>
              <a:t>. Word Processing and presentation applications; </a:t>
            </a:r>
            <a:endParaRPr lang="en-US" sz="2800" dirty="0" smtClean="0"/>
          </a:p>
          <a:p>
            <a:r>
              <a:rPr lang="en-US" sz="2800" dirty="0" smtClean="0"/>
              <a:t>III</a:t>
            </a:r>
            <a:r>
              <a:rPr lang="en-US" sz="2800" dirty="0"/>
              <a:t>. Research; </a:t>
            </a:r>
            <a:endParaRPr lang="en-US" sz="2800" dirty="0" smtClean="0"/>
          </a:p>
          <a:p>
            <a:r>
              <a:rPr lang="en-US" sz="2800" dirty="0" smtClean="0"/>
              <a:t>IV</a:t>
            </a:r>
            <a:r>
              <a:rPr lang="en-US" sz="2800" dirty="0"/>
              <a:t>. Spreadsheet applications; </a:t>
            </a:r>
            <a:endParaRPr lang="en-US" sz="2800" dirty="0" smtClean="0"/>
          </a:p>
          <a:p>
            <a:r>
              <a:rPr lang="en-US" sz="2800" dirty="0" smtClean="0"/>
              <a:t>V</a:t>
            </a:r>
            <a:r>
              <a:rPr lang="en-US" sz="2800" dirty="0"/>
              <a:t>. Copyright, Plagiarism &amp; Security; Final Project. A Final Project provided both an opportunity for students to apply the knowledge learned and a means of evaluation of their progress. </a:t>
            </a:r>
          </a:p>
        </p:txBody>
      </p:sp>
    </p:spTree>
    <p:extLst>
      <p:ext uri="{BB962C8B-B14F-4D97-AF65-F5344CB8AC3E}">
        <p14:creationId xmlns:p14="http://schemas.microsoft.com/office/powerpoint/2010/main" val="16300874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COURSE MENU</a:t>
            </a:r>
          </a:p>
        </p:txBody>
      </p:sp>
      <p:sp>
        <p:nvSpPr>
          <p:cNvPr id="18435" name="Content Placeholder 2"/>
          <p:cNvSpPr>
            <a:spLocks noGrp="1"/>
          </p:cNvSpPr>
          <p:nvPr>
            <p:ph sz="half" idx="1"/>
          </p:nvPr>
        </p:nvSpPr>
        <p:spPr>
          <a:xfrm>
            <a:off x="457200" y="1600200"/>
            <a:ext cx="4038600" cy="4356957"/>
          </a:xfrm>
        </p:spPr>
        <p:txBody>
          <a:bodyPr/>
          <a:lstStyle/>
          <a:p>
            <a:pPr lvl="1" eaLnBrk="1" hangingPunct="1">
              <a:buClr>
                <a:srgbClr val="558B34"/>
              </a:buClr>
            </a:pPr>
            <a:r>
              <a:rPr lang="en-US" sz="2800" dirty="0" smtClean="0">
                <a:latin typeface="Arial" charset="0"/>
                <a:ea typeface="ＭＳ Ｐゴシック" pitchFamily="96" charset="-128"/>
              </a:rPr>
              <a:t>Introduction – Start Here</a:t>
            </a:r>
          </a:p>
          <a:p>
            <a:pPr lvl="1" eaLnBrk="1" hangingPunct="1">
              <a:buClr>
                <a:srgbClr val="558B34"/>
              </a:buClr>
            </a:pPr>
            <a:r>
              <a:rPr lang="en-US" sz="2800" dirty="0" smtClean="0">
                <a:latin typeface="Arial" charset="0"/>
                <a:ea typeface="ＭＳ Ｐゴシック" pitchFamily="96" charset="-128"/>
              </a:rPr>
              <a:t>Five 3-week modules</a:t>
            </a:r>
          </a:p>
          <a:p>
            <a:pPr lvl="1" eaLnBrk="1" hangingPunct="1">
              <a:buClr>
                <a:srgbClr val="558B34"/>
              </a:buClr>
            </a:pPr>
            <a:r>
              <a:rPr lang="en-US" sz="2800" dirty="0" smtClean="0">
                <a:latin typeface="Arial" charset="0"/>
                <a:ea typeface="ＭＳ Ｐゴシック" pitchFamily="96" charset="-128"/>
              </a:rPr>
              <a:t>Variety of tools – Bb Email, Blog, Discussion Board, Wiki, Voice Tools, External Links.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9833" y="158771"/>
            <a:ext cx="1587439" cy="5980352"/>
          </a:xfrm>
          <a:prstGeom prst="rect">
            <a:avLst/>
          </a:prstGeom>
        </p:spPr>
      </p:pic>
      <p:pic>
        <p:nvPicPr>
          <p:cNvPr id="9" name="Picture 8"/>
          <p:cNvPicPr>
            <a:picLocks noChangeAspect="1"/>
          </p:cNvPicPr>
          <p:nvPr/>
        </p:nvPicPr>
        <p:blipFill>
          <a:blip r:embed="rId3"/>
          <a:stretch>
            <a:fillRect/>
          </a:stretch>
        </p:blipFill>
        <p:spPr>
          <a:xfrm>
            <a:off x="2737738" y="2646157"/>
            <a:ext cx="5973737" cy="3281255"/>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833413" y="158771"/>
            <a:ext cx="3110357" cy="3281255"/>
          </a:xfrm>
          <a:prstGeom prst="rect">
            <a:avLst/>
          </a:prstGeom>
        </p:spPr>
      </p:pic>
    </p:spTree>
    <p:extLst>
      <p:ext uri="{BB962C8B-B14F-4D97-AF65-F5344CB8AC3E}">
        <p14:creationId xmlns:p14="http://schemas.microsoft.com/office/powerpoint/2010/main" val="22141440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911" y="1005546"/>
            <a:ext cx="6506979" cy="2205143"/>
          </a:xfrm>
          <a:prstGeom prst="rect">
            <a:avLst/>
          </a:prstGeom>
          <a:ln>
            <a:solidFill>
              <a:srgbClr val="000000"/>
            </a:solidFill>
          </a:ln>
        </p:spPr>
      </p:pic>
      <p:pic>
        <p:nvPicPr>
          <p:cNvPr id="6" name="Picture 5"/>
          <p:cNvPicPr>
            <a:picLocks noChangeAspect="1"/>
          </p:cNvPicPr>
          <p:nvPr/>
        </p:nvPicPr>
        <p:blipFill>
          <a:blip r:embed="rId3"/>
          <a:stretch>
            <a:fillRect/>
          </a:stretch>
        </p:blipFill>
        <p:spPr>
          <a:xfrm>
            <a:off x="2204968" y="2975554"/>
            <a:ext cx="6118903" cy="2635198"/>
          </a:xfrm>
          <a:prstGeom prst="rect">
            <a:avLst/>
          </a:prstGeom>
          <a:ln>
            <a:solidFill>
              <a:srgbClr val="000000"/>
            </a:solidFill>
          </a:ln>
        </p:spPr>
      </p:pic>
    </p:spTree>
    <p:extLst>
      <p:ext uri="{BB962C8B-B14F-4D97-AF65-F5344CB8AC3E}">
        <p14:creationId xmlns:p14="http://schemas.microsoft.com/office/powerpoint/2010/main" val="18863575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8379" y="1093751"/>
            <a:ext cx="4347811" cy="4586701"/>
          </a:xfrm>
          <a:prstGeom prst="rect">
            <a:avLst/>
          </a:prstGeom>
        </p:spPr>
      </p:pic>
    </p:spTree>
    <p:extLst>
      <p:ext uri="{BB962C8B-B14F-4D97-AF65-F5344CB8AC3E}">
        <p14:creationId xmlns:p14="http://schemas.microsoft.com/office/powerpoint/2010/main" val="36342632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25835" y="334066"/>
            <a:ext cx="3650581" cy="1890948"/>
          </a:xfrm>
          <a:prstGeom prst="rect">
            <a:avLst/>
          </a:prstGeom>
          <a:ln>
            <a:solidFill>
              <a:srgbClr val="000000"/>
            </a:solidFill>
          </a:ln>
        </p:spPr>
      </p:pic>
      <p:pic>
        <p:nvPicPr>
          <p:cNvPr id="3" name="Picture 2"/>
          <p:cNvPicPr>
            <a:picLocks noChangeAspect="1"/>
          </p:cNvPicPr>
          <p:nvPr/>
        </p:nvPicPr>
        <p:blipFill>
          <a:blip r:embed="rId3"/>
          <a:stretch>
            <a:fillRect/>
          </a:stretch>
        </p:blipFill>
        <p:spPr>
          <a:xfrm>
            <a:off x="1956205" y="806585"/>
            <a:ext cx="4040422" cy="1713528"/>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2860007" y="1474428"/>
            <a:ext cx="3543218" cy="1875822"/>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3976416" y="2841504"/>
            <a:ext cx="4534336" cy="1511445"/>
          </a:xfrm>
          <a:prstGeom prst="rect">
            <a:avLst/>
          </a:prstGeom>
          <a:ln>
            <a:solidFill>
              <a:srgbClr val="000000"/>
            </a:solidFill>
          </a:ln>
        </p:spPr>
      </p:pic>
      <p:pic>
        <p:nvPicPr>
          <p:cNvPr id="6" name="Picture 5"/>
          <p:cNvPicPr>
            <a:picLocks noChangeAspect="1"/>
          </p:cNvPicPr>
          <p:nvPr/>
        </p:nvPicPr>
        <p:blipFill>
          <a:blip r:embed="rId6"/>
          <a:stretch>
            <a:fillRect/>
          </a:stretch>
        </p:blipFill>
        <p:spPr>
          <a:xfrm>
            <a:off x="4709588" y="4120355"/>
            <a:ext cx="4304318" cy="1777201"/>
          </a:xfrm>
          <a:prstGeom prst="rect">
            <a:avLst/>
          </a:prstGeom>
          <a:ln>
            <a:solidFill>
              <a:srgbClr val="000000"/>
            </a:solidFill>
          </a:ln>
        </p:spPr>
      </p:pic>
      <p:sp>
        <p:nvSpPr>
          <p:cNvPr id="7" name="TextBox 6"/>
          <p:cNvSpPr txBox="1"/>
          <p:nvPr/>
        </p:nvSpPr>
        <p:spPr>
          <a:xfrm>
            <a:off x="740869" y="463962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5990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48"/>
            <a:ext cx="8382000" cy="2112000"/>
          </a:xfrm>
        </p:spPr>
        <p:txBody>
          <a:bodyPr>
            <a:normAutofit/>
          </a:bodyPr>
          <a:lstStyle/>
          <a:p>
            <a:r>
              <a:rPr lang="en-US" dirty="0" smtClean="0"/>
              <a:t>Example assignment: Orientation </a:t>
            </a:r>
            <a:r>
              <a:rPr lang="en-US" dirty="0"/>
              <a:t>to </a:t>
            </a:r>
            <a:r>
              <a:rPr lang="en-US" dirty="0" smtClean="0"/>
              <a:t>learning tools in Blackboard, </a:t>
            </a:r>
            <a:r>
              <a:rPr lang="en-US" dirty="0"/>
              <a:t>on the Web and in basic applications (Word, Excel, PowerPoint</a:t>
            </a:r>
            <a:r>
              <a:rPr lang="en-US" dirty="0" smtClean="0"/>
              <a:t>)</a:t>
            </a:r>
            <a:endParaRPr lang="en-US" dirty="0"/>
          </a:p>
        </p:txBody>
      </p:sp>
      <p:sp>
        <p:nvSpPr>
          <p:cNvPr id="3" name="TextBox 2"/>
          <p:cNvSpPr txBox="1"/>
          <p:nvPr/>
        </p:nvSpPr>
        <p:spPr>
          <a:xfrm>
            <a:off x="457200" y="2653659"/>
            <a:ext cx="7782474" cy="3385542"/>
          </a:xfrm>
          <a:prstGeom prst="rect">
            <a:avLst/>
          </a:prstGeom>
          <a:noFill/>
        </p:spPr>
        <p:txBody>
          <a:bodyPr wrap="square" rtlCol="0">
            <a:spAutoFit/>
          </a:bodyPr>
          <a:lstStyle/>
          <a:p>
            <a:r>
              <a:rPr lang="en-US" sz="2800" dirty="0" smtClean="0"/>
              <a:t>--Send instructor a message using Blackboard email</a:t>
            </a:r>
          </a:p>
          <a:p>
            <a:r>
              <a:rPr lang="en-US" sz="2800" dirty="0" smtClean="0"/>
              <a:t>--Critique of Wikipedia in Bb Wiki (compare results from searches)</a:t>
            </a:r>
          </a:p>
          <a:p>
            <a:r>
              <a:rPr lang="en-US" sz="2800" dirty="0" smtClean="0"/>
              <a:t>--Create a Word document using APA style; create an Excel spreadsheet; create a PowerPoint using guidelines.</a:t>
            </a:r>
          </a:p>
          <a:p>
            <a:endParaRPr lang="en-US" dirty="0"/>
          </a:p>
        </p:txBody>
      </p:sp>
    </p:spTree>
    <p:extLst>
      <p:ext uri="{BB962C8B-B14F-4D97-AF65-F5344CB8AC3E}">
        <p14:creationId xmlns:p14="http://schemas.microsoft.com/office/powerpoint/2010/main" val="37530106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9874" y="515252"/>
            <a:ext cx="8701246" cy="4212578"/>
          </a:xfrm>
          <a:prstGeom prst="rect">
            <a:avLst/>
          </a:prstGeom>
          <a:ln>
            <a:solidFill>
              <a:srgbClr val="000000"/>
            </a:solidFill>
          </a:ln>
        </p:spPr>
      </p:pic>
    </p:spTree>
    <p:extLst>
      <p:ext uri="{BB962C8B-B14F-4D97-AF65-F5344CB8AC3E}">
        <p14:creationId xmlns:p14="http://schemas.microsoft.com/office/powerpoint/2010/main" val="13547663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normAutofit fontScale="90000"/>
          </a:bodyPr>
          <a:lstStyle/>
          <a:p>
            <a:pPr eaLnBrk="1" hangingPunct="1"/>
            <a:r>
              <a:rPr lang="en-US" dirty="0"/>
              <a:t>Engaging Technologies and Reflection to Prepare </a:t>
            </a:r>
            <a:r>
              <a:rPr lang="en-US" dirty="0" smtClean="0"/>
              <a:t>Students</a:t>
            </a:r>
            <a:br>
              <a:rPr lang="en-US" dirty="0" smtClean="0"/>
            </a:br>
            <a:r>
              <a:rPr lang="en-US" sz="2200" dirty="0" smtClean="0"/>
              <a:t>(for Membership in the Larger Global Community)</a:t>
            </a:r>
            <a:endParaRPr lang="en-US" sz="2200"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4081864"/>
            <a:ext cx="6400800" cy="1219200"/>
          </a:xfrm>
        </p:spPr>
        <p:txBody>
          <a:bodyPr/>
          <a:lstStyle/>
          <a:p>
            <a:pPr eaLnBrk="1" hangingPunct="1"/>
            <a:r>
              <a:rPr lang="en-US" dirty="0" smtClean="0">
                <a:latin typeface="Arial" charset="0"/>
                <a:ea typeface="ＭＳ Ｐゴシック" pitchFamily="96" charset="-128"/>
              </a:rPr>
              <a:t>Harriette L. Spiegel, PH.D.|  May 31, 2012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540"/>
            <a:ext cx="8382000" cy="1341587"/>
          </a:xfrm>
        </p:spPr>
        <p:txBody>
          <a:bodyPr>
            <a:noAutofit/>
          </a:bodyPr>
          <a:lstStyle/>
          <a:p>
            <a:r>
              <a:rPr lang="en-US" dirty="0" smtClean="0"/>
              <a:t>Example </a:t>
            </a:r>
            <a:r>
              <a:rPr lang="en-US" dirty="0"/>
              <a:t>Reflective activities: one’s own learning, Security, Copyright and </a:t>
            </a:r>
            <a:r>
              <a:rPr lang="en-US" dirty="0" smtClean="0"/>
              <a:t>Plagiarism</a:t>
            </a:r>
            <a:endParaRPr lang="en-US" dirty="0"/>
          </a:p>
        </p:txBody>
      </p:sp>
      <p:sp>
        <p:nvSpPr>
          <p:cNvPr id="3" name="TextBox 2"/>
          <p:cNvSpPr txBox="1"/>
          <p:nvPr/>
        </p:nvSpPr>
        <p:spPr>
          <a:xfrm>
            <a:off x="2575775" y="1641487"/>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2865353"/>
            <a:ext cx="7782474" cy="2954655"/>
          </a:xfrm>
          <a:prstGeom prst="rect">
            <a:avLst/>
          </a:prstGeom>
          <a:noFill/>
        </p:spPr>
        <p:txBody>
          <a:bodyPr wrap="square" rtlCol="0">
            <a:spAutoFit/>
          </a:bodyPr>
          <a:lstStyle/>
          <a:p>
            <a:r>
              <a:rPr lang="en-US" sz="2800" dirty="0" smtClean="0"/>
              <a:t>--Reflecting on before/after results of survey on computer literacy</a:t>
            </a:r>
          </a:p>
          <a:p>
            <a:r>
              <a:rPr lang="en-US" sz="2800" dirty="0" smtClean="0"/>
              <a:t>--Reflecting on personal experience with computer security, guided questions </a:t>
            </a:r>
          </a:p>
          <a:p>
            <a:r>
              <a:rPr lang="en-US" sz="2800" dirty="0" smtClean="0"/>
              <a:t>--Reflecting on copyright and plagiarism after reviewing assigned material on library site</a:t>
            </a:r>
          </a:p>
          <a:p>
            <a:endParaRPr lang="en-US" dirty="0"/>
          </a:p>
        </p:txBody>
      </p:sp>
    </p:spTree>
    <p:extLst>
      <p:ext uri="{BB962C8B-B14F-4D97-AF65-F5344CB8AC3E}">
        <p14:creationId xmlns:p14="http://schemas.microsoft.com/office/powerpoint/2010/main" val="16613721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9876" y="310034"/>
            <a:ext cx="8403131" cy="2175146"/>
          </a:xfrm>
          <a:prstGeom prst="rect">
            <a:avLst/>
          </a:prstGeom>
          <a:ln>
            <a:solidFill>
              <a:srgbClr val="000000"/>
            </a:solidFill>
          </a:ln>
        </p:spPr>
      </p:pic>
      <p:sp>
        <p:nvSpPr>
          <p:cNvPr id="4" name="TextBox 3"/>
          <p:cNvSpPr txBox="1"/>
          <p:nvPr/>
        </p:nvSpPr>
        <p:spPr>
          <a:xfrm>
            <a:off x="299876" y="2787303"/>
            <a:ext cx="8555273" cy="3093154"/>
          </a:xfrm>
          <a:prstGeom prst="rect">
            <a:avLst/>
          </a:prstGeom>
          <a:noFill/>
        </p:spPr>
        <p:txBody>
          <a:bodyPr wrap="square" rtlCol="0">
            <a:spAutoFit/>
          </a:bodyPr>
          <a:lstStyle/>
          <a:p>
            <a:r>
              <a:rPr lang="en-US" sz="1500" dirty="0"/>
              <a:t>Security Assignment</a:t>
            </a:r>
          </a:p>
          <a:p>
            <a:r>
              <a:rPr lang="en-US" sz="1500" dirty="0"/>
              <a:t>Using the Web sites in the menu area of the course, AS WELL as your own searches, click on the Assignment tool and answer the questions below regarding computer security. </a:t>
            </a:r>
          </a:p>
          <a:p>
            <a:endParaRPr lang="en-US" sz="1500" dirty="0"/>
          </a:p>
          <a:p>
            <a:r>
              <a:rPr lang="en-US" sz="1500" dirty="0"/>
              <a:t>1. Which organization provides an Internet connection to your computer(s)?</a:t>
            </a:r>
          </a:p>
          <a:p>
            <a:r>
              <a:rPr lang="en-US" sz="1500" dirty="0"/>
              <a:t>2. Describe what it was like the first time you lost data - either by forgetting to SAVE, or as a result of a virus attack or similar happening.</a:t>
            </a:r>
          </a:p>
          <a:p>
            <a:r>
              <a:rPr lang="en-US" sz="1500" dirty="0"/>
              <a:t>3. Do you regularly change your password?  after reading the computer security information, describe in your own words WHY it's important to change your password regularly.</a:t>
            </a:r>
          </a:p>
          <a:p>
            <a:r>
              <a:rPr lang="en-US" sz="1500" dirty="0"/>
              <a:t>4. What kind of security protection does your computer have? (</a:t>
            </a:r>
            <a:r>
              <a:rPr lang="en-US" sz="1500" dirty="0" err="1"/>
              <a:t>Macafee</a:t>
            </a:r>
            <a:r>
              <a:rPr lang="en-US" sz="1500" dirty="0"/>
              <a:t>, Microsoft Forefront, Norton or many more - check with your computer administrator or Internet service provider.)</a:t>
            </a:r>
          </a:p>
          <a:p>
            <a:r>
              <a:rPr lang="en-US" sz="1500" dirty="0"/>
              <a:t>5. In your own words, describe what computer security is and what the computer user should do to be secure. </a:t>
            </a:r>
          </a:p>
        </p:txBody>
      </p:sp>
    </p:spTree>
    <p:extLst>
      <p:ext uri="{BB962C8B-B14F-4D97-AF65-F5344CB8AC3E}">
        <p14:creationId xmlns:p14="http://schemas.microsoft.com/office/powerpoint/2010/main" val="5977763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STUDENT REFLECTIONS</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a:t>I learn new knowledge and retain information best by doing it and this class helped me in that aspect of learning </a:t>
            </a:r>
            <a:endParaRPr lang="en-US" dirty="0" smtClean="0"/>
          </a:p>
          <a:p>
            <a:pPr eaLnBrk="1" hangingPunct="1"/>
            <a:r>
              <a:rPr lang="en-US" dirty="0"/>
              <a:t>I was completely at a loss with Blackboard, Excel, and other programs before this class.</a:t>
            </a:r>
          </a:p>
          <a:p>
            <a:pPr eaLnBrk="1" hangingPunct="1"/>
            <a:r>
              <a:rPr lang="en-US" dirty="0"/>
              <a:t>What is most important is to know where to find information, if the answer is not known. This course has been very valuable in making me aware of resources available to me. </a:t>
            </a: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42321541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STUDENT REFLECTIONS</a:t>
            </a:r>
          </a:p>
        </p:txBody>
      </p:sp>
      <p:sp>
        <p:nvSpPr>
          <p:cNvPr id="16387" name="Content Placeholder 2"/>
          <p:cNvSpPr>
            <a:spLocks noGrp="1"/>
          </p:cNvSpPr>
          <p:nvPr>
            <p:ph idx="4294967295"/>
          </p:nvPr>
        </p:nvSpPr>
        <p:spPr>
          <a:xfrm>
            <a:off x="533400" y="1423789"/>
            <a:ext cx="8229600" cy="4525963"/>
          </a:xfrm>
        </p:spPr>
        <p:txBody>
          <a:bodyPr/>
          <a:lstStyle/>
          <a:p>
            <a:pPr eaLnBrk="1" hangingPunct="1"/>
            <a:r>
              <a:rPr lang="en-US" sz="2700" dirty="0"/>
              <a:t>Now I will have no problem with research on future papers since I know how to use various resources </a:t>
            </a:r>
            <a:endParaRPr lang="en-US" sz="2700" dirty="0" smtClean="0"/>
          </a:p>
          <a:p>
            <a:pPr eaLnBrk="1" hangingPunct="1"/>
            <a:r>
              <a:rPr lang="en-US" sz="2700" dirty="0"/>
              <a:t>I hope that nursing programs will incorporate more learning technology into their </a:t>
            </a:r>
            <a:r>
              <a:rPr lang="en-US" sz="2700" dirty="0" smtClean="0"/>
              <a:t>curricula. </a:t>
            </a:r>
          </a:p>
          <a:p>
            <a:pPr eaLnBrk="1" hangingPunct="1"/>
            <a:r>
              <a:rPr lang="en-US" sz="2700" dirty="0"/>
              <a:t>I personally see being technologically literate as a component of being a professional </a:t>
            </a:r>
            <a:endParaRPr lang="en-US" sz="2700" dirty="0" smtClean="0"/>
          </a:p>
          <a:p>
            <a:r>
              <a:rPr lang="en-US" sz="2700" dirty="0" smtClean="0"/>
              <a:t>this </a:t>
            </a:r>
            <a:r>
              <a:rPr lang="en-US" sz="2700" dirty="0"/>
              <a:t>course should be required of all students before graduating….</a:t>
            </a:r>
          </a:p>
          <a:p>
            <a:r>
              <a:rPr lang="en-US" sz="2700" dirty="0" smtClean="0"/>
              <a:t>it </a:t>
            </a:r>
            <a:r>
              <a:rPr lang="en-US" sz="2700" dirty="0"/>
              <a:t>needs to be a prerequisite for online courses</a:t>
            </a:r>
          </a:p>
          <a:p>
            <a:pPr eaLnBrk="1" hangingPunct="1"/>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18013440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758687"/>
            <a:ext cx="8382000" cy="1143000"/>
          </a:xfrm>
        </p:spPr>
        <p:txBody>
          <a:bodyPr/>
          <a:lstStyle/>
          <a:p>
            <a:pPr eaLnBrk="1" hangingPunct="1"/>
            <a:r>
              <a:rPr lang="en-US" cap="none" dirty="0" smtClean="0">
                <a:latin typeface="Arial" charset="0"/>
                <a:ea typeface="ＭＳ Ｐゴシック" pitchFamily="96" charset="-128"/>
              </a:rPr>
              <a:t>THINGS THAT WILL CHANGE, I WILL DO DIFFERENTLY</a:t>
            </a:r>
          </a:p>
        </p:txBody>
      </p:sp>
      <p:sp>
        <p:nvSpPr>
          <p:cNvPr id="16387" name="Content Placeholder 2"/>
          <p:cNvSpPr>
            <a:spLocks noGrp="1"/>
          </p:cNvSpPr>
          <p:nvPr>
            <p:ph idx="4294967295"/>
          </p:nvPr>
        </p:nvSpPr>
        <p:spPr>
          <a:xfrm>
            <a:off x="457200" y="2164717"/>
            <a:ext cx="8229600" cy="2686601"/>
          </a:xfrm>
        </p:spPr>
        <p:txBody>
          <a:bodyPr/>
          <a:lstStyle/>
          <a:p>
            <a:pPr eaLnBrk="1" hangingPunct="1"/>
            <a:r>
              <a:rPr lang="en-US" dirty="0" smtClean="0">
                <a:latin typeface="Arial" charset="0"/>
                <a:ea typeface="ＭＳ Ｐゴシック" pitchFamily="96" charset="-128"/>
              </a:rPr>
              <a:t>Simplifying the modules </a:t>
            </a:r>
          </a:p>
          <a:p>
            <a:pPr eaLnBrk="1" hangingPunct="1"/>
            <a:r>
              <a:rPr lang="en-US" dirty="0" smtClean="0">
                <a:latin typeface="Arial" charset="0"/>
                <a:ea typeface="ＭＳ Ｐゴシック" pitchFamily="96" charset="-128"/>
              </a:rPr>
              <a:t>Be stricter on deadlines</a:t>
            </a:r>
          </a:p>
          <a:p>
            <a:pPr eaLnBrk="1" hangingPunct="1"/>
            <a:r>
              <a:rPr lang="en-US" dirty="0" smtClean="0">
                <a:latin typeface="Arial" charset="0"/>
                <a:ea typeface="ＭＳ Ｐゴシック" pitchFamily="96" charset="-128"/>
              </a:rPr>
              <a:t>Final Project will be </a:t>
            </a:r>
            <a:r>
              <a:rPr lang="en-US" dirty="0" smtClean="0">
                <a:latin typeface="Arial" charset="0"/>
                <a:ea typeface="ＭＳ Ｐゴシック" pitchFamily="96" charset="-128"/>
              </a:rPr>
              <a:t>cumulative</a:t>
            </a:r>
          </a:p>
          <a:p>
            <a:pPr eaLnBrk="1" hangingPunct="1"/>
            <a:r>
              <a:rPr lang="en-US" dirty="0" smtClean="0">
                <a:latin typeface="Arial" charset="0"/>
                <a:ea typeface="ＭＳ Ｐゴシック" pitchFamily="96" charset="-128"/>
              </a:rPr>
              <a:t>See Additional Resources</a:t>
            </a:r>
            <a:endParaRPr lang="en-US" dirty="0" smtClean="0">
              <a:latin typeface="Arial" charset="0"/>
              <a:ea typeface="ＭＳ Ｐゴシック" pitchFamily="96" charset="-128"/>
            </a:endParaRPr>
          </a:p>
        </p:txBody>
      </p:sp>
    </p:spTree>
    <p:extLst>
      <p:ext uri="{BB962C8B-B14F-4D97-AF65-F5344CB8AC3E}">
        <p14:creationId xmlns:p14="http://schemas.microsoft.com/office/powerpoint/2010/main" val="30135081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WORKSHOP EXERCISE</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sz="2700" dirty="0" smtClean="0">
                <a:latin typeface="Arial" charset="0"/>
                <a:ea typeface="ＭＳ Ｐゴシック" pitchFamily="96" charset="-128"/>
              </a:rPr>
              <a:t>Think of the ways that your students could benefit from more orientation to the technology they use in their learning (and everyday use)</a:t>
            </a:r>
          </a:p>
          <a:p>
            <a:pPr eaLnBrk="1" hangingPunct="1"/>
            <a:r>
              <a:rPr lang="en-US" sz="2700" dirty="0" smtClean="0">
                <a:latin typeface="Arial" charset="0"/>
                <a:ea typeface="ＭＳ Ｐゴシック" pitchFamily="96" charset="-128"/>
              </a:rPr>
              <a:t>What are some online resources students should know about?</a:t>
            </a:r>
          </a:p>
          <a:p>
            <a:pPr eaLnBrk="1" hangingPunct="1"/>
            <a:r>
              <a:rPr lang="en-US" sz="2700" dirty="0" smtClean="0">
                <a:latin typeface="Arial" charset="0"/>
                <a:ea typeface="ＭＳ Ｐゴシック" pitchFamily="96" charset="-128"/>
              </a:rPr>
              <a:t>What is missing in your students’ knowledge about how to use online resources? </a:t>
            </a:r>
          </a:p>
          <a:p>
            <a:pPr eaLnBrk="1" hangingPunct="1"/>
            <a:r>
              <a:rPr lang="en-US" sz="2700" dirty="0" smtClean="0">
                <a:latin typeface="Arial" charset="0"/>
                <a:ea typeface="ＭＳ Ｐゴシック" pitchFamily="96" charset="-128"/>
              </a:rPr>
              <a:t>How does knowledge of learning technology impact preparation for the future?</a:t>
            </a:r>
          </a:p>
        </p:txBody>
      </p:sp>
    </p:spTree>
    <p:extLst>
      <p:ext uri="{BB962C8B-B14F-4D97-AF65-F5344CB8AC3E}">
        <p14:creationId xmlns:p14="http://schemas.microsoft.com/office/powerpoint/2010/main" val="29543763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topics – your turn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869536922"/>
              </p:ext>
            </p:extLst>
          </p:nvPr>
        </p:nvGraphicFramePr>
        <p:xfrm>
          <a:off x="934466" y="1401854"/>
          <a:ext cx="7296032" cy="4530067"/>
        </p:xfrm>
        <a:graphic>
          <a:graphicData uri="http://schemas.openxmlformats.org/drawingml/2006/table">
            <a:tbl>
              <a:tblPr firstRow="1" bandRow="1">
                <a:tableStyleId>{5940675A-B579-460E-94D1-54222C63F5DA}</a:tableStyleId>
              </a:tblPr>
              <a:tblGrid>
                <a:gridCol w="3648016"/>
                <a:gridCol w="3648016"/>
              </a:tblGrid>
              <a:tr h="22135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1</a:t>
                      </a:r>
                    </a:p>
                    <a:p>
                      <a:r>
                        <a:rPr lang="en-US" sz="1600" kern="1200" dirty="0" smtClean="0">
                          <a:solidFill>
                            <a:schemeClr val="tx1"/>
                          </a:solidFill>
                          <a:effectLst/>
                          <a:latin typeface="+mn-lt"/>
                          <a:ea typeface="+mn-ea"/>
                          <a:cs typeface="+mn-cs"/>
                        </a:rPr>
                        <a:t>Think of ways that your students could benefit from more orientation to the technology they use in their learning (and everyday use). What would be the objectives of the course you would design to provide this orientation?</a:t>
                      </a:r>
                      <a:endParaRPr lang="en-US" sz="1600" kern="1200" dirty="0">
                        <a:solidFill>
                          <a:schemeClr val="tx1"/>
                        </a:solidFill>
                        <a:effectLst/>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2</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What are some online learning resources at your institution that students should know about? How would you include the use of these resources in a technology orientation course? </a:t>
                      </a:r>
                      <a:endParaRPr lang="en-US" sz="1600" dirty="0"/>
                    </a:p>
                  </a:txBody>
                  <a:tcPr/>
                </a:tc>
              </a:tr>
              <a:tr h="2213588">
                <a:tc>
                  <a:txBody>
                    <a:bodyPr/>
                    <a:lstStyle/>
                    <a:p>
                      <a:pPr algn="ctr" eaLnBrk="1" hangingPunct="1"/>
                      <a:r>
                        <a:rPr lang="en-US" sz="1800" dirty="0" smtClean="0"/>
                        <a:t>3</a:t>
                      </a:r>
                    </a:p>
                    <a:p>
                      <a:pPr eaLnBrk="1" hangingPunct="1"/>
                      <a:r>
                        <a:rPr lang="en-US" sz="1600" kern="1200" dirty="0" smtClean="0">
                          <a:solidFill>
                            <a:schemeClr val="tx1"/>
                          </a:solidFill>
                          <a:effectLst/>
                          <a:latin typeface="+mn-lt"/>
                          <a:ea typeface="+mn-ea"/>
                          <a:cs typeface="+mn-cs"/>
                        </a:rPr>
                        <a:t>What is missing in your students’ knowledge about how to use online resources? What kinds of online resources do your students use? What is done at your institution to orient students to issues in online resources: library resources, security, copyright, plagiarism)</a:t>
                      </a:r>
                      <a:r>
                        <a:rPr lang="en-US" sz="1600" dirty="0" smtClean="0">
                          <a:effectLst/>
                        </a:rPr>
                        <a:t>?</a:t>
                      </a:r>
                      <a:endParaRPr lang="en-US" sz="1600" dirty="0" smtClean="0">
                        <a:latin typeface="Arial" charset="0"/>
                        <a:ea typeface="ＭＳ Ｐゴシック" pitchFamily="96" charset="-128"/>
                      </a:endParaRPr>
                    </a:p>
                  </a:txBody>
                  <a:tcPr/>
                </a:tc>
                <a:tc>
                  <a:txBody>
                    <a:bodyPr/>
                    <a:lstStyle/>
                    <a:p>
                      <a:pPr algn="ctr" eaLnBrk="1" hangingPunct="1"/>
                      <a:r>
                        <a:rPr lang="en-US" sz="1800" dirty="0" smtClean="0"/>
                        <a:t>4</a:t>
                      </a:r>
                    </a:p>
                    <a:p>
                      <a:pPr eaLnBrk="1" hangingPunct="1"/>
                      <a:r>
                        <a:rPr lang="en-US" sz="1600" kern="1200" dirty="0" smtClean="0">
                          <a:solidFill>
                            <a:schemeClr val="tx1"/>
                          </a:solidFill>
                          <a:effectLst/>
                          <a:latin typeface="+mn-lt"/>
                          <a:ea typeface="+mn-ea"/>
                          <a:cs typeface="+mn-cs"/>
                        </a:rPr>
                        <a:t>How does knowledge of learning technology impact students’ preparation for “membership in the larger global community”? How does reflection play a part? Describe how you would use reflection in a technology orientation course. </a:t>
                      </a:r>
                      <a:endParaRPr lang="en-US" sz="1600" dirty="0" smtClean="0">
                        <a:latin typeface="Arial" charset="0"/>
                        <a:ea typeface="ＭＳ Ｐゴシック" pitchFamily="96" charset="-128"/>
                      </a:endParaRPr>
                    </a:p>
                  </a:txBody>
                  <a:tcPr/>
                </a:tc>
              </a:tr>
            </a:tbl>
          </a:graphicData>
        </a:graphic>
      </p:graphicFrame>
    </p:spTree>
    <p:extLst>
      <p:ext uri="{BB962C8B-B14F-4D97-AF65-F5344CB8AC3E}">
        <p14:creationId xmlns:p14="http://schemas.microsoft.com/office/powerpoint/2010/main" val="2093341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Guidebook</a:t>
            </a:r>
            <a:endParaRPr lang="en-US" dirty="0"/>
          </a:p>
        </p:txBody>
      </p:sp>
      <p:sp>
        <p:nvSpPr>
          <p:cNvPr id="3" name="TextBox 2"/>
          <p:cNvSpPr txBox="1"/>
          <p:nvPr/>
        </p:nvSpPr>
        <p:spPr>
          <a:xfrm>
            <a:off x="1058384" y="1601788"/>
            <a:ext cx="5909313" cy="4893647"/>
          </a:xfrm>
          <a:prstGeom prst="rect">
            <a:avLst/>
          </a:prstGeom>
          <a:noFill/>
        </p:spPr>
        <p:txBody>
          <a:bodyPr wrap="square" rtlCol="0">
            <a:spAutoFit/>
          </a:bodyPr>
          <a:lstStyle/>
          <a:p>
            <a:pPr marL="342900" indent="-342900">
              <a:buFont typeface="Arial"/>
              <a:buChar char="•"/>
            </a:pPr>
            <a:r>
              <a:rPr lang="en-US" sz="2400" b="1" dirty="0" smtClean="0"/>
              <a:t>Who</a:t>
            </a:r>
            <a:r>
              <a:rPr lang="en-US" sz="2400" dirty="0" smtClean="0"/>
              <a:t> are the students?</a:t>
            </a:r>
          </a:p>
          <a:p>
            <a:pPr marL="342900" indent="-342900">
              <a:buFont typeface="Arial"/>
              <a:buChar char="•"/>
            </a:pPr>
            <a:r>
              <a:rPr lang="en-US" sz="2400" b="1" dirty="0" smtClean="0"/>
              <a:t>What</a:t>
            </a:r>
            <a:r>
              <a:rPr lang="en-US" sz="2400" dirty="0" smtClean="0"/>
              <a:t> is the material to be included?</a:t>
            </a:r>
          </a:p>
          <a:p>
            <a:pPr marL="342900" indent="-342900">
              <a:buFont typeface="Arial"/>
              <a:buChar char="•"/>
            </a:pPr>
            <a:r>
              <a:rPr lang="en-US" sz="2400" b="1" dirty="0" smtClean="0"/>
              <a:t>When</a:t>
            </a:r>
            <a:r>
              <a:rPr lang="en-US" sz="2400" dirty="0" smtClean="0"/>
              <a:t> (how often) is work due, new material presented? </a:t>
            </a:r>
          </a:p>
          <a:p>
            <a:pPr marL="342900" indent="-342900">
              <a:buFont typeface="Arial"/>
              <a:buChar char="•"/>
            </a:pPr>
            <a:r>
              <a:rPr lang="en-US" sz="2400" b="1" dirty="0" smtClean="0"/>
              <a:t>Where</a:t>
            </a:r>
            <a:r>
              <a:rPr lang="en-US" sz="2400" dirty="0" smtClean="0"/>
              <a:t> does the course take place – face-to-face, online?</a:t>
            </a:r>
          </a:p>
          <a:p>
            <a:pPr marL="342900" indent="-342900">
              <a:buFont typeface="Arial"/>
              <a:buChar char="•"/>
            </a:pPr>
            <a:r>
              <a:rPr lang="en-US" sz="2400" b="1" dirty="0" smtClean="0"/>
              <a:t>How</a:t>
            </a:r>
            <a:r>
              <a:rPr lang="en-US" sz="2400" dirty="0" smtClean="0"/>
              <a:t> is the material presented; how do students learn?</a:t>
            </a:r>
          </a:p>
          <a:p>
            <a:pPr marL="342900" indent="-342900">
              <a:buFont typeface="Arial"/>
              <a:buChar char="•"/>
            </a:pPr>
            <a:r>
              <a:rPr lang="en-US" sz="2400" b="1" dirty="0" smtClean="0"/>
              <a:t>How much  </a:t>
            </a:r>
            <a:r>
              <a:rPr lang="en-US" sz="2400" dirty="0" smtClean="0"/>
              <a:t>is “just enough,” or “too much,” or “not enough”? </a:t>
            </a:r>
          </a:p>
          <a:p>
            <a:pPr marL="342900" indent="-342900">
              <a:buFont typeface="Arial"/>
              <a:buChar char="•"/>
            </a:pPr>
            <a:r>
              <a:rPr lang="en-US" sz="2400" b="1" dirty="0" smtClean="0"/>
              <a:t>WHY</a:t>
            </a:r>
            <a:r>
              <a:rPr lang="en-US" sz="2400" dirty="0" smtClean="0"/>
              <a:t> is the course being developed and taught? </a:t>
            </a:r>
          </a:p>
          <a:p>
            <a:endParaRPr lang="en-US" sz="2400" dirty="0"/>
          </a:p>
        </p:txBody>
      </p:sp>
    </p:spTree>
    <p:extLst>
      <p:ext uri="{BB962C8B-B14F-4D97-AF65-F5344CB8AC3E}">
        <p14:creationId xmlns:p14="http://schemas.microsoft.com/office/powerpoint/2010/main" val="1708289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TextBox 2"/>
          <p:cNvSpPr txBox="1"/>
          <p:nvPr/>
        </p:nvSpPr>
        <p:spPr>
          <a:xfrm>
            <a:off x="862585" y="1601788"/>
            <a:ext cx="7595540" cy="4124207"/>
          </a:xfrm>
          <a:prstGeom prst="rect">
            <a:avLst/>
          </a:prstGeom>
          <a:noFill/>
        </p:spPr>
        <p:txBody>
          <a:bodyPr wrap="square" rtlCol="0">
            <a:spAutoFit/>
          </a:bodyPr>
          <a:lstStyle/>
          <a:p>
            <a:pPr marL="285750" indent="-285750">
              <a:buFont typeface="Arial"/>
              <a:buChar char="•"/>
            </a:pPr>
            <a:r>
              <a:rPr lang="en-US" dirty="0" smtClean="0"/>
              <a:t>What are the basics that all students should know about technology use? Why does it matter? What can you do about it?</a:t>
            </a:r>
          </a:p>
          <a:p>
            <a:pPr marL="285750" indent="-285750">
              <a:buFont typeface="Arial"/>
              <a:buChar char="•"/>
            </a:pPr>
            <a:r>
              <a:rPr lang="en-US" dirty="0" smtClean="0"/>
              <a:t>What does the future of education look like if these issues are not addressed?</a:t>
            </a:r>
          </a:p>
          <a:p>
            <a:pPr marL="285750" indent="-285750">
              <a:buFont typeface="Arial"/>
              <a:buChar char="•"/>
            </a:pPr>
            <a:r>
              <a:rPr lang="en-US" dirty="0" smtClean="0"/>
              <a:t>How do all the developments in social networking and mobile applications affect course design in the context of the presentation?</a:t>
            </a:r>
          </a:p>
          <a:p>
            <a:pPr marL="285750" indent="-285750">
              <a:buFont typeface="Arial"/>
              <a:buChar char="•"/>
            </a:pPr>
            <a:r>
              <a:rPr lang="en-US" dirty="0" smtClean="0"/>
              <a:t>How does the growing use of online courses impact the quality and depth of instruction – online or face-to-face?</a:t>
            </a:r>
          </a:p>
          <a:p>
            <a:pPr marL="285750" indent="-285750">
              <a:buFont typeface="Arial"/>
              <a:buChar char="•"/>
            </a:pPr>
            <a:r>
              <a:rPr lang="en-US" dirty="0" smtClean="0"/>
              <a:t>How can the perceived conflict between the “digital natives” and “digital immigrants” be resolved in terms of “how much do how many and who need to know?”</a:t>
            </a:r>
          </a:p>
          <a:p>
            <a:pPr marL="285750" indent="-285750">
              <a:buFont typeface="Arial"/>
              <a:buChar char="•"/>
            </a:pPr>
            <a:r>
              <a:rPr lang="en-US" dirty="0" smtClean="0"/>
              <a:t>How will such a course grow and change as digital developments continue?</a:t>
            </a:r>
          </a:p>
          <a:p>
            <a:pPr marL="285750" indent="-285750">
              <a:buFont typeface="Arial"/>
              <a:buChar char="•"/>
            </a:pPr>
            <a:r>
              <a:rPr lang="en-US" dirty="0" smtClean="0"/>
              <a:t>How can I apply what I have learned to my own institution?</a:t>
            </a:r>
            <a:r>
              <a:rPr lang="en-US" sz="2800" dirty="0" smtClean="0"/>
              <a:t>…</a:t>
            </a:r>
            <a:endParaRPr lang="en-US" sz="2800" dirty="0"/>
          </a:p>
        </p:txBody>
      </p:sp>
    </p:spTree>
    <p:extLst>
      <p:ext uri="{BB962C8B-B14F-4D97-AF65-F5344CB8AC3E}">
        <p14:creationId xmlns:p14="http://schemas.microsoft.com/office/powerpoint/2010/main" val="31017029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616292" y="1531261"/>
            <a:ext cx="7470207" cy="4955203"/>
          </a:xfrm>
          <a:prstGeom prst="rect">
            <a:avLst/>
          </a:prstGeom>
          <a:noFill/>
        </p:spPr>
        <p:txBody>
          <a:bodyPr wrap="square" rtlCol="0">
            <a:spAutoFit/>
          </a:bodyPr>
          <a:lstStyle/>
          <a:p>
            <a:r>
              <a:rPr lang="en-US" sz="2000" i="1" dirty="0"/>
              <a:t>The 2011 Horizon Report</a:t>
            </a:r>
            <a:r>
              <a:rPr lang="en-US" sz="2000" dirty="0"/>
              <a:t> (The New Media Consortium and ELI) -  </a:t>
            </a:r>
            <a:r>
              <a:rPr lang="en-US" sz="2000" u="sng" dirty="0">
                <a:hlinkClick r:id="rId2"/>
              </a:rPr>
              <a:t>http://www.educause.edu/Resources/2011HorizonReport/223122</a:t>
            </a:r>
            <a:r>
              <a:rPr lang="en-US" sz="2000" dirty="0"/>
              <a:t>. </a:t>
            </a:r>
          </a:p>
          <a:p>
            <a:r>
              <a:rPr lang="en-US" sz="2000" dirty="0"/>
              <a:t> </a:t>
            </a:r>
            <a:endParaRPr lang="en-US" sz="2000" dirty="0" smtClean="0"/>
          </a:p>
          <a:p>
            <a:endParaRPr lang="en-US" sz="2000" dirty="0"/>
          </a:p>
          <a:p>
            <a:endParaRPr lang="en-US" sz="2000" dirty="0"/>
          </a:p>
          <a:p>
            <a:r>
              <a:rPr lang="en-US" sz="2000" dirty="0"/>
              <a:t>Marc </a:t>
            </a:r>
            <a:r>
              <a:rPr lang="en-US" sz="2000" dirty="0" err="1"/>
              <a:t>Prensky</a:t>
            </a:r>
            <a:r>
              <a:rPr lang="en-US" sz="2000" dirty="0"/>
              <a:t> – </a:t>
            </a:r>
            <a:r>
              <a:rPr lang="en-US" sz="2000" i="1" dirty="0"/>
              <a:t>Twitch Speed</a:t>
            </a:r>
            <a:endParaRPr lang="en-US" sz="2000" dirty="0"/>
          </a:p>
          <a:p>
            <a:r>
              <a:rPr lang="en-US" sz="2000" dirty="0">
                <a:hlinkClick r:id="rId3"/>
              </a:rPr>
              <a:t>http://www.games2train.com/site/html/</a:t>
            </a:r>
            <a:r>
              <a:rPr lang="en-US" sz="2000" dirty="0" smtClean="0">
                <a:hlinkClick r:id="rId3"/>
              </a:rPr>
              <a:t>article.html</a:t>
            </a:r>
            <a:endParaRPr lang="en-US" sz="2000" dirty="0" smtClean="0"/>
          </a:p>
          <a:p>
            <a:endParaRPr lang="en-US" sz="2000" dirty="0"/>
          </a:p>
          <a:p>
            <a:r>
              <a:rPr lang="en-US" sz="2000" dirty="0"/>
              <a:t> </a:t>
            </a:r>
          </a:p>
          <a:p>
            <a:r>
              <a:rPr lang="en-US" sz="2000" dirty="0"/>
              <a:t> </a:t>
            </a:r>
          </a:p>
          <a:p>
            <a:r>
              <a:rPr lang="en-US" sz="2000" dirty="0"/>
              <a:t>The 2011 </a:t>
            </a:r>
            <a:r>
              <a:rPr lang="en-US" sz="2000" i="1" dirty="0"/>
              <a:t>ECAR National Study of Undergraduate Students and Information Technology</a:t>
            </a:r>
            <a:r>
              <a:rPr lang="en-US" sz="2000" dirty="0"/>
              <a:t> - </a:t>
            </a:r>
            <a:r>
              <a:rPr lang="en-US" sz="2000" dirty="0">
                <a:hlinkClick r:id="rId4"/>
              </a:rPr>
              <a:t>http://www.educause.edu/</a:t>
            </a:r>
            <a:r>
              <a:rPr lang="en-US" sz="2000" dirty="0" smtClean="0">
                <a:hlinkClick r:id="rId4"/>
              </a:rPr>
              <a:t>ecar</a:t>
            </a:r>
            <a:endParaRPr lang="en-US" sz="2000" dirty="0" smtClean="0"/>
          </a:p>
          <a:p>
            <a:endParaRPr lang="en-US" dirty="0"/>
          </a:p>
          <a:p>
            <a:endParaRPr lang="en-US" dirty="0"/>
          </a:p>
        </p:txBody>
      </p:sp>
    </p:spTree>
    <p:extLst>
      <p:ext uri="{BB962C8B-B14F-4D97-AF65-F5344CB8AC3E}">
        <p14:creationId xmlns:p14="http://schemas.microsoft.com/office/powerpoint/2010/main" val="36558100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STATEMENT OF THE PROBLEM OR ISSUE</a:t>
            </a:r>
          </a:p>
        </p:txBody>
      </p:sp>
      <p:sp>
        <p:nvSpPr>
          <p:cNvPr id="16387" name="Content Placeholder 2"/>
          <p:cNvSpPr>
            <a:spLocks noGrp="1"/>
          </p:cNvSpPr>
          <p:nvPr>
            <p:ph idx="4294967295"/>
          </p:nvPr>
        </p:nvSpPr>
        <p:spPr>
          <a:xfrm>
            <a:off x="533400" y="1600200"/>
            <a:ext cx="8229600" cy="4525963"/>
          </a:xfrm>
        </p:spPr>
        <p:txBody>
          <a:bodyPr/>
          <a:lstStyle/>
          <a:p>
            <a:pPr eaLnBrk="1" hangingPunct="1"/>
            <a:r>
              <a:rPr lang="en-US" dirty="0"/>
              <a:t>T</a:t>
            </a:r>
            <a:r>
              <a:rPr lang="en-US" dirty="0" smtClean="0"/>
              <a:t>hree </a:t>
            </a:r>
            <a:r>
              <a:rPr lang="en-US" dirty="0"/>
              <a:t>facets of higher </a:t>
            </a:r>
            <a:r>
              <a:rPr lang="en-US" dirty="0" err="1"/>
              <a:t>ed</a:t>
            </a:r>
            <a:r>
              <a:rPr lang="en-US" dirty="0"/>
              <a:t> IT challenges – </a:t>
            </a:r>
            <a:endParaRPr lang="en-US" dirty="0" smtClean="0"/>
          </a:p>
          <a:p>
            <a:pPr lvl="1" eaLnBrk="1" hangingPunct="1"/>
            <a:r>
              <a:rPr lang="en-US" dirty="0" smtClean="0"/>
              <a:t>how </a:t>
            </a:r>
            <a:r>
              <a:rPr lang="en-US" dirty="0"/>
              <a:t>to provide students with basic </a:t>
            </a:r>
            <a:r>
              <a:rPr lang="en-US" dirty="0" smtClean="0"/>
              <a:t>information about learning technology </a:t>
            </a:r>
            <a:r>
              <a:rPr lang="en-US" dirty="0"/>
              <a:t>and computer literacy; </a:t>
            </a:r>
            <a:endParaRPr lang="en-US" dirty="0" smtClean="0"/>
          </a:p>
          <a:p>
            <a:pPr lvl="1" eaLnBrk="1" hangingPunct="1"/>
            <a:r>
              <a:rPr lang="en-US" dirty="0" smtClean="0"/>
              <a:t>how </a:t>
            </a:r>
            <a:r>
              <a:rPr lang="en-US" dirty="0"/>
              <a:t>to prepare students to use online resources in responsible, knowledgeable and effective </a:t>
            </a:r>
            <a:r>
              <a:rPr lang="en-US" dirty="0" smtClean="0"/>
              <a:t>ways</a:t>
            </a:r>
            <a:r>
              <a:rPr lang="en-US" dirty="0"/>
              <a:t>;</a:t>
            </a:r>
            <a:endParaRPr lang="en-US" dirty="0" smtClean="0"/>
          </a:p>
          <a:p>
            <a:pPr lvl="1" eaLnBrk="1" hangingPunct="1"/>
            <a:r>
              <a:rPr lang="en-US" dirty="0" smtClean="0"/>
              <a:t>how </a:t>
            </a:r>
            <a:r>
              <a:rPr lang="en-US" dirty="0"/>
              <a:t>to promote reflective thinking about one’s learning in a world of technological developments</a:t>
            </a:r>
            <a:r>
              <a:rPr lang="en-US" dirty="0" smtClean="0"/>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a:t>
            </a:r>
            <a:endParaRPr lang="en-US" dirty="0"/>
          </a:p>
        </p:txBody>
      </p:sp>
      <p:sp>
        <p:nvSpPr>
          <p:cNvPr id="3" name="TextBox 2"/>
          <p:cNvSpPr txBox="1"/>
          <p:nvPr/>
        </p:nvSpPr>
        <p:spPr>
          <a:xfrm>
            <a:off x="448213" y="1601788"/>
            <a:ext cx="7246101" cy="1477328"/>
          </a:xfrm>
          <a:prstGeom prst="rect">
            <a:avLst/>
          </a:prstGeom>
          <a:noFill/>
        </p:spPr>
        <p:txBody>
          <a:bodyPr wrap="square" rtlCol="0">
            <a:spAutoFit/>
          </a:bodyPr>
          <a:lstStyle/>
          <a:p>
            <a:r>
              <a:rPr lang="en-US" dirty="0" smtClean="0"/>
              <a:t>On INSTTECH </a:t>
            </a:r>
            <a:r>
              <a:rPr lang="en-US" dirty="0"/>
              <a:t>listserv:  16 May 2012 to 17 May 2012 (#2012-91</a:t>
            </a:r>
            <a:r>
              <a:rPr lang="en-US" dirty="0" smtClean="0"/>
              <a:t>) -</a:t>
            </a:r>
            <a:r>
              <a:rPr lang="en-US" dirty="0"/>
              <a:t>information literacy/library skills </a:t>
            </a:r>
            <a:r>
              <a:rPr lang="en-US" dirty="0" smtClean="0"/>
              <a:t>tutorial at </a:t>
            </a:r>
            <a:r>
              <a:rPr lang="en-US" dirty="0" err="1" smtClean="0"/>
              <a:t>Northshore</a:t>
            </a:r>
            <a:r>
              <a:rPr lang="en-US" dirty="0" smtClean="0"/>
              <a:t> Community College: </a:t>
            </a:r>
          </a:p>
          <a:p>
            <a:r>
              <a:rPr lang="en-US" dirty="0">
                <a:hlinkClick r:id="rId2"/>
              </a:rPr>
              <a:t>http://libguides.northshore.edu/</a:t>
            </a:r>
            <a:r>
              <a:rPr lang="en-US" dirty="0" smtClean="0">
                <a:hlinkClick r:id="rId2"/>
              </a:rPr>
              <a:t>InformationLiteracy_Tutorial</a:t>
            </a:r>
            <a:endParaRPr lang="en-US" dirty="0" smtClean="0"/>
          </a:p>
          <a:p>
            <a:r>
              <a:rPr lang="en-US" dirty="0" smtClean="0"/>
              <a:t>  </a:t>
            </a:r>
            <a:endParaRPr lang="en-US" dirty="0"/>
          </a:p>
        </p:txBody>
      </p:sp>
    </p:spTree>
    <p:extLst>
      <p:ext uri="{BB962C8B-B14F-4D97-AF65-F5344CB8AC3E}">
        <p14:creationId xmlns:p14="http://schemas.microsoft.com/office/powerpoint/2010/main" val="32328508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THANK YOU</a:t>
            </a:r>
            <a:br>
              <a:rPr lang="en-US" cap="none" dirty="0" smtClean="0">
                <a:latin typeface="Arial" charset="0"/>
                <a:ea typeface="ＭＳ Ｐゴシック" pitchFamily="96" charset="-128"/>
              </a:rPr>
            </a:br>
            <a:r>
              <a:rPr lang="en-US" cap="none" err="1" smtClean="0">
                <a:latin typeface="Arial" charset="0"/>
                <a:ea typeface="ＭＳ Ｐゴシック" pitchFamily="96" charset="-128"/>
              </a:rPr>
              <a:t>hspiegel</a:t>
            </a:r>
            <a:r>
              <a:rPr lang="en-US" cap="none" smtClean="0">
                <a:latin typeface="Arial" charset="0"/>
                <a:ea typeface="ＭＳ Ｐゴシック" pitchFamily="96" charset="-128"/>
              </a:rPr>
              <a:t>@utm.edu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end of this workshop…”</a:t>
            </a:r>
            <a:endParaRPr lang="en-US" dirty="0"/>
          </a:p>
        </p:txBody>
      </p:sp>
      <p:sp>
        <p:nvSpPr>
          <p:cNvPr id="3" name="Content Placeholder 2"/>
          <p:cNvSpPr>
            <a:spLocks noGrp="1"/>
          </p:cNvSpPr>
          <p:nvPr>
            <p:ph idx="1"/>
          </p:nvPr>
        </p:nvSpPr>
        <p:spPr/>
        <p:txBody>
          <a:bodyPr/>
          <a:lstStyle/>
          <a:p>
            <a:r>
              <a:rPr lang="en-US" dirty="0" smtClean="0"/>
              <a:t>experiencing </a:t>
            </a:r>
            <a:r>
              <a:rPr lang="en-US" dirty="0"/>
              <a:t>the development of the course </a:t>
            </a:r>
            <a:endParaRPr lang="en-US" dirty="0" smtClean="0"/>
          </a:p>
          <a:p>
            <a:r>
              <a:rPr lang="en-US" dirty="0"/>
              <a:t>a</a:t>
            </a:r>
            <a:r>
              <a:rPr lang="en-US" dirty="0" smtClean="0"/>
              <a:t>n opportunity </a:t>
            </a:r>
            <a:r>
              <a:rPr lang="en-US" dirty="0"/>
              <a:t>to have hands-on practice in designing elements of such a </a:t>
            </a:r>
            <a:r>
              <a:rPr lang="en-US" dirty="0" smtClean="0"/>
              <a:t>course </a:t>
            </a:r>
          </a:p>
          <a:p>
            <a:r>
              <a:rPr lang="en-US" dirty="0" smtClean="0"/>
              <a:t>a guidebook </a:t>
            </a:r>
            <a:r>
              <a:rPr lang="en-US" dirty="0"/>
              <a:t>for designing such a course to contribute to preparing students for the today's global workplace. </a:t>
            </a:r>
          </a:p>
        </p:txBody>
      </p:sp>
    </p:spTree>
    <p:extLst>
      <p:ext uri="{BB962C8B-B14F-4D97-AF65-F5344CB8AC3E}">
        <p14:creationId xmlns:p14="http://schemas.microsoft.com/office/powerpoint/2010/main" val="20275712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CRUCIAL ELEMENTS</a:t>
            </a:r>
          </a:p>
        </p:txBody>
      </p:sp>
      <p:sp>
        <p:nvSpPr>
          <p:cNvPr id="16387" name="Content Placeholder 2"/>
          <p:cNvSpPr>
            <a:spLocks noGrp="1"/>
          </p:cNvSpPr>
          <p:nvPr>
            <p:ph idx="4294967295"/>
          </p:nvPr>
        </p:nvSpPr>
        <p:spPr>
          <a:xfrm>
            <a:off x="533400" y="1600200"/>
            <a:ext cx="8229600" cy="4525963"/>
          </a:xfrm>
        </p:spPr>
        <p:txBody>
          <a:bodyPr/>
          <a:lstStyle/>
          <a:p>
            <a:r>
              <a:rPr lang="en-US" dirty="0" smtClean="0"/>
              <a:t>Familiarity with: </a:t>
            </a:r>
            <a:endParaRPr lang="en-US" dirty="0"/>
          </a:p>
          <a:p>
            <a:pPr lvl="2"/>
            <a:r>
              <a:rPr lang="en-US" sz="2400" dirty="0" smtClean="0"/>
              <a:t>common </a:t>
            </a:r>
            <a:r>
              <a:rPr lang="en-US" sz="2400" dirty="0"/>
              <a:t>computer applications and security issues,</a:t>
            </a:r>
          </a:p>
          <a:p>
            <a:pPr lvl="2"/>
            <a:r>
              <a:rPr lang="en-US" sz="2400" dirty="0" smtClean="0"/>
              <a:t>the </a:t>
            </a:r>
            <a:r>
              <a:rPr lang="en-US" sz="2400" dirty="0"/>
              <a:t>services offered by an institution’s library, including:</a:t>
            </a:r>
          </a:p>
          <a:p>
            <a:pPr lvl="3"/>
            <a:r>
              <a:rPr lang="en-US" sz="2400" dirty="0"/>
              <a:t>use of the library’s online resources</a:t>
            </a:r>
          </a:p>
          <a:p>
            <a:pPr lvl="3"/>
            <a:r>
              <a:rPr lang="en-US" sz="2400" dirty="0"/>
              <a:t>awareness of </a:t>
            </a:r>
            <a:r>
              <a:rPr lang="en-US" sz="2400" dirty="0" smtClean="0"/>
              <a:t>security, copyright </a:t>
            </a:r>
            <a:r>
              <a:rPr lang="en-US" sz="2400" dirty="0"/>
              <a:t>and plagiarism issues. </a:t>
            </a:r>
          </a:p>
          <a:p>
            <a:r>
              <a:rPr lang="en-US" dirty="0" smtClean="0"/>
              <a:t>Reflection </a:t>
            </a:r>
            <a:r>
              <a:rPr lang="en-US" dirty="0"/>
              <a:t>assignments </a:t>
            </a:r>
            <a:r>
              <a:rPr lang="en-US" dirty="0" smtClean="0"/>
              <a:t>to produce </a:t>
            </a:r>
            <a:r>
              <a:rPr lang="en-US" dirty="0"/>
              <a:t>the desired awareness of one’s learning</a:t>
            </a:r>
            <a:endParaRPr lang="en-US" dirty="0">
              <a:latin typeface="Arial" charset="0"/>
              <a:ea typeface="ＭＳ Ｐゴシック" pitchFamily="96" charset="-128"/>
            </a:endParaRPr>
          </a:p>
        </p:txBody>
      </p:sp>
    </p:spTree>
    <p:extLst>
      <p:ext uri="{BB962C8B-B14F-4D97-AF65-F5344CB8AC3E}">
        <p14:creationId xmlns:p14="http://schemas.microsoft.com/office/powerpoint/2010/main" val="4803227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ORIGINAL INTENT, EXPANDED</a:t>
            </a:r>
          </a:p>
        </p:txBody>
      </p:sp>
      <p:sp>
        <p:nvSpPr>
          <p:cNvPr id="16387" name="Content Placeholder 2"/>
          <p:cNvSpPr>
            <a:spLocks noGrp="1"/>
          </p:cNvSpPr>
          <p:nvPr>
            <p:ph idx="4294967295"/>
          </p:nvPr>
        </p:nvSpPr>
        <p:spPr>
          <a:xfrm>
            <a:off x="533400" y="1600200"/>
            <a:ext cx="8229600" cy="4525963"/>
          </a:xfrm>
        </p:spPr>
        <p:txBody>
          <a:bodyPr/>
          <a:lstStyle/>
          <a:p>
            <a:r>
              <a:rPr lang="en-US" dirty="0"/>
              <a:t>t</a:t>
            </a:r>
            <a:r>
              <a:rPr lang="en-US" dirty="0" smtClean="0"/>
              <a:t>o address </a:t>
            </a:r>
            <a:r>
              <a:rPr lang="en-US" dirty="0"/>
              <a:t>the necessity to teach students the proper use of APA style in research </a:t>
            </a:r>
            <a:r>
              <a:rPr lang="en-US" dirty="0" smtClean="0"/>
              <a:t>writing</a:t>
            </a:r>
          </a:p>
          <a:p>
            <a:r>
              <a:rPr lang="en-US" dirty="0" smtClean="0"/>
              <a:t>to </a:t>
            </a:r>
            <a:r>
              <a:rPr lang="en-US" dirty="0"/>
              <a:t>provide activities for students to explore their own </a:t>
            </a:r>
            <a:r>
              <a:rPr lang="en-US" dirty="0" smtClean="0"/>
              <a:t>learning as Nurses (or other disciplines)</a:t>
            </a:r>
          </a:p>
          <a:p>
            <a:r>
              <a:rPr lang="en-US" dirty="0"/>
              <a:t>expansion of the content into the realm of basic computer </a:t>
            </a:r>
            <a:r>
              <a:rPr lang="en-US" dirty="0" smtClean="0"/>
              <a:t>literacy</a:t>
            </a:r>
          </a:p>
          <a:p>
            <a:r>
              <a:rPr lang="en-US" dirty="0" smtClean="0"/>
              <a:t>available to students in other disciplines </a:t>
            </a:r>
            <a:endParaRPr lang="en-US" dirty="0">
              <a:latin typeface="Arial" charset="0"/>
              <a:ea typeface="ＭＳ Ｐゴシック" pitchFamily="96" charset="-128"/>
            </a:endParaRPr>
          </a:p>
        </p:txBody>
      </p:sp>
    </p:spTree>
    <p:extLst>
      <p:ext uri="{BB962C8B-B14F-4D97-AF65-F5344CB8AC3E}">
        <p14:creationId xmlns:p14="http://schemas.microsoft.com/office/powerpoint/2010/main" val="1509853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546993"/>
            <a:ext cx="8382000" cy="1143000"/>
          </a:xfrm>
        </p:spPr>
        <p:txBody>
          <a:bodyPr/>
          <a:lstStyle/>
          <a:p>
            <a:pPr eaLnBrk="1" hangingPunct="1"/>
            <a:r>
              <a:rPr lang="en-US" cap="none" dirty="0" smtClean="0">
                <a:latin typeface="Arial" charset="0"/>
                <a:ea typeface="ＭＳ Ｐゴシック" pitchFamily="96" charset="-128"/>
              </a:rPr>
              <a:t>THE COURSE: </a:t>
            </a:r>
            <a:r>
              <a:rPr lang="en-US" dirty="0"/>
              <a:t>Learning Technology for Nurses</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776611"/>
            <a:ext cx="8229600" cy="3939124"/>
          </a:xfrm>
        </p:spPr>
        <p:txBody>
          <a:bodyPr/>
          <a:lstStyle/>
          <a:p>
            <a:r>
              <a:rPr lang="en-US" dirty="0" smtClean="0"/>
              <a:t>Overview of learning technology used in training and practice</a:t>
            </a:r>
          </a:p>
          <a:p>
            <a:r>
              <a:rPr lang="en-US" dirty="0" smtClean="0"/>
              <a:t>Delivered online</a:t>
            </a:r>
          </a:p>
          <a:p>
            <a:r>
              <a:rPr lang="en-US" dirty="0" smtClean="0"/>
              <a:t>Orientation to learning tools in Blackboard, on the Web and in basic applications (Word, Excel, PowerPoint)</a:t>
            </a:r>
          </a:p>
          <a:p>
            <a:r>
              <a:rPr lang="en-US" dirty="0" smtClean="0"/>
              <a:t>Reflective activities: one’s own learning, Security, Copyright and Plagiarism</a:t>
            </a:r>
          </a:p>
        </p:txBody>
      </p:sp>
    </p:spTree>
    <p:extLst>
      <p:ext uri="{BB962C8B-B14F-4D97-AF65-F5344CB8AC3E}">
        <p14:creationId xmlns:p14="http://schemas.microsoft.com/office/powerpoint/2010/main" val="213446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IMPACT OF COURSE</a:t>
            </a:r>
          </a:p>
        </p:txBody>
      </p:sp>
      <p:sp>
        <p:nvSpPr>
          <p:cNvPr id="16387" name="Content Placeholder 2"/>
          <p:cNvSpPr>
            <a:spLocks noGrp="1"/>
          </p:cNvSpPr>
          <p:nvPr>
            <p:ph idx="4294967295"/>
          </p:nvPr>
        </p:nvSpPr>
        <p:spPr>
          <a:xfrm>
            <a:off x="533400" y="1600200"/>
            <a:ext cx="8229600" cy="4525963"/>
          </a:xfrm>
        </p:spPr>
        <p:txBody>
          <a:bodyPr/>
          <a:lstStyle/>
          <a:p>
            <a:pPr marL="288925" lvl="1" indent="0" eaLnBrk="1" hangingPunct="1">
              <a:buNone/>
            </a:pPr>
            <a:r>
              <a:rPr lang="en-US" dirty="0"/>
              <a:t>The importance of IT to an institution’s goals (implications for libraries of digital developments): </a:t>
            </a:r>
            <a:endParaRPr lang="en-US" dirty="0" smtClean="0"/>
          </a:p>
          <a:p>
            <a:pPr marL="288925" lvl="1" indent="0" eaLnBrk="1" hangingPunct="1">
              <a:buNone/>
            </a:pPr>
            <a:endParaRPr lang="en-US" dirty="0"/>
          </a:p>
          <a:p>
            <a:pPr marL="288925" lvl="1" indent="0" eaLnBrk="1" hangingPunct="1">
              <a:buNone/>
            </a:pPr>
            <a:r>
              <a:rPr lang="en-US" dirty="0" smtClean="0"/>
              <a:t>“</a:t>
            </a:r>
            <a:r>
              <a:rPr lang="en-US" dirty="0"/>
              <a:t>The institutions and governments that fund academic libraries want to understand if we are advancing college/university goals, supporting users' objectives….” </a:t>
            </a:r>
            <a:r>
              <a:rPr lang="en-US" dirty="0" smtClean="0"/>
              <a:t>James </a:t>
            </a:r>
            <a:r>
              <a:rPr lang="en-US" dirty="0"/>
              <a:t>G. Neal of Columbia </a:t>
            </a:r>
            <a:r>
              <a:rPr lang="en-US" dirty="0" smtClean="0"/>
              <a:t>University</a:t>
            </a:r>
          </a:p>
          <a:p>
            <a:pPr marL="288925" lvl="1" indent="0" eaLnBrk="1" hangingPunct="1">
              <a:buNone/>
            </a:pPr>
            <a:r>
              <a:rPr lang="en-US" dirty="0" smtClean="0"/>
              <a:t> </a:t>
            </a:r>
            <a:r>
              <a:rPr lang="en-US" dirty="0"/>
              <a:t>(http://</a:t>
            </a:r>
            <a:r>
              <a:rPr lang="en-US" dirty="0" err="1"/>
              <a:t>www.educause.edu</a:t>
            </a:r>
            <a:r>
              <a:rPr lang="en-US" dirty="0"/>
              <a:t>/</a:t>
            </a:r>
            <a:r>
              <a:rPr lang="en-US" dirty="0" err="1"/>
              <a:t>EDUCAUSE+Review</a:t>
            </a:r>
            <a:r>
              <a:rPr lang="en-US" dirty="0"/>
              <a:t>/ EDUCAUSEReviewMagazineVolume46/</a:t>
            </a:r>
            <a:r>
              <a:rPr lang="en-US" dirty="0" err="1"/>
              <a:t>ProspectsforSystemicChangeacro</a:t>
            </a:r>
            <a:r>
              <a:rPr lang="en-US" dirty="0"/>
              <a:t>/226178</a:t>
            </a:r>
            <a:r>
              <a:rPr lang="en-US" dirty="0" smtClean="0"/>
              <a:t>) -</a:t>
            </a:r>
            <a:endParaRPr lang="en-US" dirty="0"/>
          </a:p>
          <a:p>
            <a:pPr lvl="1" eaLnBrk="1" hangingPunct="1"/>
            <a:endParaRPr lang="en-US" dirty="0">
              <a:latin typeface="Arial" charset="0"/>
              <a:ea typeface="ＭＳ Ｐゴシック" pitchFamily="96" charset="-128"/>
            </a:endParaRPr>
          </a:p>
        </p:txBody>
      </p:sp>
    </p:spTree>
    <p:extLst>
      <p:ext uri="{BB962C8B-B14F-4D97-AF65-F5344CB8AC3E}">
        <p14:creationId xmlns:p14="http://schemas.microsoft.com/office/powerpoint/2010/main" val="33776857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IMPACT OF COURSE</a:t>
            </a:r>
          </a:p>
        </p:txBody>
      </p:sp>
      <p:sp>
        <p:nvSpPr>
          <p:cNvPr id="16387" name="Content Placeholder 2"/>
          <p:cNvSpPr>
            <a:spLocks noGrp="1"/>
          </p:cNvSpPr>
          <p:nvPr>
            <p:ph idx="4294967295"/>
          </p:nvPr>
        </p:nvSpPr>
        <p:spPr>
          <a:xfrm>
            <a:off x="533399" y="1600200"/>
            <a:ext cx="7676413" cy="5826727"/>
          </a:xfrm>
        </p:spPr>
        <p:txBody>
          <a:bodyPr/>
          <a:lstStyle/>
          <a:p>
            <a:r>
              <a:rPr lang="en-US" dirty="0"/>
              <a:t>The 2011 </a:t>
            </a:r>
            <a:r>
              <a:rPr lang="en-US" i="1" dirty="0"/>
              <a:t>ECAR National Study of </a:t>
            </a:r>
            <a:r>
              <a:rPr lang="en-US" i="1" dirty="0" smtClean="0"/>
              <a:t>Undergraduate Students </a:t>
            </a:r>
            <a:r>
              <a:rPr lang="en-US" i="1" dirty="0"/>
              <a:t>and Information Technology</a:t>
            </a:r>
            <a:r>
              <a:rPr lang="en-US" dirty="0"/>
              <a:t> </a:t>
            </a:r>
            <a:r>
              <a:rPr lang="en-US" dirty="0" smtClean="0"/>
              <a:t>– </a:t>
            </a:r>
            <a:r>
              <a:rPr lang="en-US" dirty="0">
                <a:hlinkClick r:id="rId3"/>
              </a:rPr>
              <a:t>http://www.educause.edu/ecar</a:t>
            </a:r>
            <a:r>
              <a:rPr lang="en-US" dirty="0" smtClean="0"/>
              <a:t>.</a:t>
            </a:r>
          </a:p>
          <a:p>
            <a:endParaRPr lang="en-US" dirty="0"/>
          </a:p>
          <a:p>
            <a:pPr marL="0" indent="0">
              <a:spcBef>
                <a:spcPts val="0"/>
              </a:spcBef>
              <a:buNone/>
            </a:pPr>
            <a:r>
              <a:rPr lang="en-US" dirty="0" smtClean="0"/>
              <a:t>Diana </a:t>
            </a:r>
            <a:r>
              <a:rPr lang="en-US" dirty="0" err="1" smtClean="0"/>
              <a:t>Oblinger</a:t>
            </a:r>
            <a:r>
              <a:rPr lang="en-US" dirty="0" smtClean="0"/>
              <a:t> - </a:t>
            </a:r>
            <a:r>
              <a:rPr lang="en-US" dirty="0"/>
              <a:t>The common assumption that students are technology gurus is </a:t>
            </a:r>
            <a:r>
              <a:rPr lang="en-US" dirty="0" smtClean="0"/>
              <a:t>challenged</a:t>
            </a:r>
            <a:r>
              <a:rPr lang="en-US" sz="4000" dirty="0" smtClean="0"/>
              <a:t> </a:t>
            </a:r>
            <a:r>
              <a:rPr lang="en-US" dirty="0" smtClean="0"/>
              <a:t>in </a:t>
            </a:r>
            <a:r>
              <a:rPr lang="en-US" dirty="0"/>
              <a:t>the study. The majority of students are not advanced </a:t>
            </a:r>
            <a:r>
              <a:rPr lang="en-US" dirty="0" smtClean="0"/>
              <a:t>technology users.  (Foreword)</a:t>
            </a:r>
            <a:endParaRPr lang="en-US" sz="4000" dirty="0"/>
          </a:p>
          <a:p>
            <a:pPr marL="0" indent="0">
              <a:buNone/>
            </a:pPr>
            <a:endParaRPr lang="en-US" dirty="0"/>
          </a:p>
          <a:p>
            <a:endParaRPr lang="en-US" dirty="0"/>
          </a:p>
        </p:txBody>
      </p:sp>
    </p:spTree>
    <p:extLst>
      <p:ext uri="{BB962C8B-B14F-4D97-AF65-F5344CB8AC3E}">
        <p14:creationId xmlns:p14="http://schemas.microsoft.com/office/powerpoint/2010/main" val="28531679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3002</TotalTime>
  <Words>1677</Words>
  <Application>Microsoft Macintosh PowerPoint</Application>
  <PresentationFormat>On-screen Show (4:3)</PresentationFormat>
  <Paragraphs>143</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Engaging Technologies and Reflection to Prepare Students (for Membership in the Larger Global Community)</vt:lpstr>
      <vt:lpstr>STATEMENT OF THE PROBLEM OR ISSUE</vt:lpstr>
      <vt:lpstr>“at the end of this workshop…”</vt:lpstr>
      <vt:lpstr>CRUCIAL ELEMENTS</vt:lpstr>
      <vt:lpstr>ORIGINAL INTENT, EXPANDED</vt:lpstr>
      <vt:lpstr>THE COURSE: Learning Technology for Nurses</vt:lpstr>
      <vt:lpstr>IMPACT OF COURSE</vt:lpstr>
      <vt:lpstr>IMPACT OF COURSE</vt:lpstr>
      <vt:lpstr>PowerPoint Presentation</vt:lpstr>
      <vt:lpstr>TEACHING STRATEGIES</vt:lpstr>
      <vt:lpstr>Course Structure</vt:lpstr>
      <vt:lpstr>COURSE MENU</vt:lpstr>
      <vt:lpstr>PowerPoint Presentation</vt:lpstr>
      <vt:lpstr>PowerPoint Presentation</vt:lpstr>
      <vt:lpstr>PowerPoint Presentation</vt:lpstr>
      <vt:lpstr>PowerPoint Presentation</vt:lpstr>
      <vt:lpstr>Example assignment: Orientation to learning tools in Blackboard, on the Web and in basic applications (Word, Excel, PowerPoint)</vt:lpstr>
      <vt:lpstr>PowerPoint Presentation</vt:lpstr>
      <vt:lpstr>Example Reflective activities: one’s own learning, Security, Copyright and Plagiarism</vt:lpstr>
      <vt:lpstr>PowerPoint Presentation</vt:lpstr>
      <vt:lpstr>STUDENT REFLECTIONS</vt:lpstr>
      <vt:lpstr>STUDENT REFLECTIONS</vt:lpstr>
      <vt:lpstr>THINGS THAT WILL CHANGE, I WILL DO DIFFERENTLY</vt:lpstr>
      <vt:lpstr>WORKSHOP EXERCISE</vt:lpstr>
      <vt:lpstr>Workshop topics – your turn</vt:lpstr>
      <vt:lpstr>Guidebook</vt:lpstr>
      <vt:lpstr>What else?</vt:lpstr>
      <vt:lpstr>resources</vt:lpstr>
      <vt:lpstr>additional</vt:lpstr>
      <vt:lpstr>THANK YOU hspiegel@utm.edu</vt:lpstr>
    </vt:vector>
  </TitlesOfParts>
  <Manager/>
  <Company>brain bolts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eric boelts</dc:creator>
  <cp:keywords/>
  <dc:description/>
  <cp:lastModifiedBy>Harriette LaVarre Spiegel</cp:lastModifiedBy>
  <cp:revision>168</cp:revision>
  <cp:lastPrinted>2012-05-29T05:08:02Z</cp:lastPrinted>
  <dcterms:created xsi:type="dcterms:W3CDTF">2009-07-28T17:41:50Z</dcterms:created>
  <dcterms:modified xsi:type="dcterms:W3CDTF">2012-05-31T10:34:52Z</dcterms:modified>
  <cp:category/>
</cp:coreProperties>
</file>