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</p:sldMasterIdLst>
  <p:notesMasterIdLst>
    <p:notesMasterId r:id="rId18"/>
  </p:notesMasterIdLst>
  <p:handoutMasterIdLst>
    <p:handoutMasterId r:id="rId19"/>
  </p:handoutMasterIdLst>
  <p:sldIdLst>
    <p:sldId id="494" r:id="rId2"/>
    <p:sldId id="506" r:id="rId3"/>
    <p:sldId id="500" r:id="rId4"/>
    <p:sldId id="505" r:id="rId5"/>
    <p:sldId id="503" r:id="rId6"/>
    <p:sldId id="504" r:id="rId7"/>
    <p:sldId id="513" r:id="rId8"/>
    <p:sldId id="512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14" r:id="rId17"/>
  </p:sldIdLst>
  <p:sldSz cx="9144000" cy="6858000" type="screen4x3"/>
  <p:notesSz cx="6946900" cy="92837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5DAD"/>
    <a:srgbClr val="2532AD"/>
    <a:srgbClr val="008080"/>
    <a:srgbClr val="004E00"/>
    <a:srgbClr val="99FFCC"/>
    <a:srgbClr val="580058"/>
    <a:srgbClr val="2806A6"/>
    <a:srgbClr val="A71C05"/>
    <a:srgbClr val="10A4D8"/>
    <a:srgbClr val="E027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 autoAdjust="0"/>
    <p:restoredTop sz="97955" autoAdjust="0"/>
  </p:normalViewPr>
  <p:slideViewPr>
    <p:cSldViewPr snapToGrid="0">
      <p:cViewPr>
        <p:scale>
          <a:sx n="100" d="100"/>
          <a:sy n="100" d="100"/>
        </p:scale>
        <p:origin x="0" y="1122"/>
      </p:cViewPr>
      <p:guideLst>
        <p:guide orient="horz" pos="154"/>
        <p:guide pos="54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22"/>
    </p:cViewPr>
  </p:sorterViewPr>
  <p:notesViewPr>
    <p:cSldViewPr snapToGrid="0">
      <p:cViewPr>
        <p:scale>
          <a:sx n="75" d="100"/>
          <a:sy n="75" d="100"/>
        </p:scale>
        <p:origin x="-2058" y="786"/>
      </p:cViewPr>
      <p:guideLst>
        <p:guide orient="horz" pos="292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88"/>
            <a:ext cx="30101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2" tIns="0" rIns="18972" bIns="0" numCol="1" anchor="t" anchorCtr="0" compatLnSpc="1">
            <a:prstTxWarp prst="textNoShape">
              <a:avLst/>
            </a:prstTxWarp>
          </a:bodyPr>
          <a:lstStyle>
            <a:lvl1pPr defTabSz="960438" eaLnBrk="0" hangingPunct="0">
              <a:defRPr sz="1000" i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87" y="-1588"/>
            <a:ext cx="30101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2" tIns="0" rIns="18972" bIns="0" numCol="1" anchor="t" anchorCtr="0" compatLnSpc="1">
            <a:prstTxWarp prst="textNoShape">
              <a:avLst/>
            </a:prstTxWarp>
          </a:bodyPr>
          <a:lstStyle>
            <a:lvl1pPr algn="r" defTabSz="960438" eaLnBrk="0" hangingPunct="0">
              <a:defRPr sz="1000" i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101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2" tIns="0" rIns="18972" bIns="0" numCol="1" anchor="b" anchorCtr="0" compatLnSpc="1">
            <a:prstTxWarp prst="textNoShape">
              <a:avLst/>
            </a:prstTxWarp>
          </a:bodyPr>
          <a:lstStyle>
            <a:lvl1pPr defTabSz="960438" eaLnBrk="0" hangingPunct="0">
              <a:defRPr sz="1000" i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87" y="8820150"/>
            <a:ext cx="30101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2" tIns="0" rIns="18972" bIns="0" numCol="1" anchor="b" anchorCtr="0" compatLnSpc="1">
            <a:prstTxWarp prst="textNoShape">
              <a:avLst/>
            </a:prstTxWarp>
          </a:bodyPr>
          <a:lstStyle>
            <a:lvl1pPr algn="r" defTabSz="960438" eaLnBrk="0" hangingPunct="0">
              <a:defRPr sz="1000" i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1F8287-235F-4D9F-A3B6-6C6BB50B3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8597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88"/>
            <a:ext cx="30101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2" tIns="0" rIns="18972" bIns="0" numCol="1" anchor="t" anchorCtr="0" compatLnSpc="1">
            <a:prstTxWarp prst="textNoShape">
              <a:avLst/>
            </a:prstTxWarp>
          </a:bodyPr>
          <a:lstStyle>
            <a:lvl1pPr defTabSz="960438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87" y="-1588"/>
            <a:ext cx="30101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2" tIns="0" rIns="18972" bIns="0" numCol="1" anchor="t" anchorCtr="0" compatLnSpc="1">
            <a:prstTxWarp prst="textNoShape">
              <a:avLst/>
            </a:prstTxWarp>
          </a:bodyPr>
          <a:lstStyle>
            <a:lvl1pPr algn="r" defTabSz="960438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101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2" tIns="0" rIns="18972" bIns="0" numCol="1" anchor="b" anchorCtr="0" compatLnSpc="1">
            <a:prstTxWarp prst="textNoShape">
              <a:avLst/>
            </a:prstTxWarp>
          </a:bodyPr>
          <a:lstStyle>
            <a:lvl1pPr defTabSz="960438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4446" y="5768975"/>
            <a:ext cx="6690016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5" tIns="47433" rIns="94865" bIns="474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579041" y="8832850"/>
            <a:ext cx="95819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1014413" eaLnBrk="0" hangingPunct="0">
              <a:defRPr/>
            </a:pPr>
            <a:r>
              <a:rPr lang="en-US" sz="1000">
                <a:latin typeface="Arial" charset="0"/>
                <a:cs typeface="+mn-cs"/>
              </a:rPr>
              <a:t>SCT Webcast</a:t>
            </a:r>
            <a:endParaRPr lang="en-US" sz="1000" b="1">
              <a:latin typeface="Arial" charset="0"/>
              <a:cs typeface="+mn-cs"/>
            </a:endParaRPr>
          </a:p>
          <a:p>
            <a:pPr defTabSz="1014413" eaLnBrk="0" hangingPunct="0">
              <a:defRPr/>
            </a:pPr>
            <a:r>
              <a:rPr lang="en-US" sz="600">
                <a:latin typeface="Arial" charset="0"/>
                <a:cs typeface="+mn-cs"/>
              </a:rPr>
              <a:t>mzastrocky, February, 2002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195992" y="9018589"/>
            <a:ext cx="496931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57263" eaLnBrk="0" hangingPunct="0">
              <a:lnSpc>
                <a:spcPct val="108000"/>
              </a:lnSpc>
              <a:defRPr/>
            </a:pPr>
            <a:r>
              <a:rPr lang="en-US" sz="1000" b="1">
                <a:latin typeface="Arial" charset="0"/>
                <a:cs typeface="+mn-cs"/>
              </a:rPr>
              <a:t>Page </a:t>
            </a:r>
            <a:fld id="{C069CE55-6111-47F5-9BB4-F62B2A83DC1A}" type="slidenum">
              <a:rPr lang="en-US" sz="1000" b="1">
                <a:latin typeface="Arial" charset="0"/>
                <a:cs typeface="+mn-cs"/>
              </a:rPr>
              <a:pPr algn="ctr" defTabSz="957263" eaLnBrk="0" hangingPunct="0">
                <a:lnSpc>
                  <a:spcPct val="108000"/>
                </a:lnSpc>
                <a:defRPr/>
              </a:pPr>
              <a:t>‹#›</a:t>
            </a:fld>
            <a:endParaRPr lang="en-US" sz="1000" b="1">
              <a:latin typeface="Arial" charset="0"/>
              <a:cs typeface="+mn-cs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186536" y="8837613"/>
            <a:ext cx="99601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7263" eaLnBrk="0" hangingPunct="0">
              <a:defRPr/>
            </a:pPr>
            <a:r>
              <a:rPr lang="en-US" sz="1000">
                <a:latin typeface="Arial" charset="0"/>
                <a:cs typeface="+mn-cs"/>
              </a:rPr>
              <a:t>Copyright © 2002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92270" y="5580064"/>
            <a:ext cx="139001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0438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000">
                <a:latin typeface="Arial" charset="0"/>
                <a:cs typeface="+mn-cs"/>
              </a:rPr>
              <a:t>Source: GartnerGroup</a:t>
            </a: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92269" y="5740400"/>
            <a:ext cx="65623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0971" name="Group 19"/>
          <p:cNvGrpSpPr>
            <a:grpSpLocks/>
          </p:cNvGrpSpPr>
          <p:nvPr/>
        </p:nvGrpSpPr>
        <p:grpSpPr bwMode="auto">
          <a:xfrm>
            <a:off x="200150" y="8812213"/>
            <a:ext cx="6515083" cy="442912"/>
            <a:chOff x="127" y="5558"/>
            <a:chExt cx="4165" cy="280"/>
          </a:xfrm>
        </p:grpSpPr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127" y="5558"/>
              <a:ext cx="416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0979" name="Group 18"/>
            <p:cNvGrpSpPr>
              <a:grpSpLocks/>
            </p:cNvGrpSpPr>
            <p:nvPr/>
          </p:nvGrpSpPr>
          <p:grpSpPr bwMode="auto">
            <a:xfrm>
              <a:off x="2203" y="5560"/>
              <a:ext cx="2089" cy="278"/>
              <a:chOff x="2203" y="5560"/>
              <a:chExt cx="2089" cy="278"/>
            </a:xfrm>
          </p:grpSpPr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2203" y="5563"/>
                <a:ext cx="0" cy="27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3238" y="5561"/>
                <a:ext cx="0" cy="27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4292" y="5560"/>
                <a:ext cx="0" cy="27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10319" y="55564"/>
            <a:ext cx="477678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0973" name="Group 24"/>
          <p:cNvGrpSpPr>
            <a:grpSpLocks/>
          </p:cNvGrpSpPr>
          <p:nvPr/>
        </p:nvGrpSpPr>
        <p:grpSpPr bwMode="auto">
          <a:xfrm>
            <a:off x="192270" y="361950"/>
            <a:ext cx="6559210" cy="0"/>
            <a:chOff x="192270" y="361950"/>
            <a:chExt cx="6559210" cy="0"/>
          </a:xfrm>
        </p:grpSpPr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3256" y="228"/>
              <a:ext cx="10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>
              <a:off x="123" y="228"/>
              <a:ext cx="30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0974" name="SlidePlaceholder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7488" y="1393825"/>
            <a:ext cx="490537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pic>
        <p:nvPicPr>
          <p:cNvPr id="40975" name="Picture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453" y="8861426"/>
            <a:ext cx="1013352" cy="233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1996834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5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742950" indent="-285750" algn="l" defTabSz="965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65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65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65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0200" y="1447800"/>
            <a:ext cx="7543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Aft>
                <a:spcPct val="10000"/>
              </a:spcAft>
              <a:buClr>
                <a:srgbClr val="003366"/>
              </a:buClr>
              <a:buSzPct val="85000"/>
              <a:buFont typeface="ZapfDingbats" pitchFamily="82" charset="0"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75" y="1588"/>
            <a:ext cx="9140825" cy="6856412"/>
          </a:xfrm>
          <a:prstGeom prst="rect">
            <a:avLst/>
          </a:prstGeom>
          <a:noFill/>
          <a:ln w="63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eaLnBrk="0" hangingPunct="0">
              <a:spcAft>
                <a:spcPct val="10000"/>
              </a:spcAft>
              <a:buClr>
                <a:srgbClr val="003366"/>
              </a:buClr>
              <a:buSzPct val="85000"/>
              <a:buFont typeface="ZapfDingbats" pitchFamily="82" charset="0"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89000" y="1473200"/>
            <a:ext cx="7239000" cy="1905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13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951288"/>
            <a:ext cx="7239000" cy="1371600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10000"/>
              </a:spcAft>
              <a:buFont typeface="Wingdings" pitchFamily="2" charset="2"/>
              <a:buNone/>
              <a:defRPr sz="2600">
                <a:solidFill>
                  <a:srgbClr val="1B5DAD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BB00-598D-42CB-9A33-6FB622EFE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334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5334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D014-DABC-4FC5-852A-7A5EB64D2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3947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A654ED-0730-42D8-8CD3-12D6A80D0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924800" y="6550025"/>
            <a:ext cx="1001713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603A-DC01-44B2-ADA6-C882DA66D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77838"/>
            <a:ext cx="8229600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100"/>
            <a:ext cx="4040188" cy="739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97000"/>
            <a:ext cx="404177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5C24C71-EE91-4E50-8F9A-C54D73D9E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A22B2-654E-4E5C-8EC8-0D4D30302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4F72-CF2B-4262-8295-EED1A9E7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591E6-443E-4A88-8262-033E6230F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291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solidFill>
                <a:srgbClr val="FFCC66"/>
              </a:solidFill>
              <a:latin typeface="Swis721 BlkCn BT" pitchFamily="34" charset="0"/>
              <a:cs typeface="+mn-cs"/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7785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60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597650"/>
            <a:ext cx="1001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00336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CF90738-CBD0-4B9A-99E9-B66BFCAAC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60296" name="Rectangle 8"/>
          <p:cNvSpPr>
            <a:spLocks noChangeArrowheads="1"/>
          </p:cNvSpPr>
          <p:nvPr/>
        </p:nvSpPr>
        <p:spPr bwMode="auto">
          <a:xfrm>
            <a:off x="3175" y="1588"/>
            <a:ext cx="9140825" cy="6856412"/>
          </a:xfrm>
          <a:prstGeom prst="rect">
            <a:avLst/>
          </a:prstGeom>
          <a:noFill/>
          <a:ln w="63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eaLnBrk="0" hangingPunct="0">
              <a:spcAft>
                <a:spcPct val="10000"/>
              </a:spcAft>
              <a:buClr>
                <a:srgbClr val="003366"/>
              </a:buClr>
              <a:buSzPct val="85000"/>
              <a:buFont typeface="ZapfDingbats" pitchFamily="82" charset="0"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16" r:id="rId3"/>
    <p:sldLayoutId id="2147483720" r:id="rId4"/>
    <p:sldLayoutId id="2147483717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B5DA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B5DA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B5DA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B5DA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B5DA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003366"/>
        </a:buClr>
        <a:buSzPct val="85000"/>
        <a:buFont typeface="Wingdings" pitchFamily="2" charset="2"/>
        <a:buChar char="n"/>
        <a:defRPr sz="2200">
          <a:solidFill>
            <a:srgbClr val="1B5DA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•"/>
        <a:defRPr sz="2000">
          <a:solidFill>
            <a:srgbClr val="1B5DA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–"/>
        <a:defRPr sz="1600">
          <a:solidFill>
            <a:srgbClr val="1B5DA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&gt;"/>
        <a:defRPr sz="1400">
          <a:solidFill>
            <a:srgbClr val="1B5DA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Char char="»"/>
        <a:defRPr sz="1600">
          <a:solidFill>
            <a:schemeClr val="tx1"/>
          </a:solidFill>
          <a:latin typeface="Swis721 BlkCn B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Char char="»"/>
        <a:defRPr sz="1600">
          <a:solidFill>
            <a:schemeClr val="tx1"/>
          </a:solidFill>
          <a:latin typeface="Swis721 BlkCn BT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Char char="»"/>
        <a:defRPr sz="1600">
          <a:solidFill>
            <a:schemeClr val="tx1"/>
          </a:solidFill>
          <a:latin typeface="Swis721 BlkCn BT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Char char="»"/>
        <a:defRPr sz="1600">
          <a:solidFill>
            <a:schemeClr val="tx1"/>
          </a:solidFill>
          <a:latin typeface="Swis721 BlkCn BT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Char char="»"/>
        <a:defRPr sz="1600">
          <a:solidFill>
            <a:schemeClr val="tx1"/>
          </a:solidFill>
          <a:latin typeface="Swis721 BlkCn BT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plus.google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facebook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commons" TargetMode="External"/><Relationship Id="rId2" Type="http://schemas.openxmlformats.org/officeDocument/2006/relationships/hyperlink" Target="http://www.flickr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orify.com/patsycat/social-media-on-campus" TargetMode="External"/><Relationship Id="rId2" Type="http://schemas.openxmlformats.org/officeDocument/2006/relationships/hyperlink" Target="http://www.storify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lipboard.com/" TargetMode="External"/><Relationship Id="rId2" Type="http://schemas.openxmlformats.org/officeDocument/2006/relationships/hyperlink" Target="http://www.flipboard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oicethread.com/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path.com/" TargetMode="External"/><Relationship Id="rId4" Type="http://schemas.openxmlformats.org/officeDocument/2006/relationships/hyperlink" Target="http://pinterest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hyperlink" Target="mailto:patsy.carruthers@gmail.com" TargetMode="External"/><Relationship Id="rId11" Type="http://schemas.openxmlformats.org/officeDocument/2006/relationships/hyperlink" Target="http://go.uky.edu/serc2012" TargetMode="External"/><Relationship Id="rId5" Type="http://schemas.openxmlformats.org/officeDocument/2006/relationships/hyperlink" Target="http://twitter.com/connectedcampus" TargetMode="External"/><Relationship Id="rId10" Type="http://schemas.openxmlformats.org/officeDocument/2006/relationships/hyperlink" Target="http://storify.com/patsycat/" TargetMode="External"/><Relationship Id="rId4" Type="http://schemas.openxmlformats.org/officeDocument/2006/relationships/hyperlink" Target="mailto:pcarr3@uky.edu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mailto:patsy.carruthers@gmail.com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twitter.com/connectedcampus" TargetMode="External"/><Relationship Id="rId10" Type="http://schemas.openxmlformats.org/officeDocument/2006/relationships/hyperlink" Target="http://creativecommons.org/licenses/by-nc-nd/3.0/us/" TargetMode="External"/><Relationship Id="rId4" Type="http://schemas.openxmlformats.org/officeDocument/2006/relationships/hyperlink" Target="mailto:pcarr3@uky.edu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3" Type="http://schemas.openxmlformats.org/officeDocument/2006/relationships/image" Target="../media/image8.jpeg"/><Relationship Id="rId21" Type="http://schemas.openxmlformats.org/officeDocument/2006/relationships/hyperlink" Target="http://flipboard.com/" TargetMode="External"/><Relationship Id="rId7" Type="http://schemas.openxmlformats.org/officeDocument/2006/relationships/hyperlink" Target="http://flickr.com/" TargetMode="External"/><Relationship Id="rId12" Type="http://schemas.openxmlformats.org/officeDocument/2006/relationships/hyperlink" Target="http://pinterest.com/" TargetMode="External"/><Relationship Id="rId17" Type="http://schemas.openxmlformats.org/officeDocument/2006/relationships/hyperlink" Target="http://www.voicethread.com/" TargetMode="External"/><Relationship Id="rId2" Type="http://schemas.openxmlformats.org/officeDocument/2006/relationships/image" Target="../media/image7.jpeg"/><Relationship Id="rId16" Type="http://schemas.openxmlformats.org/officeDocument/2006/relationships/image" Target="../media/image4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24" Type="http://schemas.openxmlformats.org/officeDocument/2006/relationships/image" Target="../media/image22.jpeg"/><Relationship Id="rId5" Type="http://schemas.openxmlformats.org/officeDocument/2006/relationships/hyperlink" Target="http://www.facebook.com/" TargetMode="External"/><Relationship Id="rId15" Type="http://schemas.openxmlformats.org/officeDocument/2006/relationships/hyperlink" Target="http://twitter.com/" TargetMode="External"/><Relationship Id="rId23" Type="http://schemas.openxmlformats.org/officeDocument/2006/relationships/hyperlink" Target="http://storify.com/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hyperlink" Target="https://plus.google.com/" TargetMode="External"/><Relationship Id="rId14" Type="http://schemas.openxmlformats.org/officeDocument/2006/relationships/image" Target="../media/image17.png"/><Relationship Id="rId2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jpe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chronicle.com/blogs/profhacker/the-creepy-treehouse-problem/23027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plus.google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lickr.com/" TargetMode="External"/><Relationship Id="rId5" Type="http://schemas.openxmlformats.org/officeDocument/2006/relationships/hyperlink" Target="http://twitter.com/" TargetMode="External"/><Relationship Id="rId10" Type="http://schemas.openxmlformats.org/officeDocument/2006/relationships/hyperlink" Target="http://flipboard.com/" TargetMode="External"/><Relationship Id="rId4" Type="http://schemas.microsoft.com/office/2007/relationships/hdphoto" Target="../media/hdphoto1.wdp"/><Relationship Id="rId9" Type="http://schemas.openxmlformats.org/officeDocument/2006/relationships/hyperlink" Target="http://www.storify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witt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8475" y="1111250"/>
            <a:ext cx="7543800" cy="2273300"/>
          </a:xfrm>
        </p:spPr>
        <p:txBody>
          <a:bodyPr/>
          <a:lstStyle/>
          <a:p>
            <a:pPr marL="182880" indent="0" eaLnBrk="1" hangingPunct="1">
              <a:buNone/>
            </a:pPr>
            <a:r>
              <a:rPr lang="en-US" sz="4400" dirty="0" smtClean="0">
                <a:ea typeface="+mn-ea"/>
                <a:cs typeface="+mn-cs"/>
              </a:rPr>
              <a:t>Social Media on Campus</a:t>
            </a:r>
            <a:r>
              <a:rPr lang="en-US" sz="1800" dirty="0" smtClean="0">
                <a:ea typeface="+mn-ea"/>
                <a:cs typeface="+mn-cs"/>
              </a:rPr>
              <a:t/>
            </a:r>
            <a:br>
              <a:rPr lang="en-US" sz="1800" dirty="0" smtClean="0">
                <a:ea typeface="+mn-ea"/>
                <a:cs typeface="+mn-cs"/>
              </a:rPr>
            </a:br>
            <a:r>
              <a:rPr lang="en-US" sz="1800" dirty="0" smtClean="0">
                <a:ea typeface="+mn-ea"/>
                <a:cs typeface="+mn-cs"/>
              </a:rPr>
              <a:t/>
            </a:r>
            <a:br>
              <a:rPr lang="en-US" sz="1800" dirty="0" smtClean="0">
                <a:ea typeface="+mn-ea"/>
                <a:cs typeface="+mn-cs"/>
              </a:rPr>
            </a:br>
            <a:r>
              <a:rPr lang="en-US" sz="3200" i="1" dirty="0" smtClean="0">
                <a:ea typeface="+mn-ea"/>
                <a:cs typeface="+mn-cs"/>
              </a:rPr>
              <a:t>SERC12</a:t>
            </a:r>
            <a:r>
              <a:rPr lang="en-US" sz="3200" dirty="0" smtClean="0">
                <a:ea typeface="+mn-ea"/>
                <a:cs typeface="+mn-cs"/>
              </a:rPr>
              <a:t/>
            </a:r>
            <a:br>
              <a:rPr lang="en-US" sz="3200" dirty="0" smtClean="0">
                <a:ea typeface="+mn-ea"/>
                <a:cs typeface="+mn-cs"/>
              </a:rPr>
            </a:br>
            <a:endParaRPr lang="en-US" sz="1400" dirty="0" smtClean="0">
              <a:ea typeface="+mn-ea"/>
              <a:cs typeface="+mn-cs"/>
            </a:endParaRP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660400" y="4562475"/>
            <a:ext cx="7708900" cy="2295525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dirty="0" smtClean="0">
                <a:latin typeface="+mj-lt"/>
              </a:rPr>
              <a:t>Patsy Carruthers</a:t>
            </a:r>
          </a:p>
          <a:p>
            <a:pPr eaLnBrk="1" hangingPunct="1"/>
            <a:r>
              <a:rPr lang="en-US" sz="1800" b="1" dirty="0" smtClean="0">
                <a:latin typeface="+mj-lt"/>
              </a:rPr>
              <a:t>Director, Academic Technology Group</a:t>
            </a:r>
          </a:p>
          <a:p>
            <a:pPr eaLnBrk="1" hangingPunct="1"/>
            <a:r>
              <a:rPr lang="en-US" sz="1800" b="1" dirty="0" smtClean="0">
                <a:latin typeface="+mj-lt"/>
              </a:rPr>
              <a:t>University of Kentucky</a:t>
            </a:r>
          </a:p>
          <a:p>
            <a:pPr eaLnBrk="1" hangingPunct="1"/>
            <a:r>
              <a:rPr lang="en-US" sz="1800" b="1" dirty="0" smtClean="0">
                <a:latin typeface="+mj-lt"/>
              </a:rPr>
              <a:t>Information Technology</a:t>
            </a:r>
          </a:p>
          <a:p>
            <a:pPr eaLnBrk="1" hangingPunct="1"/>
            <a:endParaRPr lang="en-US" sz="1800" b="1" dirty="0" smtClean="0">
              <a:latin typeface="+mj-lt"/>
            </a:endParaRPr>
          </a:p>
          <a:p>
            <a:pPr eaLnBrk="1" hangingPunct="1"/>
            <a:r>
              <a:rPr lang="en-US" sz="1800" b="1" dirty="0" smtClean="0">
                <a:latin typeface="+mj-lt"/>
              </a:rPr>
              <a:t>EDUCAUSE SE</a:t>
            </a:r>
          </a:p>
          <a:p>
            <a:pPr eaLnBrk="1" hangingPunct="1"/>
            <a:r>
              <a:rPr lang="en-US" sz="1800" b="1" dirty="0" smtClean="0"/>
              <a:t>May 31, 2012</a:t>
            </a:r>
          </a:p>
          <a:p>
            <a:pPr eaLnBrk="1" hangingPunct="1"/>
            <a:endParaRPr lang="en-US" sz="1400" b="1" dirty="0" smtClean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" y="657225"/>
            <a:ext cx="8229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a typeface="Tahoma" pitchFamily="34" charset="0"/>
                <a:cs typeface="Tahoma" pitchFamily="34" charset="0"/>
                <a:hlinkClick r:id="rId2"/>
              </a:rPr>
              <a:t>Google+</a:t>
            </a:r>
            <a:endParaRPr lang="en-US" sz="3600" b="1" dirty="0">
              <a:ea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ea typeface="Tahoma" pitchFamily="34" charset="0"/>
                <a:cs typeface="Tahoma" pitchFamily="34" charset="0"/>
              </a:rPr>
              <a:t>Set up Circles – they define your contacts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ea typeface="Tahoma" pitchFamily="34" charset="0"/>
                <a:cs typeface="Tahoma" pitchFamily="34" charset="0"/>
              </a:rPr>
              <a:t>Share with Public, all your Circles, or only certain Circles.</a:t>
            </a:r>
            <a:endParaRPr lang="en-US" sz="3200" dirty="0"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googl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200400"/>
            <a:ext cx="4267200" cy="3360498"/>
          </a:xfrm>
          <a:prstGeom prst="rect">
            <a:avLst/>
          </a:prstGeom>
          <a:ln>
            <a:solidFill>
              <a:schemeClr val="accent1">
                <a:alpha val="95000"/>
              </a:schemeClr>
            </a:solidFill>
          </a:ln>
        </p:spPr>
      </p:pic>
      <p:pic>
        <p:nvPicPr>
          <p:cNvPr id="8" name="Picture 7" descr="googl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352800"/>
            <a:ext cx="3313950" cy="2961402"/>
          </a:xfrm>
          <a:prstGeom prst="rect">
            <a:avLst/>
          </a:prstGeom>
          <a:ln>
            <a:solidFill>
              <a:schemeClr val="accent1">
                <a:alpha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8125" y="742950"/>
            <a:ext cx="822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a typeface="Tahoma" pitchFamily="34" charset="0"/>
                <a:cs typeface="Tahoma" pitchFamily="34" charset="0"/>
                <a:hlinkClick r:id="rId2"/>
              </a:rPr>
              <a:t>Facebook</a:t>
            </a:r>
            <a:endParaRPr lang="en-US" sz="3600" b="1" dirty="0">
              <a:ea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ea typeface="Tahoma" pitchFamily="34" charset="0"/>
                <a:cs typeface="Tahoma" pitchFamily="34" charset="0"/>
              </a:rPr>
              <a:t>Define groups of friends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ea typeface="Tahoma" pitchFamily="34" charset="0"/>
                <a:cs typeface="Tahoma" pitchFamily="34" charset="0"/>
              </a:rPr>
              <a:t>Set a default for sharing, change anytime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ea typeface="Tahoma" pitchFamily="34" charset="0"/>
                <a:cs typeface="Tahoma" pitchFamily="34" charset="0"/>
              </a:rPr>
              <a:t>Set up a group for sharing in public or private</a:t>
            </a:r>
            <a:endParaRPr lang="en-US" sz="3200" dirty="0"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fb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" y="3600450"/>
            <a:ext cx="3077046" cy="2539646"/>
          </a:xfrm>
          <a:prstGeom prst="rect">
            <a:avLst/>
          </a:prstGeom>
          <a:ln>
            <a:solidFill>
              <a:schemeClr val="accent1">
                <a:alpha val="95000"/>
              </a:schemeClr>
            </a:solidFill>
          </a:ln>
        </p:spPr>
      </p:pic>
      <p:pic>
        <p:nvPicPr>
          <p:cNvPr id="8" name="Picture 7" descr="f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857625"/>
            <a:ext cx="4876800" cy="2468586"/>
          </a:xfrm>
          <a:prstGeom prst="rect">
            <a:avLst/>
          </a:prstGeom>
          <a:ln>
            <a:solidFill>
              <a:schemeClr val="accent1">
                <a:alpha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" y="685800"/>
            <a:ext cx="8229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hlinkClick r:id="rId2"/>
              </a:rPr>
              <a:t>Flickr</a:t>
            </a:r>
            <a:endParaRPr lang="en-US" sz="3600" b="1" dirty="0"/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Tag </a:t>
            </a:r>
            <a:r>
              <a:rPr lang="en-US" sz="3200" u="sng" dirty="0" smtClean="0"/>
              <a:t>everything</a:t>
            </a:r>
            <a:r>
              <a:rPr lang="en-US" sz="3200" dirty="0" smtClean="0"/>
              <a:t> with at least one identifier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Create sets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Explore Commons 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http://flickr.com/commons</a:t>
            </a:r>
            <a:r>
              <a:rPr lang="en-US" dirty="0" smtClean="0"/>
              <a:t>) </a:t>
            </a:r>
          </a:p>
          <a:p>
            <a:endParaRPr lang="en-US" sz="3200" dirty="0"/>
          </a:p>
        </p:txBody>
      </p:sp>
      <p:pic>
        <p:nvPicPr>
          <p:cNvPr id="6" name="Picture 5" descr="flickr1.png"/>
          <p:cNvPicPr>
            <a:picLocks noChangeAspect="1"/>
          </p:cNvPicPr>
          <p:nvPr/>
        </p:nvPicPr>
        <p:blipFill>
          <a:blip r:embed="rId4" cstate="print"/>
          <a:srcRect l="9519"/>
          <a:stretch>
            <a:fillRect/>
          </a:stretch>
        </p:blipFill>
        <p:spPr>
          <a:xfrm>
            <a:off x="4255938" y="2762250"/>
            <a:ext cx="4888062" cy="3480992"/>
          </a:xfrm>
          <a:prstGeom prst="rect">
            <a:avLst/>
          </a:prstGeom>
          <a:ln>
            <a:solidFill>
              <a:schemeClr val="accent1">
                <a:alpha val="95000"/>
              </a:schemeClr>
            </a:solidFill>
          </a:ln>
        </p:spPr>
      </p:pic>
      <p:pic>
        <p:nvPicPr>
          <p:cNvPr id="8" name="Picture 7" descr="flickr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403" y="3028950"/>
            <a:ext cx="3949544" cy="3078406"/>
          </a:xfrm>
          <a:prstGeom prst="rect">
            <a:avLst/>
          </a:prstGeom>
          <a:ln>
            <a:solidFill>
              <a:schemeClr val="accent1">
                <a:alpha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075" y="733425"/>
            <a:ext cx="8229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hlinkClick r:id="rId2"/>
              </a:rPr>
              <a:t>Storify</a:t>
            </a:r>
            <a:endParaRPr lang="en-US" sz="3600" b="1" dirty="0"/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Choose a topic.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Choose the media.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Search and add to create in </a:t>
            </a:r>
            <a:r>
              <a:rPr lang="en-US" sz="3200" dirty="0" err="1" smtClean="0"/>
              <a:t>Storify</a:t>
            </a:r>
            <a:endParaRPr lang="en-US" sz="3200" dirty="0" smtClean="0"/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Example: </a:t>
            </a:r>
            <a:r>
              <a:rPr lang="en-US" sz="3200" dirty="0" smtClean="0">
                <a:hlinkClick r:id="rId3"/>
              </a:rPr>
              <a:t>http://storify.com/patsycat/social-media-on-campus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 descr="storify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211890"/>
            <a:ext cx="5638800" cy="264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742950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hlinkClick r:id="rId2"/>
              </a:rPr>
              <a:t>Flipboard</a:t>
            </a:r>
            <a:endParaRPr lang="en-US" sz="3600" b="1" dirty="0"/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Download the app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Select items to include in your “magazine”</a:t>
            </a:r>
          </a:p>
          <a:p>
            <a:pPr lvl="0"/>
            <a:endParaRPr lang="en-US" sz="3200" dirty="0"/>
          </a:p>
          <a:p>
            <a:endParaRPr lang="en-US" dirty="0"/>
          </a:p>
        </p:txBody>
      </p:sp>
      <p:pic>
        <p:nvPicPr>
          <p:cNvPr id="4" name="Picture 3" descr="flipit1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2879351"/>
            <a:ext cx="5029198" cy="3805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742951"/>
            <a:ext cx="8229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Explore More</a:t>
            </a:r>
            <a:endParaRPr lang="en-US" sz="3600" b="1" dirty="0"/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hlinkClick r:id="rId2"/>
              </a:rPr>
              <a:t>YouTube</a:t>
            </a:r>
            <a:r>
              <a:rPr lang="en-US" sz="3200" dirty="0" smtClean="0"/>
              <a:t> (tag, organize, share)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err="1" smtClean="0">
                <a:hlinkClick r:id="rId3"/>
              </a:rPr>
              <a:t>VoiceThread</a:t>
            </a:r>
            <a:r>
              <a:rPr lang="en-US" sz="3200" dirty="0" smtClean="0"/>
              <a:t> (record, organize, comment)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err="1" smtClean="0">
                <a:hlinkClick r:id="rId4"/>
              </a:rPr>
              <a:t>Pinterest</a:t>
            </a:r>
            <a:r>
              <a:rPr lang="en-US" sz="3200" dirty="0" smtClean="0"/>
              <a:t> (visualize, share images, organize)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hlinkClick r:id="rId5"/>
              </a:rPr>
              <a:t>Path</a:t>
            </a:r>
            <a:r>
              <a:rPr lang="en-US" sz="3200" dirty="0" smtClean="0"/>
              <a:t> (app for organization and sharing)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Explore more tools to share thoughts, images, video, news …</a:t>
            </a:r>
          </a:p>
          <a:p>
            <a:pPr lvl="0">
              <a:buFont typeface="Arial" pitchFamily="34" charset="0"/>
              <a:buChar char="•"/>
            </a:pPr>
            <a:endParaRPr lang="en-US" sz="3200" dirty="0" smtClean="0"/>
          </a:p>
          <a:p>
            <a:pPr lvl="0" algn="ctr"/>
            <a:r>
              <a:rPr lang="en-US" sz="3200" dirty="0" smtClean="0"/>
              <a:t>Think about: How can you organize and integrate content and usage?</a:t>
            </a:r>
          </a:p>
          <a:p>
            <a:pPr lvl="0"/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0" y="1739899"/>
            <a:ext cx="6711950" cy="3908425"/>
          </a:xfrm>
        </p:spPr>
        <p:txBody>
          <a:bodyPr/>
          <a:lstStyle/>
          <a:p>
            <a:pPr marL="182880" indent="0" eaLnBrk="1" hangingPunct="1">
              <a:buNone/>
            </a:pPr>
            <a:r>
              <a:rPr lang="en-US" dirty="0" smtClean="0">
                <a:ea typeface="+mn-ea"/>
                <a:cs typeface="+mn-cs"/>
                <a:hlinkClick r:id="rId4"/>
              </a:rPr>
              <a:t>pcarr3@uky.edu</a:t>
            </a:r>
            <a:r>
              <a:rPr lang="en-US" dirty="0" smtClean="0">
                <a:ea typeface="+mn-ea"/>
                <a:cs typeface="+mn-cs"/>
              </a:rPr>
              <a:t/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/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  <a:hlinkClick r:id="rId5"/>
              </a:rPr>
              <a:t>@</a:t>
            </a:r>
            <a:r>
              <a:rPr lang="en-US" dirty="0" err="1" smtClean="0">
                <a:ea typeface="+mn-ea"/>
                <a:cs typeface="+mn-cs"/>
                <a:hlinkClick r:id="rId5"/>
              </a:rPr>
              <a:t>connectedcampus</a:t>
            </a:r>
            <a:r>
              <a:rPr lang="en-US" dirty="0" smtClean="0">
                <a:ea typeface="+mn-ea"/>
                <a:cs typeface="+mn-cs"/>
              </a:rPr>
              <a:t/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/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  <a:hlinkClick r:id="rId6"/>
              </a:rPr>
              <a:t>patsy.carruthers@gmail.com</a:t>
            </a:r>
            <a:r>
              <a:rPr lang="en-US" dirty="0" smtClean="0">
                <a:ea typeface="+mn-ea"/>
                <a:cs typeface="+mn-cs"/>
              </a:rPr>
              <a:t/>
            </a:r>
            <a:br>
              <a:rPr lang="en-US" dirty="0" smtClean="0">
                <a:ea typeface="+mn-ea"/>
                <a:cs typeface="+mn-cs"/>
              </a:rPr>
            </a:br>
            <a:r>
              <a:rPr lang="en-US" sz="3200" dirty="0" smtClean="0">
                <a:ea typeface="+mn-ea"/>
                <a:cs typeface="+mn-cs"/>
              </a:rPr>
              <a:t/>
            </a:r>
            <a:br>
              <a:rPr lang="en-US" sz="3200" dirty="0" smtClean="0">
                <a:ea typeface="+mn-ea"/>
                <a:cs typeface="+mn-cs"/>
              </a:rPr>
            </a:br>
            <a:endParaRPr lang="en-US" sz="1400" dirty="0" smtClean="0">
              <a:ea typeface="+mn-ea"/>
              <a:cs typeface="+mn-cs"/>
            </a:endParaRPr>
          </a:p>
        </p:txBody>
      </p:sp>
      <p:pic>
        <p:nvPicPr>
          <p:cNvPr id="1026" name="Picture 2" descr="C:\Users\Patsy\AppData\Local\Microsoft\Windows\Temporary Internet Files\Content.IE5\CV5RLJBJ\MP900387718[1].jpg"/>
          <p:cNvPicPr>
            <a:picLocks noChangeAspect="1" noChangeArrowheads="1"/>
          </p:cNvPicPr>
          <p:nvPr/>
        </p:nvPicPr>
        <p:blipFill>
          <a:blip r:embed="rId7" cstate="print"/>
          <a:srcRect t="27303" b="28924"/>
          <a:stretch>
            <a:fillRect/>
          </a:stretch>
        </p:blipFill>
        <p:spPr bwMode="auto">
          <a:xfrm>
            <a:off x="228600" y="1714500"/>
            <a:ext cx="2095500" cy="1285875"/>
          </a:xfrm>
          <a:prstGeom prst="rect">
            <a:avLst/>
          </a:prstGeom>
          <a:noFill/>
        </p:spPr>
      </p:pic>
      <p:pic>
        <p:nvPicPr>
          <p:cNvPr id="6" name="Picture 5" descr="twitt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9790" y="3381375"/>
            <a:ext cx="1775020" cy="419100"/>
          </a:xfrm>
          <a:prstGeom prst="rect">
            <a:avLst/>
          </a:prstGeom>
        </p:spPr>
      </p:pic>
      <p:pic>
        <p:nvPicPr>
          <p:cNvPr id="8" name="Picture 7" descr="googleplu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6725" y="4391025"/>
            <a:ext cx="1600200" cy="5715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0825" y="5149849"/>
            <a:ext cx="8750300" cy="159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182880" lvl="0"/>
            <a:r>
              <a:rPr lang="en-US" b="1" kern="0" dirty="0" smtClean="0">
                <a:solidFill>
                  <a:srgbClr val="1B5DAD"/>
                </a:solidFill>
                <a:latin typeface="+mj-lt"/>
                <a:cs typeface="+mn-cs"/>
              </a:rPr>
              <a:t>             	     </a:t>
            </a:r>
            <a:r>
              <a:rPr lang="en-US" b="1" kern="0" dirty="0" smtClean="0">
                <a:solidFill>
                  <a:srgbClr val="1B5DAD"/>
                </a:solidFill>
                <a:latin typeface="+mj-lt"/>
                <a:cs typeface="+mn-cs"/>
                <a:hlinkClick r:id="rId10"/>
              </a:rPr>
              <a:t>http://storify.com/patsycat/</a:t>
            </a:r>
            <a:endParaRPr lang="en-US" b="1" kern="0" dirty="0" smtClean="0">
              <a:solidFill>
                <a:srgbClr val="1B5DAD"/>
              </a:solidFill>
              <a:latin typeface="+mj-lt"/>
              <a:cs typeface="+mn-cs"/>
            </a:endParaRPr>
          </a:p>
          <a:p>
            <a:pPr marL="182880" lvl="0"/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1B5DA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82880" lvl="0"/>
            <a:r>
              <a:rPr lang="en-US" sz="2000" b="1" kern="0" dirty="0" smtClean="0">
                <a:solidFill>
                  <a:srgbClr val="1B5DAD"/>
                </a:solidFill>
                <a:latin typeface="+mj-lt"/>
                <a:cs typeface="+mn-cs"/>
              </a:rPr>
              <a:t>Get this presentation and materials: </a:t>
            </a:r>
            <a:r>
              <a:rPr lang="en-US" sz="2000" b="1" kern="0" dirty="0" smtClean="0">
                <a:solidFill>
                  <a:srgbClr val="1B5DAD"/>
                </a:solidFill>
                <a:latin typeface="+mj-lt"/>
                <a:cs typeface="+mn-cs"/>
                <a:hlinkClick r:id="rId11"/>
              </a:rPr>
              <a:t>http://go.uky.edu/serc2012</a:t>
            </a:r>
            <a:endParaRPr lang="en-US" sz="2000" b="1" kern="0" dirty="0" smtClean="0">
              <a:solidFill>
                <a:srgbClr val="1B5DAD"/>
              </a:solidFill>
              <a:latin typeface="+mj-lt"/>
              <a:cs typeface="+mn-cs"/>
            </a:endParaRPr>
          </a:p>
          <a:p>
            <a:pPr marL="182880" lvl="0"/>
            <a:endParaRPr lang="en-US" b="1" kern="0" dirty="0" smtClean="0">
              <a:solidFill>
                <a:srgbClr val="1B5DAD"/>
              </a:solidFill>
              <a:latin typeface="+mj-lt"/>
              <a:cs typeface="+mn-cs"/>
            </a:endParaRPr>
          </a:p>
          <a:p>
            <a:pPr marL="182880" lvl="0"/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1B5DA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Picture 9" descr="storify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9125" y="5271743"/>
            <a:ext cx="1123950" cy="3150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0" y="1739899"/>
            <a:ext cx="6711950" cy="3908425"/>
          </a:xfrm>
        </p:spPr>
        <p:txBody>
          <a:bodyPr/>
          <a:lstStyle/>
          <a:p>
            <a:pPr marL="182880" indent="0" eaLnBrk="1" hangingPunct="1">
              <a:buNone/>
            </a:pPr>
            <a:r>
              <a:rPr lang="en-US" dirty="0" smtClean="0">
                <a:ea typeface="+mn-ea"/>
                <a:cs typeface="+mn-cs"/>
                <a:hlinkClick r:id="rId4"/>
              </a:rPr>
              <a:t>pcarr3@uky.edu</a:t>
            </a:r>
            <a:r>
              <a:rPr lang="en-US" dirty="0" smtClean="0">
                <a:ea typeface="+mn-ea"/>
                <a:cs typeface="+mn-cs"/>
              </a:rPr>
              <a:t/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/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  <a:hlinkClick r:id="rId5"/>
              </a:rPr>
              <a:t>@</a:t>
            </a:r>
            <a:r>
              <a:rPr lang="en-US" dirty="0" err="1" smtClean="0">
                <a:ea typeface="+mn-ea"/>
                <a:cs typeface="+mn-cs"/>
                <a:hlinkClick r:id="rId5"/>
              </a:rPr>
              <a:t>connectedcampus</a:t>
            </a:r>
            <a:r>
              <a:rPr lang="en-US" dirty="0" smtClean="0">
                <a:ea typeface="+mn-ea"/>
                <a:cs typeface="+mn-cs"/>
              </a:rPr>
              <a:t/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/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  <a:hlinkClick r:id="rId6"/>
              </a:rPr>
              <a:t>patsy.carruthers@gmail.com</a:t>
            </a:r>
            <a:r>
              <a:rPr lang="en-US" dirty="0" smtClean="0">
                <a:ea typeface="+mn-ea"/>
                <a:cs typeface="+mn-cs"/>
              </a:rPr>
              <a:t/>
            </a:r>
            <a:br>
              <a:rPr lang="en-US" dirty="0" smtClean="0">
                <a:ea typeface="+mn-ea"/>
                <a:cs typeface="+mn-cs"/>
              </a:rPr>
            </a:br>
            <a:r>
              <a:rPr lang="en-US" sz="3200" dirty="0" smtClean="0">
                <a:ea typeface="+mn-ea"/>
                <a:cs typeface="+mn-cs"/>
              </a:rPr>
              <a:t/>
            </a:r>
            <a:br>
              <a:rPr lang="en-US" sz="3200" dirty="0" smtClean="0">
                <a:ea typeface="+mn-ea"/>
                <a:cs typeface="+mn-cs"/>
              </a:rPr>
            </a:br>
            <a:endParaRPr lang="en-US" sz="1400" dirty="0" smtClean="0">
              <a:ea typeface="+mn-ea"/>
              <a:cs typeface="+mn-cs"/>
            </a:endParaRPr>
          </a:p>
        </p:txBody>
      </p:sp>
      <p:pic>
        <p:nvPicPr>
          <p:cNvPr id="1026" name="Picture 2" descr="C:\Users\Patsy\AppData\Local\Microsoft\Windows\Temporary Internet Files\Content.IE5\CV5RLJBJ\MP900387718[1].jpg"/>
          <p:cNvPicPr>
            <a:picLocks noChangeAspect="1" noChangeArrowheads="1"/>
          </p:cNvPicPr>
          <p:nvPr/>
        </p:nvPicPr>
        <p:blipFill>
          <a:blip r:embed="rId7" cstate="print"/>
          <a:srcRect t="27303" b="28924"/>
          <a:stretch>
            <a:fillRect/>
          </a:stretch>
        </p:blipFill>
        <p:spPr bwMode="auto">
          <a:xfrm>
            <a:off x="228600" y="1714500"/>
            <a:ext cx="2095500" cy="1285875"/>
          </a:xfrm>
          <a:prstGeom prst="rect">
            <a:avLst/>
          </a:prstGeom>
          <a:noFill/>
        </p:spPr>
      </p:pic>
      <p:pic>
        <p:nvPicPr>
          <p:cNvPr id="6" name="Picture 5" descr="twitt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9790" y="3381375"/>
            <a:ext cx="1775020" cy="419100"/>
          </a:xfrm>
          <a:prstGeom prst="rect">
            <a:avLst/>
          </a:prstGeom>
        </p:spPr>
      </p:pic>
      <p:pic>
        <p:nvPicPr>
          <p:cNvPr id="8" name="Picture 7" descr="googleplu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" y="4391025"/>
            <a:ext cx="1600200" cy="57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425" y="5734050"/>
            <a:ext cx="8362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	© Patsy C. Carruthers 2012</a:t>
            </a:r>
          </a:p>
          <a:p>
            <a:r>
              <a:rPr lang="en-US" sz="1400" dirty="0" smtClean="0"/>
              <a:t>Permission is granted for this material to be shared for non-commercial, educational purposes, with attribution.</a:t>
            </a:r>
            <a:endParaRPr lang="en-US" sz="1400" dirty="0"/>
          </a:p>
        </p:txBody>
      </p:sp>
      <p:pic>
        <p:nvPicPr>
          <p:cNvPr id="9" name="Picture 8" descr="copyrightforeducause.png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1904" y="5724503"/>
            <a:ext cx="828791" cy="3048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087" y="683123"/>
            <a:ext cx="864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B5DAD"/>
                </a:solidFill>
              </a:rPr>
              <a:t>Social Media on Campus</a:t>
            </a:r>
            <a:endParaRPr lang="en-US" sz="1400" b="1" dirty="0" smtClean="0">
              <a:solidFill>
                <a:srgbClr val="1B5DA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562" y="1540373"/>
            <a:ext cx="88344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B5DAD"/>
                </a:solidFill>
              </a:rPr>
              <a:t>Landscape – Where We Live Online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1B5DAD"/>
                </a:solidFill>
              </a:rPr>
              <a:t>The Big Two 	</a:t>
            </a:r>
            <a:r>
              <a:rPr lang="en-US" i="1" dirty="0" err="1" smtClean="0">
                <a:solidFill>
                  <a:srgbClr val="1B5DAD"/>
                </a:solidFill>
              </a:rPr>
              <a:t>Facebook</a:t>
            </a:r>
            <a:r>
              <a:rPr lang="en-US" i="1" dirty="0" smtClean="0">
                <a:solidFill>
                  <a:srgbClr val="1B5DAD"/>
                </a:solidFill>
              </a:rPr>
              <a:t>, Twitter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1B5DAD"/>
                </a:solidFill>
              </a:rPr>
              <a:t>Plus One		</a:t>
            </a:r>
            <a:r>
              <a:rPr lang="en-US" i="1" dirty="0" smtClean="0">
                <a:solidFill>
                  <a:srgbClr val="1B5DAD"/>
                </a:solidFill>
              </a:rPr>
              <a:t>Google, Google Plus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1B5DAD"/>
                </a:solidFill>
              </a:rPr>
              <a:t>Using Media	</a:t>
            </a:r>
            <a:r>
              <a:rPr lang="en-US" i="1" dirty="0" smtClean="0">
                <a:solidFill>
                  <a:srgbClr val="1B5DAD"/>
                </a:solidFill>
              </a:rPr>
              <a:t>YouTube, </a:t>
            </a:r>
            <a:r>
              <a:rPr lang="en-US" i="1" dirty="0" err="1" smtClean="0">
                <a:solidFill>
                  <a:srgbClr val="1B5DAD"/>
                </a:solidFill>
              </a:rPr>
              <a:t>Flickr</a:t>
            </a:r>
            <a:r>
              <a:rPr lang="en-US" i="1" dirty="0" smtClean="0">
                <a:solidFill>
                  <a:srgbClr val="1B5DAD"/>
                </a:solidFill>
              </a:rPr>
              <a:t>/</a:t>
            </a:r>
            <a:r>
              <a:rPr lang="en-US" i="1" dirty="0" err="1" smtClean="0">
                <a:solidFill>
                  <a:srgbClr val="1B5DAD"/>
                </a:solidFill>
              </a:rPr>
              <a:t>Flickr</a:t>
            </a:r>
            <a:r>
              <a:rPr lang="en-US" i="1" dirty="0" smtClean="0">
                <a:solidFill>
                  <a:srgbClr val="1B5DAD"/>
                </a:solidFill>
              </a:rPr>
              <a:t> Commons</a:t>
            </a:r>
            <a:r>
              <a:rPr lang="en-US" sz="1400" dirty="0" smtClean="0">
                <a:solidFill>
                  <a:srgbClr val="1B5DAD"/>
                </a:solidFill>
              </a:rPr>
              <a:t/>
            </a:r>
            <a:br>
              <a:rPr lang="en-US" sz="1400" dirty="0" smtClean="0">
                <a:solidFill>
                  <a:srgbClr val="1B5DAD"/>
                </a:solidFill>
              </a:rPr>
            </a:br>
            <a:endParaRPr lang="en-US" sz="1400" dirty="0" smtClean="0">
              <a:solidFill>
                <a:srgbClr val="1B5DAD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B5DAD"/>
                </a:solidFill>
              </a:rPr>
              <a:t>#</a:t>
            </a:r>
            <a:r>
              <a:rPr lang="en-US" sz="3600" dirty="0" err="1" smtClean="0">
                <a:solidFill>
                  <a:srgbClr val="1B5DAD"/>
                </a:solidFill>
              </a:rPr>
              <a:t>getorganized</a:t>
            </a:r>
            <a:r>
              <a:rPr lang="en-US" sz="3600" dirty="0" smtClean="0">
                <a:solidFill>
                  <a:srgbClr val="1B5DAD"/>
                </a:solidFill>
              </a:rPr>
              <a:t> – Making Sense of It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1B5DAD"/>
                </a:solidFill>
              </a:rPr>
              <a:t>Pull It Together	</a:t>
            </a:r>
            <a:r>
              <a:rPr lang="en-US" i="1" dirty="0" smtClean="0">
                <a:solidFill>
                  <a:srgbClr val="1B5DAD"/>
                </a:solidFill>
              </a:rPr>
              <a:t>Tags, </a:t>
            </a:r>
            <a:r>
              <a:rPr lang="en-US" i="1" dirty="0" err="1" smtClean="0">
                <a:solidFill>
                  <a:srgbClr val="1B5DAD"/>
                </a:solidFill>
              </a:rPr>
              <a:t>Hashtags</a:t>
            </a:r>
            <a:r>
              <a:rPr lang="en-US" i="1" dirty="0" smtClean="0">
                <a:solidFill>
                  <a:srgbClr val="1B5DAD"/>
                </a:solidFill>
              </a:rPr>
              <a:t>, Circles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1B5DAD"/>
                </a:solidFill>
              </a:rPr>
              <a:t>Tell a Story 		</a:t>
            </a:r>
            <a:r>
              <a:rPr lang="en-US" i="1" dirty="0" err="1" smtClean="0">
                <a:solidFill>
                  <a:srgbClr val="1B5DAD"/>
                </a:solidFill>
              </a:rPr>
              <a:t>Storify</a:t>
            </a:r>
            <a:endParaRPr lang="en-US" i="1" dirty="0" smtClean="0">
              <a:solidFill>
                <a:srgbClr val="1B5DAD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1B5DAD"/>
                </a:solidFill>
              </a:rPr>
              <a:t>Put It Together	</a:t>
            </a:r>
            <a:r>
              <a:rPr lang="en-US" i="1" dirty="0" err="1" smtClean="0">
                <a:solidFill>
                  <a:srgbClr val="1B5DAD"/>
                </a:solidFill>
              </a:rPr>
              <a:t>Flipboard</a:t>
            </a:r>
            <a:r>
              <a:rPr lang="en-US" sz="1400" dirty="0" smtClean="0">
                <a:solidFill>
                  <a:srgbClr val="1B5DAD"/>
                </a:solidFill>
              </a:rPr>
              <a:t/>
            </a:r>
            <a:br>
              <a:rPr lang="en-US" sz="1400" dirty="0" smtClean="0">
                <a:solidFill>
                  <a:srgbClr val="1B5DAD"/>
                </a:solidFill>
              </a:rPr>
            </a:br>
            <a:endParaRPr lang="en-US" sz="1400" dirty="0" smtClean="0">
              <a:solidFill>
                <a:srgbClr val="1B5DAD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B5DAD"/>
                </a:solidFill>
              </a:rPr>
              <a:t>Much More to Explore</a:t>
            </a:r>
          </a:p>
        </p:txBody>
      </p:sp>
    </p:spTree>
    <p:extLst>
      <p:ext uri="{BB962C8B-B14F-4D97-AF65-F5344CB8AC3E}">
        <p14:creationId xmlns:p14="http://schemas.microsoft.com/office/powerpoint/2010/main" xmlns="" val="3226328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6328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4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09" t="2985" b="19403"/>
          <a:stretch/>
        </p:blipFill>
        <p:spPr>
          <a:xfrm>
            <a:off x="290511" y="144621"/>
            <a:ext cx="2752725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499" y="2266077"/>
            <a:ext cx="3067050" cy="23258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8274" y="3134598"/>
            <a:ext cx="3657600" cy="2493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22009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4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6494"/>
            <a:ext cx="9144000" cy="654341"/>
          </a:xfrm>
          <a:prstGeom prst="rect">
            <a:avLst/>
          </a:prstGeom>
        </p:spPr>
      </p:pic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8" r="38914"/>
          <a:stretch/>
        </p:blipFill>
        <p:spPr>
          <a:xfrm>
            <a:off x="914402" y="1705325"/>
            <a:ext cx="2695903" cy="2619741"/>
          </a:xfrm>
          <a:prstGeom prst="rect">
            <a:avLst/>
          </a:prstGeom>
        </p:spPr>
      </p:pic>
      <p:pic>
        <p:nvPicPr>
          <p:cNvPr id="11" name="Picture 10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3975" y="1990524"/>
            <a:ext cx="2319894" cy="1810938"/>
          </a:xfrm>
          <a:prstGeom prst="rect">
            <a:avLst/>
          </a:prstGeom>
        </p:spPr>
      </p:pic>
      <p:pic>
        <p:nvPicPr>
          <p:cNvPr id="10" name="Picture 9">
            <a:hlinkClick r:id="rId9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6610" y="2241882"/>
            <a:ext cx="2641534" cy="2374236"/>
          </a:xfrm>
          <a:prstGeom prst="rect">
            <a:avLst/>
          </a:prstGeom>
        </p:spPr>
      </p:pic>
      <p:pic>
        <p:nvPicPr>
          <p:cNvPr id="12" name="Picture 11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3821" y="4038639"/>
            <a:ext cx="1581370" cy="409632"/>
          </a:xfrm>
          <a:prstGeom prst="rect">
            <a:avLst/>
          </a:prstGeom>
        </p:spPr>
      </p:pic>
      <p:pic>
        <p:nvPicPr>
          <p:cNvPr id="13" name="Picture 12">
            <a:hlinkClick r:id="rId12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925" y="4448271"/>
            <a:ext cx="4140100" cy="2253808"/>
          </a:xfrm>
          <a:prstGeom prst="rect">
            <a:avLst/>
          </a:prstGeom>
        </p:spPr>
      </p:pic>
      <p:pic>
        <p:nvPicPr>
          <p:cNvPr id="14" name="Picture 13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13" y="4325066"/>
            <a:ext cx="1371792" cy="323895"/>
          </a:xfrm>
          <a:prstGeom prst="rect">
            <a:avLst/>
          </a:prstGeom>
        </p:spPr>
      </p:pic>
      <p:pic>
        <p:nvPicPr>
          <p:cNvPr id="15" name="Picture 14">
            <a:hlinkClick r:id="rId17"/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3" t="2371" r="3800" b="9765"/>
          <a:stretch/>
        </p:blipFill>
        <p:spPr>
          <a:xfrm>
            <a:off x="1103587" y="5118233"/>
            <a:ext cx="2506718" cy="1583846"/>
          </a:xfrm>
          <a:prstGeom prst="rect">
            <a:avLst/>
          </a:prstGeom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5837" y="1056584"/>
            <a:ext cx="2658138" cy="933940"/>
          </a:xfrm>
          <a:prstGeom prst="rect">
            <a:avLst/>
          </a:prstGeom>
        </p:spPr>
      </p:pic>
      <p:pic>
        <p:nvPicPr>
          <p:cNvPr id="6" name="Picture 5">
            <a:hlinkClick r:id="rId15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13" y="4606980"/>
            <a:ext cx="1371792" cy="1022506"/>
          </a:xfrm>
          <a:prstGeom prst="rect">
            <a:avLst/>
          </a:prstGeom>
        </p:spPr>
      </p:pic>
      <p:pic>
        <p:nvPicPr>
          <p:cNvPr id="17" name="Picture 16" descr="flipboard.jpg">
            <a:hlinkClick r:id="rId21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076576" y="4238626"/>
            <a:ext cx="1181098" cy="1181098"/>
          </a:xfrm>
          <a:prstGeom prst="rect">
            <a:avLst/>
          </a:prstGeom>
        </p:spPr>
      </p:pic>
      <p:pic>
        <p:nvPicPr>
          <p:cNvPr id="18" name="Picture 17" descr="storify1.jpg">
            <a:hlinkClick r:id="rId23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148562" y="1323975"/>
            <a:ext cx="1495326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261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4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treehouse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4673" y="1143000"/>
            <a:ext cx="6854654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4900" y="5724525"/>
            <a:ext cx="308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By Bernard Ferrell / </a:t>
            </a:r>
            <a:r>
              <a:rPr lang="en-US" sz="1400" i="1" dirty="0" err="1" smtClean="0"/>
              <a:t>Flickr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47651" y="1905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B5DAD"/>
                </a:solidFill>
              </a:rPr>
              <a:t>Beware the “Creepy </a:t>
            </a:r>
            <a:r>
              <a:rPr lang="en-US" sz="3600" b="1" dirty="0" err="1" smtClean="0">
                <a:solidFill>
                  <a:srgbClr val="1B5DAD"/>
                </a:solidFill>
              </a:rPr>
              <a:t>Treehouse</a:t>
            </a:r>
            <a:r>
              <a:rPr lang="en-US" sz="3600" b="1" dirty="0" smtClean="0">
                <a:solidFill>
                  <a:srgbClr val="1B5DAD"/>
                </a:solidFill>
              </a:rPr>
              <a:t>” …</a:t>
            </a:r>
            <a:endParaRPr lang="en-US" sz="3600" dirty="0"/>
          </a:p>
        </p:txBody>
      </p:sp>
      <p:pic>
        <p:nvPicPr>
          <p:cNvPr id="10" name="Picture 9" descr="goofyprof.JPG">
            <a:hlinkClick r:id="rId5"/>
          </p:cNvPr>
          <p:cNvPicPr>
            <a:picLocks noChangeAspect="1"/>
          </p:cNvPicPr>
          <p:nvPr/>
        </p:nvPicPr>
        <p:blipFill>
          <a:blip r:embed="rId7" cstate="print"/>
          <a:srcRect l="27442" t="1485" b="22277"/>
          <a:stretch>
            <a:fillRect/>
          </a:stretch>
        </p:blipFill>
        <p:spPr>
          <a:xfrm>
            <a:off x="2981325" y="1171575"/>
            <a:ext cx="1685069" cy="1466850"/>
          </a:xfrm>
          <a:prstGeom prst="rect">
            <a:avLst/>
          </a:prstGeom>
        </p:spPr>
      </p:pic>
      <p:pic>
        <p:nvPicPr>
          <p:cNvPr id="11" name="Picture 10" descr="party.JPG">
            <a:hlinkClick r:id="rId5"/>
          </p:cNvPr>
          <p:cNvPicPr>
            <a:picLocks noChangeAspect="1"/>
          </p:cNvPicPr>
          <p:nvPr/>
        </p:nvPicPr>
        <p:blipFill>
          <a:blip r:embed="rId8" cstate="print"/>
          <a:srcRect l="16981" t="8962" b="32547"/>
          <a:stretch>
            <a:fillRect/>
          </a:stretch>
        </p:blipFill>
        <p:spPr>
          <a:xfrm>
            <a:off x="5000625" y="2286000"/>
            <a:ext cx="16764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261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4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90512" y="244973"/>
            <a:ext cx="885348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1B5DAD"/>
                </a:solidFill>
              </a:rPr>
              <a:t>#</a:t>
            </a:r>
            <a:r>
              <a:rPr lang="en-US" sz="4400" b="1" dirty="0" err="1" smtClean="0">
                <a:solidFill>
                  <a:srgbClr val="1B5DAD"/>
                </a:solidFill>
              </a:rPr>
              <a:t>getorganized</a:t>
            </a:r>
            <a:r>
              <a:rPr lang="en-US" sz="4400" b="1" dirty="0" smtClean="0">
                <a:solidFill>
                  <a:srgbClr val="1B5DAD"/>
                </a:solidFill>
              </a:rPr>
              <a:t/>
            </a:r>
            <a:br>
              <a:rPr lang="en-US" sz="4400" b="1" dirty="0" smtClean="0">
                <a:solidFill>
                  <a:srgbClr val="1B5DAD"/>
                </a:solidFill>
              </a:rPr>
            </a:br>
            <a:endParaRPr lang="en-US" sz="1400" b="1" dirty="0" smtClean="0">
              <a:solidFill>
                <a:srgbClr val="1B5DAD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B5DAD"/>
                </a:solidFill>
              </a:rPr>
              <a:t>Tags/Circles/Groups/Closed vs. Open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1B5DAD"/>
                </a:solidFill>
                <a:hlinkClick r:id="rId5"/>
              </a:rPr>
              <a:t>Twitter</a:t>
            </a:r>
            <a:endParaRPr lang="en-US" sz="3200" dirty="0" smtClean="0">
              <a:solidFill>
                <a:srgbClr val="1B5DAD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1B5DAD"/>
                </a:solidFill>
                <a:hlinkClick r:id="rId6"/>
              </a:rPr>
              <a:t>Flickr</a:t>
            </a:r>
            <a:endParaRPr lang="en-US" sz="3200" dirty="0" smtClean="0">
              <a:solidFill>
                <a:srgbClr val="1B5DAD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1B5DAD"/>
                </a:solidFill>
                <a:hlinkClick r:id="rId7"/>
              </a:rPr>
              <a:t>Google Plus</a:t>
            </a:r>
            <a:endParaRPr lang="en-US" sz="3200" dirty="0" smtClean="0">
              <a:solidFill>
                <a:srgbClr val="1B5DAD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1B5DAD"/>
                </a:solidFill>
                <a:hlinkClick r:id="rId8"/>
              </a:rPr>
              <a:t>Facebook</a:t>
            </a:r>
            <a:endParaRPr lang="en-US" sz="3200" dirty="0" smtClean="0">
              <a:solidFill>
                <a:srgbClr val="1B5DAD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1B5DAD"/>
                </a:solidFill>
              </a:rPr>
              <a:t>And others</a:t>
            </a:r>
          </a:p>
          <a:p>
            <a:endParaRPr lang="en-US" sz="1400" dirty="0" smtClean="0">
              <a:solidFill>
                <a:srgbClr val="1B5DAD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B5DAD"/>
                </a:solidFill>
              </a:rPr>
              <a:t>Choose Tools and Apps that can help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1B5DAD"/>
                </a:solidFill>
                <a:hlinkClick r:id="rId9"/>
              </a:rPr>
              <a:t>Storify</a:t>
            </a:r>
            <a:endParaRPr lang="en-US" sz="3200" dirty="0" smtClean="0">
              <a:solidFill>
                <a:srgbClr val="1B5DAD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1B5DAD"/>
                </a:solidFill>
                <a:hlinkClick r:id="rId10"/>
              </a:rPr>
              <a:t>Flipboard</a:t>
            </a:r>
            <a:endParaRPr lang="en-US" sz="3200" dirty="0" smtClean="0">
              <a:solidFill>
                <a:srgbClr val="1B5DAD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1B5DAD"/>
                </a:solidFill>
              </a:rPr>
              <a:t>Find your favorite</a:t>
            </a:r>
            <a:endParaRPr lang="en-US" sz="3600" dirty="0" smtClean="0">
              <a:solidFill>
                <a:srgbClr val="1B5D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261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sh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810000"/>
            <a:ext cx="4239344" cy="2813170"/>
          </a:xfrm>
          <a:prstGeom prst="rect">
            <a:avLst/>
          </a:prstGeom>
        </p:spPr>
      </p:pic>
      <p:pic>
        <p:nvPicPr>
          <p:cNvPr id="4" name="Picture 3" descr="hasta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733800"/>
            <a:ext cx="3398592" cy="2828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" y="676275"/>
            <a:ext cx="822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a typeface="Tahoma" pitchFamily="34" charset="0"/>
                <a:cs typeface="Tahoma" pitchFamily="34" charset="0"/>
                <a:hlinkClick r:id="rId4"/>
              </a:rPr>
              <a:t>Twitter</a:t>
            </a:r>
            <a:endParaRPr lang="en-US" sz="3600" b="1" dirty="0">
              <a:ea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3200" dirty="0">
                <a:ea typeface="Tahoma" pitchFamily="34" charset="0"/>
                <a:cs typeface="Tahoma" pitchFamily="34" charset="0"/>
              </a:rPr>
              <a:t>Use </a:t>
            </a:r>
            <a:r>
              <a:rPr lang="en-US" sz="3200" dirty="0" err="1">
                <a:ea typeface="Tahoma" pitchFamily="34" charset="0"/>
                <a:cs typeface="Tahoma" pitchFamily="34" charset="0"/>
              </a:rPr>
              <a:t>hashtags</a:t>
            </a:r>
            <a:r>
              <a:rPr lang="en-US" sz="3200" dirty="0">
                <a:ea typeface="Tahoma" pitchFamily="34" charset="0"/>
                <a:cs typeface="Tahoma" pitchFamily="34" charset="0"/>
              </a:rPr>
              <a:t>: a word preceded by a #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>
                <a:ea typeface="Tahoma" pitchFamily="34" charset="0"/>
                <a:cs typeface="Tahoma" pitchFamily="34" charset="0"/>
              </a:rPr>
              <a:t>Before deciding on a </a:t>
            </a:r>
            <a:r>
              <a:rPr lang="en-US" sz="3200" dirty="0" err="1">
                <a:ea typeface="Tahoma" pitchFamily="34" charset="0"/>
                <a:cs typeface="Tahoma" pitchFamily="34" charset="0"/>
              </a:rPr>
              <a:t>hashtag</a:t>
            </a:r>
            <a:r>
              <a:rPr lang="en-US" sz="3200" dirty="0">
                <a:ea typeface="Tahoma" pitchFamily="34" charset="0"/>
                <a:cs typeface="Tahoma" pitchFamily="34" charset="0"/>
              </a:rPr>
              <a:t> to use, search in Twitter to see if anyone else is using it.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>
                <a:ea typeface="Tahoma" pitchFamily="34" charset="0"/>
                <a:cs typeface="Tahoma" pitchFamily="34" charset="0"/>
              </a:rPr>
              <a:t>If not, start using it. It’s that simple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00723c4-94e3-4a7f-b6d4-e0749d3c7a55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UKIT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3333CC"/>
      </a:folHlink>
    </a:clrScheme>
    <a:fontScheme name="WF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003366"/>
          </a:buClr>
          <a:buSzPct val="85000"/>
          <a:buFont typeface="ZapfDingbats" pitchFamily="82" charset="0"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WF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12345</TotalTime>
  <Pages>16</Pages>
  <Words>250</Words>
  <Application>Microsoft Office PowerPoint</Application>
  <PresentationFormat>On-screen Show (4:3)</PresentationFormat>
  <Paragraphs>70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UKIT Theme</vt:lpstr>
      <vt:lpstr>Social Media on Campus  SERC12 </vt:lpstr>
      <vt:lpstr>pcarr3@uky.edu  @connectedcampus  patsy.carruthers@gmail.com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pcarr3@uky.edu  @connectedcampus  patsy.carruthers@gmail.com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Title Presentation Title</dc:title>
  <dc:creator>GartnerGroup</dc:creator>
  <cp:lastModifiedBy>Patsy Carruthers</cp:lastModifiedBy>
  <cp:revision>314</cp:revision>
  <cp:lastPrinted>2001-10-04T16:29:35Z</cp:lastPrinted>
  <dcterms:created xsi:type="dcterms:W3CDTF">2001-03-07T20:26:57Z</dcterms:created>
  <dcterms:modified xsi:type="dcterms:W3CDTF">2012-05-31T02:33:55Z</dcterms:modified>
</cp:coreProperties>
</file>