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64" r:id="rId4"/>
    <p:sldId id="282" r:id="rId5"/>
    <p:sldId id="260" r:id="rId6"/>
    <p:sldId id="294" r:id="rId7"/>
    <p:sldId id="283" r:id="rId8"/>
    <p:sldId id="296" r:id="rId9"/>
    <p:sldId id="284" r:id="rId10"/>
    <p:sldId id="285" r:id="rId11"/>
    <p:sldId id="267" r:id="rId12"/>
    <p:sldId id="297" r:id="rId13"/>
    <p:sldId id="268" r:id="rId14"/>
    <p:sldId id="298" r:id="rId15"/>
    <p:sldId id="299" r:id="rId16"/>
    <p:sldId id="290" r:id="rId17"/>
    <p:sldId id="300" r:id="rId18"/>
    <p:sldId id="301" r:id="rId19"/>
    <p:sldId id="302" r:id="rId20"/>
    <p:sldId id="303" r:id="rId21"/>
    <p:sldId id="305" r:id="rId22"/>
    <p:sldId id="304" r:id="rId23"/>
    <p:sldId id="3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8" autoAdjust="0"/>
  </p:normalViewPr>
  <p:slideViewPr>
    <p:cSldViewPr snapToGrid="0">
      <p:cViewPr varScale="1">
        <p:scale>
          <a:sx n="79" d="100"/>
          <a:sy n="79" d="100"/>
        </p:scale>
        <p:origin x="-784" y="-104"/>
      </p:cViewPr>
      <p:guideLst>
        <p:guide orient="horz" pos="568"/>
        <p:guide pos="28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C6817-7D46-46BF-B07A-3EE31383CADE}" type="datetimeFigureOut">
              <a:rPr lang="en-US" smtClean="0"/>
              <a:t>5/28/13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B2311-E3A6-46C3-BF37-48EB1B89DD11}" type="slidenum">
              <a:rPr lang="en-US" smtClean="0"/>
              <a:t>‹#›</a:t>
            </a:fld>
            <a:endParaRPr lang="en-US"/>
          </a:p>
        </p:txBody>
      </p:sp>
    </p:spTree>
    <p:extLst>
      <p:ext uri="{BB962C8B-B14F-4D97-AF65-F5344CB8AC3E}">
        <p14:creationId xmlns:p14="http://schemas.microsoft.com/office/powerpoint/2010/main" val="76457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Some informal shout outs and connecting them as they are gathering – trivia quiz about the conference?  (what was for lunch?  Where is the connect lounge?  </a:t>
            </a:r>
            <a:r>
              <a:rPr lang="en-US" dirty="0" err="1" smtClean="0">
                <a:latin typeface="Calibri" charset="0"/>
                <a:ea typeface="ＭＳ Ｐゴシック" charset="0"/>
                <a:cs typeface="ＭＳ Ｐゴシック" charset="0"/>
              </a:rPr>
              <a:t>Etc</a:t>
            </a:r>
            <a:r>
              <a:rPr lang="en-US" dirty="0" smtClean="0">
                <a:latin typeface="Calibri" charset="0"/>
                <a:ea typeface="ＭＳ Ｐゴシック" charset="0"/>
                <a:cs typeface="ＭＳ Ｐゴシック" charset="0"/>
              </a:rPr>
              <a:t>)</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a:t>
            </a:fld>
            <a:endParaRPr lang="en-US"/>
          </a:p>
        </p:txBody>
      </p:sp>
    </p:spTree>
    <p:extLst>
      <p:ext uri="{BB962C8B-B14F-4D97-AF65-F5344CB8AC3E}">
        <p14:creationId xmlns:p14="http://schemas.microsoft.com/office/powerpoint/2010/main" val="271998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13</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14</a:t>
            </a:fld>
            <a:endParaRPr lang="en-US"/>
          </a:p>
        </p:txBody>
      </p:sp>
    </p:spTree>
    <p:extLst>
      <p:ext uri="{BB962C8B-B14F-4D97-AF65-F5344CB8AC3E}">
        <p14:creationId xmlns:p14="http://schemas.microsoft.com/office/powerpoint/2010/main" val="324702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15</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16</a:t>
            </a:fld>
            <a:endParaRPr lang="en-US"/>
          </a:p>
        </p:txBody>
      </p:sp>
    </p:spTree>
    <p:extLst>
      <p:ext uri="{BB962C8B-B14F-4D97-AF65-F5344CB8AC3E}">
        <p14:creationId xmlns:p14="http://schemas.microsoft.com/office/powerpoint/2010/main" val="324702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a:t>
            </a:r>
            <a:r>
              <a:rPr lang="en-US" b="0" dirty="0" smtClean="0"/>
              <a:t>– Main Body Slide Optio</a:t>
            </a:r>
            <a:r>
              <a:rPr lang="en-US" b="0" baseline="0" dirty="0" smtClean="0"/>
              <a:t>n B</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 header background image.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17</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a:t>
            </a:r>
            <a:r>
              <a:rPr lang="en-US" b="0" dirty="0" smtClean="0"/>
              <a:t>– Main Body Slide Optio</a:t>
            </a:r>
            <a:r>
              <a:rPr lang="en-US" b="0" baseline="0" dirty="0" smtClean="0"/>
              <a:t>n B</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 header background image.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18</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a:t>
            </a:r>
            <a:r>
              <a:rPr lang="en-US" b="0" dirty="0" smtClean="0"/>
              <a:t>– Main Body Slide Optio</a:t>
            </a:r>
            <a:r>
              <a:rPr lang="en-US" b="0" baseline="0" dirty="0" smtClean="0"/>
              <a:t>n B</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 header background image.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19</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a:t>
            </a:r>
            <a:r>
              <a:rPr lang="en-US" b="0" dirty="0" smtClean="0"/>
              <a:t>– Main Body Slide Optio</a:t>
            </a:r>
            <a:r>
              <a:rPr lang="en-US" b="0" baseline="0" dirty="0" smtClean="0"/>
              <a:t>n B</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 header background image.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20</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21</a:t>
            </a:fld>
            <a:endParaRPr lang="en-US"/>
          </a:p>
        </p:txBody>
      </p:sp>
    </p:spTree>
    <p:extLst>
      <p:ext uri="{BB962C8B-B14F-4D97-AF65-F5344CB8AC3E}">
        <p14:creationId xmlns:p14="http://schemas.microsoft.com/office/powerpoint/2010/main" val="324702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a:t>
            </a:r>
            <a:r>
              <a:rPr lang="en-US" b="0" dirty="0" smtClean="0"/>
              <a:t>– Main Body Slide Optio</a:t>
            </a:r>
            <a:r>
              <a:rPr lang="en-US" b="0" baseline="0" dirty="0" smtClean="0"/>
              <a:t>n B</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 header background image.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22</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charset="0"/>
                <a:ea typeface="ＭＳ Ｐゴシック" charset="0"/>
                <a:cs typeface="ＭＳ Ｐゴシック" charset="0"/>
              </a:rPr>
              <a:t>Lida</a:t>
            </a:r>
            <a:r>
              <a:rPr lang="en-US" dirty="0" smtClean="0">
                <a:latin typeface="Calibri" charset="0"/>
                <a:ea typeface="ＭＳ Ｐゴシック" charset="0"/>
                <a:cs typeface="ＭＳ Ｐゴシック" charset="0"/>
              </a:rPr>
              <a:t> – very brief – things to talk about </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a:t>
            </a:fld>
            <a:endParaRPr lang="en-US"/>
          </a:p>
        </p:txBody>
      </p:sp>
    </p:spTree>
    <p:extLst>
      <p:ext uri="{BB962C8B-B14F-4D97-AF65-F5344CB8AC3E}">
        <p14:creationId xmlns:p14="http://schemas.microsoft.com/office/powerpoint/2010/main" val="3017940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a:t>
            </a:r>
            <a:r>
              <a:rPr lang="en-US" b="0" dirty="0" smtClean="0"/>
              <a:t>– Main Body Slide Optio</a:t>
            </a:r>
            <a:r>
              <a:rPr lang="en-US" b="0" baseline="0" dirty="0" smtClean="0"/>
              <a:t>n B</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 header background image.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23</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Required</a:t>
            </a:r>
            <a:r>
              <a:rPr lang="en-US" dirty="0" smtClean="0"/>
              <a:t> - Main Body Slide</a:t>
            </a:r>
          </a:p>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3</a:t>
            </a:fld>
            <a:endParaRPr lang="en-US"/>
          </a:p>
        </p:txBody>
      </p:sp>
    </p:spTree>
    <p:extLst>
      <p:ext uri="{BB962C8B-B14F-4D97-AF65-F5344CB8AC3E}">
        <p14:creationId xmlns:p14="http://schemas.microsoft.com/office/powerpoint/2010/main" val="237392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5</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7</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9</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10</a:t>
            </a:fld>
            <a:endParaRPr lang="en-US"/>
          </a:p>
        </p:txBody>
      </p:sp>
    </p:spTree>
    <p:extLst>
      <p:ext uri="{BB962C8B-B14F-4D97-AF65-F5344CB8AC3E}">
        <p14:creationId xmlns:p14="http://schemas.microsoft.com/office/powerpoint/2010/main" val="324702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11</a:t>
            </a:fld>
            <a:endParaRPr lang="en-US"/>
          </a:p>
        </p:txBody>
      </p:sp>
    </p:spTree>
    <p:extLst>
      <p:ext uri="{BB962C8B-B14F-4D97-AF65-F5344CB8AC3E}">
        <p14:creationId xmlns:p14="http://schemas.microsoft.com/office/powerpoint/2010/main" val="58937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12</a:t>
            </a:fld>
            <a:endParaRPr lang="en-US"/>
          </a:p>
        </p:txBody>
      </p:sp>
    </p:spTree>
    <p:extLst>
      <p:ext uri="{BB962C8B-B14F-4D97-AF65-F5344CB8AC3E}">
        <p14:creationId xmlns:p14="http://schemas.microsoft.com/office/powerpoint/2010/main" val="324702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4002088" y="5984875"/>
            <a:ext cx="1163637" cy="201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458788"/>
            <a:ext cx="8382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382000" cy="42424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537B04C-F651-4051-881A-B32DD27BFC7F}" type="datetime1">
              <a:rPr lang="en-US"/>
              <a:pPr>
                <a:defRPr/>
              </a:pPr>
              <a:t>5/28/13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ED224F-054A-422E-98A1-E02304B34172}" type="slidenum">
              <a:rPr lang="en-US"/>
              <a:pPr>
                <a:defRPr/>
              </a:pPr>
              <a:t>‹#›</a:t>
            </a:fld>
            <a:endParaRPr lang="en-US"/>
          </a:p>
        </p:txBody>
      </p:sp>
    </p:spTree>
    <p:extLst>
      <p:ext uri="{BB962C8B-B14F-4D97-AF65-F5344CB8AC3E}">
        <p14:creationId xmlns:p14="http://schemas.microsoft.com/office/powerpoint/2010/main" val="4205920722"/>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687700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in White -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10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2" r:id="rId5"/>
    <p:sldLayoutId id="2147483663" r:id="rId6"/>
    <p:sldLayoutId id="2147483654" r:id="rId7"/>
    <p:sldLayoutId id="2147483657" r:id="rId8"/>
    <p:sldLayoutId id="2147483658" r:id="rId9"/>
    <p:sldLayoutId id="214748366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use.edu/careers" TargetMode="External"/><Relationship Id="rId4" Type="http://schemas.openxmlformats.org/officeDocument/2006/relationships/hyperlink" Target="http://www.educause.edu/discuss" TargetMode="External"/><Relationship Id="rId5" Type="http://schemas.openxmlformats.org/officeDocument/2006/relationships/hyperlink" Target="http://www.educause.edu/live" TargetMode="External"/><Relationship Id="rId6" Type="http://schemas.openxmlformats.org/officeDocument/2006/relationships/hyperlink" Target="http://www.educause.edu/library" TargetMode="External"/><Relationship Id="rId7" Type="http://schemas.openxmlformats.org/officeDocument/2006/relationships/hyperlink" Target="http://www.educause.edu/volunteer" TargetMode="External"/><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hyperlink" Target="mailto:bwhite@valenciacollege.edu" TargetMode="External"/><Relationship Id="rId4" Type="http://schemas.openxmlformats.org/officeDocument/2006/relationships/hyperlink" Target="mailto:llarsen@educause.edu" TargetMode="External"/><Relationship Id="rId5" Type="http://schemas.openxmlformats.org/officeDocument/2006/relationships/hyperlink" Target="mailto:cgolden@educause.edu" TargetMode="External"/><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4" y="1304924"/>
            <a:ext cx="7866612" cy="4129189"/>
          </a:xfrm>
        </p:spPr>
        <p:txBody>
          <a:bodyPr/>
          <a:lstStyle/>
          <a:p>
            <a:pPr>
              <a:spcBef>
                <a:spcPts val="0"/>
              </a:spcBef>
              <a:defRPr/>
            </a:pPr>
            <a:r>
              <a:rPr lang="en-US" sz="2800" b="1" dirty="0">
                <a:solidFill>
                  <a:srgbClr val="800000"/>
                </a:solidFill>
                <a:latin typeface="Arial" charset="0"/>
                <a:ea typeface="ＭＳ Ｐゴシック" pitchFamily="34" charset="-128"/>
                <a:cs typeface="Arial" charset="0"/>
              </a:rPr>
              <a:t>Welcome to the 2013 EDUCAUSE </a:t>
            </a:r>
            <a:r>
              <a:rPr lang="en-US" sz="2800" b="1" dirty="0" smtClean="0">
                <a:solidFill>
                  <a:srgbClr val="800000"/>
                </a:solidFill>
                <a:latin typeface="Arial" charset="0"/>
                <a:ea typeface="ＭＳ Ｐゴシック" pitchFamily="34" charset="-128"/>
                <a:cs typeface="Arial" charset="0"/>
              </a:rPr>
              <a:t>Southeast </a:t>
            </a:r>
            <a:r>
              <a:rPr lang="en-US" sz="2800" b="1" dirty="0">
                <a:solidFill>
                  <a:srgbClr val="800000"/>
                </a:solidFill>
                <a:latin typeface="Arial" charset="0"/>
                <a:ea typeface="ＭＳ Ｐゴシック" pitchFamily="34" charset="-128"/>
                <a:cs typeface="Arial" charset="0"/>
              </a:rPr>
              <a:t>Regional </a:t>
            </a:r>
            <a:r>
              <a:rPr lang="en-US" sz="2800" b="1" dirty="0" smtClean="0">
                <a:solidFill>
                  <a:srgbClr val="800000"/>
                </a:solidFill>
                <a:latin typeface="Arial" charset="0"/>
                <a:ea typeface="ＭＳ Ｐゴシック" pitchFamily="34" charset="-128"/>
                <a:cs typeface="Arial" charset="0"/>
              </a:rPr>
              <a:t>Conference</a:t>
            </a:r>
            <a:br>
              <a:rPr lang="en-US" sz="2800" b="1" dirty="0" smtClean="0">
                <a:solidFill>
                  <a:srgbClr val="800000"/>
                </a:solidFill>
                <a:latin typeface="Arial" charset="0"/>
                <a:ea typeface="ＭＳ Ｐゴシック" pitchFamily="34" charset="-128"/>
                <a:cs typeface="Arial" charset="0"/>
              </a:rPr>
            </a:br>
            <a:r>
              <a:rPr lang="en-US" sz="2400" dirty="0">
                <a:latin typeface="Arial" charset="0"/>
                <a:ea typeface="ＭＳ Ｐゴシック" pitchFamily="34" charset="-128"/>
                <a:cs typeface="Arial" charset="0"/>
              </a:rPr>
              <a:t/>
            </a:r>
            <a:br>
              <a:rPr lang="en-US" sz="2400" dirty="0">
                <a:latin typeface="Arial" charset="0"/>
                <a:ea typeface="ＭＳ Ｐゴシック" pitchFamily="34" charset="-128"/>
                <a:cs typeface="Arial" charset="0"/>
              </a:rPr>
            </a:br>
            <a:r>
              <a:rPr lang="en-US" sz="3200" i="1" dirty="0" smtClean="0"/>
              <a:t>Elevate </a:t>
            </a:r>
            <a:r>
              <a:rPr lang="en-US" sz="3200" i="1" dirty="0"/>
              <a:t>Your Game: </a:t>
            </a:r>
            <a:r>
              <a:rPr lang="en-US" sz="3200" i="1" dirty="0" smtClean="0"/>
              <a:t>Content, Networking, and Next Steps.  How to Make the Most </a:t>
            </a:r>
            <a:r>
              <a:rPr lang="en-US" sz="3200" i="1" dirty="0" smtClean="0"/>
              <a:t>of Your </a:t>
            </a:r>
            <a:r>
              <a:rPr lang="en-US" sz="3200" i="1" dirty="0" smtClean="0"/>
              <a:t>Conference Experience</a:t>
            </a:r>
            <a:endParaRPr lang="en-US" sz="2800" i="1" cap="small" dirty="0">
              <a:solidFill>
                <a:srgbClr val="B20738"/>
              </a:solidFill>
              <a:latin typeface="Arial" charset="0"/>
              <a:ea typeface="ＭＳ Ｐゴシック" charset="-128"/>
            </a:endParaRPr>
          </a:p>
        </p:txBody>
      </p:sp>
      <p:sp>
        <p:nvSpPr>
          <p:cNvPr id="3" name="Text Placeholder 2"/>
          <p:cNvSpPr>
            <a:spLocks noGrp="1"/>
          </p:cNvSpPr>
          <p:nvPr>
            <p:ph type="body" idx="12"/>
          </p:nvPr>
        </p:nvSpPr>
        <p:spPr/>
        <p:txBody>
          <a:bodyPr/>
          <a:lstStyle/>
          <a:p>
            <a:r>
              <a:rPr lang="en-US" dirty="0" smtClean="0"/>
              <a:t>May 29</a:t>
            </a:r>
            <a:r>
              <a:rPr lang="en-US" dirty="0" smtClean="0"/>
              <a:t>, </a:t>
            </a:r>
            <a:r>
              <a:rPr lang="en-US" dirty="0" smtClean="0"/>
              <a:t>2013</a:t>
            </a:r>
            <a:endParaRPr lang="en-US" dirty="0"/>
          </a:p>
        </p:txBody>
      </p:sp>
      <p:sp>
        <p:nvSpPr>
          <p:cNvPr id="4" name="Text Placeholder 3"/>
          <p:cNvSpPr>
            <a:spLocks noGrp="1"/>
          </p:cNvSpPr>
          <p:nvPr>
            <p:ph type="body" idx="1"/>
          </p:nvPr>
        </p:nvSpPr>
        <p:spPr>
          <a:xfrm>
            <a:off x="638694" y="4406063"/>
            <a:ext cx="7866611" cy="1057275"/>
          </a:xfrm>
        </p:spPr>
        <p:txBody>
          <a:bodyPr/>
          <a:lstStyle/>
          <a:p>
            <a:r>
              <a:rPr lang="en-US" dirty="0" smtClean="0"/>
              <a:t>Bill White, Valencia College</a:t>
            </a:r>
          </a:p>
          <a:p>
            <a:r>
              <a:rPr lang="en-US" dirty="0" smtClean="0"/>
              <a:t>Lida Larsen and Julie Little, EDUCAUSE</a:t>
            </a:r>
          </a:p>
        </p:txBody>
      </p:sp>
    </p:spTree>
    <p:extLst>
      <p:ext uri="{BB962C8B-B14F-4D97-AF65-F5344CB8AC3E}">
        <p14:creationId xmlns:p14="http://schemas.microsoft.com/office/powerpoint/2010/main" val="54239675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600594" y="2695574"/>
            <a:ext cx="8251305" cy="1438276"/>
          </a:xfrm>
        </p:spPr>
        <p:txBody>
          <a:bodyPr/>
          <a:lstStyle/>
          <a:p>
            <a:r>
              <a:rPr lang="en-US" sz="3200" dirty="0" smtClean="0"/>
              <a:t>Conference Program</a:t>
            </a:r>
            <a:endParaRPr lang="en-US" sz="3200" dirty="0">
              <a:solidFill>
                <a:schemeClr val="tx1">
                  <a:lumMod val="75000"/>
                  <a:lumOff val="25000"/>
                </a:schemeClr>
              </a:solidFill>
            </a:endParaRPr>
          </a:p>
        </p:txBody>
      </p:sp>
      <p:sp>
        <p:nvSpPr>
          <p:cNvPr id="3" name="Rectangle 2"/>
          <p:cNvSpPr/>
          <p:nvPr/>
        </p:nvSpPr>
        <p:spPr>
          <a:xfrm>
            <a:off x="733425" y="3520559"/>
            <a:ext cx="4841413" cy="461665"/>
          </a:xfrm>
          <a:prstGeom prst="rect">
            <a:avLst/>
          </a:prstGeom>
        </p:spPr>
        <p:txBody>
          <a:bodyPr wrap="square">
            <a:spAutoFit/>
          </a:bodyPr>
          <a:lstStyle/>
          <a:p>
            <a:r>
              <a:rPr lang="en-US" sz="2400" dirty="0" smtClean="0">
                <a:latin typeface="Arial" charset="0"/>
                <a:ea typeface="ＭＳ Ｐゴシック" charset="-128"/>
                <a:cs typeface="Arial" charset="0"/>
              </a:rPr>
              <a:t>Continuous Improvement</a:t>
            </a:r>
            <a:endParaRPr lang="en-US" sz="2400" dirty="0"/>
          </a:p>
        </p:txBody>
      </p:sp>
    </p:spTree>
    <p:extLst>
      <p:ext uri="{BB962C8B-B14F-4D97-AF65-F5344CB8AC3E}">
        <p14:creationId xmlns:p14="http://schemas.microsoft.com/office/powerpoint/2010/main" val="204252958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1267283"/>
          </a:xfrm>
        </p:spPr>
        <p:txBody>
          <a:bodyPr/>
          <a:lstStyle/>
          <a:p>
            <a:r>
              <a:rPr lang="en-US" sz="3600" dirty="0" smtClean="0"/>
              <a:t>Continuous Improvement for us requires that YOU provide feedback</a:t>
            </a:r>
            <a:endParaRPr lang="en-US" sz="3600" dirty="0"/>
          </a:p>
        </p:txBody>
      </p:sp>
      <p:sp>
        <p:nvSpPr>
          <p:cNvPr id="3" name="Content Placeholder 2"/>
          <p:cNvSpPr>
            <a:spLocks noGrp="1"/>
          </p:cNvSpPr>
          <p:nvPr>
            <p:ph type="body" idx="10"/>
          </p:nvPr>
        </p:nvSpPr>
        <p:spPr>
          <a:xfrm>
            <a:off x="660401" y="1830070"/>
            <a:ext cx="6311899" cy="4572000"/>
          </a:xfrm>
        </p:spPr>
        <p:txBody>
          <a:bodyPr/>
          <a:lstStyle/>
          <a:p>
            <a:pPr marL="0" indent="0">
              <a:lnSpc>
                <a:spcPct val="100000"/>
              </a:lnSpc>
              <a:buNone/>
            </a:pPr>
            <a:r>
              <a:rPr lang="en-US" dirty="0" smtClean="0">
                <a:solidFill>
                  <a:srgbClr val="800000"/>
                </a:solidFill>
              </a:rPr>
              <a:t>Here’s three ways:</a:t>
            </a:r>
          </a:p>
          <a:p>
            <a:pPr marL="342900" indent="-342900">
              <a:lnSpc>
                <a:spcPct val="100000"/>
              </a:lnSpc>
              <a:buClr>
                <a:srgbClr val="800000"/>
              </a:buClr>
              <a:buFont typeface="Arial"/>
              <a:buChar char="•"/>
            </a:pPr>
            <a:r>
              <a:rPr lang="en-US" dirty="0" smtClean="0">
                <a:solidFill>
                  <a:schemeClr val="tx1">
                    <a:lumMod val="75000"/>
                    <a:lumOff val="25000"/>
                  </a:schemeClr>
                </a:solidFill>
                <a:latin typeface="Arial"/>
                <a:cs typeface="Arial"/>
              </a:rPr>
              <a:t>EDUCAUSE Staff gathering feedback</a:t>
            </a:r>
          </a:p>
          <a:p>
            <a:pPr marL="342900" indent="-342900">
              <a:lnSpc>
                <a:spcPct val="100000"/>
              </a:lnSpc>
              <a:buClr>
                <a:srgbClr val="800000"/>
              </a:buClr>
              <a:buFont typeface="Arial"/>
              <a:buChar char="•"/>
            </a:pPr>
            <a:r>
              <a:rPr lang="en-US" dirty="0" smtClean="0">
                <a:solidFill>
                  <a:schemeClr val="tx1">
                    <a:lumMod val="75000"/>
                    <a:lumOff val="25000"/>
                  </a:schemeClr>
                </a:solidFill>
                <a:latin typeface="Arial"/>
                <a:cs typeface="Arial"/>
              </a:rPr>
              <a:t>Session evaluations</a:t>
            </a:r>
          </a:p>
          <a:p>
            <a:pPr marL="342900" indent="-342900">
              <a:lnSpc>
                <a:spcPct val="100000"/>
              </a:lnSpc>
              <a:buClr>
                <a:srgbClr val="800000"/>
              </a:buClr>
              <a:buFont typeface="Arial"/>
              <a:buChar char="•"/>
            </a:pPr>
            <a:r>
              <a:rPr lang="en-US" dirty="0" smtClean="0">
                <a:solidFill>
                  <a:schemeClr val="tx1">
                    <a:lumMod val="75000"/>
                    <a:lumOff val="25000"/>
                  </a:schemeClr>
                </a:solidFill>
                <a:latin typeface="Arial"/>
                <a:cs typeface="Arial"/>
              </a:rPr>
              <a:t>Overall conference evaluations</a:t>
            </a:r>
          </a:p>
          <a:p>
            <a:pPr marL="800100" lvl="1" indent="-342900">
              <a:buClr>
                <a:srgbClr val="800000"/>
              </a:buClr>
              <a:buFont typeface="Arial"/>
              <a:buChar char="•"/>
            </a:pPr>
            <a:endParaRPr lang="en-US" sz="2400" dirty="0">
              <a:solidFill>
                <a:schemeClr val="tx1">
                  <a:lumMod val="75000"/>
                  <a:lumOff val="25000"/>
                </a:schemeClr>
              </a:solidFill>
            </a:endParaRPr>
          </a:p>
        </p:txBody>
      </p:sp>
      <p:pic>
        <p:nvPicPr>
          <p:cNvPr id="11" name="Picture 10" descr="8465641177_7dc0cde959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79" y="3935730"/>
            <a:ext cx="2472744" cy="1645920"/>
          </a:xfrm>
          <a:prstGeom prst="rect">
            <a:avLst/>
          </a:prstGeom>
          <a:ln>
            <a:noFill/>
          </a:ln>
          <a:effectLst>
            <a:outerShdw blurRad="292100" dist="139700" dir="2700000" algn="tl" rotWithShape="0">
              <a:srgbClr val="333333">
                <a:alpha val="65000"/>
              </a:srgbClr>
            </a:outerShdw>
          </a:effectLst>
        </p:spPr>
      </p:pic>
      <p:pic>
        <p:nvPicPr>
          <p:cNvPr id="13" name="Picture 12" descr="8473921558_75a9855d43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023" y="2089150"/>
            <a:ext cx="2197100" cy="16478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17739" y="4604107"/>
            <a:ext cx="4660805" cy="1015663"/>
          </a:xfrm>
          <a:prstGeom prst="rect">
            <a:avLst/>
          </a:prstGeom>
          <a:solidFill>
            <a:srgbClr val="FFFF66"/>
          </a:solidFill>
        </p:spPr>
        <p:txBody>
          <a:bodyPr wrap="square">
            <a:spAutoFit/>
          </a:bodyPr>
          <a:lstStyle/>
          <a:p>
            <a:pPr algn="ctr"/>
            <a:r>
              <a:rPr lang="en-US" sz="2000" b="1" dirty="0">
                <a:latin typeface="Arial" pitchFamily="34" charset="0"/>
                <a:cs typeface="Arial" pitchFamily="34" charset="0"/>
              </a:rPr>
              <a:t>Feedback is essential to continuous improvement – as a speaker and as a conference host.</a:t>
            </a:r>
          </a:p>
        </p:txBody>
      </p:sp>
    </p:spTree>
    <p:extLst>
      <p:ext uri="{BB962C8B-B14F-4D97-AF65-F5344CB8AC3E}">
        <p14:creationId xmlns:p14="http://schemas.microsoft.com/office/powerpoint/2010/main" val="360404307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600594" y="2695574"/>
            <a:ext cx="8251305" cy="1438276"/>
          </a:xfrm>
        </p:spPr>
        <p:txBody>
          <a:bodyPr/>
          <a:lstStyle/>
          <a:p>
            <a:r>
              <a:rPr lang="en-US" sz="3200" dirty="0" smtClean="0"/>
              <a:t>Engage with EDUCAUSE</a:t>
            </a:r>
            <a:endParaRPr lang="en-US" sz="3200" dirty="0">
              <a:solidFill>
                <a:schemeClr val="tx1">
                  <a:lumMod val="75000"/>
                  <a:lumOff val="25000"/>
                </a:schemeClr>
              </a:solidFill>
            </a:endParaRPr>
          </a:p>
        </p:txBody>
      </p:sp>
      <p:sp>
        <p:nvSpPr>
          <p:cNvPr id="3" name="Rectangle 2"/>
          <p:cNvSpPr/>
          <p:nvPr/>
        </p:nvSpPr>
        <p:spPr>
          <a:xfrm>
            <a:off x="733425" y="3520559"/>
            <a:ext cx="4841413" cy="461665"/>
          </a:xfrm>
          <a:prstGeom prst="rect">
            <a:avLst/>
          </a:prstGeom>
        </p:spPr>
        <p:txBody>
          <a:bodyPr wrap="square">
            <a:spAutoFit/>
          </a:bodyPr>
          <a:lstStyle/>
          <a:p>
            <a:r>
              <a:rPr lang="en-US" sz="2400" dirty="0">
                <a:latin typeface="Arial" charset="0"/>
                <a:ea typeface="ＭＳ Ｐゴシック" charset="-128"/>
                <a:cs typeface="Arial" charset="0"/>
              </a:rPr>
              <a:t>a</a:t>
            </a:r>
            <a:r>
              <a:rPr lang="en-US" sz="2400" dirty="0" smtClean="0">
                <a:latin typeface="Arial" charset="0"/>
                <a:ea typeface="ＭＳ Ｐゴシック" charset="-128"/>
                <a:cs typeface="Arial" charset="0"/>
              </a:rPr>
              <a:t>nd EDUCAUSE Staff</a:t>
            </a:r>
            <a:endParaRPr lang="en-US" sz="2400" dirty="0"/>
          </a:p>
        </p:txBody>
      </p:sp>
    </p:spTree>
    <p:extLst>
      <p:ext uri="{BB962C8B-B14F-4D97-AF65-F5344CB8AC3E}">
        <p14:creationId xmlns:p14="http://schemas.microsoft.com/office/powerpoint/2010/main" val="231038665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our many resources. . . </a:t>
            </a:r>
            <a:br>
              <a:rPr lang="en-US" dirty="0" smtClean="0"/>
            </a:br>
            <a:endParaRPr lang="en-US" dirty="0"/>
          </a:p>
        </p:txBody>
      </p:sp>
      <p:sp>
        <p:nvSpPr>
          <p:cNvPr id="3" name="Content Placeholder 2"/>
          <p:cNvSpPr>
            <a:spLocks noGrp="1"/>
          </p:cNvSpPr>
          <p:nvPr>
            <p:ph type="body" idx="10"/>
          </p:nvPr>
        </p:nvSpPr>
        <p:spPr>
          <a:xfrm>
            <a:off x="673100" y="1152525"/>
            <a:ext cx="6952211" cy="5286375"/>
          </a:xfrm>
        </p:spPr>
        <p:txBody>
          <a:bodyPr/>
          <a:lstStyle/>
          <a:p>
            <a:pPr marL="342900" indent="-342900">
              <a:lnSpc>
                <a:spcPct val="140000"/>
              </a:lnSpc>
              <a:buClr>
                <a:srgbClr val="800000"/>
              </a:buClr>
              <a:buFont typeface="Arial"/>
              <a:buChar char="•"/>
            </a:pPr>
            <a:r>
              <a:rPr lang="en-US" sz="2000" dirty="0" smtClean="0"/>
              <a:t>Explore PD opportunities</a:t>
            </a:r>
          </a:p>
          <a:p>
            <a:pPr marL="800100" lvl="2" indent="-342900">
              <a:lnSpc>
                <a:spcPct val="140000"/>
              </a:lnSpc>
              <a:buClr>
                <a:srgbClr val="800000"/>
              </a:buClr>
              <a:buFont typeface="Arial"/>
              <a:buChar char="•"/>
            </a:pPr>
            <a:r>
              <a:rPr lang="en-US" sz="2000" i="1" dirty="0" smtClean="0">
                <a:solidFill>
                  <a:srgbClr val="953735"/>
                </a:solidFill>
                <a:latin typeface="Arial"/>
                <a:cs typeface="Arial"/>
                <a:hlinkClick r:id="rId3"/>
              </a:rPr>
              <a:t>http://www.educause.edu/</a:t>
            </a:r>
            <a:r>
              <a:rPr lang="en-US" sz="2000" b="1" i="1" dirty="0" smtClean="0">
                <a:solidFill>
                  <a:srgbClr val="953735"/>
                </a:solidFill>
                <a:latin typeface="Arial"/>
                <a:cs typeface="Arial"/>
                <a:hlinkClick r:id="rId3"/>
              </a:rPr>
              <a:t>careers</a:t>
            </a:r>
            <a:r>
              <a:rPr lang="en-US" sz="2000" b="1" i="1" dirty="0" smtClean="0">
                <a:solidFill>
                  <a:srgbClr val="953735"/>
                </a:solidFill>
                <a:latin typeface="Arial"/>
                <a:cs typeface="Arial"/>
              </a:rPr>
              <a:t> </a:t>
            </a:r>
            <a:endParaRPr lang="en-US" sz="2000" dirty="0" smtClean="0">
              <a:latin typeface="Arial"/>
              <a:cs typeface="Arial"/>
            </a:endParaRPr>
          </a:p>
          <a:p>
            <a:pPr marL="342900" indent="-342900">
              <a:lnSpc>
                <a:spcPct val="140000"/>
              </a:lnSpc>
              <a:buClr>
                <a:srgbClr val="800000"/>
              </a:buClr>
              <a:buFont typeface="Arial"/>
              <a:buChar char="•"/>
            </a:pPr>
            <a:r>
              <a:rPr lang="en-US" sz="2000" dirty="0" smtClean="0"/>
              <a:t>Join constituent groups</a:t>
            </a:r>
          </a:p>
          <a:p>
            <a:pPr marL="800100" lvl="2" indent="-342900">
              <a:lnSpc>
                <a:spcPct val="140000"/>
              </a:lnSpc>
              <a:buClr>
                <a:srgbClr val="800000"/>
              </a:buClr>
              <a:buFont typeface="Arial"/>
              <a:buChar char="•"/>
            </a:pPr>
            <a:r>
              <a:rPr lang="en-US" sz="2000" i="1" dirty="0">
                <a:solidFill>
                  <a:srgbClr val="0000FF"/>
                </a:solidFill>
                <a:latin typeface="Arial"/>
                <a:cs typeface="Arial"/>
                <a:hlinkClick r:id="rId4"/>
              </a:rPr>
              <a:t>http://www.educause.edu/</a:t>
            </a:r>
            <a:r>
              <a:rPr lang="en-US" sz="2000" b="1" i="1" dirty="0">
                <a:solidFill>
                  <a:srgbClr val="0000FF"/>
                </a:solidFill>
                <a:latin typeface="Arial"/>
                <a:cs typeface="Arial"/>
                <a:hlinkClick r:id="rId4"/>
              </a:rPr>
              <a:t>discuss</a:t>
            </a:r>
            <a:r>
              <a:rPr lang="en-US" sz="2000" b="1" i="1" dirty="0">
                <a:solidFill>
                  <a:srgbClr val="0000FF"/>
                </a:solidFill>
                <a:latin typeface="Arial"/>
                <a:cs typeface="Arial"/>
              </a:rPr>
              <a:t> </a:t>
            </a:r>
            <a:endParaRPr lang="en-US" sz="2000" dirty="0" smtClean="0">
              <a:latin typeface="Arial"/>
              <a:cs typeface="Arial"/>
            </a:endParaRPr>
          </a:p>
          <a:p>
            <a:pPr marL="342900" indent="-342900">
              <a:lnSpc>
                <a:spcPct val="140000"/>
              </a:lnSpc>
              <a:buClr>
                <a:srgbClr val="800000"/>
              </a:buClr>
              <a:buFont typeface="Arial"/>
              <a:buChar char="•"/>
            </a:pPr>
            <a:r>
              <a:rPr lang="en-US" sz="2000" dirty="0" smtClean="0"/>
              <a:t>Attend free EDUCAUSE Live! seminars </a:t>
            </a:r>
          </a:p>
          <a:p>
            <a:pPr marL="800100" lvl="2" indent="-342900">
              <a:lnSpc>
                <a:spcPct val="140000"/>
              </a:lnSpc>
              <a:buClr>
                <a:srgbClr val="800000"/>
              </a:buClr>
              <a:buFont typeface="Arial"/>
              <a:buChar char="•"/>
            </a:pPr>
            <a:r>
              <a:rPr lang="en-US" sz="2000" i="1" dirty="0">
                <a:solidFill>
                  <a:srgbClr val="0000FF"/>
                </a:solidFill>
                <a:latin typeface="Arial"/>
                <a:cs typeface="Arial"/>
                <a:hlinkClick r:id="rId5"/>
              </a:rPr>
              <a:t>http://</a:t>
            </a:r>
            <a:r>
              <a:rPr lang="en-US" sz="2000" i="1" dirty="0" smtClean="0">
                <a:solidFill>
                  <a:srgbClr val="0000FF"/>
                </a:solidFill>
                <a:latin typeface="Arial"/>
                <a:cs typeface="Arial"/>
                <a:hlinkClick r:id="rId5"/>
              </a:rPr>
              <a:t>www.educause.edu/</a:t>
            </a:r>
            <a:r>
              <a:rPr lang="en-US" sz="2000" b="1" i="1" dirty="0" smtClean="0">
                <a:solidFill>
                  <a:srgbClr val="0000FF"/>
                </a:solidFill>
                <a:latin typeface="Arial"/>
                <a:cs typeface="Arial"/>
                <a:hlinkClick r:id="rId5"/>
              </a:rPr>
              <a:t>live</a:t>
            </a:r>
            <a:endParaRPr lang="en-US" sz="2000" dirty="0" smtClean="0">
              <a:latin typeface="Arial"/>
              <a:cs typeface="Arial"/>
            </a:endParaRPr>
          </a:p>
          <a:p>
            <a:pPr marL="342900" indent="-342900">
              <a:lnSpc>
                <a:spcPct val="140000"/>
              </a:lnSpc>
              <a:buClr>
                <a:srgbClr val="800000"/>
              </a:buClr>
              <a:buFont typeface="Arial"/>
              <a:buChar char="•"/>
            </a:pPr>
            <a:r>
              <a:rPr lang="en-US" sz="2000" dirty="0" smtClean="0"/>
              <a:t>Download traditional and rich media</a:t>
            </a:r>
          </a:p>
          <a:p>
            <a:pPr marL="800100" lvl="2" indent="-342900">
              <a:lnSpc>
                <a:spcPct val="140000"/>
              </a:lnSpc>
              <a:buClr>
                <a:srgbClr val="800000"/>
              </a:buClr>
              <a:buFont typeface="Arial"/>
              <a:buChar char="•"/>
            </a:pPr>
            <a:r>
              <a:rPr lang="en-US" sz="2000" i="1" dirty="0">
                <a:solidFill>
                  <a:srgbClr val="0000FF"/>
                </a:solidFill>
                <a:latin typeface="Arial"/>
                <a:cs typeface="Arial"/>
                <a:hlinkClick r:id="rId6"/>
              </a:rPr>
              <a:t>http://</a:t>
            </a:r>
            <a:r>
              <a:rPr lang="en-US" sz="2000" i="1" dirty="0" smtClean="0">
                <a:solidFill>
                  <a:srgbClr val="0000FF"/>
                </a:solidFill>
                <a:latin typeface="Arial"/>
                <a:cs typeface="Arial"/>
                <a:hlinkClick r:id="rId6"/>
              </a:rPr>
              <a:t>www.educause.edu/</a:t>
            </a:r>
            <a:r>
              <a:rPr lang="en-US" sz="2000" b="1" i="1" dirty="0" smtClean="0">
                <a:solidFill>
                  <a:srgbClr val="0000FF"/>
                </a:solidFill>
                <a:latin typeface="Arial"/>
                <a:cs typeface="Arial"/>
                <a:hlinkClick r:id="rId6"/>
              </a:rPr>
              <a:t>library</a:t>
            </a:r>
            <a:endParaRPr lang="en-US" sz="2000" dirty="0" smtClean="0">
              <a:latin typeface="Arial"/>
              <a:cs typeface="Arial"/>
            </a:endParaRPr>
          </a:p>
          <a:p>
            <a:pPr marL="342900" indent="-342900">
              <a:lnSpc>
                <a:spcPct val="140000"/>
              </a:lnSpc>
              <a:buClr>
                <a:srgbClr val="800000"/>
              </a:buClr>
              <a:buFont typeface="Arial"/>
              <a:buChar char="•"/>
            </a:pPr>
            <a:r>
              <a:rPr lang="en-US" sz="2000" dirty="0" smtClean="0"/>
              <a:t>Volunteer and grow expertise</a:t>
            </a:r>
          </a:p>
          <a:p>
            <a:pPr marL="800100" lvl="2" indent="-342900">
              <a:lnSpc>
                <a:spcPct val="140000"/>
              </a:lnSpc>
              <a:buClr>
                <a:srgbClr val="800000"/>
              </a:buClr>
              <a:buFont typeface="Arial"/>
              <a:buChar char="•"/>
            </a:pPr>
            <a:r>
              <a:rPr lang="en-US" sz="2000" i="1" u="sng" dirty="0" smtClean="0">
                <a:solidFill>
                  <a:srgbClr val="0000FF"/>
                </a:solidFill>
                <a:latin typeface="Arial"/>
                <a:cs typeface="Arial"/>
                <a:hlinkClick r:id="rId7"/>
              </a:rPr>
              <a:t>http</a:t>
            </a:r>
            <a:r>
              <a:rPr lang="en-US" sz="2000" i="1" u="sng" dirty="0">
                <a:solidFill>
                  <a:srgbClr val="0000FF"/>
                </a:solidFill>
                <a:latin typeface="Arial"/>
                <a:cs typeface="Arial"/>
                <a:hlinkClick r:id="rId7"/>
              </a:rPr>
              <a:t>://www.educause.edu/</a:t>
            </a:r>
            <a:r>
              <a:rPr lang="en-US" sz="2000" b="1" i="1" u="sng" dirty="0">
                <a:solidFill>
                  <a:srgbClr val="0000FF"/>
                </a:solidFill>
                <a:latin typeface="Arial"/>
                <a:cs typeface="Arial"/>
                <a:hlinkClick r:id="rId7"/>
              </a:rPr>
              <a:t>volunteer</a:t>
            </a:r>
            <a:endParaRPr lang="en-US" sz="2000" b="1" i="1" u="sng" dirty="0">
              <a:solidFill>
                <a:srgbClr val="0000FF"/>
              </a:solidFill>
              <a:latin typeface="Arial"/>
              <a:cs typeface="Arial"/>
            </a:endParaRPr>
          </a:p>
          <a:p>
            <a:pPr>
              <a:lnSpc>
                <a:spcPct val="140000"/>
              </a:lnSpc>
              <a:buClr>
                <a:srgbClr val="800000"/>
              </a:buClr>
            </a:pPr>
            <a:endParaRPr lang="en-US" sz="2000" dirty="0" smtClean="0"/>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00176">
            <a:off x="6606963" y="1252291"/>
            <a:ext cx="2360695" cy="3174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0-01-04 at 9.04.31 PM.png"/>
          <p:cNvPicPr>
            <a:picLocks noChangeAspect="1"/>
          </p:cNvPicPr>
          <p:nvPr/>
        </p:nvPicPr>
        <p:blipFill>
          <a:blip r:embed="rId9"/>
          <a:srcRect/>
          <a:stretch>
            <a:fillRect/>
          </a:stretch>
        </p:blipFill>
        <p:spPr>
          <a:xfrm>
            <a:off x="5976810" y="3300825"/>
            <a:ext cx="2197100" cy="1881188"/>
          </a:xfrm>
          <a:prstGeom prst="rect">
            <a:avLst/>
          </a:prstGeom>
          <a:ln>
            <a:solidFill>
              <a:schemeClr val="tx1">
                <a:lumMod val="50000"/>
                <a:lumOff val="50000"/>
              </a:schemeClr>
            </a:solidFill>
          </a:ln>
        </p:spPr>
      </p:pic>
      <p:pic>
        <p:nvPicPr>
          <p:cNvPr id="10" name="Picture 10" descr="speakerResourceHub_V2_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74419" y="4267199"/>
            <a:ext cx="2322822" cy="142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04307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600594" y="2695574"/>
            <a:ext cx="8251305" cy="1438276"/>
          </a:xfrm>
        </p:spPr>
        <p:txBody>
          <a:bodyPr/>
          <a:lstStyle/>
          <a:p>
            <a:r>
              <a:rPr lang="en-US" sz="3200" dirty="0" smtClean="0"/>
              <a:t>Making the Most of the Conference</a:t>
            </a:r>
            <a:endParaRPr lang="en-US" sz="3200" dirty="0">
              <a:solidFill>
                <a:schemeClr val="tx1">
                  <a:lumMod val="75000"/>
                  <a:lumOff val="25000"/>
                </a:schemeClr>
              </a:solidFill>
            </a:endParaRPr>
          </a:p>
        </p:txBody>
      </p:sp>
      <p:sp>
        <p:nvSpPr>
          <p:cNvPr id="3" name="Rectangle 2"/>
          <p:cNvSpPr/>
          <p:nvPr/>
        </p:nvSpPr>
        <p:spPr>
          <a:xfrm>
            <a:off x="733425" y="3520559"/>
            <a:ext cx="7203670" cy="461665"/>
          </a:xfrm>
          <a:prstGeom prst="rect">
            <a:avLst/>
          </a:prstGeom>
        </p:spPr>
        <p:txBody>
          <a:bodyPr wrap="square">
            <a:spAutoFit/>
          </a:bodyPr>
          <a:lstStyle/>
          <a:p>
            <a:r>
              <a:rPr lang="en-US" sz="2400" dirty="0" smtClean="0">
                <a:latin typeface="Arial" charset="0"/>
                <a:ea typeface="ＭＳ Ｐゴシック" charset="-128"/>
                <a:cs typeface="Arial" charset="0"/>
              </a:rPr>
              <a:t>How will YOU make the most of the conference?</a:t>
            </a:r>
            <a:endParaRPr lang="en-US" sz="2400" dirty="0"/>
          </a:p>
        </p:txBody>
      </p:sp>
    </p:spTree>
    <p:extLst>
      <p:ext uri="{BB962C8B-B14F-4D97-AF65-F5344CB8AC3E}">
        <p14:creationId xmlns:p14="http://schemas.microsoft.com/office/powerpoint/2010/main" val="298090786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will you make the most of the conference?</a:t>
            </a:r>
            <a:endParaRPr lang="en-US" sz="3600" dirty="0"/>
          </a:p>
        </p:txBody>
      </p:sp>
      <p:sp>
        <p:nvSpPr>
          <p:cNvPr id="3" name="Content Placeholder 2"/>
          <p:cNvSpPr>
            <a:spLocks noGrp="1"/>
          </p:cNvSpPr>
          <p:nvPr>
            <p:ph type="body" idx="10"/>
          </p:nvPr>
        </p:nvSpPr>
        <p:spPr>
          <a:xfrm>
            <a:off x="660402" y="1830070"/>
            <a:ext cx="4911724" cy="4572000"/>
          </a:xfrm>
        </p:spPr>
        <p:txBody>
          <a:bodyPr/>
          <a:lstStyle/>
          <a:p>
            <a:pPr>
              <a:lnSpc>
                <a:spcPct val="100000"/>
              </a:lnSpc>
              <a:defRPr/>
            </a:pPr>
            <a:r>
              <a:rPr lang="en-US" dirty="0">
                <a:solidFill>
                  <a:srgbClr val="800000"/>
                </a:solidFill>
              </a:rPr>
              <a:t>Jot down some ideas about the things you might do</a:t>
            </a:r>
          </a:p>
          <a:p>
            <a:pPr marL="342900" indent="-342900">
              <a:lnSpc>
                <a:spcPct val="100000"/>
              </a:lnSpc>
              <a:buFont typeface="Arial"/>
              <a:buChar char="•"/>
              <a:defRPr/>
            </a:pPr>
            <a:r>
              <a:rPr lang="en-US" dirty="0" smtClean="0"/>
              <a:t>while </a:t>
            </a:r>
            <a:r>
              <a:rPr lang="en-US" dirty="0"/>
              <a:t>you are here at the conference </a:t>
            </a:r>
            <a:endParaRPr lang="en-US" dirty="0" smtClean="0"/>
          </a:p>
          <a:p>
            <a:pPr marL="342900" indent="-342900">
              <a:lnSpc>
                <a:spcPct val="100000"/>
              </a:lnSpc>
              <a:buFont typeface="Arial"/>
              <a:buChar char="•"/>
              <a:defRPr/>
            </a:pPr>
            <a:r>
              <a:rPr lang="en-US" dirty="0" smtClean="0"/>
              <a:t>to </a:t>
            </a:r>
            <a:r>
              <a:rPr lang="en-US" dirty="0"/>
              <a:t>remember ideas and </a:t>
            </a:r>
            <a:r>
              <a:rPr lang="en-US" dirty="0" smtClean="0"/>
              <a:t>people</a:t>
            </a:r>
          </a:p>
          <a:p>
            <a:pPr marL="342900" indent="-342900">
              <a:lnSpc>
                <a:spcPct val="100000"/>
              </a:lnSpc>
              <a:buFont typeface="Arial"/>
              <a:buChar char="•"/>
              <a:defRPr/>
            </a:pPr>
            <a:r>
              <a:rPr lang="en-US" dirty="0" smtClean="0"/>
              <a:t>to </a:t>
            </a:r>
            <a:r>
              <a:rPr lang="en-US" dirty="0"/>
              <a:t>share ideas with others back on campus</a:t>
            </a:r>
          </a:p>
          <a:p>
            <a:pPr marL="342900" indent="-342900">
              <a:lnSpc>
                <a:spcPct val="100000"/>
              </a:lnSpc>
              <a:buFont typeface="Arial"/>
              <a:buChar char="•"/>
              <a:defRPr/>
            </a:pPr>
            <a:r>
              <a:rPr lang="en-US" dirty="0" smtClean="0"/>
              <a:t>when </a:t>
            </a:r>
            <a:r>
              <a:rPr lang="en-US" dirty="0"/>
              <a:t>you return to </a:t>
            </a:r>
            <a:r>
              <a:rPr lang="en-US" dirty="0" smtClean="0"/>
              <a:t>campus three </a:t>
            </a:r>
            <a:r>
              <a:rPr lang="en-US" dirty="0"/>
              <a:t>or six months from now</a:t>
            </a:r>
          </a:p>
          <a:p>
            <a:pPr marL="800100" lvl="1" indent="-342900">
              <a:buClr>
                <a:srgbClr val="800000"/>
              </a:buClr>
              <a:buFont typeface="Arial"/>
              <a:buChar char="•"/>
            </a:pPr>
            <a:endParaRPr lang="en-US" sz="2400" dirty="0">
              <a:solidFill>
                <a:schemeClr val="tx1">
                  <a:lumMod val="75000"/>
                  <a:lumOff val="25000"/>
                </a:schemeClr>
              </a:solidFill>
            </a:endParaRPr>
          </a:p>
        </p:txBody>
      </p:sp>
      <p:pic>
        <p:nvPicPr>
          <p:cNvPr id="7" name="Picture 6" descr="Interac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7396" y="4488354"/>
            <a:ext cx="2385973" cy="1582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ff.jpg"/>
          <p:cNvPicPr>
            <a:picLocks noChangeAspect="1"/>
          </p:cNvPicPr>
          <p:nvPr/>
        </p:nvPicPr>
        <p:blipFill>
          <a:blip r:embed="rId4"/>
          <a:srcRect/>
          <a:stretch>
            <a:fillRect/>
          </a:stretch>
        </p:blipFill>
        <p:spPr bwMode="auto">
          <a:xfrm>
            <a:off x="6317396" y="1181099"/>
            <a:ext cx="2413075" cy="1572895"/>
          </a:xfrm>
          <a:prstGeom prst="rect">
            <a:avLst/>
          </a:prstGeom>
          <a:ln>
            <a:noFill/>
          </a:ln>
          <a:effectLst>
            <a:outerShdw blurRad="292100" dist="139700" dir="2700000" algn="tl" rotWithShape="0">
              <a:srgbClr val="333333">
                <a:alpha val="65000"/>
              </a:srgbClr>
            </a:outerShdw>
          </a:effectLst>
        </p:spPr>
      </p:pic>
      <p:pic>
        <p:nvPicPr>
          <p:cNvPr id="9" name="Picture 3" descr="Pass 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7396" y="2828925"/>
            <a:ext cx="2385973" cy="1585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50223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600594" y="2667000"/>
            <a:ext cx="8251305" cy="914400"/>
          </a:xfrm>
        </p:spPr>
        <p:txBody>
          <a:bodyPr/>
          <a:lstStyle/>
          <a:p>
            <a:r>
              <a:rPr lang="en-US" sz="3200" dirty="0" smtClean="0"/>
              <a:t>Ideas for Making the Most of the Conference</a:t>
            </a:r>
            <a:endParaRPr lang="en-US" sz="3200" dirty="0"/>
          </a:p>
        </p:txBody>
      </p:sp>
    </p:spTree>
    <p:extLst>
      <p:ext uri="{BB962C8B-B14F-4D97-AF65-F5344CB8AC3E}">
        <p14:creationId xmlns:p14="http://schemas.microsoft.com/office/powerpoint/2010/main" val="74294277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1875673"/>
            <a:ext cx="5638800" cy="369332"/>
          </a:xfrm>
          <a:prstGeom prst="rect">
            <a:avLst/>
          </a:prstGeom>
        </p:spPr>
        <p:txBody>
          <a:bodyPr wrap="square">
            <a:spAutoFit/>
          </a:bodyPr>
          <a:lstStyle/>
          <a:p>
            <a:endParaRPr lang="en-US" dirty="0"/>
          </a:p>
        </p:txBody>
      </p:sp>
      <p:sp>
        <p:nvSpPr>
          <p:cNvPr id="7" name="Rectangle 6"/>
          <p:cNvSpPr/>
          <p:nvPr/>
        </p:nvSpPr>
        <p:spPr>
          <a:xfrm>
            <a:off x="3048000" y="4233785"/>
            <a:ext cx="5257800" cy="369332"/>
          </a:xfrm>
          <a:prstGeom prst="rect">
            <a:avLst/>
          </a:prstGeom>
        </p:spPr>
        <p:txBody>
          <a:bodyPr wrap="square">
            <a:spAutoFit/>
          </a:bodyPr>
          <a:lstStyle/>
          <a:p>
            <a:endParaRPr lang="en-US" dirty="0"/>
          </a:p>
        </p:txBody>
      </p:sp>
      <p:pic>
        <p:nvPicPr>
          <p:cNvPr id="8" name="Picture 13" descr="ELI081 Tuesday 0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1414" y="161020"/>
            <a:ext cx="2199571" cy="160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idx="1"/>
          </p:nvPr>
        </p:nvSpPr>
        <p:spPr>
          <a:xfrm>
            <a:off x="606829" y="1875673"/>
            <a:ext cx="8079971" cy="4042525"/>
          </a:xfrm>
        </p:spPr>
        <p:txBody>
          <a:bodyPr/>
          <a:lstStyle/>
          <a:p>
            <a:pPr marL="514350" indent="-514350">
              <a:buClr>
                <a:srgbClr val="0000FF"/>
              </a:buClr>
              <a:buSzPct val="100000"/>
              <a:buFont typeface="Calibri" pitchFamily="34" charset="0"/>
              <a:buAutoNum type="arabicPeriod"/>
            </a:pPr>
            <a:r>
              <a:rPr lang="en-US" sz="2800" dirty="0">
                <a:latin typeface="Arial" charset="0"/>
                <a:ea typeface="ＭＳ Ｐゴシック" pitchFamily="34" charset="-128"/>
                <a:cs typeface="Arial" charset="0"/>
              </a:rPr>
              <a:t>Review the program with colleagues to decide which sessions to cover </a:t>
            </a:r>
            <a:r>
              <a:rPr lang="en-US" sz="2800" i="1" dirty="0">
                <a:solidFill>
                  <a:srgbClr val="800000"/>
                </a:solidFill>
                <a:latin typeface="Arial" charset="0"/>
                <a:ea typeface="ＭＳ Ｐゴシック" pitchFamily="34" charset="-128"/>
                <a:cs typeface="Arial" charset="0"/>
              </a:rPr>
              <a:t>(do this every time you attend a conference)</a:t>
            </a:r>
            <a:r>
              <a:rPr lang="en-US" sz="2800" dirty="0">
                <a:latin typeface="Arial" charset="0"/>
                <a:ea typeface="ＭＳ Ｐゴシック" pitchFamily="34" charset="-128"/>
                <a:cs typeface="Arial" charset="0"/>
              </a:rPr>
              <a:t>.</a:t>
            </a:r>
          </a:p>
          <a:p>
            <a:pPr marL="514350" indent="-514350">
              <a:buClr>
                <a:srgbClr val="0000FF"/>
              </a:buClr>
              <a:buSzPct val="100000"/>
              <a:buFont typeface="Calibri" pitchFamily="34" charset="0"/>
              <a:buAutoNum type="arabicPeriod"/>
            </a:pPr>
            <a:r>
              <a:rPr lang="en-US" sz="2800" dirty="0">
                <a:latin typeface="Arial" charset="0"/>
                <a:ea typeface="ＭＳ Ｐゴシック" pitchFamily="34" charset="-128"/>
                <a:cs typeface="Arial" charset="0"/>
              </a:rPr>
              <a:t>Attend sessions that will introduce you to new ideas, rather than those where you might feel the most comfortable </a:t>
            </a:r>
            <a:r>
              <a:rPr lang="en-US" sz="2800" i="1" dirty="0">
                <a:solidFill>
                  <a:srgbClr val="800000"/>
                </a:solidFill>
                <a:latin typeface="Arial" charset="0"/>
                <a:ea typeface="ＭＳ Ｐゴシック" pitchFamily="34" charset="-128"/>
                <a:cs typeface="Arial" charset="0"/>
              </a:rPr>
              <a:t>(professional stretch)</a:t>
            </a:r>
            <a:r>
              <a:rPr lang="en-US" sz="2800" dirty="0">
                <a:latin typeface="Arial" charset="0"/>
                <a:ea typeface="ＭＳ Ｐゴシック" pitchFamily="34" charset="-128"/>
                <a:cs typeface="Arial" charset="0"/>
              </a:rPr>
              <a:t>.</a:t>
            </a:r>
          </a:p>
          <a:p>
            <a:pPr marL="514350" indent="-514350">
              <a:buClr>
                <a:srgbClr val="0000FF"/>
              </a:buClr>
              <a:buSzPct val="100000"/>
              <a:buFont typeface="Calibri" pitchFamily="34" charset="0"/>
              <a:buAutoNum type="arabicPeriod"/>
            </a:pPr>
            <a:r>
              <a:rPr lang="en-US" sz="2800" dirty="0">
                <a:latin typeface="Arial" charset="0"/>
                <a:ea typeface="ＭＳ Ｐゴシック" pitchFamily="34" charset="-128"/>
                <a:cs typeface="Arial" charset="0"/>
              </a:rPr>
              <a:t>Plan how you will disseminate new information when you return</a:t>
            </a:r>
            <a:r>
              <a:rPr lang="en-US" dirty="0">
                <a:latin typeface="Arial" charset="0"/>
                <a:ea typeface="ＭＳ Ｐゴシック" pitchFamily="34" charset="-128"/>
                <a:cs typeface="Arial" charset="0"/>
              </a:rPr>
              <a:t>.</a:t>
            </a:r>
          </a:p>
        </p:txBody>
      </p:sp>
      <p:sp>
        <p:nvSpPr>
          <p:cNvPr id="13" name="Rectangle 12"/>
          <p:cNvSpPr/>
          <p:nvPr/>
        </p:nvSpPr>
        <p:spPr>
          <a:xfrm>
            <a:off x="533400" y="5715000"/>
            <a:ext cx="6205194" cy="954107"/>
          </a:xfrm>
          <a:prstGeom prst="rect">
            <a:avLst/>
          </a:prstGeom>
          <a:solidFill>
            <a:schemeClr val="accent2">
              <a:lumMod val="20000"/>
              <a:lumOff val="80000"/>
            </a:schemeClr>
          </a:solidFill>
        </p:spPr>
        <p:txBody>
          <a:bodyPr wrap="square">
            <a:spAutoFit/>
          </a:bodyPr>
          <a:lstStyle/>
          <a:p>
            <a:pPr>
              <a:buFont typeface="Wingdings" charset="2"/>
              <a:buNone/>
              <a:defRPr/>
            </a:pPr>
            <a:r>
              <a:rPr lang="en-US" sz="2000" b="1" dirty="0">
                <a:ea typeface="ＭＳ Ｐゴシック" charset="-128"/>
                <a:cs typeface="Arial" charset="0"/>
              </a:rPr>
              <a:t>Adapted from… </a:t>
            </a:r>
            <a:r>
              <a:rPr lang="en-US" i="1" dirty="0">
                <a:ea typeface="ＭＳ Ｐゴシック" charset="-128"/>
                <a:cs typeface="Arial" charset="0"/>
              </a:rPr>
              <a:t>Ideas to Action:  Ten Hints for Getting the most from a Conference. </a:t>
            </a:r>
            <a:r>
              <a:rPr lang="en-US" dirty="0">
                <a:ea typeface="ＭＳ Ｐゴシック" charset="-128"/>
                <a:cs typeface="Arial" charset="0"/>
              </a:rPr>
              <a:t>Joan </a:t>
            </a:r>
            <a:r>
              <a:rPr lang="en-US" dirty="0" err="1">
                <a:ea typeface="ＭＳ Ｐゴシック" charset="-128"/>
                <a:cs typeface="Arial" charset="0"/>
              </a:rPr>
              <a:t>Getman</a:t>
            </a:r>
            <a:r>
              <a:rPr lang="en-US" dirty="0">
                <a:ea typeface="ＭＳ Ｐゴシック" charset="-128"/>
                <a:cs typeface="Arial" charset="0"/>
              </a:rPr>
              <a:t> and Nikki Reynolds. EDUCAUSE Quarterly, No. 3, 2002</a:t>
            </a:r>
          </a:p>
        </p:txBody>
      </p:sp>
      <p:sp>
        <p:nvSpPr>
          <p:cNvPr id="9" name="TextBox 6"/>
          <p:cNvSpPr txBox="1">
            <a:spLocks noChangeArrowheads="1"/>
          </p:cNvSpPr>
          <p:nvPr/>
        </p:nvSpPr>
        <p:spPr bwMode="auto">
          <a:xfrm rot="1402267">
            <a:off x="5802728" y="311346"/>
            <a:ext cx="1894389" cy="1569660"/>
          </a:xfrm>
          <a:prstGeom prst="rect">
            <a:avLst/>
          </a:prstGeom>
          <a:solidFill>
            <a:srgbClr val="FFFF66"/>
          </a:solidFill>
          <a:ln>
            <a:noFill/>
          </a:ln>
        </p:spPr>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dirty="0">
                <a:latin typeface="Handwriting - Dakota" charset="0"/>
              </a:rPr>
              <a:t>10 ways to get the most out of the conference</a:t>
            </a:r>
          </a:p>
        </p:txBody>
      </p:sp>
    </p:spTree>
    <p:extLst>
      <p:ext uri="{BB962C8B-B14F-4D97-AF65-F5344CB8AC3E}">
        <p14:creationId xmlns:p14="http://schemas.microsoft.com/office/powerpoint/2010/main" val="334810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1875673"/>
            <a:ext cx="5638800" cy="369332"/>
          </a:xfrm>
          <a:prstGeom prst="rect">
            <a:avLst/>
          </a:prstGeom>
        </p:spPr>
        <p:txBody>
          <a:bodyPr wrap="square">
            <a:spAutoFit/>
          </a:bodyPr>
          <a:lstStyle/>
          <a:p>
            <a:endParaRPr lang="en-US" dirty="0"/>
          </a:p>
        </p:txBody>
      </p:sp>
      <p:sp>
        <p:nvSpPr>
          <p:cNvPr id="7" name="Rectangle 6"/>
          <p:cNvSpPr/>
          <p:nvPr/>
        </p:nvSpPr>
        <p:spPr>
          <a:xfrm>
            <a:off x="3048000" y="4233785"/>
            <a:ext cx="5257800" cy="369332"/>
          </a:xfrm>
          <a:prstGeom prst="rect">
            <a:avLst/>
          </a:prstGeom>
        </p:spPr>
        <p:txBody>
          <a:bodyPr wrap="square">
            <a:spAutoFit/>
          </a:bodyPr>
          <a:lstStyle/>
          <a:p>
            <a:endParaRPr lang="en-US" dirty="0"/>
          </a:p>
        </p:txBody>
      </p:sp>
      <p:sp>
        <p:nvSpPr>
          <p:cNvPr id="10" name="Content Placeholder 9"/>
          <p:cNvSpPr>
            <a:spLocks noGrp="1"/>
          </p:cNvSpPr>
          <p:nvPr>
            <p:ph idx="1"/>
          </p:nvPr>
        </p:nvSpPr>
        <p:spPr>
          <a:xfrm>
            <a:off x="606829" y="2060339"/>
            <a:ext cx="8079971" cy="3857859"/>
          </a:xfrm>
        </p:spPr>
        <p:txBody>
          <a:bodyPr/>
          <a:lstStyle/>
          <a:p>
            <a:pPr marL="533400" indent="-533400">
              <a:spcAft>
                <a:spcPts val="1200"/>
              </a:spcAft>
              <a:buClr>
                <a:srgbClr val="0000FF"/>
              </a:buClr>
              <a:buSzPct val="100000"/>
              <a:buFont typeface="Calibri" pitchFamily="34" charset="0"/>
              <a:buAutoNum type="arabicPeriod" startAt="4"/>
            </a:pPr>
            <a:r>
              <a:rPr lang="en-US" sz="2800" dirty="0">
                <a:latin typeface="Arial" charset="0"/>
                <a:ea typeface="ＭＳ Ｐゴシック" pitchFamily="34" charset="-128"/>
                <a:cs typeface="Arial" charset="0"/>
              </a:rPr>
              <a:t>Understand the constraints on, and opportunities for, how much you’ll be able to do when you return. You’re not alone in feeling overwhelmed by the challenge of acting on the good ideas that you encounter.</a:t>
            </a:r>
          </a:p>
          <a:p>
            <a:pPr marL="533400" indent="-533400">
              <a:spcAft>
                <a:spcPts val="1200"/>
              </a:spcAft>
              <a:buClr>
                <a:srgbClr val="0000FF"/>
              </a:buClr>
              <a:buSzPct val="100000"/>
              <a:buFont typeface="Calibri" pitchFamily="34" charset="0"/>
              <a:buAutoNum type="arabicPeriod" startAt="4"/>
            </a:pPr>
            <a:r>
              <a:rPr lang="en-US" sz="2800" dirty="0">
                <a:latin typeface="Arial" charset="0"/>
                <a:ea typeface="ＭＳ Ｐゴシック" pitchFamily="34" charset="-128"/>
                <a:cs typeface="Arial" charset="0"/>
              </a:rPr>
              <a:t>Use your laptop or mobile device to send yourself “to do” reminders for when you return.</a:t>
            </a:r>
          </a:p>
        </p:txBody>
      </p:sp>
      <p:sp>
        <p:nvSpPr>
          <p:cNvPr id="11" name="TextBox 6"/>
          <p:cNvSpPr txBox="1">
            <a:spLocks noChangeArrowheads="1"/>
          </p:cNvSpPr>
          <p:nvPr/>
        </p:nvSpPr>
        <p:spPr bwMode="auto">
          <a:xfrm rot="1402267">
            <a:off x="5802728" y="311346"/>
            <a:ext cx="1894389" cy="1569660"/>
          </a:xfrm>
          <a:prstGeom prst="rect">
            <a:avLst/>
          </a:prstGeom>
          <a:solidFill>
            <a:srgbClr val="FFFF66"/>
          </a:solidFill>
          <a:ln>
            <a:noFill/>
          </a:ln>
        </p:spPr>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dirty="0">
                <a:latin typeface="Handwriting - Dakota" charset="0"/>
              </a:rPr>
              <a:t>10 ways to get the most out of the conference</a:t>
            </a:r>
          </a:p>
        </p:txBody>
      </p:sp>
      <p:pic>
        <p:nvPicPr>
          <p:cNvPr id="9" name="Picture 4" descr="To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5229" y="130916"/>
            <a:ext cx="2431941" cy="1614040"/>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33400" y="5715000"/>
            <a:ext cx="6205194" cy="954107"/>
          </a:xfrm>
          <a:prstGeom prst="rect">
            <a:avLst/>
          </a:prstGeom>
          <a:solidFill>
            <a:schemeClr val="accent2">
              <a:lumMod val="20000"/>
              <a:lumOff val="80000"/>
            </a:schemeClr>
          </a:solidFill>
        </p:spPr>
        <p:txBody>
          <a:bodyPr wrap="square">
            <a:spAutoFit/>
          </a:bodyPr>
          <a:lstStyle/>
          <a:p>
            <a:pPr>
              <a:buFont typeface="Wingdings" charset="2"/>
              <a:buNone/>
              <a:defRPr/>
            </a:pPr>
            <a:r>
              <a:rPr lang="en-US" sz="2000" b="1" dirty="0">
                <a:ea typeface="ＭＳ Ｐゴシック" charset="-128"/>
                <a:cs typeface="Arial" charset="0"/>
              </a:rPr>
              <a:t>Adapted from… </a:t>
            </a:r>
            <a:r>
              <a:rPr lang="en-US" i="1" dirty="0">
                <a:ea typeface="ＭＳ Ｐゴシック" charset="-128"/>
                <a:cs typeface="Arial" charset="0"/>
              </a:rPr>
              <a:t>Ideas to Action:  Ten Hints for Getting the most from a Conference. </a:t>
            </a:r>
            <a:r>
              <a:rPr lang="en-US" dirty="0">
                <a:ea typeface="ＭＳ Ｐゴシック" charset="-128"/>
                <a:cs typeface="Arial" charset="0"/>
              </a:rPr>
              <a:t>Joan </a:t>
            </a:r>
            <a:r>
              <a:rPr lang="en-US" dirty="0" err="1">
                <a:ea typeface="ＭＳ Ｐゴシック" charset="-128"/>
                <a:cs typeface="Arial" charset="0"/>
              </a:rPr>
              <a:t>Getman</a:t>
            </a:r>
            <a:r>
              <a:rPr lang="en-US" dirty="0">
                <a:ea typeface="ＭＳ Ｐゴシック" charset="-128"/>
                <a:cs typeface="Arial" charset="0"/>
              </a:rPr>
              <a:t> and Nikki Reynolds. EDUCAUSE Quarterly, No. 3, 2002</a:t>
            </a:r>
          </a:p>
        </p:txBody>
      </p:sp>
    </p:spTree>
    <p:extLst>
      <p:ext uri="{BB962C8B-B14F-4D97-AF65-F5344CB8AC3E}">
        <p14:creationId xmlns:p14="http://schemas.microsoft.com/office/powerpoint/2010/main" val="366632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1875673"/>
            <a:ext cx="5638800" cy="369332"/>
          </a:xfrm>
          <a:prstGeom prst="rect">
            <a:avLst/>
          </a:prstGeom>
        </p:spPr>
        <p:txBody>
          <a:bodyPr wrap="square">
            <a:spAutoFit/>
          </a:bodyPr>
          <a:lstStyle/>
          <a:p>
            <a:endParaRPr lang="en-US" dirty="0"/>
          </a:p>
        </p:txBody>
      </p:sp>
      <p:sp>
        <p:nvSpPr>
          <p:cNvPr id="7" name="Rectangle 6"/>
          <p:cNvSpPr/>
          <p:nvPr/>
        </p:nvSpPr>
        <p:spPr>
          <a:xfrm>
            <a:off x="3048000" y="4233785"/>
            <a:ext cx="5257800" cy="369332"/>
          </a:xfrm>
          <a:prstGeom prst="rect">
            <a:avLst/>
          </a:prstGeom>
        </p:spPr>
        <p:txBody>
          <a:bodyPr wrap="square">
            <a:spAutoFit/>
          </a:bodyPr>
          <a:lstStyle/>
          <a:p>
            <a:endParaRPr lang="en-US" dirty="0"/>
          </a:p>
        </p:txBody>
      </p:sp>
      <p:sp>
        <p:nvSpPr>
          <p:cNvPr id="10" name="Content Placeholder 9"/>
          <p:cNvSpPr>
            <a:spLocks noGrp="1"/>
          </p:cNvSpPr>
          <p:nvPr>
            <p:ph idx="1"/>
          </p:nvPr>
        </p:nvSpPr>
        <p:spPr>
          <a:xfrm>
            <a:off x="606829" y="2060339"/>
            <a:ext cx="8079971" cy="3857859"/>
          </a:xfrm>
        </p:spPr>
        <p:txBody>
          <a:bodyPr/>
          <a:lstStyle/>
          <a:p>
            <a:pPr marL="533400" indent="-533400">
              <a:buClr>
                <a:srgbClr val="0000FF"/>
              </a:buClr>
              <a:buSzPct val="100000"/>
              <a:buFont typeface="Calibri" pitchFamily="34" charset="0"/>
              <a:buAutoNum type="arabicPeriod" startAt="6"/>
            </a:pPr>
            <a:r>
              <a:rPr lang="en-US" sz="2600" dirty="0">
                <a:latin typeface="Arial" charset="0"/>
                <a:ea typeface="ＭＳ Ｐゴシック" pitchFamily="34" charset="-128"/>
                <a:cs typeface="Arial" charset="0"/>
              </a:rPr>
              <a:t>Talk to people at sessions to create a network of colleagues.</a:t>
            </a:r>
          </a:p>
          <a:p>
            <a:pPr marL="533400" indent="-533400">
              <a:buClr>
                <a:srgbClr val="0000FF"/>
              </a:buClr>
              <a:buSzPct val="100000"/>
              <a:buFont typeface="Calibri" pitchFamily="34" charset="0"/>
              <a:buAutoNum type="arabicPeriod" startAt="6"/>
            </a:pPr>
            <a:r>
              <a:rPr lang="en-US" sz="2600" dirty="0">
                <a:latin typeface="Arial" charset="0"/>
                <a:ea typeface="ＭＳ Ｐゴシック" pitchFamily="34" charset="-128"/>
                <a:cs typeface="Arial" charset="0"/>
              </a:rPr>
              <a:t>Write a summary of what you learned and think of audiences outside your own organization who might find the information useful.</a:t>
            </a:r>
          </a:p>
          <a:p>
            <a:pPr marL="533400" indent="-533400">
              <a:buClr>
                <a:srgbClr val="0000FF"/>
              </a:buClr>
              <a:buSzPct val="100000"/>
              <a:buFont typeface="Calibri" pitchFamily="34" charset="0"/>
              <a:buAutoNum type="arabicPeriod" startAt="6"/>
            </a:pPr>
            <a:r>
              <a:rPr lang="en-US" sz="2600" dirty="0">
                <a:latin typeface="Arial" charset="0"/>
                <a:ea typeface="ＭＳ Ｐゴシック" pitchFamily="34" charset="-128"/>
                <a:cs typeface="Arial" charset="0"/>
              </a:rPr>
              <a:t>After returning home, set up an action plan with milestones and resolve to carve out the time to reflect on and assess what you have </a:t>
            </a:r>
            <a:r>
              <a:rPr lang="en-US" sz="2800" dirty="0">
                <a:latin typeface="Arial" charset="0"/>
                <a:ea typeface="ＭＳ Ｐゴシック" pitchFamily="34" charset="-128"/>
                <a:cs typeface="Arial" charset="0"/>
              </a:rPr>
              <a:t>learned.                                          </a:t>
            </a:r>
          </a:p>
        </p:txBody>
      </p:sp>
      <p:pic>
        <p:nvPicPr>
          <p:cNvPr id="9" name="Picture 5" descr="Twe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6720" y="183452"/>
            <a:ext cx="2345733" cy="1558061"/>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rot="1402267">
            <a:off x="5802728" y="311346"/>
            <a:ext cx="1894389" cy="1569660"/>
          </a:xfrm>
          <a:prstGeom prst="rect">
            <a:avLst/>
          </a:prstGeom>
          <a:solidFill>
            <a:srgbClr val="FFFF66"/>
          </a:solidFill>
          <a:ln>
            <a:noFill/>
          </a:ln>
        </p:spPr>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dirty="0">
                <a:latin typeface="Handwriting - Dakota" charset="0"/>
              </a:rPr>
              <a:t>10 ways to get the most out of the conference</a:t>
            </a:r>
          </a:p>
        </p:txBody>
      </p:sp>
      <p:sp>
        <p:nvSpPr>
          <p:cNvPr id="14" name="Rectangle 13"/>
          <p:cNvSpPr/>
          <p:nvPr/>
        </p:nvSpPr>
        <p:spPr>
          <a:xfrm>
            <a:off x="533400" y="5715000"/>
            <a:ext cx="6205194" cy="954107"/>
          </a:xfrm>
          <a:prstGeom prst="rect">
            <a:avLst/>
          </a:prstGeom>
          <a:solidFill>
            <a:schemeClr val="accent2">
              <a:lumMod val="20000"/>
              <a:lumOff val="80000"/>
            </a:schemeClr>
          </a:solidFill>
        </p:spPr>
        <p:txBody>
          <a:bodyPr wrap="square">
            <a:spAutoFit/>
          </a:bodyPr>
          <a:lstStyle/>
          <a:p>
            <a:pPr>
              <a:buFont typeface="Wingdings" charset="2"/>
              <a:buNone/>
              <a:defRPr/>
            </a:pPr>
            <a:r>
              <a:rPr lang="en-US" sz="2000" b="1" dirty="0">
                <a:ea typeface="ＭＳ Ｐゴシック" charset="-128"/>
                <a:cs typeface="Arial" charset="0"/>
              </a:rPr>
              <a:t>Adapted from… </a:t>
            </a:r>
            <a:r>
              <a:rPr lang="en-US" i="1" dirty="0">
                <a:ea typeface="ＭＳ Ｐゴシック" charset="-128"/>
                <a:cs typeface="Arial" charset="0"/>
              </a:rPr>
              <a:t>Ideas to Action:  Ten Hints for Getting the most from a Conference. </a:t>
            </a:r>
            <a:r>
              <a:rPr lang="en-US" dirty="0">
                <a:ea typeface="ＭＳ Ｐゴシック" charset="-128"/>
                <a:cs typeface="Arial" charset="0"/>
              </a:rPr>
              <a:t>Joan </a:t>
            </a:r>
            <a:r>
              <a:rPr lang="en-US" dirty="0" err="1">
                <a:ea typeface="ＭＳ Ｐゴシック" charset="-128"/>
                <a:cs typeface="Arial" charset="0"/>
              </a:rPr>
              <a:t>Getman</a:t>
            </a:r>
            <a:r>
              <a:rPr lang="en-US" dirty="0">
                <a:ea typeface="ＭＳ Ｐゴシック" charset="-128"/>
                <a:cs typeface="Arial" charset="0"/>
              </a:rPr>
              <a:t> and Nikki Reynolds. EDUCAUSE Quarterly, No. 3, 2002</a:t>
            </a:r>
          </a:p>
        </p:txBody>
      </p:sp>
    </p:spTree>
    <p:extLst>
      <p:ext uri="{BB962C8B-B14F-4D97-AF65-F5344CB8AC3E}">
        <p14:creationId xmlns:p14="http://schemas.microsoft.com/office/powerpoint/2010/main" val="200779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Today’s Agenda</a:t>
            </a:r>
            <a:endParaRPr lang="en-US" dirty="0"/>
          </a:p>
        </p:txBody>
      </p:sp>
      <p:sp>
        <p:nvSpPr>
          <p:cNvPr id="8" name="Text Placeholder 7"/>
          <p:cNvSpPr>
            <a:spLocks noGrp="1"/>
          </p:cNvSpPr>
          <p:nvPr>
            <p:ph type="body" idx="10"/>
          </p:nvPr>
        </p:nvSpPr>
        <p:spPr>
          <a:xfrm>
            <a:off x="323850" y="2139365"/>
            <a:ext cx="5964805" cy="2566466"/>
          </a:xfrm>
        </p:spPr>
        <p:txBody>
          <a:bodyPr/>
          <a:lstStyle/>
          <a:p>
            <a:pPr marL="342900" indent="-342900">
              <a:lnSpc>
                <a:spcPct val="100000"/>
              </a:lnSpc>
              <a:buClr>
                <a:srgbClr val="800000"/>
              </a:buClr>
              <a:buFont typeface="Arial"/>
              <a:buChar char="•"/>
            </a:pPr>
            <a:r>
              <a:rPr lang="en-US" dirty="0" smtClean="0"/>
              <a:t>Introductions</a:t>
            </a:r>
            <a:endParaRPr lang="en-US" dirty="0"/>
          </a:p>
          <a:p>
            <a:pPr marL="342900" indent="-342900">
              <a:lnSpc>
                <a:spcPct val="100000"/>
              </a:lnSpc>
              <a:buClr>
                <a:srgbClr val="800000"/>
              </a:buClr>
              <a:buFont typeface="Arial" pitchFamily="34" charset="0"/>
              <a:buChar char="•"/>
            </a:pPr>
            <a:r>
              <a:rPr lang="en-US" dirty="0" smtClean="0"/>
              <a:t>Conference networking opportunities</a:t>
            </a:r>
          </a:p>
          <a:p>
            <a:pPr marL="342900" indent="-342900">
              <a:lnSpc>
                <a:spcPct val="100000"/>
              </a:lnSpc>
              <a:buClr>
                <a:srgbClr val="800000"/>
              </a:buClr>
              <a:buFont typeface="Arial" pitchFamily="34" charset="0"/>
              <a:buChar char="•"/>
            </a:pPr>
            <a:r>
              <a:rPr lang="en-US" dirty="0" smtClean="0"/>
              <a:t>Navigating the conference experience</a:t>
            </a:r>
          </a:p>
          <a:p>
            <a:pPr marL="342900" indent="-342900">
              <a:lnSpc>
                <a:spcPct val="100000"/>
              </a:lnSpc>
              <a:buClr>
                <a:srgbClr val="800000"/>
              </a:buClr>
              <a:buFont typeface="Arial" pitchFamily="34" charset="0"/>
              <a:buChar char="•"/>
            </a:pPr>
            <a:r>
              <a:rPr lang="en-US" dirty="0" smtClean="0"/>
              <a:t>Getting the most </a:t>
            </a:r>
            <a:r>
              <a:rPr lang="en-US" dirty="0"/>
              <a:t>o</a:t>
            </a:r>
            <a:r>
              <a:rPr lang="en-US" dirty="0" smtClean="0"/>
              <a:t>ut of your </a:t>
            </a:r>
            <a:r>
              <a:rPr lang="en-US" dirty="0"/>
              <a:t>t</a:t>
            </a:r>
            <a:r>
              <a:rPr lang="en-US" dirty="0" smtClean="0"/>
              <a:t>ime here</a:t>
            </a:r>
          </a:p>
          <a:p>
            <a:pPr marL="342900" indent="-342900">
              <a:lnSpc>
                <a:spcPct val="100000"/>
              </a:lnSpc>
              <a:buClr>
                <a:srgbClr val="800000"/>
              </a:buClr>
              <a:buFont typeface="Arial" pitchFamily="34" charset="0"/>
              <a:buChar char="•"/>
            </a:pPr>
            <a:r>
              <a:rPr lang="en-US" dirty="0" smtClean="0"/>
              <a:t>After this week</a:t>
            </a:r>
          </a:p>
          <a:p>
            <a:pPr>
              <a:lnSpc>
                <a:spcPct val="100000"/>
              </a:lnSpc>
              <a:buClr>
                <a:srgbClr val="800000"/>
              </a:buClr>
            </a:pPr>
            <a:endParaRPr lang="en-US" dirty="0" smtClean="0"/>
          </a:p>
          <a:p>
            <a:pPr marL="457200" indent="-457200">
              <a:lnSpc>
                <a:spcPct val="100000"/>
              </a:lnSpc>
              <a:buFont typeface="Arial"/>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pic>
        <p:nvPicPr>
          <p:cNvPr id="9" name="Picture 8" descr="Reflec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1919" y="4267200"/>
            <a:ext cx="2337660" cy="1551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nterac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2549525"/>
            <a:ext cx="2340071" cy="1553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Discussi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8655" y="866005"/>
            <a:ext cx="2356885" cy="1549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57275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1875673"/>
            <a:ext cx="5638800" cy="369332"/>
          </a:xfrm>
          <a:prstGeom prst="rect">
            <a:avLst/>
          </a:prstGeom>
        </p:spPr>
        <p:txBody>
          <a:bodyPr wrap="square">
            <a:spAutoFit/>
          </a:bodyPr>
          <a:lstStyle/>
          <a:p>
            <a:endParaRPr lang="en-US" dirty="0"/>
          </a:p>
        </p:txBody>
      </p:sp>
      <p:sp>
        <p:nvSpPr>
          <p:cNvPr id="7" name="Rectangle 6"/>
          <p:cNvSpPr/>
          <p:nvPr/>
        </p:nvSpPr>
        <p:spPr>
          <a:xfrm>
            <a:off x="3048000" y="4233785"/>
            <a:ext cx="5257800" cy="369332"/>
          </a:xfrm>
          <a:prstGeom prst="rect">
            <a:avLst/>
          </a:prstGeom>
        </p:spPr>
        <p:txBody>
          <a:bodyPr wrap="square">
            <a:spAutoFit/>
          </a:bodyPr>
          <a:lstStyle/>
          <a:p>
            <a:endParaRPr lang="en-US" dirty="0"/>
          </a:p>
        </p:txBody>
      </p:sp>
      <p:sp>
        <p:nvSpPr>
          <p:cNvPr id="10" name="Content Placeholder 9"/>
          <p:cNvSpPr>
            <a:spLocks noGrp="1"/>
          </p:cNvSpPr>
          <p:nvPr>
            <p:ph idx="1"/>
          </p:nvPr>
        </p:nvSpPr>
        <p:spPr>
          <a:xfrm>
            <a:off x="606829" y="2245005"/>
            <a:ext cx="8079971" cy="3673193"/>
          </a:xfrm>
        </p:spPr>
        <p:txBody>
          <a:bodyPr/>
          <a:lstStyle/>
          <a:p>
            <a:pPr marL="533400" indent="-533400">
              <a:buClr>
                <a:srgbClr val="0000FF"/>
              </a:buClr>
              <a:buSzPct val="100000"/>
              <a:buFont typeface="Calibri" pitchFamily="34" charset="0"/>
              <a:buAutoNum type="arabicPeriod" startAt="9"/>
            </a:pPr>
            <a:r>
              <a:rPr lang="en-US" sz="2800" dirty="0">
                <a:latin typeface="Arial" charset="0"/>
                <a:ea typeface="ＭＳ Ｐゴシック" pitchFamily="34" charset="-128"/>
                <a:cs typeface="Arial" charset="0"/>
              </a:rPr>
              <a:t>Pass good ideas on to your staff.  Commit to sharing with them, and discuss together what makes sense to implement or aim for within the  IT operation and institutional mission.</a:t>
            </a:r>
          </a:p>
          <a:p>
            <a:pPr marL="533400" indent="-533400">
              <a:buClr>
                <a:srgbClr val="0000FF"/>
              </a:buClr>
              <a:buSzPct val="100000"/>
              <a:buFont typeface="Calibri" pitchFamily="34" charset="0"/>
              <a:buAutoNum type="arabicPeriod" startAt="9"/>
            </a:pPr>
            <a:r>
              <a:rPr lang="en-US" sz="2800" dirty="0">
                <a:latin typeface="Arial" charset="0"/>
                <a:ea typeface="ＭＳ Ｐゴシック" pitchFamily="34" charset="-128"/>
                <a:cs typeface="Arial" charset="0"/>
              </a:rPr>
              <a:t> Realize that the effect of attending the conference could be as subtle as a change in attitude.</a:t>
            </a:r>
          </a:p>
          <a:p>
            <a:pPr marL="0" indent="0">
              <a:buClr>
                <a:srgbClr val="0000FF"/>
              </a:buClr>
              <a:buSzPct val="100000"/>
              <a:buNone/>
            </a:pPr>
            <a:endParaRPr lang="en-US" dirty="0">
              <a:latin typeface="Arial" charset="0"/>
              <a:ea typeface="ＭＳ Ｐゴシック" pitchFamily="34" charset="-128"/>
              <a:cs typeface="Arial" charset="0"/>
            </a:endParaRPr>
          </a:p>
        </p:txBody>
      </p:sp>
      <p:sp>
        <p:nvSpPr>
          <p:cNvPr id="13" name="Rectangle 12"/>
          <p:cNvSpPr/>
          <p:nvPr/>
        </p:nvSpPr>
        <p:spPr>
          <a:xfrm>
            <a:off x="533400" y="5715000"/>
            <a:ext cx="6205194" cy="954107"/>
          </a:xfrm>
          <a:prstGeom prst="rect">
            <a:avLst/>
          </a:prstGeom>
          <a:solidFill>
            <a:schemeClr val="accent2">
              <a:lumMod val="20000"/>
              <a:lumOff val="80000"/>
            </a:schemeClr>
          </a:solidFill>
        </p:spPr>
        <p:txBody>
          <a:bodyPr wrap="square">
            <a:spAutoFit/>
          </a:bodyPr>
          <a:lstStyle/>
          <a:p>
            <a:pPr>
              <a:buFont typeface="Wingdings" charset="2"/>
              <a:buNone/>
              <a:defRPr/>
            </a:pPr>
            <a:r>
              <a:rPr lang="en-US" sz="2000" b="1" dirty="0">
                <a:ea typeface="ＭＳ Ｐゴシック" charset="-128"/>
                <a:cs typeface="Arial" charset="0"/>
              </a:rPr>
              <a:t>Adapted from… </a:t>
            </a:r>
            <a:r>
              <a:rPr lang="en-US" i="1" dirty="0">
                <a:ea typeface="ＭＳ Ｐゴシック" charset="-128"/>
                <a:cs typeface="Arial" charset="0"/>
              </a:rPr>
              <a:t>Ideas to Action:  Ten Hints for Getting the most from a Conference. </a:t>
            </a:r>
            <a:r>
              <a:rPr lang="en-US" dirty="0">
                <a:ea typeface="ＭＳ Ｐゴシック" charset="-128"/>
                <a:cs typeface="Arial" charset="0"/>
              </a:rPr>
              <a:t>Joan </a:t>
            </a:r>
            <a:r>
              <a:rPr lang="en-US" dirty="0" err="1">
                <a:ea typeface="ＭＳ Ｐゴシック" charset="-128"/>
                <a:cs typeface="Arial" charset="0"/>
              </a:rPr>
              <a:t>Getman</a:t>
            </a:r>
            <a:r>
              <a:rPr lang="en-US" dirty="0">
                <a:ea typeface="ＭＳ Ｐゴシック" charset="-128"/>
                <a:cs typeface="Arial" charset="0"/>
              </a:rPr>
              <a:t> and Nikki Reynolds. EDUCAUSE Quarterly, No. 3, 2002</a:t>
            </a:r>
          </a:p>
        </p:txBody>
      </p:sp>
      <p:pic>
        <p:nvPicPr>
          <p:cNvPr id="9" name="Picture 6" descr="Interac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262" y="293599"/>
            <a:ext cx="2555875" cy="1696735"/>
          </a:xfrm>
          <a:prstGeom prst="rect">
            <a:avLst/>
          </a:prstGeom>
          <a:noFill/>
          <a:ln>
            <a:noFill/>
          </a:ln>
          <a:effectLst>
            <a:outerShdw dist="38100" dir="54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rot="1402267">
            <a:off x="5802728" y="311346"/>
            <a:ext cx="1894389" cy="1569660"/>
          </a:xfrm>
          <a:prstGeom prst="rect">
            <a:avLst/>
          </a:prstGeom>
          <a:solidFill>
            <a:srgbClr val="FFFF66"/>
          </a:solidFill>
          <a:ln>
            <a:noFill/>
          </a:ln>
        </p:spPr>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dirty="0">
                <a:latin typeface="Handwriting - Dakota" charset="0"/>
              </a:rPr>
              <a:t>10 ways to get the most out of the conference</a:t>
            </a:r>
          </a:p>
        </p:txBody>
      </p:sp>
    </p:spTree>
    <p:extLst>
      <p:ext uri="{BB962C8B-B14F-4D97-AF65-F5344CB8AC3E}">
        <p14:creationId xmlns:p14="http://schemas.microsoft.com/office/powerpoint/2010/main" val="35949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a:xfrm>
            <a:off x="600594" y="2667000"/>
            <a:ext cx="8251305" cy="914400"/>
          </a:xfrm>
        </p:spPr>
        <p:txBody>
          <a:bodyPr/>
          <a:lstStyle/>
          <a:p>
            <a:r>
              <a:rPr lang="en-US" sz="3200" i="1" dirty="0"/>
              <a:t>Elevate Your Game: Taking "IT" </a:t>
            </a:r>
            <a:r>
              <a:rPr lang="en-US" sz="3200" i="1" dirty="0" smtClean="0"/>
              <a:t>Home</a:t>
            </a:r>
            <a:endParaRPr lang="en-US" sz="3200" dirty="0"/>
          </a:p>
        </p:txBody>
      </p:sp>
      <p:sp>
        <p:nvSpPr>
          <p:cNvPr id="2" name="TextBox 1"/>
          <p:cNvSpPr txBox="1"/>
          <p:nvPr/>
        </p:nvSpPr>
        <p:spPr>
          <a:xfrm>
            <a:off x="695325" y="3543299"/>
            <a:ext cx="5905500" cy="769441"/>
          </a:xfrm>
          <a:prstGeom prst="rect">
            <a:avLst/>
          </a:prstGeom>
          <a:noFill/>
        </p:spPr>
        <p:txBody>
          <a:bodyPr wrap="square" rtlCol="0">
            <a:spAutoFit/>
          </a:bodyPr>
          <a:lstStyle/>
          <a:p>
            <a:r>
              <a:rPr lang="en-US" sz="2400" i="1" dirty="0">
                <a:latin typeface="Arial"/>
                <a:cs typeface="Arial"/>
              </a:rPr>
              <a:t>and Your Important Next Steps</a:t>
            </a:r>
            <a:endParaRPr lang="en-US" sz="2400" dirty="0">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84225927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382000" cy="1066799"/>
          </a:xfrm>
          <a:ln>
            <a:noFill/>
          </a:ln>
        </p:spPr>
        <p:txBody>
          <a:bodyPr/>
          <a:lstStyle/>
          <a:p>
            <a:r>
              <a:rPr lang="en-US" sz="3200" i="1" dirty="0">
                <a:solidFill>
                  <a:srgbClr val="000000"/>
                </a:solidFill>
              </a:rPr>
              <a:t>Elevate Your Game: Taking "IT" Home and Your Important Next </a:t>
            </a:r>
            <a:r>
              <a:rPr lang="en-US" sz="3200" i="1" dirty="0" smtClean="0">
                <a:solidFill>
                  <a:srgbClr val="000000"/>
                </a:solidFill>
              </a:rPr>
              <a:t>Steps</a:t>
            </a:r>
            <a:r>
              <a:rPr lang="en-US" sz="2800" dirty="0">
                <a:solidFill>
                  <a:srgbClr val="000000"/>
                </a:solidFill>
              </a:rPr>
              <a:t/>
            </a:r>
            <a:br>
              <a:rPr lang="en-US" sz="2800" dirty="0">
                <a:solidFill>
                  <a:srgbClr val="000000"/>
                </a:solidFill>
              </a:rPr>
            </a:br>
            <a:r>
              <a:rPr lang="en-US" sz="2800" i="1" dirty="0">
                <a:solidFill>
                  <a:srgbClr val="000000"/>
                </a:solidFill>
              </a:rPr>
              <a:t> </a:t>
            </a:r>
            <a:endParaRPr lang="en-US" sz="2800" dirty="0">
              <a:solidFill>
                <a:srgbClr val="000000"/>
              </a:solidFill>
            </a:endParaRPr>
          </a:p>
        </p:txBody>
      </p:sp>
      <p:sp>
        <p:nvSpPr>
          <p:cNvPr id="3" name="Content Placeholder 2"/>
          <p:cNvSpPr>
            <a:spLocks noGrp="1"/>
          </p:cNvSpPr>
          <p:nvPr>
            <p:ph idx="1"/>
          </p:nvPr>
        </p:nvSpPr>
        <p:spPr>
          <a:xfrm>
            <a:off x="457200" y="1557964"/>
            <a:ext cx="8458200" cy="4819650"/>
          </a:xfrm>
        </p:spPr>
        <p:txBody>
          <a:bodyPr/>
          <a:lstStyle/>
          <a:p>
            <a:pPr marL="0" indent="0">
              <a:buNone/>
            </a:pPr>
            <a:r>
              <a:rPr lang="en-US" sz="2400" i="1" dirty="0" smtClean="0">
                <a:solidFill>
                  <a:srgbClr val="C00000"/>
                </a:solidFill>
              </a:rPr>
              <a:t>See slide show </a:t>
            </a:r>
            <a:r>
              <a:rPr lang="en-US" sz="2400" i="1" dirty="0" smtClean="0">
                <a:solidFill>
                  <a:srgbClr val="C00000"/>
                </a:solidFill>
              </a:rPr>
              <a:t>in this session resource area </a:t>
            </a:r>
            <a:r>
              <a:rPr lang="en-US" sz="2400" i="1" dirty="0" smtClean="0">
                <a:solidFill>
                  <a:srgbClr val="000000"/>
                </a:solidFill>
              </a:rPr>
              <a:t>to </a:t>
            </a:r>
            <a:r>
              <a:rPr lang="en-US" sz="2400" i="1" dirty="0">
                <a:solidFill>
                  <a:srgbClr val="000000"/>
                </a:solidFill>
              </a:rPr>
              <a:t>obtain important tips and resources on how to </a:t>
            </a:r>
            <a:r>
              <a:rPr lang="en-US" sz="2400" i="1" dirty="0" smtClean="0">
                <a:solidFill>
                  <a:srgbClr val="000000"/>
                </a:solidFill>
              </a:rPr>
              <a:t>take </a:t>
            </a:r>
            <a:r>
              <a:rPr lang="en-US" sz="2400" i="1" dirty="0">
                <a:solidFill>
                  <a:srgbClr val="000000"/>
                </a:solidFill>
              </a:rPr>
              <a:t>all you’ve learned at the conference and put it to good use when you return to your institution. </a:t>
            </a:r>
            <a:endParaRPr lang="en-US" sz="2400" dirty="0">
              <a:solidFill>
                <a:srgbClr val="000000"/>
              </a:solidFill>
            </a:endParaRPr>
          </a:p>
          <a:p>
            <a:r>
              <a:rPr lang="en-US" sz="2200" i="1" dirty="0" smtClean="0">
                <a:solidFill>
                  <a:srgbClr val="000000"/>
                </a:solidFill>
              </a:rPr>
              <a:t>Ways </a:t>
            </a:r>
            <a:r>
              <a:rPr lang="en-US" sz="2200" i="1" dirty="0">
                <a:solidFill>
                  <a:srgbClr val="000000"/>
                </a:solidFill>
              </a:rPr>
              <a:t>to capture the networking/connections you've made at the conference and further develop these new professional relationships,</a:t>
            </a:r>
            <a:endParaRPr lang="en-US" sz="2200" dirty="0">
              <a:solidFill>
                <a:srgbClr val="000000"/>
              </a:solidFill>
            </a:endParaRPr>
          </a:p>
          <a:p>
            <a:r>
              <a:rPr lang="en-US" sz="2200" i="1" dirty="0" smtClean="0">
                <a:solidFill>
                  <a:srgbClr val="000000"/>
                </a:solidFill>
              </a:rPr>
              <a:t>Your </a:t>
            </a:r>
            <a:r>
              <a:rPr lang="en-US" sz="2200" i="1" dirty="0">
                <a:solidFill>
                  <a:srgbClr val="000000"/>
                </a:solidFill>
              </a:rPr>
              <a:t>learning experiences and how to make good use of new ideas by taking personal action and sharing valuable content with others--including a quick dive into a conference report template, and</a:t>
            </a:r>
            <a:endParaRPr lang="en-US" sz="2200" dirty="0">
              <a:solidFill>
                <a:srgbClr val="000000"/>
              </a:solidFill>
            </a:endParaRPr>
          </a:p>
          <a:p>
            <a:r>
              <a:rPr lang="en-US" sz="2200" i="1" dirty="0">
                <a:solidFill>
                  <a:srgbClr val="000000"/>
                </a:solidFill>
              </a:rPr>
              <a:t>T</a:t>
            </a:r>
            <a:r>
              <a:rPr lang="en-US" sz="2200" i="1" dirty="0" smtClean="0">
                <a:solidFill>
                  <a:srgbClr val="000000"/>
                </a:solidFill>
              </a:rPr>
              <a:t>he </a:t>
            </a:r>
            <a:r>
              <a:rPr lang="en-US" sz="2200" i="1" dirty="0">
                <a:solidFill>
                  <a:srgbClr val="000000"/>
                </a:solidFill>
              </a:rPr>
              <a:t>next professional development steps for YOU</a:t>
            </a:r>
            <a:r>
              <a:rPr lang="en-US" sz="2200" i="1" dirty="0" smtClean="0">
                <a:solidFill>
                  <a:srgbClr val="000000"/>
                </a:solidFill>
              </a:rPr>
              <a:t>!</a:t>
            </a:r>
            <a:endParaRPr lang="en-US" sz="2200" dirty="0">
              <a:solidFill>
                <a:srgbClr val="000000"/>
              </a:solidFill>
            </a:endParaRPr>
          </a:p>
        </p:txBody>
      </p:sp>
    </p:spTree>
    <p:extLst>
      <p:ext uri="{BB962C8B-B14F-4D97-AF65-F5344CB8AC3E}">
        <p14:creationId xmlns:p14="http://schemas.microsoft.com/office/powerpoint/2010/main" val="155715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715" y="892719"/>
            <a:ext cx="7195806" cy="1400174"/>
          </a:xfrm>
          <a:ln>
            <a:noFill/>
          </a:ln>
        </p:spPr>
        <p:txBody>
          <a:bodyPr/>
          <a:lstStyle/>
          <a:p>
            <a:pPr algn="ctr"/>
            <a:r>
              <a:rPr lang="en-US" b="1" i="1" dirty="0">
                <a:solidFill>
                  <a:srgbClr val="800000"/>
                </a:solidFill>
                <a:latin typeface="Arial" charset="0"/>
                <a:ea typeface="ＭＳ Ｐゴシック" charset="-128"/>
              </a:rPr>
              <a:t>Here’s to a Terrific Learning and Networking Experience!</a:t>
            </a:r>
            <a:r>
              <a:rPr lang="en-US" b="1" dirty="0">
                <a:solidFill>
                  <a:srgbClr val="800000"/>
                </a:solidFill>
              </a:rPr>
              <a:t/>
            </a:r>
            <a:br>
              <a:rPr lang="en-US" b="1" dirty="0">
                <a:solidFill>
                  <a:srgbClr val="800000"/>
                </a:solidFill>
              </a:rPr>
            </a:br>
            <a:r>
              <a:rPr lang="en-US" b="1" dirty="0">
                <a:solidFill>
                  <a:srgbClr val="800000"/>
                </a:solidFill>
              </a:rPr>
              <a:t/>
            </a:r>
            <a:br>
              <a:rPr lang="en-US" b="1" dirty="0">
                <a:solidFill>
                  <a:srgbClr val="800000"/>
                </a:solidFill>
              </a:rPr>
            </a:br>
            <a:r>
              <a:rPr lang="en-US" b="1" i="1" dirty="0">
                <a:solidFill>
                  <a:srgbClr val="800000"/>
                </a:solidFill>
              </a:rPr>
              <a:t> </a:t>
            </a:r>
            <a:endParaRPr lang="en-US" b="1" dirty="0">
              <a:solidFill>
                <a:srgbClr val="800000"/>
              </a:solidFill>
            </a:endParaRPr>
          </a:p>
        </p:txBody>
      </p:sp>
      <p:sp>
        <p:nvSpPr>
          <p:cNvPr id="3" name="Content Placeholder 2"/>
          <p:cNvSpPr>
            <a:spLocks noGrp="1"/>
          </p:cNvSpPr>
          <p:nvPr>
            <p:ph idx="1"/>
          </p:nvPr>
        </p:nvSpPr>
        <p:spPr>
          <a:xfrm>
            <a:off x="485775" y="2905125"/>
            <a:ext cx="8458200" cy="1950096"/>
          </a:xfrm>
        </p:spPr>
        <p:txBody>
          <a:bodyPr/>
          <a:lstStyle/>
          <a:p>
            <a:pPr marL="0" indent="0">
              <a:lnSpc>
                <a:spcPct val="80000"/>
              </a:lnSpc>
              <a:spcAft>
                <a:spcPts val="600"/>
              </a:spcAft>
              <a:buClr>
                <a:srgbClr val="FFD861"/>
              </a:buClr>
              <a:buSzPct val="90000"/>
              <a:buNone/>
            </a:pPr>
            <a:r>
              <a:rPr lang="en-US" sz="2800" dirty="0" smtClean="0">
                <a:solidFill>
                  <a:srgbClr val="4C4C4F"/>
                </a:solidFill>
                <a:cs typeface="Arial" charset="0"/>
              </a:rPr>
              <a:t>Bill </a:t>
            </a:r>
            <a:r>
              <a:rPr lang="en-US" sz="2800" dirty="0" smtClean="0">
                <a:solidFill>
                  <a:srgbClr val="4C4C4F"/>
                </a:solidFill>
                <a:cs typeface="Arial" charset="0"/>
              </a:rPr>
              <a:t>White	</a:t>
            </a:r>
            <a:r>
              <a:rPr lang="en-US" sz="2800" dirty="0">
                <a:solidFill>
                  <a:srgbClr val="4C4C4F"/>
                </a:solidFill>
                <a:cs typeface="Arial" charset="0"/>
              </a:rPr>
              <a:t>	</a:t>
            </a:r>
            <a:r>
              <a:rPr lang="en-US" sz="2800" dirty="0" smtClean="0">
                <a:solidFill>
                  <a:srgbClr val="4C4C4F"/>
                </a:solidFill>
                <a:cs typeface="Arial" charset="0"/>
                <a:hlinkClick r:id="rId3"/>
              </a:rPr>
              <a:t>bwhite</a:t>
            </a:r>
            <a:r>
              <a:rPr lang="en-US" sz="2800" dirty="0" smtClean="0">
                <a:solidFill>
                  <a:srgbClr val="4C4C4F"/>
                </a:solidFill>
                <a:cs typeface="Arial" charset="0"/>
                <a:hlinkClick r:id="rId3"/>
              </a:rPr>
              <a:t>@valenciacollege.edu</a:t>
            </a:r>
            <a:r>
              <a:rPr lang="en-US" sz="2800" dirty="0" smtClean="0">
                <a:solidFill>
                  <a:srgbClr val="4C4C4F"/>
                </a:solidFill>
                <a:cs typeface="Arial" charset="0"/>
              </a:rPr>
              <a:t> </a:t>
            </a:r>
            <a:endParaRPr lang="en-US" sz="2800" dirty="0">
              <a:solidFill>
                <a:srgbClr val="4C4C4F"/>
              </a:solidFill>
              <a:cs typeface="Arial" charset="0"/>
            </a:endParaRPr>
          </a:p>
          <a:p>
            <a:pPr marL="0" indent="0">
              <a:lnSpc>
                <a:spcPct val="80000"/>
              </a:lnSpc>
              <a:spcAft>
                <a:spcPts val="600"/>
              </a:spcAft>
              <a:buClr>
                <a:srgbClr val="FFD861"/>
              </a:buClr>
              <a:buSzPct val="90000"/>
              <a:buNone/>
            </a:pPr>
            <a:r>
              <a:rPr lang="en-US" sz="2800" dirty="0" err="1">
                <a:solidFill>
                  <a:srgbClr val="4C4C4F"/>
                </a:solidFill>
                <a:cs typeface="Arial" charset="0"/>
              </a:rPr>
              <a:t>Lida</a:t>
            </a:r>
            <a:r>
              <a:rPr lang="en-US" sz="2800" dirty="0">
                <a:solidFill>
                  <a:srgbClr val="4C4C4F"/>
                </a:solidFill>
                <a:cs typeface="Arial" charset="0"/>
              </a:rPr>
              <a:t> </a:t>
            </a:r>
            <a:r>
              <a:rPr lang="en-US" sz="2800" dirty="0" smtClean="0">
                <a:solidFill>
                  <a:srgbClr val="4C4C4F"/>
                </a:solidFill>
                <a:cs typeface="Arial" charset="0"/>
              </a:rPr>
              <a:t>Larsen	</a:t>
            </a:r>
            <a:r>
              <a:rPr lang="en-US" sz="2800" dirty="0" smtClean="0">
                <a:solidFill>
                  <a:srgbClr val="4C4C4F"/>
                </a:solidFill>
                <a:cs typeface="Arial" charset="0"/>
                <a:hlinkClick r:id="rId4"/>
              </a:rPr>
              <a:t>llarsen</a:t>
            </a:r>
            <a:r>
              <a:rPr lang="en-US" sz="2800" dirty="0">
                <a:solidFill>
                  <a:srgbClr val="4C4C4F"/>
                </a:solidFill>
                <a:cs typeface="Arial" charset="0"/>
                <a:hlinkClick r:id="rId4"/>
              </a:rPr>
              <a:t>@educause.edu</a:t>
            </a:r>
            <a:endParaRPr lang="en-US" sz="2800" dirty="0">
              <a:solidFill>
                <a:srgbClr val="4C4C4F"/>
              </a:solidFill>
              <a:cs typeface="Arial" charset="0"/>
            </a:endParaRPr>
          </a:p>
          <a:p>
            <a:pPr marL="0" indent="0">
              <a:lnSpc>
                <a:spcPct val="80000"/>
              </a:lnSpc>
              <a:spcAft>
                <a:spcPts val="600"/>
              </a:spcAft>
              <a:buClr>
                <a:srgbClr val="FFD861"/>
              </a:buClr>
              <a:buSzPct val="90000"/>
              <a:buNone/>
            </a:pPr>
            <a:r>
              <a:rPr lang="en-US" sz="2800" dirty="0">
                <a:solidFill>
                  <a:srgbClr val="4C4C4F"/>
                </a:solidFill>
                <a:cs typeface="Arial" charset="0"/>
              </a:rPr>
              <a:t>Julie K. </a:t>
            </a:r>
            <a:r>
              <a:rPr lang="en-US" sz="2800" dirty="0" smtClean="0">
                <a:solidFill>
                  <a:srgbClr val="4C4C4F"/>
                </a:solidFill>
                <a:cs typeface="Arial" charset="0"/>
              </a:rPr>
              <a:t>Little	</a:t>
            </a:r>
            <a:r>
              <a:rPr lang="en-US" sz="2800" u="sng" dirty="0" err="1" smtClean="0">
                <a:solidFill>
                  <a:schemeClr val="hlink"/>
                </a:solidFill>
                <a:cs typeface="Arial" charset="0"/>
              </a:rPr>
              <a:t>jlittle</a:t>
            </a:r>
            <a:r>
              <a:rPr lang="en-US" sz="2800" u="sng" dirty="0" err="1">
                <a:solidFill>
                  <a:srgbClr val="4C4C4F"/>
                </a:solidFill>
                <a:cs typeface="Arial" charset="0"/>
                <a:hlinkClick r:id="rId5"/>
              </a:rPr>
              <a:t>@educause.edu</a:t>
            </a:r>
            <a:endParaRPr lang="en-US" sz="2800" u="sng" dirty="0">
              <a:solidFill>
                <a:srgbClr val="4C4C4F"/>
              </a:solidFill>
              <a:cs typeface="Arial" charset="0"/>
            </a:endParaRPr>
          </a:p>
          <a:p>
            <a:endParaRPr lang="en-US" dirty="0"/>
          </a:p>
        </p:txBody>
      </p:sp>
    </p:spTree>
    <p:extLst>
      <p:ext uri="{BB962C8B-B14F-4D97-AF65-F5344CB8AC3E}">
        <p14:creationId xmlns:p14="http://schemas.microsoft.com/office/powerpoint/2010/main" val="152186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Introductions</a:t>
            </a:r>
            <a:endParaRPr lang="en-US" dirty="0"/>
          </a:p>
        </p:txBody>
      </p:sp>
      <p:sp>
        <p:nvSpPr>
          <p:cNvPr id="5" name="Content Placeholder 4"/>
          <p:cNvSpPr>
            <a:spLocks noGrp="1"/>
          </p:cNvSpPr>
          <p:nvPr>
            <p:ph type="body" idx="10"/>
          </p:nvPr>
        </p:nvSpPr>
        <p:spPr>
          <a:xfrm>
            <a:off x="3454401" y="1298407"/>
            <a:ext cx="5283199" cy="4789293"/>
          </a:xfrm>
        </p:spPr>
        <p:txBody>
          <a:bodyPr/>
          <a:lstStyle/>
          <a:p>
            <a:pPr>
              <a:lnSpc>
                <a:spcPct val="100000"/>
              </a:lnSpc>
            </a:pPr>
            <a:r>
              <a:rPr lang="en-US" dirty="0" smtClean="0">
                <a:solidFill>
                  <a:srgbClr val="800000"/>
                </a:solidFill>
              </a:rPr>
              <a:t>At your tables: </a:t>
            </a:r>
            <a:endParaRPr lang="en-US" dirty="0" smtClean="0">
              <a:solidFill>
                <a:srgbClr val="800000"/>
              </a:solidFill>
            </a:endParaRPr>
          </a:p>
          <a:p>
            <a:pPr>
              <a:lnSpc>
                <a:spcPct val="100000"/>
              </a:lnSpc>
            </a:pPr>
            <a:endParaRPr lang="en-US" dirty="0" smtClean="0">
              <a:solidFill>
                <a:srgbClr val="800000"/>
              </a:solidFill>
            </a:endParaRPr>
          </a:p>
          <a:p>
            <a:pPr marL="342900" indent="-342900">
              <a:lnSpc>
                <a:spcPct val="100000"/>
              </a:lnSpc>
              <a:spcBef>
                <a:spcPts val="0"/>
              </a:spcBef>
              <a:buClr>
                <a:srgbClr val="800000"/>
              </a:buClr>
              <a:buFont typeface="Arial"/>
              <a:buChar char="•"/>
            </a:pPr>
            <a:r>
              <a:rPr lang="en-US" dirty="0" smtClean="0"/>
              <a:t>Name and Institution</a:t>
            </a:r>
          </a:p>
          <a:p>
            <a:pPr marL="342900" indent="-342900">
              <a:lnSpc>
                <a:spcPct val="100000"/>
              </a:lnSpc>
              <a:spcBef>
                <a:spcPts val="0"/>
              </a:spcBef>
              <a:buClr>
                <a:srgbClr val="800000"/>
              </a:buClr>
              <a:buFont typeface="Arial"/>
              <a:buChar char="•"/>
            </a:pPr>
            <a:r>
              <a:rPr lang="en-US" dirty="0" smtClean="0"/>
              <a:t>Title (or what do you do?)</a:t>
            </a:r>
          </a:p>
          <a:p>
            <a:pPr marL="342900" indent="-342900">
              <a:lnSpc>
                <a:spcPct val="100000"/>
              </a:lnSpc>
              <a:buClr>
                <a:srgbClr val="800000"/>
              </a:buClr>
              <a:buFont typeface="Arial"/>
              <a:buChar char="•"/>
            </a:pPr>
            <a:r>
              <a:rPr lang="en-US" dirty="0" smtClean="0"/>
              <a:t>Why did you decide to attend this conference?</a:t>
            </a:r>
          </a:p>
          <a:p>
            <a:pPr marL="342900" indent="-342900">
              <a:lnSpc>
                <a:spcPct val="100000"/>
              </a:lnSpc>
              <a:buClr>
                <a:srgbClr val="800000"/>
              </a:buClr>
              <a:buFont typeface="Arial"/>
              <a:buChar char="•"/>
            </a:pPr>
            <a:r>
              <a:rPr lang="en-US" dirty="0" smtClean="0"/>
              <a:t>What questions do you have for those who have attended before?</a:t>
            </a:r>
          </a:p>
          <a:p>
            <a:pPr marL="342900" indent="-342900">
              <a:lnSpc>
                <a:spcPct val="100000"/>
              </a:lnSpc>
              <a:buClr>
                <a:srgbClr val="800000"/>
              </a:buClr>
              <a:buFont typeface="Arial"/>
              <a:buChar char="•"/>
            </a:pPr>
            <a:r>
              <a:rPr lang="en-US" dirty="0" smtClean="0"/>
              <a:t>Goals for the next three days?</a:t>
            </a:r>
          </a:p>
          <a:p>
            <a:pPr marL="800100" lvl="1" indent="-342900">
              <a:buClr>
                <a:srgbClr val="800000"/>
              </a:buClr>
              <a:buFont typeface="Arial"/>
              <a:buChar char="•"/>
            </a:pPr>
            <a:r>
              <a:rPr lang="en-US" sz="2000" dirty="0" smtClean="0">
                <a:solidFill>
                  <a:srgbClr val="800000"/>
                </a:solidFill>
                <a:latin typeface="Arial" charset="0"/>
                <a:ea typeface="ＭＳ Ｐゴシック" pitchFamily="34" charset="-128"/>
                <a:cs typeface="Arial" charset="0"/>
              </a:rPr>
              <a:t>Information </a:t>
            </a:r>
            <a:r>
              <a:rPr lang="en-US" sz="2000" dirty="0">
                <a:solidFill>
                  <a:srgbClr val="800000"/>
                </a:solidFill>
                <a:latin typeface="Arial" charset="0"/>
                <a:ea typeface="ＭＳ Ｐゴシック" pitchFamily="34" charset="-128"/>
                <a:cs typeface="Arial" charset="0"/>
              </a:rPr>
              <a:t>and networking </a:t>
            </a:r>
            <a:r>
              <a:rPr lang="en-US" sz="2000" dirty="0" smtClean="0">
                <a:solidFill>
                  <a:srgbClr val="800000"/>
                </a:solidFill>
                <a:latin typeface="Arial" charset="0"/>
                <a:ea typeface="ＭＳ Ｐゴシック" pitchFamily="34" charset="-128"/>
                <a:cs typeface="Arial" charset="0"/>
              </a:rPr>
              <a:t>needs</a:t>
            </a:r>
          </a:p>
          <a:p>
            <a:pPr marL="800100" lvl="1" indent="-342900">
              <a:buClr>
                <a:srgbClr val="800000"/>
              </a:buClr>
              <a:buFont typeface="Arial"/>
              <a:buChar char="•"/>
            </a:pPr>
            <a:r>
              <a:rPr lang="en-US" sz="2000" dirty="0" smtClean="0">
                <a:solidFill>
                  <a:srgbClr val="800000"/>
                </a:solidFill>
                <a:latin typeface="Arial" charset="0"/>
                <a:ea typeface="ＭＳ Ｐゴシック" pitchFamily="34" charset="-128"/>
                <a:cs typeface="Arial" charset="0"/>
              </a:rPr>
              <a:t>Specific </a:t>
            </a:r>
            <a:r>
              <a:rPr lang="en-US" sz="2000" dirty="0">
                <a:solidFill>
                  <a:srgbClr val="800000"/>
                </a:solidFill>
                <a:latin typeface="Arial" charset="0"/>
                <a:ea typeface="ＭＳ Ｐゴシック" pitchFamily="34" charset="-128"/>
                <a:cs typeface="Arial" charset="0"/>
              </a:rPr>
              <a:t>things/answers you are hoping </a:t>
            </a:r>
            <a:r>
              <a:rPr lang="en-US" sz="2000" dirty="0" smtClean="0">
                <a:solidFill>
                  <a:srgbClr val="800000"/>
                </a:solidFill>
                <a:latin typeface="Arial" charset="0"/>
                <a:ea typeface="ＭＳ Ｐゴシック" pitchFamily="34" charset="-128"/>
                <a:cs typeface="Arial" charset="0"/>
              </a:rPr>
              <a:t>to </a:t>
            </a:r>
            <a:r>
              <a:rPr lang="en-US" sz="2000" dirty="0">
                <a:solidFill>
                  <a:srgbClr val="800000"/>
                </a:solidFill>
                <a:latin typeface="Arial" charset="0"/>
                <a:ea typeface="ＭＳ Ｐゴシック" pitchFamily="34" charset="-128"/>
                <a:cs typeface="Arial" charset="0"/>
              </a:rPr>
              <a:t>find here</a:t>
            </a:r>
            <a:endParaRPr lang="en-US" sz="2000" dirty="0">
              <a:solidFill>
                <a:srgbClr val="800000"/>
              </a:solidFill>
            </a:endParaRPr>
          </a:p>
          <a:p>
            <a:pPr marL="342900" indent="-342900">
              <a:lnSpc>
                <a:spcPct val="100000"/>
              </a:lnSpc>
              <a:buClr>
                <a:srgbClr val="800000"/>
              </a:buClr>
              <a:buFont typeface="Arial"/>
              <a:buChar char="•"/>
            </a:pPr>
            <a:endParaRPr lang="en-US" dirty="0" smtClean="0"/>
          </a:p>
          <a:p>
            <a:pPr marL="342900" indent="-342900">
              <a:lnSpc>
                <a:spcPct val="130000"/>
              </a:lnSpc>
              <a:buClr>
                <a:srgbClr val="800000"/>
              </a:buClr>
              <a:buFont typeface="Arial"/>
              <a:buChar char="•"/>
            </a:pPr>
            <a:endParaRPr lang="en-US" dirty="0"/>
          </a:p>
        </p:txBody>
      </p:sp>
      <p:pic>
        <p:nvPicPr>
          <p:cNvPr id="6" name="Picture 5" descr="RibbonBar.jpg"/>
          <p:cNvPicPr>
            <a:picLocks noChangeAspect="1"/>
          </p:cNvPicPr>
          <p:nvPr/>
        </p:nvPicPr>
        <p:blipFill rotWithShape="1">
          <a:blip r:embed="rId3"/>
          <a:srcRect t="7312"/>
          <a:stretch/>
        </p:blipFill>
        <p:spPr bwMode="auto">
          <a:xfrm>
            <a:off x="543995" y="1501775"/>
            <a:ext cx="2399308" cy="2086162"/>
          </a:xfrm>
          <a:prstGeom prst="rect">
            <a:avLst/>
          </a:prstGeom>
          <a:ln>
            <a:noFill/>
          </a:ln>
          <a:effectLst>
            <a:outerShdw blurRad="190500" algn="tl" rotWithShape="0">
              <a:srgbClr val="000000">
                <a:alpha val="70000"/>
              </a:srgbClr>
            </a:outerShdw>
          </a:effectLst>
        </p:spPr>
      </p:pic>
      <p:pic>
        <p:nvPicPr>
          <p:cNvPr id="7" name="Picture 4" descr="ELI091_Photo7.jpg"/>
          <p:cNvPicPr>
            <a:picLocks noChangeAspect="1"/>
          </p:cNvPicPr>
          <p:nvPr/>
        </p:nvPicPr>
        <p:blipFill rotWithShape="1">
          <a:blip r:embed="rId4"/>
          <a:srcRect r="6865"/>
          <a:stretch/>
        </p:blipFill>
        <p:spPr bwMode="auto">
          <a:xfrm>
            <a:off x="531295" y="4038600"/>
            <a:ext cx="2402405" cy="18258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991933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a:xfrm>
            <a:off x="626918" y="3509093"/>
            <a:ext cx="8021782" cy="500732"/>
          </a:xfrm>
        </p:spPr>
        <p:txBody>
          <a:bodyPr/>
          <a:lstStyle/>
          <a:p>
            <a:r>
              <a:rPr lang="en-US" sz="2400" dirty="0" smtClean="0"/>
              <a:t>Networking Opportunities</a:t>
            </a:r>
            <a:endParaRPr lang="en-US" sz="2400" dirty="0"/>
          </a:p>
        </p:txBody>
      </p:sp>
      <p:sp>
        <p:nvSpPr>
          <p:cNvPr id="3" name="Text Placeholder 2"/>
          <p:cNvSpPr>
            <a:spLocks noGrp="1"/>
          </p:cNvSpPr>
          <p:nvPr>
            <p:ph type="body" idx="13"/>
          </p:nvPr>
        </p:nvSpPr>
        <p:spPr>
          <a:xfrm>
            <a:off x="600594" y="2667000"/>
            <a:ext cx="8175106" cy="914400"/>
          </a:xfrm>
        </p:spPr>
        <p:txBody>
          <a:bodyPr/>
          <a:lstStyle/>
          <a:p>
            <a:r>
              <a:rPr lang="en-US" sz="3200" dirty="0" smtClean="0"/>
              <a:t>Engage with the Community</a:t>
            </a:r>
            <a:endParaRPr lang="en-US" sz="3200" dirty="0"/>
          </a:p>
        </p:txBody>
      </p:sp>
    </p:spTree>
    <p:extLst>
      <p:ext uri="{BB962C8B-B14F-4D97-AF65-F5344CB8AC3E}">
        <p14:creationId xmlns:p14="http://schemas.microsoft.com/office/powerpoint/2010/main" val="118922603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338675"/>
            <a:ext cx="8250786" cy="729971"/>
          </a:xfrm>
        </p:spPr>
        <p:txBody>
          <a:bodyPr/>
          <a:lstStyle/>
          <a:p>
            <a:r>
              <a:rPr lang="en-US" dirty="0" smtClean="0"/>
              <a:t>Networking Opportunities</a:t>
            </a:r>
            <a:endParaRPr lang="en-US" dirty="0"/>
          </a:p>
        </p:txBody>
      </p:sp>
      <p:sp>
        <p:nvSpPr>
          <p:cNvPr id="3" name="Content Placeholder 2"/>
          <p:cNvSpPr>
            <a:spLocks noGrp="1"/>
          </p:cNvSpPr>
          <p:nvPr>
            <p:ph type="body" idx="10"/>
          </p:nvPr>
        </p:nvSpPr>
        <p:spPr>
          <a:xfrm>
            <a:off x="596900" y="1457325"/>
            <a:ext cx="5472643" cy="4705071"/>
          </a:xfrm>
        </p:spPr>
        <p:txBody>
          <a:bodyPr/>
          <a:lstStyle/>
          <a:p>
            <a:pPr marL="457200" indent="-457200">
              <a:lnSpc>
                <a:spcPct val="80000"/>
              </a:lnSpc>
              <a:buFont typeface="Arial"/>
              <a:buChar char="•"/>
              <a:defRPr/>
            </a:pPr>
            <a:r>
              <a:rPr lang="en-US" dirty="0">
                <a:solidFill>
                  <a:schemeClr val="tx1"/>
                </a:solidFill>
                <a:latin typeface="Arial" charset="0"/>
                <a:ea typeface="ＭＳ Ｐゴシック" charset="-128"/>
                <a:cs typeface="Arial" charset="0"/>
              </a:rPr>
              <a:t>Affinity ribbons/stickers</a:t>
            </a:r>
          </a:p>
          <a:p>
            <a:pPr marL="457200" indent="-457200">
              <a:lnSpc>
                <a:spcPct val="80000"/>
              </a:lnSpc>
              <a:buFont typeface="Arial"/>
              <a:buChar char="•"/>
              <a:defRPr/>
            </a:pPr>
            <a:r>
              <a:rPr lang="en-US" dirty="0">
                <a:solidFill>
                  <a:schemeClr val="tx1"/>
                </a:solidFill>
                <a:latin typeface="Arial" charset="0"/>
                <a:ea typeface="ＭＳ Ｐゴシック" charset="-128"/>
                <a:cs typeface="Arial" charset="0"/>
              </a:rPr>
              <a:t>Welcome reception</a:t>
            </a:r>
          </a:p>
          <a:p>
            <a:pPr marL="457200" indent="-457200">
              <a:lnSpc>
                <a:spcPct val="80000"/>
              </a:lnSpc>
              <a:buFont typeface="Arial"/>
              <a:buChar char="•"/>
              <a:defRPr/>
            </a:pPr>
            <a:r>
              <a:rPr lang="en-US" dirty="0">
                <a:solidFill>
                  <a:schemeClr val="tx1"/>
                </a:solidFill>
                <a:latin typeface="Arial" charset="0"/>
                <a:ea typeface="ＭＳ Ｐゴシック" charset="-128"/>
                <a:cs typeface="Arial" charset="0"/>
              </a:rPr>
              <a:t>Lunch and breaks</a:t>
            </a:r>
          </a:p>
          <a:p>
            <a:pPr marL="457200" indent="-457200">
              <a:lnSpc>
                <a:spcPct val="80000"/>
              </a:lnSpc>
              <a:buFont typeface="Arial"/>
              <a:buChar char="•"/>
              <a:defRPr/>
            </a:pPr>
            <a:r>
              <a:rPr lang="en-US" dirty="0">
                <a:solidFill>
                  <a:schemeClr val="tx1"/>
                </a:solidFill>
                <a:latin typeface="Arial" charset="0"/>
                <a:ea typeface="ＭＳ Ｐゴシック" charset="-128"/>
                <a:cs typeface="Arial" charset="0"/>
              </a:rPr>
              <a:t>Network over dinners</a:t>
            </a:r>
          </a:p>
          <a:p>
            <a:pPr marL="457200" indent="-457200">
              <a:lnSpc>
                <a:spcPct val="80000"/>
              </a:lnSpc>
              <a:buFont typeface="Arial"/>
              <a:buChar char="•"/>
              <a:defRPr/>
            </a:pPr>
            <a:r>
              <a:rPr lang="en-US" dirty="0">
                <a:solidFill>
                  <a:schemeClr val="tx1"/>
                </a:solidFill>
                <a:latin typeface="Arial" charset="0"/>
                <a:ea typeface="ＭＳ Ｐゴシック" charset="-128"/>
                <a:cs typeface="Arial" charset="0"/>
              </a:rPr>
              <a:t>Create, capture, be a </a:t>
            </a:r>
            <a:r>
              <a:rPr lang="en-US" dirty="0" smtClean="0">
                <a:solidFill>
                  <a:schemeClr val="tx1"/>
                </a:solidFill>
                <a:latin typeface="Arial" charset="0"/>
                <a:ea typeface="ＭＳ Ｐゴシック" charset="-128"/>
                <a:cs typeface="Arial" charset="0"/>
              </a:rPr>
              <a:t>reflective </a:t>
            </a:r>
            <a:r>
              <a:rPr lang="en-US" dirty="0">
                <a:solidFill>
                  <a:schemeClr val="tx1"/>
                </a:solidFill>
                <a:latin typeface="Arial" charset="0"/>
                <a:ea typeface="ＭＳ Ｐゴシック" charset="-128"/>
                <a:cs typeface="Arial" charset="0"/>
              </a:rPr>
              <a:t>practitioner</a:t>
            </a:r>
          </a:p>
          <a:p>
            <a:pPr lvl="2">
              <a:lnSpc>
                <a:spcPct val="80000"/>
              </a:lnSpc>
              <a:buFont typeface="Wingdings" charset="2"/>
              <a:buChar char="§"/>
              <a:defRPr/>
            </a:pPr>
            <a:r>
              <a:rPr lang="en-US" i="1" dirty="0">
                <a:solidFill>
                  <a:srgbClr val="953735"/>
                </a:solidFill>
                <a:latin typeface="Arial" charset="0"/>
                <a:ea typeface="ＭＳ Ｐゴシック" charset="-128"/>
                <a:cs typeface="Arial" charset="0"/>
              </a:rPr>
              <a:t>   </a:t>
            </a:r>
            <a:r>
              <a:rPr lang="en-US" sz="2000" i="1" dirty="0">
                <a:solidFill>
                  <a:srgbClr val="800000"/>
                </a:solidFill>
                <a:latin typeface="Arial" charset="0"/>
                <a:ea typeface="ＭＳ Ｐゴシック" charset="-128"/>
                <a:cs typeface="Arial" charset="0"/>
              </a:rPr>
              <a:t>Blogs, Twitter, Flickr, YouTube</a:t>
            </a:r>
            <a:endParaRPr lang="en-US" sz="2000" dirty="0">
              <a:solidFill>
                <a:srgbClr val="800000"/>
              </a:solidFill>
              <a:latin typeface="Arial" charset="0"/>
              <a:ea typeface="ＭＳ Ｐゴシック" charset="-128"/>
              <a:cs typeface="Arial" charset="0"/>
            </a:endParaRPr>
          </a:p>
          <a:p>
            <a:pPr lvl="2">
              <a:lnSpc>
                <a:spcPct val="80000"/>
              </a:lnSpc>
              <a:defRPr/>
            </a:pPr>
            <a:endParaRPr lang="en-US" sz="1400" dirty="0">
              <a:solidFill>
                <a:schemeClr val="tx1"/>
              </a:solidFill>
              <a:latin typeface="Arial" charset="0"/>
              <a:ea typeface="ＭＳ Ｐゴシック" charset="-128"/>
              <a:cs typeface="Arial" charset="0"/>
            </a:endParaRPr>
          </a:p>
          <a:p>
            <a:pPr>
              <a:lnSpc>
                <a:spcPct val="70000"/>
              </a:lnSpc>
              <a:defRPr/>
            </a:pPr>
            <a:r>
              <a:rPr lang="en-US" dirty="0">
                <a:solidFill>
                  <a:schemeClr val="tx1"/>
                </a:solidFill>
                <a:latin typeface="Arial" charset="0"/>
                <a:ea typeface="ＭＳ Ｐゴシック" charset="-128"/>
                <a:cs typeface="Arial" charset="0"/>
              </a:rPr>
              <a:t>and, of </a:t>
            </a:r>
            <a:r>
              <a:rPr lang="en-US" dirty="0" smtClean="0">
                <a:solidFill>
                  <a:schemeClr val="tx1"/>
                </a:solidFill>
                <a:latin typeface="Arial" charset="0"/>
                <a:ea typeface="ＭＳ Ｐゴシック" charset="-128"/>
                <a:cs typeface="Arial" charset="0"/>
              </a:rPr>
              <a:t>course</a:t>
            </a:r>
            <a:r>
              <a:rPr lang="en-US" dirty="0" smtClean="0">
                <a:solidFill>
                  <a:schemeClr val="tx1"/>
                </a:solidFill>
                <a:latin typeface="Arial" charset="0"/>
                <a:ea typeface="ＭＳ Ｐゴシック" charset="-128"/>
                <a:cs typeface="Arial" charset="0"/>
              </a:rPr>
              <a:t>,</a:t>
            </a:r>
          </a:p>
          <a:p>
            <a:pPr marL="342900" indent="-342900">
              <a:lnSpc>
                <a:spcPct val="70000"/>
              </a:lnSpc>
              <a:buFont typeface="Arial"/>
              <a:buChar char="•"/>
              <a:defRPr/>
            </a:pPr>
            <a:r>
              <a:rPr lang="en-US" dirty="0">
                <a:solidFill>
                  <a:schemeClr val="tx1"/>
                </a:solidFill>
                <a:latin typeface="Arial" charset="0"/>
                <a:ea typeface="ＭＳ Ｐゴシック" charset="-128"/>
                <a:cs typeface="Arial" charset="0"/>
              </a:rPr>
              <a:t>B</a:t>
            </a:r>
            <a:r>
              <a:rPr lang="en-US" dirty="0" smtClean="0">
                <a:solidFill>
                  <a:schemeClr val="tx1"/>
                </a:solidFill>
                <a:latin typeface="Arial" charset="0"/>
                <a:ea typeface="ＭＳ Ｐゴシック" charset="-128"/>
                <a:cs typeface="Arial" charset="0"/>
              </a:rPr>
              <a:t>e </a:t>
            </a:r>
            <a:r>
              <a:rPr lang="en-US" dirty="0">
                <a:solidFill>
                  <a:schemeClr val="tx1"/>
                </a:solidFill>
                <a:latin typeface="Arial" charset="0"/>
                <a:ea typeface="ＭＳ Ｐゴシック" charset="-128"/>
                <a:cs typeface="Arial" charset="0"/>
              </a:rPr>
              <a:t>an </a:t>
            </a:r>
            <a:r>
              <a:rPr lang="en-US" dirty="0" smtClean="0">
                <a:solidFill>
                  <a:schemeClr val="tx1"/>
                </a:solidFill>
                <a:latin typeface="Arial" charset="0"/>
                <a:ea typeface="ＭＳ Ｐゴシック" charset="-128"/>
                <a:cs typeface="Arial" charset="0"/>
              </a:rPr>
              <a:t>active participant </a:t>
            </a:r>
            <a:r>
              <a:rPr lang="en-US" dirty="0">
                <a:solidFill>
                  <a:schemeClr val="tx1"/>
                </a:solidFill>
                <a:latin typeface="Arial" charset="0"/>
                <a:ea typeface="ＭＳ Ｐゴシック" charset="-128"/>
                <a:cs typeface="Arial" charset="0"/>
              </a:rPr>
              <a:t>in the </a:t>
            </a:r>
            <a:r>
              <a:rPr lang="en-US" dirty="0" smtClean="0">
                <a:solidFill>
                  <a:schemeClr val="tx1"/>
                </a:solidFill>
                <a:latin typeface="Arial" charset="0"/>
                <a:ea typeface="ＭＳ Ｐゴシック" charset="-128"/>
                <a:cs typeface="Arial" charset="0"/>
              </a:rPr>
              <a:t>sessions </a:t>
            </a:r>
            <a:r>
              <a:rPr lang="en-US" dirty="0">
                <a:solidFill>
                  <a:schemeClr val="tx1"/>
                </a:solidFill>
                <a:latin typeface="Arial" charset="0"/>
                <a:ea typeface="ＭＳ Ｐゴシック" charset="-128"/>
                <a:cs typeface="Arial" charset="0"/>
              </a:rPr>
              <a:t>you attend! </a:t>
            </a:r>
            <a:endParaRPr lang="en-US" dirty="0" smtClean="0">
              <a:solidFill>
                <a:schemeClr val="tx1"/>
              </a:solidFill>
              <a:latin typeface="Arial" charset="0"/>
              <a:ea typeface="ＭＳ Ｐゴシック" charset="-128"/>
              <a:cs typeface="Arial" charset="0"/>
            </a:endParaRPr>
          </a:p>
          <a:p>
            <a:pPr marL="342900" indent="-342900">
              <a:lnSpc>
                <a:spcPct val="70000"/>
              </a:lnSpc>
              <a:buFont typeface="Arial"/>
              <a:buChar char="•"/>
              <a:defRPr/>
            </a:pPr>
            <a:r>
              <a:rPr lang="en-US" dirty="0" smtClean="0">
                <a:solidFill>
                  <a:schemeClr val="tx1"/>
                </a:solidFill>
                <a:latin typeface="Arial" charset="0"/>
                <a:ea typeface="ＭＳ Ｐゴシック" charset="-128"/>
                <a:cs typeface="Arial" charset="0"/>
              </a:rPr>
              <a:t>Ask </a:t>
            </a:r>
            <a:r>
              <a:rPr lang="en-US" dirty="0">
                <a:solidFill>
                  <a:schemeClr val="tx1"/>
                </a:solidFill>
                <a:latin typeface="Arial" charset="0"/>
                <a:ea typeface="ＭＳ Ｐゴシック" charset="-128"/>
                <a:cs typeface="Arial" charset="0"/>
              </a:rPr>
              <a:t>questions. </a:t>
            </a:r>
            <a:endParaRPr lang="en-US" dirty="0">
              <a:solidFill>
                <a:schemeClr val="tx1"/>
              </a:solidFill>
              <a:latin typeface="Arial" charset="0"/>
              <a:ea typeface="ＭＳ Ｐゴシック" charset="-128"/>
              <a:cs typeface="Arial" charset="0"/>
            </a:endParaRPr>
          </a:p>
          <a:p>
            <a:pPr marL="342900" indent="-342900">
              <a:lnSpc>
                <a:spcPct val="70000"/>
              </a:lnSpc>
              <a:buFont typeface="Arial"/>
              <a:buChar char="•"/>
              <a:defRPr/>
            </a:pPr>
            <a:r>
              <a:rPr lang="en-US" dirty="0" smtClean="0">
                <a:solidFill>
                  <a:schemeClr val="tx1"/>
                </a:solidFill>
                <a:latin typeface="Arial" charset="0"/>
                <a:ea typeface="ＭＳ Ｐゴシック" charset="-128"/>
                <a:cs typeface="Arial" charset="0"/>
              </a:rPr>
              <a:t>Contribute to </a:t>
            </a:r>
            <a:r>
              <a:rPr lang="en-US" dirty="0">
                <a:solidFill>
                  <a:schemeClr val="tx1"/>
                </a:solidFill>
                <a:latin typeface="Arial" charset="0"/>
                <a:ea typeface="ＭＳ Ｐゴシック" charset="-128"/>
                <a:cs typeface="Arial" charset="0"/>
              </a:rPr>
              <a:t>discussions during and after </a:t>
            </a:r>
            <a:r>
              <a:rPr lang="en-US" dirty="0" smtClean="0">
                <a:solidFill>
                  <a:schemeClr val="tx1"/>
                </a:solidFill>
                <a:latin typeface="Arial" charset="0"/>
                <a:ea typeface="ＭＳ Ｐゴシック" charset="-128"/>
                <a:cs typeface="Arial" charset="0"/>
              </a:rPr>
              <a:t>sessions.</a:t>
            </a:r>
            <a:endParaRPr lang="en-US" dirty="0"/>
          </a:p>
        </p:txBody>
      </p:sp>
      <p:sp>
        <p:nvSpPr>
          <p:cNvPr id="9" name="Text Placeholder 1"/>
          <p:cNvSpPr txBox="1">
            <a:spLocks/>
          </p:cNvSpPr>
          <p:nvPr/>
        </p:nvSpPr>
        <p:spPr>
          <a:xfrm>
            <a:off x="588818" y="1048668"/>
            <a:ext cx="5761182" cy="6023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endParaRPr lang="en-US" sz="2400" dirty="0"/>
          </a:p>
        </p:txBody>
      </p:sp>
      <p:pic>
        <p:nvPicPr>
          <p:cNvPr id="10" name="Picture 9" descr="8466174470_770cc47fed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1" y="419100"/>
            <a:ext cx="2472744" cy="1645920"/>
          </a:xfrm>
          <a:prstGeom prst="rect">
            <a:avLst/>
          </a:prstGeom>
          <a:ln>
            <a:noFill/>
          </a:ln>
          <a:effectLst>
            <a:outerShdw blurRad="292100" dist="139700" dir="2700000" algn="tl" rotWithShape="0">
              <a:srgbClr val="333333">
                <a:alpha val="65000"/>
              </a:srgbClr>
            </a:outerShdw>
          </a:effectLst>
        </p:spPr>
      </p:pic>
      <p:pic>
        <p:nvPicPr>
          <p:cNvPr id="11" name="Picture 10" descr="8465094921_db0fb9d05a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001" y="2330450"/>
            <a:ext cx="2472744" cy="1645920"/>
          </a:xfrm>
          <a:prstGeom prst="rect">
            <a:avLst/>
          </a:prstGeom>
          <a:ln>
            <a:noFill/>
          </a:ln>
          <a:effectLst>
            <a:outerShdw blurRad="292100" dist="139700" dir="2700000" algn="tl" rotWithShape="0">
              <a:srgbClr val="333333">
                <a:alpha val="65000"/>
              </a:srgbClr>
            </a:outerShdw>
          </a:effectLst>
        </p:spPr>
      </p:pic>
      <p:pic>
        <p:nvPicPr>
          <p:cNvPr id="12" name="Picture 11" descr="8465636853_6c49533b60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001" y="4254500"/>
            <a:ext cx="2472744"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6199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a:xfrm>
            <a:off x="626918" y="3525168"/>
            <a:ext cx="8021782" cy="500732"/>
          </a:xfrm>
        </p:spPr>
        <p:txBody>
          <a:bodyPr/>
          <a:lstStyle/>
          <a:p>
            <a:r>
              <a:rPr lang="en-US" sz="2400" dirty="0">
                <a:latin typeface="Arial" charset="0"/>
                <a:ea typeface="ＭＳ Ｐゴシック" charset="-128"/>
                <a:cs typeface="Arial" charset="0"/>
              </a:rPr>
              <a:t>Learning and Engagement Opportunities</a:t>
            </a:r>
            <a:r>
              <a:rPr lang="en-US" sz="2400" dirty="0">
                <a:solidFill>
                  <a:srgbClr val="B20738"/>
                </a:solidFill>
                <a:latin typeface="Arial" charset="0"/>
                <a:ea typeface="ＭＳ Ｐゴシック" charset="-128"/>
                <a:cs typeface="Arial" charset="0"/>
              </a:rPr>
              <a:t/>
            </a:r>
            <a:br>
              <a:rPr lang="en-US" sz="2400" dirty="0">
                <a:solidFill>
                  <a:srgbClr val="B20738"/>
                </a:solidFill>
                <a:latin typeface="Arial" charset="0"/>
                <a:ea typeface="ＭＳ Ｐゴシック" charset="-128"/>
                <a:cs typeface="Arial" charset="0"/>
              </a:rPr>
            </a:br>
            <a:endParaRPr lang="en-US" sz="2400" dirty="0"/>
          </a:p>
        </p:txBody>
      </p:sp>
      <p:sp>
        <p:nvSpPr>
          <p:cNvPr id="3" name="Text Placeholder 2"/>
          <p:cNvSpPr>
            <a:spLocks noGrp="1"/>
          </p:cNvSpPr>
          <p:nvPr>
            <p:ph type="body" idx="13"/>
          </p:nvPr>
        </p:nvSpPr>
        <p:spPr>
          <a:xfrm>
            <a:off x="600594" y="2667000"/>
            <a:ext cx="8175106" cy="914400"/>
          </a:xfrm>
        </p:spPr>
        <p:txBody>
          <a:bodyPr/>
          <a:lstStyle/>
          <a:p>
            <a:r>
              <a:rPr lang="en-US" sz="3200" dirty="0" smtClean="0"/>
              <a:t>Navigating the Conference</a:t>
            </a:r>
            <a:endParaRPr lang="en-US" sz="3200" dirty="0"/>
          </a:p>
        </p:txBody>
      </p:sp>
    </p:spTree>
    <p:extLst>
      <p:ext uri="{BB962C8B-B14F-4D97-AF65-F5344CB8AC3E}">
        <p14:creationId xmlns:p14="http://schemas.microsoft.com/office/powerpoint/2010/main" val="14585291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452585223_6ee82cb2eb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0" y="2336800"/>
            <a:ext cx="2472744" cy="1645920"/>
          </a:xfrm>
          <a:prstGeom prst="rect">
            <a:avLst/>
          </a:prstGeom>
          <a:ln>
            <a:noFill/>
          </a:ln>
          <a:effectLst>
            <a:outerShdw blurRad="292100" dist="139700" dir="2700000" algn="tl" rotWithShape="0">
              <a:srgbClr val="333333">
                <a:alpha val="65000"/>
              </a:srgbClr>
            </a:outerShdw>
          </a:effectLst>
        </p:spPr>
      </p:pic>
      <p:pic>
        <p:nvPicPr>
          <p:cNvPr id="7" name="Picture 6" descr="8453679996_9179993bcb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000" y="425450"/>
            <a:ext cx="2472744" cy="1645920"/>
          </a:xfrm>
          <a:prstGeom prst="rect">
            <a:avLst/>
          </a:prstGeom>
          <a:ln>
            <a:noFill/>
          </a:ln>
          <a:effectLst>
            <a:outerShdw blurRad="292100" dist="139700" dir="2700000" algn="tl" rotWithShape="0">
              <a:srgbClr val="333333">
                <a:alpha val="65000"/>
              </a:srgbClr>
            </a:outerShdw>
          </a:effectLst>
        </p:spPr>
      </p:pic>
      <p:pic>
        <p:nvPicPr>
          <p:cNvPr id="8" name="Picture 7" descr="8452594155_e07d7cf923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700" y="4254500"/>
            <a:ext cx="2472744" cy="164592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38126" y="338675"/>
            <a:ext cx="8365086" cy="729971"/>
          </a:xfrm>
        </p:spPr>
        <p:txBody>
          <a:bodyPr/>
          <a:lstStyle/>
          <a:p>
            <a:r>
              <a:rPr lang="en-US" dirty="0" smtClean="0"/>
              <a:t>Learning</a:t>
            </a:r>
            <a:r>
              <a:rPr lang="en-US" sz="1600" dirty="0" smtClean="0"/>
              <a:t> </a:t>
            </a:r>
            <a:r>
              <a:rPr lang="en-US" dirty="0" smtClean="0"/>
              <a:t>and</a:t>
            </a:r>
            <a:r>
              <a:rPr lang="en-US" sz="1600" dirty="0" smtClean="0"/>
              <a:t> </a:t>
            </a:r>
            <a:r>
              <a:rPr lang="en-US" dirty="0" smtClean="0"/>
              <a:t>Engagement</a:t>
            </a:r>
            <a:endParaRPr lang="en-US" dirty="0"/>
          </a:p>
        </p:txBody>
      </p:sp>
      <p:sp>
        <p:nvSpPr>
          <p:cNvPr id="3" name="Content Placeholder 2"/>
          <p:cNvSpPr>
            <a:spLocks noGrp="1"/>
          </p:cNvSpPr>
          <p:nvPr>
            <p:ph type="body" idx="10"/>
          </p:nvPr>
        </p:nvSpPr>
        <p:spPr>
          <a:xfrm>
            <a:off x="371476" y="2223210"/>
            <a:ext cx="5661026" cy="4076700"/>
          </a:xfrm>
        </p:spPr>
        <p:txBody>
          <a:bodyPr/>
          <a:lstStyle/>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Pre-conference activities, corporate displays, </a:t>
            </a:r>
            <a:r>
              <a:rPr lang="en-US" dirty="0" smtClean="0">
                <a:solidFill>
                  <a:schemeClr val="tx1"/>
                </a:solidFill>
                <a:latin typeface="Arial" charset="0"/>
                <a:ea typeface="ＭＳ Ｐゴシック" charset="-128"/>
                <a:cs typeface="Arial" charset="0"/>
              </a:rPr>
              <a:t>and </a:t>
            </a:r>
            <a:r>
              <a:rPr lang="en-US" dirty="0">
                <a:solidFill>
                  <a:schemeClr val="tx1"/>
                </a:solidFill>
                <a:latin typeface="Arial" charset="0"/>
                <a:ea typeface="ＭＳ Ｐゴシック" charset="-128"/>
                <a:cs typeface="Arial" charset="0"/>
              </a:rPr>
              <a:t>more</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General sessions</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Track sessions</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Poster sessions</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Discussion sessions </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Workshops</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Lunchtime roundtables</a:t>
            </a:r>
          </a:p>
          <a:p>
            <a:pPr marL="457200" indent="-457200">
              <a:lnSpc>
                <a:spcPct val="90000"/>
              </a:lnSpc>
              <a:buFont typeface="Arial"/>
              <a:buChar char="•"/>
              <a:defRPr/>
            </a:pPr>
            <a:r>
              <a:rPr lang="en-US" dirty="0">
                <a:solidFill>
                  <a:schemeClr val="tx1"/>
                </a:solidFill>
                <a:latin typeface="Arial" charset="0"/>
                <a:ea typeface="ＭＳ Ｐゴシック" charset="-128"/>
                <a:cs typeface="Arial" charset="0"/>
              </a:rPr>
              <a:t>Post-conference resources</a:t>
            </a:r>
          </a:p>
        </p:txBody>
      </p:sp>
      <p:sp>
        <p:nvSpPr>
          <p:cNvPr id="9" name="Text Placeholder 1"/>
          <p:cNvSpPr txBox="1">
            <a:spLocks/>
          </p:cNvSpPr>
          <p:nvPr/>
        </p:nvSpPr>
        <p:spPr>
          <a:xfrm>
            <a:off x="233974" y="1067341"/>
            <a:ext cx="5704840" cy="7134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800000"/>
                </a:solidFill>
                <a:latin typeface="Arial"/>
                <a:cs typeface="Arial"/>
              </a:rPr>
              <a:t>Opportunities with practical take-</a:t>
            </a:r>
            <a:r>
              <a:rPr lang="en-US" sz="2400" dirty="0" err="1" smtClean="0">
                <a:solidFill>
                  <a:srgbClr val="800000"/>
                </a:solidFill>
                <a:latin typeface="Arial"/>
                <a:cs typeface="Arial"/>
              </a:rPr>
              <a:t>aways</a:t>
            </a:r>
            <a:r>
              <a:rPr lang="en-US" sz="2400" dirty="0" smtClean="0">
                <a:solidFill>
                  <a:srgbClr val="800000"/>
                </a:solidFill>
                <a:latin typeface="Arial"/>
                <a:cs typeface="Arial"/>
              </a:rPr>
              <a:t> and lessons learned</a:t>
            </a:r>
            <a:endParaRPr lang="en-US" sz="2400" dirty="0">
              <a:solidFill>
                <a:srgbClr val="800000"/>
              </a:solidFill>
              <a:latin typeface="Arial"/>
              <a:cs typeface="Arial"/>
            </a:endParaRPr>
          </a:p>
        </p:txBody>
      </p:sp>
    </p:spTree>
    <p:extLst>
      <p:ext uri="{BB962C8B-B14F-4D97-AF65-F5344CB8AC3E}">
        <p14:creationId xmlns:p14="http://schemas.microsoft.com/office/powerpoint/2010/main" val="361280610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a:xfrm>
            <a:off x="645968" y="3496593"/>
            <a:ext cx="8021782" cy="500732"/>
          </a:xfrm>
        </p:spPr>
        <p:txBody>
          <a:bodyPr/>
          <a:lstStyle/>
          <a:p>
            <a:r>
              <a:rPr lang="en-US" sz="2400" dirty="0" smtClean="0">
                <a:latin typeface="Arial" charset="0"/>
                <a:ea typeface="ＭＳ Ｐゴシック" charset="-128"/>
                <a:cs typeface="Arial" charset="0"/>
              </a:rPr>
              <a:t>General Sessions</a:t>
            </a:r>
            <a:endParaRPr lang="en-US" sz="2400" dirty="0"/>
          </a:p>
        </p:txBody>
      </p:sp>
      <p:sp>
        <p:nvSpPr>
          <p:cNvPr id="3" name="Text Placeholder 2"/>
          <p:cNvSpPr>
            <a:spLocks noGrp="1"/>
          </p:cNvSpPr>
          <p:nvPr>
            <p:ph type="body" idx="13"/>
          </p:nvPr>
        </p:nvSpPr>
        <p:spPr>
          <a:xfrm>
            <a:off x="600594" y="2695575"/>
            <a:ext cx="8175106" cy="914400"/>
          </a:xfrm>
        </p:spPr>
        <p:txBody>
          <a:bodyPr/>
          <a:lstStyle/>
          <a:p>
            <a:r>
              <a:rPr lang="en-US" sz="3200" dirty="0" smtClean="0"/>
              <a:t>The Conference Program</a:t>
            </a:r>
            <a:endParaRPr lang="en-US" sz="3200" dirty="0"/>
          </a:p>
        </p:txBody>
      </p:sp>
    </p:spTree>
    <p:extLst>
      <p:ext uri="{BB962C8B-B14F-4D97-AF65-F5344CB8AC3E}">
        <p14:creationId xmlns:p14="http://schemas.microsoft.com/office/powerpoint/2010/main" val="57528003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29" y="338675"/>
            <a:ext cx="6936971" cy="1274225"/>
          </a:xfrm>
        </p:spPr>
        <p:txBody>
          <a:bodyPr/>
          <a:lstStyle/>
          <a:p>
            <a:r>
              <a:rPr lang="en-US" dirty="0" smtClean="0"/>
              <a:t>Conference Program</a:t>
            </a:r>
            <a:endParaRPr lang="en-US" dirty="0"/>
          </a:p>
        </p:txBody>
      </p:sp>
      <p:sp>
        <p:nvSpPr>
          <p:cNvPr id="9" name="Text Placeholder 1"/>
          <p:cNvSpPr txBox="1">
            <a:spLocks/>
          </p:cNvSpPr>
          <p:nvPr/>
        </p:nvSpPr>
        <p:spPr>
          <a:xfrm>
            <a:off x="626169" y="1058446"/>
            <a:ext cx="5761182" cy="6023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800000"/>
                </a:solidFill>
                <a:latin typeface="Arial"/>
                <a:cs typeface="Arial"/>
              </a:rPr>
              <a:t>General Sessions</a:t>
            </a:r>
            <a:endParaRPr lang="en-US" sz="2400" dirty="0">
              <a:solidFill>
                <a:srgbClr val="800000"/>
              </a:solidFill>
              <a:latin typeface="Arial"/>
              <a:cs typeface="Arial"/>
            </a:endParaRPr>
          </a:p>
        </p:txBody>
      </p:sp>
      <p:sp>
        <p:nvSpPr>
          <p:cNvPr id="12" name="Content Placeholder 2"/>
          <p:cNvSpPr txBox="1">
            <a:spLocks/>
          </p:cNvSpPr>
          <p:nvPr/>
        </p:nvSpPr>
        <p:spPr>
          <a:xfrm>
            <a:off x="2022294" y="1795211"/>
            <a:ext cx="6885927" cy="4721990"/>
          </a:xfrm>
          <a:prstGeom prst="rect">
            <a:avLst/>
          </a:prstGeom>
        </p:spPr>
        <p:txBody>
          <a:bodyPr anchor="t"/>
          <a:lstStyle>
            <a:lvl1pPr marL="0" indent="0" algn="l" defTabSz="914400" rtl="0" eaLnBrk="1" latinLnBrk="0" hangingPunct="1">
              <a:lnSpc>
                <a:spcPct val="200000"/>
              </a:lnSpc>
              <a:spcBef>
                <a:spcPct val="20000"/>
              </a:spcBef>
              <a:buFont typeface="Arial" pitchFamily="34" charset="0"/>
              <a:buNone/>
              <a:defRPr sz="2400" kern="1200" baseline="0">
                <a:solidFill>
                  <a:schemeClr val="tx1">
                    <a:lumMod val="75000"/>
                    <a:lumOff val="25000"/>
                  </a:schemeClr>
                </a:solidFill>
                <a:latin typeface="Arial"/>
                <a:ea typeface="+mn-ea"/>
                <a:cs typeface="Arial"/>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00000"/>
              </a:lnSpc>
            </a:pPr>
            <a:r>
              <a:rPr lang="en-US" sz="1800" b="1" dirty="0" smtClean="0"/>
              <a:t>Paul Glen and Maria McManus</a:t>
            </a:r>
          </a:p>
          <a:p>
            <a:pPr>
              <a:lnSpc>
                <a:spcPct val="100000"/>
              </a:lnSpc>
            </a:pPr>
            <a:r>
              <a:rPr lang="en-US" sz="1800" b="1" dirty="0" smtClean="0"/>
              <a:t>CEO and </a:t>
            </a:r>
            <a:r>
              <a:rPr lang="en-US" sz="1800" b="1" dirty="0" smtClean="0"/>
              <a:t>VP</a:t>
            </a:r>
          </a:p>
          <a:p>
            <a:pPr>
              <a:lnSpc>
                <a:spcPct val="100000"/>
              </a:lnSpc>
            </a:pPr>
            <a:r>
              <a:rPr lang="en-US" sz="1800" b="1" dirty="0" smtClean="0"/>
              <a:t>Leading </a:t>
            </a:r>
            <a:r>
              <a:rPr lang="en-US" sz="1800" b="1" dirty="0" smtClean="0"/>
              <a:t>Geeks</a:t>
            </a:r>
            <a:endParaRPr lang="en-US" sz="1800" b="1" dirty="0"/>
          </a:p>
          <a:p>
            <a:pPr>
              <a:lnSpc>
                <a:spcPct val="100000"/>
              </a:lnSpc>
            </a:pPr>
            <a:r>
              <a:rPr lang="en-US" sz="1800" dirty="0" smtClean="0"/>
              <a:t>Today @ 1:00</a:t>
            </a:r>
          </a:p>
          <a:p>
            <a:pPr>
              <a:lnSpc>
                <a:spcPct val="100000"/>
              </a:lnSpc>
            </a:pPr>
            <a:r>
              <a:rPr lang="en-US" sz="1800" dirty="0" smtClean="0"/>
              <a:t>They Just Don’t Get It:  Seven Ways Geeks and Non-Geeks Can Get Along</a:t>
            </a:r>
            <a:endParaRPr lang="en-US" sz="1800" dirty="0"/>
          </a:p>
          <a:p>
            <a:pPr>
              <a:lnSpc>
                <a:spcPct val="100000"/>
              </a:lnSpc>
            </a:pPr>
            <a:endParaRPr lang="en-US" sz="1050" b="1" dirty="0" smtClean="0"/>
          </a:p>
          <a:p>
            <a:pPr>
              <a:lnSpc>
                <a:spcPct val="100000"/>
              </a:lnSpc>
            </a:pPr>
            <a:endParaRPr lang="en-US" sz="1050" b="1" dirty="0"/>
          </a:p>
          <a:p>
            <a:pPr>
              <a:lnSpc>
                <a:spcPct val="100000"/>
              </a:lnSpc>
            </a:pPr>
            <a:endParaRPr lang="en-US" sz="1050" b="1" dirty="0" smtClean="0"/>
          </a:p>
          <a:p>
            <a:pPr>
              <a:lnSpc>
                <a:spcPct val="100000"/>
              </a:lnSpc>
            </a:pPr>
            <a:r>
              <a:rPr lang="en-US" sz="1800" b="1" dirty="0" smtClean="0"/>
              <a:t>Terri </a:t>
            </a:r>
            <a:r>
              <a:rPr lang="en-US" sz="1800" b="1" dirty="0" smtClean="0"/>
              <a:t>Manning</a:t>
            </a:r>
          </a:p>
          <a:p>
            <a:pPr>
              <a:lnSpc>
                <a:spcPct val="100000"/>
              </a:lnSpc>
            </a:pPr>
            <a:r>
              <a:rPr lang="en-US" sz="1800" b="1" dirty="0"/>
              <a:t>Associate VP for Institutional Research</a:t>
            </a:r>
            <a:endParaRPr lang="en-US" sz="1800" b="1" dirty="0"/>
          </a:p>
          <a:p>
            <a:pPr>
              <a:lnSpc>
                <a:spcPct val="100000"/>
              </a:lnSpc>
            </a:pPr>
            <a:r>
              <a:rPr lang="en-US" sz="1800" b="1" dirty="0" smtClean="0"/>
              <a:t>Central Piedmont Community College</a:t>
            </a:r>
            <a:endParaRPr lang="en-US" sz="1800" b="1" dirty="0"/>
          </a:p>
          <a:p>
            <a:pPr>
              <a:lnSpc>
                <a:spcPct val="100000"/>
              </a:lnSpc>
            </a:pPr>
            <a:r>
              <a:rPr lang="en-US" sz="1800" dirty="0" smtClean="0"/>
              <a:t>Friday @ 10:15</a:t>
            </a:r>
          </a:p>
          <a:p>
            <a:pPr>
              <a:lnSpc>
                <a:spcPct val="100000"/>
              </a:lnSpc>
            </a:pPr>
            <a:r>
              <a:rPr lang="en-US" sz="1800" dirty="0" smtClean="0"/>
              <a:t>Generations in the Classroom: New Complexities in Teaching and Learning</a:t>
            </a:r>
            <a:endParaRPr lang="en-US" sz="1800" dirty="0"/>
          </a:p>
          <a:p>
            <a:pPr marL="285750" indent="-285750">
              <a:lnSpc>
                <a:spcPct val="130000"/>
              </a:lnSpc>
              <a:buClr>
                <a:srgbClr val="800000"/>
              </a:buClr>
              <a:buFont typeface="Arial"/>
              <a:buChar char="•"/>
            </a:pPr>
            <a:endParaRPr lang="en-US" dirty="0"/>
          </a:p>
        </p:txBody>
      </p:sp>
      <p:pic>
        <p:nvPicPr>
          <p:cNvPr id="3" name="Picture 2"/>
          <p:cNvPicPr>
            <a:picLocks noChangeAspect="1"/>
          </p:cNvPicPr>
          <p:nvPr/>
        </p:nvPicPr>
        <p:blipFill>
          <a:blip r:embed="rId3"/>
          <a:stretch>
            <a:fillRect/>
          </a:stretch>
        </p:blipFill>
        <p:spPr>
          <a:xfrm>
            <a:off x="659771" y="3075110"/>
            <a:ext cx="1098242" cy="1372803"/>
          </a:xfrm>
          <a:prstGeom prst="rect">
            <a:avLst/>
          </a:prstGeom>
        </p:spPr>
      </p:pic>
      <p:pic>
        <p:nvPicPr>
          <p:cNvPr id="4" name="Picture 3"/>
          <p:cNvPicPr>
            <a:picLocks noChangeAspect="1"/>
          </p:cNvPicPr>
          <p:nvPr/>
        </p:nvPicPr>
        <p:blipFill>
          <a:blip r:embed="rId4"/>
          <a:stretch>
            <a:fillRect/>
          </a:stretch>
        </p:blipFill>
        <p:spPr>
          <a:xfrm>
            <a:off x="692759" y="4508366"/>
            <a:ext cx="1021569" cy="1468083"/>
          </a:xfrm>
          <a:prstGeom prst="rect">
            <a:avLst/>
          </a:prstGeom>
        </p:spPr>
      </p:pic>
      <p:pic>
        <p:nvPicPr>
          <p:cNvPr id="5" name="Picture 4"/>
          <p:cNvPicPr>
            <a:picLocks noChangeAspect="1"/>
          </p:cNvPicPr>
          <p:nvPr/>
        </p:nvPicPr>
        <p:blipFill>
          <a:blip r:embed="rId5"/>
          <a:stretch>
            <a:fillRect/>
          </a:stretch>
        </p:blipFill>
        <p:spPr>
          <a:xfrm>
            <a:off x="692758" y="1718351"/>
            <a:ext cx="1048759" cy="1310949"/>
          </a:xfrm>
          <a:prstGeom prst="rect">
            <a:avLst/>
          </a:prstGeom>
        </p:spPr>
      </p:pic>
    </p:spTree>
    <p:extLst>
      <p:ext uri="{BB962C8B-B14F-4D97-AF65-F5344CB8AC3E}">
        <p14:creationId xmlns:p14="http://schemas.microsoft.com/office/powerpoint/2010/main" val="189600503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WRCClosin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MWRCClosing_Template.potx</Template>
  <TotalTime>455</TotalTime>
  <Words>1134</Words>
  <Application>Microsoft Macintosh PowerPoint</Application>
  <PresentationFormat>On-screen Show (4:3)</PresentationFormat>
  <Paragraphs>157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MWRCClosing_Template</vt:lpstr>
      <vt:lpstr>Welcome to the 2013 EDUCAUSE Southeast Regional Conference  Elevate Your Game: Content, Networking, and Next Steps.  How to Make the Most of Your Conference Experience</vt:lpstr>
      <vt:lpstr>Today’s Agenda</vt:lpstr>
      <vt:lpstr>Introductions</vt:lpstr>
      <vt:lpstr>PowerPoint Presentation</vt:lpstr>
      <vt:lpstr>Networking Opportunities</vt:lpstr>
      <vt:lpstr>PowerPoint Presentation</vt:lpstr>
      <vt:lpstr>Learning and Engagement</vt:lpstr>
      <vt:lpstr>PowerPoint Presentation</vt:lpstr>
      <vt:lpstr>Conference Program</vt:lpstr>
      <vt:lpstr>PowerPoint Presentation</vt:lpstr>
      <vt:lpstr>Continuous Improvement for us requires that YOU provide feedback</vt:lpstr>
      <vt:lpstr>PowerPoint Presentation</vt:lpstr>
      <vt:lpstr>Explore our many resources. . .  </vt:lpstr>
      <vt:lpstr>PowerPoint Presentation</vt:lpstr>
      <vt:lpstr>How will you make the most of the conference?</vt:lpstr>
      <vt:lpstr>PowerPoint Presentation</vt:lpstr>
      <vt:lpstr>PowerPoint Presentation</vt:lpstr>
      <vt:lpstr>PowerPoint Presentation</vt:lpstr>
      <vt:lpstr>PowerPoint Presentation</vt:lpstr>
      <vt:lpstr>PowerPoint Presentation</vt:lpstr>
      <vt:lpstr>PowerPoint Presentation</vt:lpstr>
      <vt:lpstr>Elevate Your Game: Taking "IT" Home and Your Important Next Steps  </vt:lpstr>
      <vt:lpstr>Here’s to a Terrific Learning and Networking Experience!   </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chafkus</dc:creator>
  <cp:lastModifiedBy>Julie Little</cp:lastModifiedBy>
  <cp:revision>46</cp:revision>
  <dcterms:created xsi:type="dcterms:W3CDTF">2012-08-21T18:02:02Z</dcterms:created>
  <dcterms:modified xsi:type="dcterms:W3CDTF">2013-05-28T23:26:35Z</dcterms:modified>
</cp:coreProperties>
</file>