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4" r:id="rId4"/>
    <p:sldId id="282" r:id="rId5"/>
    <p:sldId id="260" r:id="rId6"/>
    <p:sldId id="283" r:id="rId7"/>
    <p:sldId id="284" r:id="rId8"/>
    <p:sldId id="285" r:id="rId9"/>
    <p:sldId id="267" r:id="rId10"/>
    <p:sldId id="268" r:id="rId11"/>
    <p:sldId id="273" r:id="rId12"/>
    <p:sldId id="287" r:id="rId13"/>
    <p:sldId id="288" r:id="rId14"/>
    <p:sldId id="289" r:id="rId15"/>
    <p:sldId id="290" r:id="rId16"/>
    <p:sldId id="291" r:id="rId17"/>
    <p:sldId id="277" r:id="rId18"/>
    <p:sldId id="292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3" autoAdjust="0"/>
  </p:normalViewPr>
  <p:slideViewPr>
    <p:cSldViewPr snapToGrid="0">
      <p:cViewPr>
        <p:scale>
          <a:sx n="100" d="100"/>
          <a:sy n="100" d="100"/>
        </p:scale>
        <p:origin x="-720" y="208"/>
      </p:cViewPr>
      <p:guideLst>
        <p:guide orient="horz" pos="568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6817-7D46-46BF-B07A-3EE31383CADE}" type="datetimeFigureOut">
              <a:rPr lang="en-US" smtClean="0"/>
              <a:t>5/26/13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2311-E3A6-46C3-BF37-48EB1B89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Some informal shout outs and connecting them as they are gathering – trivia quiz about the conference?  (what was for lunch?  Where is the connect lounge? 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Optional </a:t>
            </a:r>
            <a:r>
              <a:rPr lang="en-US" b="0" dirty="0" smtClean="0"/>
              <a:t>– Main Body Slide Optio</a:t>
            </a:r>
            <a:r>
              <a:rPr lang="en-US" b="0" baseline="0" dirty="0" smtClean="0"/>
              <a:t>n 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No header background image.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3478-4A8E-1C4D-AF6C-10B7448867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Julie talks next steps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E09DF2-1E45-4AD1-BF1B-B4FFA982949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Optional </a:t>
            </a:r>
            <a:r>
              <a:rPr lang="en-US" b="0" dirty="0" smtClean="0"/>
              <a:t>– Main Body Slide Optio</a:t>
            </a:r>
            <a:r>
              <a:rPr lang="en-US" b="0" baseline="0" dirty="0" smtClean="0"/>
              <a:t>n 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No header background image.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Lida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– very brief – things to talk about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Required</a:t>
            </a:r>
            <a:r>
              <a:rPr lang="en-US" dirty="0" smtClean="0"/>
              <a:t> - Main Body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2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02088" y="5984875"/>
            <a:ext cx="1163637" cy="20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2424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B04C-F651-4051-881A-B32DD27BFC7F}" type="datetime1">
              <a:rPr lang="en-US"/>
              <a:pPr>
                <a:defRPr/>
              </a:pPr>
              <a:t>5/26/13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D224F-054A-422E-98A1-E02304B3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07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B5593-B39A-BC4B-9908-0880674A00F3}" type="datetime1">
              <a:rPr lang="en-US" smtClean="0"/>
              <a:pPr/>
              <a:t>5/26/13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8F0E7-45F5-1F4A-A976-85051F975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 dir="r"/>
      </p:transition>
    </mc:Choice>
    <mc:Fallback xmlns="">
      <p:transition xmlns:p14="http://schemas.microsoft.com/office/powerpoint/2010/main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7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- For full scree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0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 …”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2" r:id="rId5"/>
    <p:sldLayoutId id="2147483663" r:id="rId6"/>
    <p:sldLayoutId id="2147483654" r:id="rId7"/>
    <p:sldLayoutId id="2147483657" r:id="rId8"/>
    <p:sldLayoutId id="2147483658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careers" TargetMode="External"/><Relationship Id="rId4" Type="http://schemas.openxmlformats.org/officeDocument/2006/relationships/hyperlink" Target="http://www.educause.edu/discuss" TargetMode="External"/><Relationship Id="rId5" Type="http://schemas.openxmlformats.org/officeDocument/2006/relationships/hyperlink" Target="http://www.educause.edu/live" TargetMode="External"/><Relationship Id="rId6" Type="http://schemas.openxmlformats.org/officeDocument/2006/relationships/hyperlink" Target="http://www.educause.edu/volunteer" TargetMode="External"/><Relationship Id="rId7" Type="http://schemas.openxmlformats.org/officeDocument/2006/relationships/image" Target="../media/image29.jp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larsen@educause.edu" TargetMode="External"/><Relationship Id="rId4" Type="http://schemas.openxmlformats.org/officeDocument/2006/relationships/hyperlink" Target="mailto:jlittle@educause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476500"/>
            <a:ext cx="7866612" cy="113452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3200" i="1" dirty="0"/>
              <a:t>Elevate Your Game: Taking "IT" Home and Your Important Next Steps</a:t>
            </a:r>
            <a:r>
              <a:rPr lang="en-US" sz="2800" i="1" cap="small" dirty="0">
                <a:solidFill>
                  <a:srgbClr val="B20738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2800" i="1" cap="small" dirty="0">
                <a:solidFill>
                  <a:srgbClr val="B20738"/>
                </a:solidFill>
                <a:latin typeface="Arial" charset="0"/>
                <a:ea typeface="ＭＳ Ｐゴシック" charset="-128"/>
              </a:rPr>
            </a:br>
            <a:endParaRPr lang="en-US" sz="2800" i="1" cap="small" dirty="0">
              <a:solidFill>
                <a:srgbClr val="B20738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8694" y="3733800"/>
            <a:ext cx="7866611" cy="609600"/>
          </a:xfrm>
        </p:spPr>
        <p:txBody>
          <a:bodyPr/>
          <a:lstStyle/>
          <a:p>
            <a:r>
              <a:rPr lang="en-US" dirty="0" err="1"/>
              <a:t>Lida</a:t>
            </a:r>
            <a:r>
              <a:rPr lang="en-US" dirty="0"/>
              <a:t> </a:t>
            </a:r>
            <a:r>
              <a:rPr lang="en-US" dirty="0" smtClean="0"/>
              <a:t>Larsen and Julie Little, EDUCAUSE</a:t>
            </a:r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IT back on campus . . 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673100" y="1765300"/>
            <a:ext cx="6952211" cy="4673600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Conference trip </a:t>
            </a:r>
            <a:r>
              <a:rPr lang="en-US" dirty="0"/>
              <a:t>r</a:t>
            </a:r>
            <a:r>
              <a:rPr lang="en-US" dirty="0" smtClean="0"/>
              <a:t>eport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taff meeting discussion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Delegate ideas to staff and colleagues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Around water cooler </a:t>
            </a:r>
            <a:r>
              <a:rPr lang="en-US" dirty="0" err="1" smtClean="0"/>
              <a:t>convos</a:t>
            </a:r>
            <a:endParaRPr lang="en-US" dirty="0" smtClean="0"/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endParaRPr lang="en-US" dirty="0" smtClean="0"/>
          </a:p>
          <a:p>
            <a:pPr lvl="2">
              <a:buClr>
                <a:srgbClr val="800000"/>
              </a:buClr>
            </a:pPr>
            <a:r>
              <a:rPr lang="en-US" sz="3200" i="1" dirty="0" smtClean="0">
                <a:solidFill>
                  <a:srgbClr val="800000"/>
                </a:solidFill>
              </a:rPr>
              <a:t>What else will you do?</a:t>
            </a:r>
            <a:endParaRPr lang="en-US" sz="3200" i="1" dirty="0">
              <a:solidFill>
                <a:srgbClr val="800000"/>
              </a:solidFill>
            </a:endParaRPr>
          </a:p>
        </p:txBody>
      </p:sp>
      <p:pic>
        <p:nvPicPr>
          <p:cNvPr id="8" name="Picture 3" descr="Pass 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4" y="3900714"/>
            <a:ext cx="2518455" cy="167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ntera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82" y="1197731"/>
            <a:ext cx="2512034" cy="16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4307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2263" y="376238"/>
            <a:ext cx="8021637" cy="730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Conference Report</a:t>
            </a:r>
            <a:endParaRPr lang="en-US" sz="3200" dirty="0"/>
          </a:p>
        </p:txBody>
      </p:sp>
      <p:pic>
        <p:nvPicPr>
          <p:cNvPr id="4" name="Content Placeholder 3" descr="EDUCAUSE-conference-report.pdf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5134" r="7311" b="10222"/>
          <a:stretch/>
        </p:blipFill>
        <p:spPr>
          <a:xfrm>
            <a:off x="3822700" y="88900"/>
            <a:ext cx="5143500" cy="670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72918" y="901700"/>
            <a:ext cx="3716482" cy="1485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See session resources:  EDUCAUSE-conference-</a:t>
            </a:r>
            <a:r>
              <a:rPr lang="en-US" sz="2400" dirty="0" err="1" smtClean="0">
                <a:solidFill>
                  <a:srgbClr val="0000FF"/>
                </a:solidFill>
              </a:rPr>
              <a:t>report.docx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346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Conference Trip </a:t>
            </a:r>
            <a:r>
              <a:rPr lang="en-US" dirty="0"/>
              <a:t>Report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193799"/>
            <a:ext cx="8029171" cy="47244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Header</a:t>
            </a:r>
          </a:p>
          <a:p>
            <a:pPr lvl="1">
              <a:buFont typeface="Arial"/>
              <a:buChar char="•"/>
            </a:pPr>
            <a:r>
              <a:rPr lang="en-US" sz="2000" i="1" dirty="0" smtClean="0"/>
              <a:t>Conference Title, Date, Location, Your name and Institution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Introduction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Offer a general statement about the value of the conference to you and your work. Include a statement of gratitude for the opportunity to attend the event</a:t>
            </a:r>
            <a:r>
              <a:rPr lang="en-US" sz="2000" i="1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Networking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Who (institutional and corporate) did you meet and how will this connection be helpful in the future</a:t>
            </a:r>
            <a:r>
              <a:rPr lang="en-US" sz="2000" i="1" dirty="0" smtClean="0"/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Wider Sharing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How did you share information from your work at your institution with others at the conference</a:t>
            </a:r>
            <a:r>
              <a:rPr lang="en-US" sz="2000" i="1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36053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Conference Trip </a:t>
            </a:r>
            <a:r>
              <a:rPr lang="en-US" dirty="0"/>
              <a:t>Report </a:t>
            </a: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con’t</a:t>
            </a:r>
            <a:r>
              <a:rPr lang="en-US" sz="2400" i="1" dirty="0" smtClean="0"/>
              <a:t>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536699"/>
            <a:ext cx="8029171" cy="47244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Strategic Issues</a:t>
            </a:r>
          </a:p>
          <a:p>
            <a:pPr lvl="1">
              <a:buFont typeface="Arial"/>
              <a:buChar char="•"/>
            </a:pPr>
            <a:r>
              <a:rPr lang="en-US" sz="2000" i="1" dirty="0" smtClean="0"/>
              <a:t>How </a:t>
            </a:r>
            <a:r>
              <a:rPr lang="en-US" sz="2000" i="1" dirty="0"/>
              <a:t>does the conference content relate to the strategic issues at your institution?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i="1" dirty="0"/>
              <a:t>What specific actions are you taking to incorporate what learned into your own work?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Discovering Solutions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What did you specifically hear about in terms of ideas, tips, tools, resources, etc., that you are bringing back to your institution that will have an immediate impact?  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i="1" dirty="0"/>
              <a:t> ... or inform future decisions and program implementations?</a:t>
            </a:r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i="1" dirty="0"/>
              <a:t>What useful technology-related insights did you garner at the conference?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822911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Conference Trip </a:t>
            </a:r>
            <a:r>
              <a:rPr lang="en-US" dirty="0"/>
              <a:t>Report </a:t>
            </a: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sz="2400" i="1" dirty="0" smtClean="0"/>
              <a:t>(</a:t>
            </a:r>
            <a:r>
              <a:rPr lang="en-US" sz="2400" i="1" dirty="0" err="1" smtClean="0"/>
              <a:t>con’t</a:t>
            </a:r>
            <a:r>
              <a:rPr lang="en-US" sz="2400" i="1" dirty="0" smtClean="0"/>
              <a:t>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536699"/>
            <a:ext cx="8029171" cy="31242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Improving Speaking Skills/Content Delivery</a:t>
            </a:r>
            <a:endParaRPr lang="en-US" sz="2400" dirty="0">
              <a:solidFill>
                <a:srgbClr val="8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i="1" dirty="0"/>
              <a:t>How did what you hear and see in the various conference presenters’ styles inform your own ability to speak and share information in the future?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Next Steps</a:t>
            </a:r>
          </a:p>
          <a:p>
            <a:pPr lvl="1">
              <a:buFont typeface="Arial"/>
              <a:buChar char="•"/>
            </a:pPr>
            <a:r>
              <a:rPr lang="en-US" sz="2000" i="1" dirty="0"/>
              <a:t>How have you changed as a result of attending the event and what steps will you take to act on these changes?</a:t>
            </a:r>
            <a:endParaRPr lang="en-US" sz="20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809750" y="4911715"/>
            <a:ext cx="5378450" cy="954107"/>
          </a:xfrm>
          <a:prstGeom prst="rect">
            <a:avLst/>
          </a:prstGeom>
          <a:solidFill>
            <a:srgbClr val="F2DCDB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800000"/>
                </a:solidFill>
              </a:rPr>
              <a:t>THANK the person who signed your travel request form!</a:t>
            </a:r>
          </a:p>
        </p:txBody>
      </p:sp>
    </p:spTree>
    <p:extLst>
      <p:ext uri="{BB962C8B-B14F-4D97-AF65-F5344CB8AC3E}">
        <p14:creationId xmlns:p14="http://schemas.microsoft.com/office/powerpoint/2010/main" val="309815000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4" y="2667000"/>
            <a:ext cx="8251305" cy="914400"/>
          </a:xfrm>
        </p:spPr>
        <p:txBody>
          <a:bodyPr/>
          <a:lstStyle/>
          <a:p>
            <a:r>
              <a:rPr lang="en-US" sz="3200" dirty="0" smtClean="0"/>
              <a:t>Your Next Professional Development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94277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60" y="203200"/>
            <a:ext cx="7274828" cy="6644640"/>
            <a:chOff x="10160" y="203200"/>
            <a:chExt cx="7274828" cy="6644640"/>
          </a:xfrm>
        </p:grpSpPr>
        <p:pic>
          <p:nvPicPr>
            <p:cNvPr id="4" name="Picture 3" descr="PD gri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0"/>
            <a:stretch/>
          </p:blipFill>
          <p:spPr>
            <a:xfrm>
              <a:off x="10160" y="1910080"/>
              <a:ext cx="7274828" cy="4937760"/>
            </a:xfrm>
            <a:prstGeom prst="rect">
              <a:avLst/>
            </a:prstGeom>
          </p:spPr>
        </p:pic>
        <p:pic>
          <p:nvPicPr>
            <p:cNvPr id="5" name="Picture 4" descr="PD gri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852"/>
            <a:stretch/>
          </p:blipFill>
          <p:spPr>
            <a:xfrm>
              <a:off x="10160" y="203200"/>
              <a:ext cx="7274828" cy="16560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960" y="1513840"/>
            <a:ext cx="5151120" cy="690880"/>
          </a:xfrm>
          <a:solidFill>
            <a:schemeClr val="bg1">
              <a:alpha val="82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2200" b="1" cap="none" dirty="0" smtClean="0">
                <a:solidFill>
                  <a:srgbClr val="0000FF"/>
                </a:solidFill>
              </a:rPr>
              <a:t>PD “</a:t>
            </a:r>
            <a:r>
              <a:rPr lang="en-US" sz="2200" b="1" cap="none" dirty="0" err="1" smtClean="0">
                <a:solidFill>
                  <a:srgbClr val="0000FF"/>
                </a:solidFill>
              </a:rPr>
              <a:t>Wayfinding</a:t>
            </a:r>
            <a:r>
              <a:rPr lang="en-US" sz="2200" b="1" cap="none" dirty="0" smtClean="0">
                <a:solidFill>
                  <a:srgbClr val="0000FF"/>
                </a:solidFill>
              </a:rPr>
              <a:t> Grid”</a:t>
            </a:r>
            <a:br>
              <a:rPr lang="en-US" sz="2200" b="1" cap="none" dirty="0" smtClean="0">
                <a:solidFill>
                  <a:srgbClr val="0000FF"/>
                </a:solidFill>
              </a:rPr>
            </a:br>
            <a:r>
              <a:rPr lang="en-US" sz="1800" cap="none" dirty="0" err="1" smtClean="0">
                <a:solidFill>
                  <a:srgbClr val="0000FF"/>
                </a:solidFill>
              </a:rPr>
              <a:t>www</a:t>
            </a:r>
            <a:r>
              <a:rPr lang="en-US" sz="1800" cap="none" dirty="0" err="1">
                <a:solidFill>
                  <a:srgbClr val="0000FF"/>
                </a:solidFill>
              </a:rPr>
              <a:t>.educause.edu</a:t>
            </a:r>
            <a:r>
              <a:rPr lang="en-US" sz="1800" cap="none" dirty="0">
                <a:solidFill>
                  <a:srgbClr val="0000FF"/>
                </a:solidFill>
              </a:rPr>
              <a:t>/careers/advance-your-career-</a:t>
            </a:r>
            <a:r>
              <a:rPr lang="en-US" sz="1800" cap="none" dirty="0" err="1">
                <a:solidFill>
                  <a:srgbClr val="0000FF"/>
                </a:solidFill>
              </a:rPr>
              <a:t>educause</a:t>
            </a:r>
            <a:endParaRPr lang="en-US" sz="1800" cap="non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059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Next for You?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379413" y="1212850"/>
            <a:ext cx="5170487" cy="51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Explore a wealth of PD opportunities                    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.educause.edu/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careers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28650" lvl="1" indent="-171450">
              <a:buClr>
                <a:srgbClr val="800000"/>
              </a:buClr>
              <a:buFont typeface="Arial"/>
              <a:buChar char="•"/>
            </a:pP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Grow your networks in constituent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groups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.educause.edu/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discuss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28650" lvl="1" indent="-171450">
              <a:buClr>
                <a:srgbClr val="800000"/>
              </a:buClr>
              <a:buFont typeface="Arial"/>
              <a:buChar char="•"/>
            </a:pPr>
            <a:endParaRPr lang="en-US" sz="1100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Attend free EDUCAUSE Live!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seminars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.educause.edu/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live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800000"/>
              </a:buClr>
              <a:buFont typeface="Arial"/>
              <a:buChar char="•"/>
            </a:pP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 is a career development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tool 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.educause.edu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</a:p>
          <a:p>
            <a:pPr marL="628650" lvl="1" indent="-171450">
              <a:buClr>
                <a:srgbClr val="800000"/>
              </a:buClr>
              <a:buFont typeface="Arial"/>
              <a:buChar char="•"/>
            </a:pP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Volunteer and grow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expertise </a:t>
            </a:r>
            <a:r>
              <a:rPr lang="en-US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www</a:t>
            </a:r>
            <a:r>
              <a:rPr lang="en-US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.educause.edu/</a:t>
            </a:r>
            <a:r>
              <a:rPr lang="en-US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volunteer</a:t>
            </a:r>
            <a:endParaRPr lang="en-US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Clr>
                <a:srgbClr val="800000"/>
              </a:buClr>
              <a:buFont typeface="Arial"/>
              <a:buChar char="•"/>
            </a:pP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15" name="Picture 14" descr="PD grid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 rot="791115">
            <a:off x="5471159" y="405510"/>
            <a:ext cx="3858204" cy="2618740"/>
          </a:xfrm>
          <a:prstGeom prst="rect">
            <a:avLst/>
          </a:prstGeom>
        </p:spPr>
      </p:pic>
      <p:pic>
        <p:nvPicPr>
          <p:cNvPr id="7" name="Picture 6" descr="Screen shot 2010-01-04 at 9.04.31 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1435284">
            <a:off x="5888612" y="2577968"/>
            <a:ext cx="2868027" cy="24556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Pictur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552">
            <a:off x="5435599" y="4342211"/>
            <a:ext cx="4038600" cy="23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24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2263" y="376238"/>
            <a:ext cx="8021637" cy="730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Justification Letter</a:t>
            </a:r>
            <a:endParaRPr lang="en-US" sz="320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72918" y="901700"/>
            <a:ext cx="3716482" cy="1485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See session resources:  EDUCAUSE-conference-</a:t>
            </a:r>
            <a:r>
              <a:rPr lang="en-US" sz="2400" dirty="0" err="1" smtClean="0">
                <a:solidFill>
                  <a:srgbClr val="0000FF"/>
                </a:solidFill>
              </a:rPr>
              <a:t>justification.docx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 descr="EDUCAUSE-conference-justificati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777" r="9236" b="13317"/>
          <a:stretch/>
        </p:blipFill>
        <p:spPr>
          <a:xfrm>
            <a:off x="3873500" y="76201"/>
            <a:ext cx="5156200" cy="66675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4745141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3937000"/>
            <a:ext cx="7866612" cy="113452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i="1" dirty="0"/>
              <a:t>Elevate Your Game: Taking "IT" Home and Your Important Next Steps</a:t>
            </a:r>
            <a:r>
              <a:rPr lang="en-US" sz="2400" i="1" cap="small" dirty="0">
                <a:solidFill>
                  <a:srgbClr val="B20738"/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2400" i="1" cap="small" dirty="0">
                <a:solidFill>
                  <a:srgbClr val="B20738"/>
                </a:solidFill>
                <a:latin typeface="Arial" charset="0"/>
                <a:ea typeface="ＭＳ Ｐゴシック" charset="-128"/>
              </a:rPr>
            </a:br>
            <a:endParaRPr lang="en-US" sz="2400" i="1" cap="small" dirty="0">
              <a:solidFill>
                <a:srgbClr val="B20738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31800" y="5373255"/>
            <a:ext cx="8096595" cy="500732"/>
          </a:xfrm>
        </p:spPr>
        <p:txBody>
          <a:bodyPr/>
          <a:lstStyle/>
          <a:p>
            <a:r>
              <a:rPr lang="en-US" dirty="0" smtClean="0"/>
              <a:t>May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5194" y="4978400"/>
            <a:ext cx="7866611" cy="609600"/>
          </a:xfrm>
        </p:spPr>
        <p:txBody>
          <a:bodyPr/>
          <a:lstStyle/>
          <a:p>
            <a:r>
              <a:rPr lang="en-US" sz="2000" dirty="0" err="1"/>
              <a:t>Lida</a:t>
            </a:r>
            <a:r>
              <a:rPr lang="en-US" sz="2000" dirty="0"/>
              <a:t> </a:t>
            </a:r>
            <a:r>
              <a:rPr lang="en-US" sz="2000" dirty="0" smtClean="0"/>
              <a:t>Larsen: </a:t>
            </a:r>
            <a:r>
              <a:rPr lang="en-US" sz="2000" dirty="0" smtClean="0">
                <a:hlinkClick r:id="rId3"/>
              </a:rPr>
              <a:t>llarsen@educause.edu</a:t>
            </a:r>
            <a:endParaRPr lang="en-US" sz="2000" dirty="0" smtClean="0"/>
          </a:p>
          <a:p>
            <a:r>
              <a:rPr lang="en-US" sz="2000" dirty="0" smtClean="0"/>
              <a:t>Julie Little: </a:t>
            </a:r>
            <a:r>
              <a:rPr lang="en-US" sz="2000" dirty="0" smtClean="0">
                <a:hlinkClick r:id="rId4"/>
              </a:rPr>
              <a:t>jlittle@educause.edu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81100" y="1341735"/>
            <a:ext cx="645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Make the best use of everything you heard and everyone you met</a:t>
            </a:r>
            <a:r>
              <a:rPr lang="en-US" sz="4000" i="1" dirty="0" smtClean="0">
                <a:solidFill>
                  <a:srgbClr val="800000"/>
                </a:solidFill>
                <a:latin typeface="Arial" charset="0"/>
                <a:ea typeface="ＭＳ Ｐゴシック" charset="-128"/>
              </a:rPr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618076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09601" y="1549400"/>
            <a:ext cx="5575300" cy="46736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Introductions</a:t>
            </a:r>
          </a:p>
          <a:p>
            <a:pPr marL="457200" indent="-457200">
              <a:lnSpc>
                <a:spcPct val="10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Assembling what we’ve learned/gained</a:t>
            </a:r>
          </a:p>
          <a:p>
            <a:pPr lvl="1">
              <a:buClr>
                <a:srgbClr val="800000"/>
              </a:buClr>
            </a:pPr>
            <a:r>
              <a:rPr lang="en-US" sz="2000" dirty="0" smtClean="0"/>
              <a:t>Ah Ha Experience</a:t>
            </a:r>
          </a:p>
          <a:p>
            <a:pPr lvl="1">
              <a:buClr>
                <a:srgbClr val="800000"/>
              </a:buClr>
            </a:pPr>
            <a:r>
              <a:rPr lang="en-US" sz="2000" dirty="0" smtClean="0"/>
              <a:t>Content Experience</a:t>
            </a:r>
          </a:p>
          <a:p>
            <a:pPr lvl="1">
              <a:buClr>
                <a:srgbClr val="800000"/>
              </a:buClr>
            </a:pPr>
            <a:r>
              <a:rPr lang="en-US" sz="2000" dirty="0" smtClean="0"/>
              <a:t>Connections and Networking Experience</a:t>
            </a:r>
          </a:p>
          <a:p>
            <a:pPr marL="457200" indent="-457200">
              <a:lnSpc>
                <a:spcPct val="10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Taking your comprehensive experience back to campus</a:t>
            </a:r>
          </a:p>
          <a:p>
            <a:pPr marL="457200" indent="-457200">
              <a:lnSpc>
                <a:spcPct val="10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Identifying your next professional development steps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827"/>
            <a:ext cx="9144000" cy="522516"/>
          </a:xfrm>
          <a:prstGeom prst="rect">
            <a:avLst/>
          </a:prstGeom>
        </p:spPr>
      </p:pic>
      <p:pic>
        <p:nvPicPr>
          <p:cNvPr id="9" name="Picture 8" descr="Refle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19" y="4267200"/>
            <a:ext cx="2337660" cy="155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nterac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49525"/>
            <a:ext cx="2340071" cy="155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Discuss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5" y="866005"/>
            <a:ext cx="2356885" cy="154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7275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0"/>
          </p:nvPr>
        </p:nvSpPr>
        <p:spPr>
          <a:xfrm>
            <a:off x="3454401" y="1803400"/>
            <a:ext cx="5283199" cy="3708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800000"/>
                </a:solidFill>
              </a:rPr>
              <a:t>At your tables: 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Name and Institution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What did you learn and how will you use it back on campus?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/>
              <a:t>Who did you meet and how will they help you in the future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RibbonBar.jpg"/>
          <p:cNvPicPr>
            <a:picLocks noChangeAspect="1"/>
          </p:cNvPicPr>
          <p:nvPr/>
        </p:nvPicPr>
        <p:blipFill rotWithShape="1">
          <a:blip r:embed="rId3"/>
          <a:srcRect t="7312"/>
          <a:stretch/>
        </p:blipFill>
        <p:spPr bwMode="auto">
          <a:xfrm>
            <a:off x="543995" y="1663700"/>
            <a:ext cx="2399308" cy="208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ELI091_Photo7.jpg"/>
          <p:cNvPicPr>
            <a:picLocks noChangeAspect="1"/>
          </p:cNvPicPr>
          <p:nvPr/>
        </p:nvPicPr>
        <p:blipFill rotWithShape="1">
          <a:blip r:embed="rId4"/>
          <a:srcRect r="6865"/>
          <a:stretch/>
        </p:blipFill>
        <p:spPr bwMode="auto">
          <a:xfrm>
            <a:off x="531295" y="4038600"/>
            <a:ext cx="2402405" cy="182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91933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>
          <a:xfrm>
            <a:off x="626918" y="3525168"/>
            <a:ext cx="8021782" cy="500732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n-US" sz="2000" dirty="0" smtClean="0"/>
              <a:t>Keep a running list of the things you’ve learned and who you’ve met while at the conference.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0594" y="2667000"/>
            <a:ext cx="8175106" cy="914400"/>
          </a:xfrm>
        </p:spPr>
        <p:txBody>
          <a:bodyPr/>
          <a:lstStyle/>
          <a:p>
            <a:r>
              <a:rPr lang="en-US" sz="3200" dirty="0" smtClean="0"/>
              <a:t>Assembling What </a:t>
            </a:r>
            <a:r>
              <a:rPr lang="en-US" sz="3200" dirty="0"/>
              <a:t>W</a:t>
            </a:r>
            <a:r>
              <a:rPr lang="en-US" sz="3200" dirty="0" smtClean="0"/>
              <a:t>e’ve </a:t>
            </a:r>
            <a:r>
              <a:rPr lang="en-US" sz="3200" dirty="0"/>
              <a:t>L</a:t>
            </a:r>
            <a:r>
              <a:rPr lang="en-US" sz="3200" dirty="0" smtClean="0"/>
              <a:t>earned/Gained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922603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29" y="338675"/>
            <a:ext cx="8021782" cy="729971"/>
          </a:xfrm>
        </p:spPr>
        <p:txBody>
          <a:bodyPr/>
          <a:lstStyle/>
          <a:p>
            <a:r>
              <a:rPr lang="en-US" dirty="0" smtClean="0"/>
              <a:t>Ah Ha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596901" y="1689100"/>
            <a:ext cx="5346700" cy="2781300"/>
          </a:xfrm>
        </p:spPr>
        <p:txBody>
          <a:bodyPr/>
          <a:lstStyle/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What was your most memorable </a:t>
            </a:r>
            <a:r>
              <a:rPr lang="en-US" dirty="0"/>
              <a:t>m</a:t>
            </a:r>
            <a:r>
              <a:rPr lang="en-US" dirty="0" smtClean="0"/>
              <a:t>oment/</a:t>
            </a:r>
            <a:r>
              <a:rPr lang="en-US" dirty="0"/>
              <a:t>q</a:t>
            </a:r>
            <a:r>
              <a:rPr lang="en-US" dirty="0" smtClean="0"/>
              <a:t>uote</a:t>
            </a:r>
            <a:endParaRPr lang="en-US" dirty="0" smtClean="0"/>
          </a:p>
          <a:p>
            <a:pPr marL="342900" indent="-342900"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is your biggest takeaway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88818" y="1048668"/>
            <a:ext cx="5761182" cy="602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 descr="8466174470_770cc47fed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41910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8465094921_db0fb9d05a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233045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8465636853_6c49533b6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1" y="425450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199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452585223_6ee82cb2eb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33680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8453679996_9179993bcb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2545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8452594155_e07d7cf923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425450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29" y="338675"/>
            <a:ext cx="8021782" cy="729971"/>
          </a:xfrm>
        </p:spPr>
        <p:txBody>
          <a:bodyPr/>
          <a:lstStyle/>
          <a:p>
            <a:r>
              <a:rPr lang="en-US" dirty="0" smtClean="0"/>
              <a:t>Content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762001" y="1943100"/>
            <a:ext cx="5270500" cy="3454400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Did you learn something new? 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What did you learn that will help you to do your jobs better?  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/>
              <a:t>What did you learn that provides insights into challenges/opportunities across the higher education/IT landscape?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88818" y="1048668"/>
            <a:ext cx="5761182" cy="602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Specifically -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80610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ep3.jpg"/>
          <p:cNvPicPr>
            <a:picLocks noChangeAspect="1"/>
          </p:cNvPicPr>
          <p:nvPr/>
        </p:nvPicPr>
        <p:blipFill rotWithShape="1">
          <a:blip r:embed="rId3"/>
          <a:srcRect l="2881" r="2040"/>
          <a:stretch/>
        </p:blipFill>
        <p:spPr bwMode="auto">
          <a:xfrm>
            <a:off x="6184901" y="2298700"/>
            <a:ext cx="25146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taf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052" y="4241800"/>
            <a:ext cx="2525107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8472826437_20d94ab7c9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/>
          <a:stretch/>
        </p:blipFill>
        <p:spPr>
          <a:xfrm>
            <a:off x="6223000" y="419100"/>
            <a:ext cx="24638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29" y="338675"/>
            <a:ext cx="6936971" cy="1274225"/>
          </a:xfrm>
        </p:spPr>
        <p:txBody>
          <a:bodyPr/>
          <a:lstStyle/>
          <a:p>
            <a:r>
              <a:rPr lang="en-US" dirty="0" smtClean="0"/>
              <a:t>Connections/Networking Experience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88818" y="1543968"/>
            <a:ext cx="5761182" cy="602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3101" y="2324100"/>
            <a:ext cx="5270500" cy="3454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Are </a:t>
            </a:r>
            <a:r>
              <a:rPr lang="en-US" dirty="0">
                <a:latin typeface="Arial"/>
                <a:cs typeface="Arial"/>
              </a:rPr>
              <a:t>you taking back names/contact information that </a:t>
            </a:r>
            <a:r>
              <a:rPr lang="en-US" dirty="0" smtClean="0"/>
              <a:t>you</a:t>
            </a:r>
            <a:r>
              <a:rPr lang="en-US" dirty="0" smtClean="0">
                <a:latin typeface="Arial"/>
                <a:cs typeface="Arial"/>
              </a:rPr>
              <a:t>’ll </a:t>
            </a:r>
            <a:r>
              <a:rPr lang="en-US" dirty="0">
                <a:latin typeface="Arial"/>
                <a:cs typeface="Arial"/>
              </a:rPr>
              <a:t>use over the coming year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How </a:t>
            </a:r>
            <a:r>
              <a:rPr lang="en-US" dirty="0">
                <a:latin typeface="Arial"/>
                <a:cs typeface="Arial"/>
              </a:rPr>
              <a:t>did/will they help you</a:t>
            </a:r>
            <a:r>
              <a:rPr lang="en-US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lnSpc>
                <a:spcPct val="130000"/>
              </a:lnSpc>
              <a:buClr>
                <a:srgbClr val="800000"/>
              </a:buClr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How </a:t>
            </a:r>
            <a:r>
              <a:rPr lang="en-US" dirty="0">
                <a:latin typeface="Arial"/>
                <a:cs typeface="Arial"/>
              </a:rPr>
              <a:t>will you stay in touch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503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00594" y="2667000"/>
            <a:ext cx="8251305" cy="914400"/>
          </a:xfrm>
        </p:spPr>
        <p:txBody>
          <a:bodyPr/>
          <a:lstStyle/>
          <a:p>
            <a:r>
              <a:rPr lang="en-US" sz="3200" dirty="0" smtClean="0"/>
              <a:t>Taking Your Experience Back to Campus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252958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Engagement = Knowledge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660401" y="1803400"/>
            <a:ext cx="6311899" cy="4572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800000"/>
                </a:solidFill>
              </a:rPr>
              <a:t>What did you learn from other’s experiences and from sharing yours?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advice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information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tools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Handy tips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skills and attitudes</a:t>
            </a:r>
          </a:p>
          <a:p>
            <a:pPr marL="800100" lvl="1" indent="-342900">
              <a:buClr>
                <a:srgbClr val="800000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Confirmation there are others facing similar issues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8465641177_7dc0cde95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470150"/>
            <a:ext cx="2472744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8473921558_75a9855d43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86200"/>
            <a:ext cx="21971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04307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WRCClosin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MWRCClosing_Template.potx</Template>
  <TotalTime>337</TotalTime>
  <Words>734</Words>
  <Application>Microsoft Macintosh PowerPoint</Application>
  <PresentationFormat>On-screen Show (4:3)</PresentationFormat>
  <Paragraphs>119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MWRCClosing_Template</vt:lpstr>
      <vt:lpstr>Elevate Your Game: Taking "IT" Home and Your Important Next Steps </vt:lpstr>
      <vt:lpstr>Today’s Agenda</vt:lpstr>
      <vt:lpstr>Introductions</vt:lpstr>
      <vt:lpstr>PowerPoint Presentation</vt:lpstr>
      <vt:lpstr>Ah Ha Experience</vt:lpstr>
      <vt:lpstr>Content Experience</vt:lpstr>
      <vt:lpstr>Connections/Networking Experience</vt:lpstr>
      <vt:lpstr>PowerPoint Presentation</vt:lpstr>
      <vt:lpstr>Learning and Engagement = Knowledge </vt:lpstr>
      <vt:lpstr>Sharing IT back on campus . . .  </vt:lpstr>
      <vt:lpstr>Conference Report</vt:lpstr>
      <vt:lpstr>Basic Conference Trip Report Content</vt:lpstr>
      <vt:lpstr>Basic Conference Trip Report Content (con’t.)</vt:lpstr>
      <vt:lpstr>Basic Conference Trip Report Content (con’t.)</vt:lpstr>
      <vt:lpstr>PowerPoint Presentation</vt:lpstr>
      <vt:lpstr>PD “Wayfinding Grid” www.educause.edu/careers/advance-your-career-educause</vt:lpstr>
      <vt:lpstr>What’s Next for You?</vt:lpstr>
      <vt:lpstr>Justification Letter</vt:lpstr>
      <vt:lpstr>Elevate Your Game: Taking "IT" Home and Your Important Next Steps 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chafkus</dc:creator>
  <cp:lastModifiedBy>Lyda Larson</cp:lastModifiedBy>
  <cp:revision>33</cp:revision>
  <dcterms:created xsi:type="dcterms:W3CDTF">2012-08-21T18:02:02Z</dcterms:created>
  <dcterms:modified xsi:type="dcterms:W3CDTF">2013-05-26T17:51:24Z</dcterms:modified>
</cp:coreProperties>
</file>