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256" r:id="rId2"/>
    <p:sldId id="257" r:id="rId3"/>
    <p:sldId id="258" r:id="rId4"/>
    <p:sldId id="277" r:id="rId5"/>
    <p:sldId id="259" r:id="rId6"/>
    <p:sldId id="260" r:id="rId7"/>
    <p:sldId id="283" r:id="rId8"/>
    <p:sldId id="278" r:id="rId9"/>
    <p:sldId id="268" r:id="rId10"/>
    <p:sldId id="262" r:id="rId11"/>
    <p:sldId id="263" r:id="rId12"/>
    <p:sldId id="279" r:id="rId13"/>
    <p:sldId id="280" r:id="rId14"/>
    <p:sldId id="267" r:id="rId15"/>
    <p:sldId id="270" r:id="rId16"/>
    <p:sldId id="273" r:id="rId17"/>
    <p:sldId id="276" r:id="rId18"/>
    <p:sldId id="274" r:id="rId19"/>
    <p:sldId id="275" r:id="rId20"/>
    <p:sldId id="264" r:id="rId21"/>
    <p:sldId id="269" r:id="rId22"/>
    <p:sldId id="282" r:id="rId23"/>
    <p:sldId id="281" r:id="rId2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394" autoAdjust="0"/>
  </p:normalViewPr>
  <p:slideViewPr>
    <p:cSldViewPr>
      <p:cViewPr varScale="1">
        <p:scale>
          <a:sx n="73" d="100"/>
          <a:sy n="73" d="100"/>
        </p:scale>
        <p:origin x="-1714" y="-7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1C4CE7A5-4234-4E4D-A96E-6EA8ADA1F6D1}" type="datetimeFigureOut">
              <a:rPr lang="en-US" smtClean="0"/>
              <a:t>5/28/2013</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E13BFD5D-FE7E-4956-94BF-9B3AB7EA681E}" type="slidenum">
              <a:rPr lang="en-US" smtClean="0"/>
              <a:t>‹#›</a:t>
            </a:fld>
            <a:endParaRPr lang="en-US"/>
          </a:p>
        </p:txBody>
      </p:sp>
    </p:spTree>
    <p:extLst>
      <p:ext uri="{BB962C8B-B14F-4D97-AF65-F5344CB8AC3E}">
        <p14:creationId xmlns:p14="http://schemas.microsoft.com/office/powerpoint/2010/main" val="15523527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AD4D67A6-E221-4448-BA5A-A517B754DF66}" type="datetimeFigureOut">
              <a:rPr lang="en-US" smtClean="0"/>
              <a:t>5/28/2013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AB2B540B-CE35-40B2-B14B-85CD4AFF544F}" type="slidenum">
              <a:rPr lang="en-US" smtClean="0"/>
              <a:t>‹#›</a:t>
            </a:fld>
            <a:endParaRPr lang="en-US"/>
          </a:p>
        </p:txBody>
      </p:sp>
    </p:spTree>
    <p:extLst>
      <p:ext uri="{BB962C8B-B14F-4D97-AF65-F5344CB8AC3E}">
        <p14:creationId xmlns:p14="http://schemas.microsoft.com/office/powerpoint/2010/main" val="40421585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Students, educators, and the public are engaging with their surroundings, discovering connections about the built environment and the past, and changing their perceptions of Atlanta in ways that would not be possible without the aid of this digital portal from Georgia State University Library.</a:t>
            </a:r>
            <a:br>
              <a:rPr lang="en-US" dirty="0"/>
            </a:br>
            <a:r>
              <a:rPr lang="en-US" dirty="0"/>
              <a:t/>
            </a:r>
            <a:br>
              <a:rPr lang="en-US" dirty="0"/>
            </a:br>
            <a:endParaRPr lang="en-US" dirty="0"/>
          </a:p>
        </p:txBody>
      </p:sp>
      <p:sp>
        <p:nvSpPr>
          <p:cNvPr id="4" name="Slide Number Placeholder 3"/>
          <p:cNvSpPr>
            <a:spLocks noGrp="1"/>
          </p:cNvSpPr>
          <p:nvPr>
            <p:ph type="sldNum" sz="quarter" idx="10"/>
          </p:nvPr>
        </p:nvSpPr>
        <p:spPr/>
        <p:txBody>
          <a:bodyPr/>
          <a:lstStyle/>
          <a:p>
            <a:fld id="{AB2B540B-CE35-40B2-B14B-85CD4AFF544F}" type="slidenum">
              <a:rPr lang="en-US" smtClean="0"/>
              <a:t>1</a:t>
            </a:fld>
            <a:endParaRPr lang="en-US"/>
          </a:p>
        </p:txBody>
      </p:sp>
    </p:spTree>
    <p:extLst>
      <p:ext uri="{BB962C8B-B14F-4D97-AF65-F5344CB8AC3E}">
        <p14:creationId xmlns:p14="http://schemas.microsoft.com/office/powerpoint/2010/main" val="26916622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Decreasing the opacity…</a:t>
            </a:r>
            <a:endParaRPr lang="en-US" dirty="0"/>
          </a:p>
        </p:txBody>
      </p:sp>
      <p:sp>
        <p:nvSpPr>
          <p:cNvPr id="4" name="Slide Number Placeholder 3"/>
          <p:cNvSpPr>
            <a:spLocks noGrp="1"/>
          </p:cNvSpPr>
          <p:nvPr>
            <p:ph type="sldNum" sz="quarter" idx="10"/>
          </p:nvPr>
        </p:nvSpPr>
        <p:spPr/>
        <p:txBody>
          <a:bodyPr/>
          <a:lstStyle/>
          <a:p>
            <a:fld id="{AB2B540B-CE35-40B2-B14B-85CD4AFF544F}" type="slidenum">
              <a:rPr lang="en-US" smtClean="0"/>
              <a:t>17</a:t>
            </a:fld>
            <a:endParaRPr lang="en-US"/>
          </a:p>
        </p:txBody>
      </p:sp>
    </p:spTree>
    <p:extLst>
      <p:ext uri="{BB962C8B-B14F-4D97-AF65-F5344CB8AC3E}">
        <p14:creationId xmlns:p14="http://schemas.microsoft.com/office/powerpoint/2010/main" val="26786650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NEH</a:t>
            </a:r>
            <a:r>
              <a:rPr lang="en-US" baseline="0" dirty="0" smtClean="0"/>
              <a:t> Grant: $210,000</a:t>
            </a:r>
            <a:endParaRPr lang="en-US" dirty="0"/>
          </a:p>
        </p:txBody>
      </p:sp>
      <p:sp>
        <p:nvSpPr>
          <p:cNvPr id="4" name="Slide Number Placeholder 3"/>
          <p:cNvSpPr>
            <a:spLocks noGrp="1"/>
          </p:cNvSpPr>
          <p:nvPr>
            <p:ph type="sldNum" sz="quarter" idx="10"/>
          </p:nvPr>
        </p:nvSpPr>
        <p:spPr/>
        <p:txBody>
          <a:bodyPr/>
          <a:lstStyle/>
          <a:p>
            <a:fld id="{AB2B540B-CE35-40B2-B14B-85CD4AFF544F}" type="slidenum">
              <a:rPr lang="en-US" smtClean="0"/>
              <a:t>20</a:t>
            </a:fld>
            <a:endParaRPr lang="en-US"/>
          </a:p>
        </p:txBody>
      </p:sp>
    </p:spTree>
    <p:extLst>
      <p:ext uri="{BB962C8B-B14F-4D97-AF65-F5344CB8AC3E}">
        <p14:creationId xmlns:p14="http://schemas.microsoft.com/office/powerpoint/2010/main" val="8991794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2B540B-CE35-40B2-B14B-85CD4AFF544F}" type="slidenum">
              <a:rPr lang="en-US" smtClean="0"/>
              <a:t>21</a:t>
            </a:fld>
            <a:endParaRPr lang="en-US"/>
          </a:p>
        </p:txBody>
      </p:sp>
    </p:spTree>
    <p:extLst>
      <p:ext uri="{BB962C8B-B14F-4D97-AF65-F5344CB8AC3E}">
        <p14:creationId xmlns:p14="http://schemas.microsoft.com/office/powerpoint/2010/main" val="28279265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Interdisciplinary</a:t>
            </a:r>
            <a:r>
              <a:rPr lang="en-US" baseline="0" dirty="0" smtClean="0"/>
              <a:t> data services center proposed for main library</a:t>
            </a:r>
          </a:p>
          <a:p>
            <a:r>
              <a:rPr lang="en-US" baseline="0" dirty="0" smtClean="0"/>
              <a:t>CURVE – Collaborative University Research &amp; Visualization Environment</a:t>
            </a:r>
            <a:endParaRPr lang="en-US" dirty="0"/>
          </a:p>
        </p:txBody>
      </p:sp>
      <p:sp>
        <p:nvSpPr>
          <p:cNvPr id="4" name="Slide Number Placeholder 3"/>
          <p:cNvSpPr>
            <a:spLocks noGrp="1"/>
          </p:cNvSpPr>
          <p:nvPr>
            <p:ph type="sldNum" sz="quarter" idx="10"/>
          </p:nvPr>
        </p:nvSpPr>
        <p:spPr/>
        <p:txBody>
          <a:bodyPr/>
          <a:lstStyle/>
          <a:p>
            <a:fld id="{AB2B540B-CE35-40B2-B14B-85CD4AFF544F}" type="slidenum">
              <a:rPr lang="en-US" smtClean="0"/>
              <a:t>22</a:t>
            </a:fld>
            <a:endParaRPr lang="en-US"/>
          </a:p>
        </p:txBody>
      </p:sp>
    </p:spTree>
    <p:extLst>
      <p:ext uri="{BB962C8B-B14F-4D97-AF65-F5344CB8AC3E}">
        <p14:creationId xmlns:p14="http://schemas.microsoft.com/office/powerpoint/2010/main" val="34832984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University of Richmond President Edward Ayers is a </a:t>
            </a:r>
            <a:r>
              <a:rPr lang="en-US" dirty="0" smtClean="0"/>
              <a:t>pioneer </a:t>
            </a:r>
            <a:r>
              <a:rPr lang="en-US" dirty="0"/>
              <a:t>of Digital Humanities (DH) scholarship.  Planning Atlanta facilitates what Ayers calls “generative scholarship.”  This new type of scholarship “generates new questions, new evidence, new conclusions, and new audiences as it is used.”  It is not done and then handed to the student to be quizzed upon; rather, the scholar/presenter is saying, “help us figure this out.” </a:t>
            </a:r>
          </a:p>
          <a:p>
            <a:r>
              <a:rPr lang="en-US" dirty="0"/>
              <a:t> </a:t>
            </a:r>
          </a:p>
          <a:p>
            <a:endParaRPr lang="en-US" dirty="0"/>
          </a:p>
        </p:txBody>
      </p:sp>
      <p:sp>
        <p:nvSpPr>
          <p:cNvPr id="4" name="Slide Number Placeholder 3"/>
          <p:cNvSpPr>
            <a:spLocks noGrp="1"/>
          </p:cNvSpPr>
          <p:nvPr>
            <p:ph type="sldNum" sz="quarter" idx="10"/>
          </p:nvPr>
        </p:nvSpPr>
        <p:spPr/>
        <p:txBody>
          <a:bodyPr/>
          <a:lstStyle/>
          <a:p>
            <a:fld id="{AB2B540B-CE35-40B2-B14B-85CD4AFF544F}" type="slidenum">
              <a:rPr lang="en-US" smtClean="0"/>
              <a:t>3</a:t>
            </a:fld>
            <a:endParaRPr lang="en-US"/>
          </a:p>
        </p:txBody>
      </p:sp>
    </p:spTree>
    <p:extLst>
      <p:ext uri="{BB962C8B-B14F-4D97-AF65-F5344CB8AC3E}">
        <p14:creationId xmlns:p14="http://schemas.microsoft.com/office/powerpoint/2010/main" val="8643835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2B540B-CE35-40B2-B14B-85CD4AFF544F}" type="slidenum">
              <a:rPr lang="en-US" smtClean="0"/>
              <a:t>6</a:t>
            </a:fld>
            <a:endParaRPr lang="en-US"/>
          </a:p>
        </p:txBody>
      </p:sp>
    </p:spTree>
    <p:extLst>
      <p:ext uri="{BB962C8B-B14F-4D97-AF65-F5344CB8AC3E}">
        <p14:creationId xmlns:p14="http://schemas.microsoft.com/office/powerpoint/2010/main" val="35313396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2B540B-CE35-40B2-B14B-85CD4AFF544F}" type="slidenum">
              <a:rPr lang="en-US" smtClean="0"/>
              <a:t>7</a:t>
            </a:fld>
            <a:endParaRPr lang="en-US"/>
          </a:p>
        </p:txBody>
      </p:sp>
    </p:spTree>
    <p:extLst>
      <p:ext uri="{BB962C8B-B14F-4D97-AF65-F5344CB8AC3E}">
        <p14:creationId xmlns:p14="http://schemas.microsoft.com/office/powerpoint/2010/main" val="35313396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2B540B-CE35-40B2-B14B-85CD4AFF544F}" type="slidenum">
              <a:rPr lang="en-US" smtClean="0"/>
              <a:t>9</a:t>
            </a:fld>
            <a:endParaRPr lang="en-US"/>
          </a:p>
        </p:txBody>
      </p:sp>
    </p:spTree>
    <p:extLst>
      <p:ext uri="{BB962C8B-B14F-4D97-AF65-F5344CB8AC3E}">
        <p14:creationId xmlns:p14="http://schemas.microsoft.com/office/powerpoint/2010/main" val="33517617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Search engine optimization</a:t>
            </a:r>
            <a:r>
              <a:rPr lang="en-US" baseline="0" dirty="0" smtClean="0"/>
              <a:t> – making these maps accessible and useful  </a:t>
            </a:r>
          </a:p>
          <a:p>
            <a:r>
              <a:rPr lang="en-US" baseline="0" dirty="0" err="1" smtClean="0"/>
              <a:t>Georeference</a:t>
            </a:r>
            <a:r>
              <a:rPr lang="en-US" baseline="0" dirty="0" smtClean="0"/>
              <a:t> each map</a:t>
            </a:r>
          </a:p>
          <a:p>
            <a:r>
              <a:rPr lang="en-US" baseline="0" dirty="0" smtClean="0"/>
              <a:t>Provide Google Maps and Google Earth overlays</a:t>
            </a:r>
          </a:p>
          <a:p>
            <a:r>
              <a:rPr lang="en-US" baseline="0" dirty="0" smtClean="0"/>
              <a:t>and ability to freely download the </a:t>
            </a:r>
            <a:r>
              <a:rPr lang="en-US" baseline="0" dirty="0" err="1" smtClean="0"/>
              <a:t>GeoTIFF</a:t>
            </a:r>
            <a:r>
              <a:rPr lang="en-US" baseline="0" dirty="0" smtClean="0"/>
              <a:t> and a high-resolution JPEG</a:t>
            </a:r>
            <a:endParaRPr lang="en-US" dirty="0" smtClean="0"/>
          </a:p>
        </p:txBody>
      </p:sp>
      <p:sp>
        <p:nvSpPr>
          <p:cNvPr id="4" name="Slide Number Placeholder 3"/>
          <p:cNvSpPr>
            <a:spLocks noGrp="1"/>
          </p:cNvSpPr>
          <p:nvPr>
            <p:ph type="sldNum" sz="quarter" idx="10"/>
          </p:nvPr>
        </p:nvSpPr>
        <p:spPr/>
        <p:txBody>
          <a:bodyPr/>
          <a:lstStyle/>
          <a:p>
            <a:fld id="{AB2B540B-CE35-40B2-B14B-85CD4AFF544F}" type="slidenum">
              <a:rPr lang="en-US" smtClean="0"/>
              <a:t>10</a:t>
            </a:fld>
            <a:endParaRPr lang="en-US"/>
          </a:p>
        </p:txBody>
      </p:sp>
    </p:spTree>
    <p:extLst>
      <p:ext uri="{BB962C8B-B14F-4D97-AF65-F5344CB8AC3E}">
        <p14:creationId xmlns:p14="http://schemas.microsoft.com/office/powerpoint/2010/main" val="29124947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Buttermilk Bottoms – North</a:t>
            </a:r>
            <a:r>
              <a:rPr lang="en-US" baseline="0" dirty="0" smtClean="0"/>
              <a:t> Ave. Urban Redevelopment Area</a:t>
            </a:r>
          </a:p>
          <a:p>
            <a:r>
              <a:rPr lang="en-US" baseline="0" dirty="0" smtClean="0"/>
              <a:t>1960s – almost completely destroyed by urban renewal</a:t>
            </a:r>
            <a:endParaRPr lang="en-US" dirty="0"/>
          </a:p>
        </p:txBody>
      </p:sp>
      <p:sp>
        <p:nvSpPr>
          <p:cNvPr id="4" name="Slide Number Placeholder 3"/>
          <p:cNvSpPr>
            <a:spLocks noGrp="1"/>
          </p:cNvSpPr>
          <p:nvPr>
            <p:ph type="sldNum" sz="quarter" idx="10"/>
          </p:nvPr>
        </p:nvSpPr>
        <p:spPr/>
        <p:txBody>
          <a:bodyPr/>
          <a:lstStyle/>
          <a:p>
            <a:fld id="{AB2B540B-CE35-40B2-B14B-85CD4AFF544F}" type="slidenum">
              <a:rPr lang="en-US" smtClean="0"/>
              <a:t>11</a:t>
            </a:fld>
            <a:endParaRPr lang="en-US"/>
          </a:p>
        </p:txBody>
      </p:sp>
    </p:spTree>
    <p:extLst>
      <p:ext uri="{BB962C8B-B14F-4D97-AF65-F5344CB8AC3E}">
        <p14:creationId xmlns:p14="http://schemas.microsoft.com/office/powerpoint/2010/main" val="23403423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1949 aerial</a:t>
            </a:r>
            <a:r>
              <a:rPr lang="en-US" baseline="0" dirty="0" smtClean="0"/>
              <a:t> photograph of </a:t>
            </a:r>
            <a:r>
              <a:rPr lang="en-US" baseline="0" dirty="0" err="1" smtClean="0"/>
              <a:t>Buckhead</a:t>
            </a:r>
            <a:endParaRPr lang="en-US" baseline="0" dirty="0" smtClean="0"/>
          </a:p>
          <a:p>
            <a:r>
              <a:rPr lang="en-US" baseline="0" dirty="0" smtClean="0"/>
              <a:t>overlaid </a:t>
            </a:r>
            <a:r>
              <a:rPr lang="en-US" baseline="0" dirty="0" smtClean="0"/>
              <a:t>on a present-day image from Google Earth</a:t>
            </a:r>
            <a:endParaRPr lang="en-US" dirty="0"/>
          </a:p>
        </p:txBody>
      </p:sp>
      <p:sp>
        <p:nvSpPr>
          <p:cNvPr id="4" name="Slide Number Placeholder 3"/>
          <p:cNvSpPr>
            <a:spLocks noGrp="1"/>
          </p:cNvSpPr>
          <p:nvPr>
            <p:ph type="sldNum" sz="quarter" idx="10"/>
          </p:nvPr>
        </p:nvSpPr>
        <p:spPr/>
        <p:txBody>
          <a:bodyPr/>
          <a:lstStyle/>
          <a:p>
            <a:fld id="{AB2B540B-CE35-40B2-B14B-85CD4AFF544F}" type="slidenum">
              <a:rPr lang="en-US" smtClean="0"/>
              <a:t>15</a:t>
            </a:fld>
            <a:endParaRPr lang="en-US"/>
          </a:p>
        </p:txBody>
      </p:sp>
    </p:spTree>
    <p:extLst>
      <p:ext uri="{BB962C8B-B14F-4D97-AF65-F5344CB8AC3E}">
        <p14:creationId xmlns:p14="http://schemas.microsoft.com/office/powerpoint/2010/main" val="32550323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Decreasing the opacity…</a:t>
            </a:r>
            <a:endParaRPr lang="en-US" dirty="0"/>
          </a:p>
        </p:txBody>
      </p:sp>
      <p:sp>
        <p:nvSpPr>
          <p:cNvPr id="4" name="Slide Number Placeholder 3"/>
          <p:cNvSpPr>
            <a:spLocks noGrp="1"/>
          </p:cNvSpPr>
          <p:nvPr>
            <p:ph type="sldNum" sz="quarter" idx="10"/>
          </p:nvPr>
        </p:nvSpPr>
        <p:spPr/>
        <p:txBody>
          <a:bodyPr/>
          <a:lstStyle/>
          <a:p>
            <a:fld id="{AB2B540B-CE35-40B2-B14B-85CD4AFF544F}" type="slidenum">
              <a:rPr lang="en-US" smtClean="0"/>
              <a:t>16</a:t>
            </a:fld>
            <a:endParaRPr lang="en-US"/>
          </a:p>
        </p:txBody>
      </p:sp>
    </p:spTree>
    <p:extLst>
      <p:ext uri="{BB962C8B-B14F-4D97-AF65-F5344CB8AC3E}">
        <p14:creationId xmlns:p14="http://schemas.microsoft.com/office/powerpoint/2010/main" val="1766969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5452D62-B36F-4954-BF02-23D14F003F89}" type="datetimeFigureOut">
              <a:rPr lang="en-US" smtClean="0"/>
              <a:t>5/28/2013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B21880-8650-4A73-82B1-0ADD19310A47}" type="slidenum">
              <a:rPr lang="en-US" smtClean="0"/>
              <a:t>‹#›</a:t>
            </a:fld>
            <a:endParaRPr lang="en-US"/>
          </a:p>
        </p:txBody>
      </p:sp>
    </p:spTree>
    <p:extLst>
      <p:ext uri="{BB962C8B-B14F-4D97-AF65-F5344CB8AC3E}">
        <p14:creationId xmlns:p14="http://schemas.microsoft.com/office/powerpoint/2010/main" val="13782087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452D62-B36F-4954-BF02-23D14F003F89}" type="datetimeFigureOut">
              <a:rPr lang="en-US" smtClean="0"/>
              <a:t>5/28/2013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B21880-8650-4A73-82B1-0ADD19310A47}" type="slidenum">
              <a:rPr lang="en-US" smtClean="0"/>
              <a:t>‹#›</a:t>
            </a:fld>
            <a:endParaRPr lang="en-US"/>
          </a:p>
        </p:txBody>
      </p:sp>
    </p:spTree>
    <p:extLst>
      <p:ext uri="{BB962C8B-B14F-4D97-AF65-F5344CB8AC3E}">
        <p14:creationId xmlns:p14="http://schemas.microsoft.com/office/powerpoint/2010/main" val="14632390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452D62-B36F-4954-BF02-23D14F003F89}" type="datetimeFigureOut">
              <a:rPr lang="en-US" smtClean="0"/>
              <a:t>5/28/2013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B21880-8650-4A73-82B1-0ADD19310A47}" type="slidenum">
              <a:rPr lang="en-US" smtClean="0"/>
              <a:t>‹#›</a:t>
            </a:fld>
            <a:endParaRPr lang="en-US"/>
          </a:p>
        </p:txBody>
      </p:sp>
    </p:spTree>
    <p:extLst>
      <p:ext uri="{BB962C8B-B14F-4D97-AF65-F5344CB8AC3E}">
        <p14:creationId xmlns:p14="http://schemas.microsoft.com/office/powerpoint/2010/main" val="32205345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452D62-B36F-4954-BF02-23D14F003F89}" type="datetimeFigureOut">
              <a:rPr lang="en-US" smtClean="0"/>
              <a:t>5/28/2013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B21880-8650-4A73-82B1-0ADD19310A47}" type="slidenum">
              <a:rPr lang="en-US" smtClean="0"/>
              <a:t>‹#›</a:t>
            </a:fld>
            <a:endParaRPr lang="en-US"/>
          </a:p>
        </p:txBody>
      </p:sp>
    </p:spTree>
    <p:extLst>
      <p:ext uri="{BB962C8B-B14F-4D97-AF65-F5344CB8AC3E}">
        <p14:creationId xmlns:p14="http://schemas.microsoft.com/office/powerpoint/2010/main" val="10938500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5452D62-B36F-4954-BF02-23D14F003F89}" type="datetimeFigureOut">
              <a:rPr lang="en-US" smtClean="0"/>
              <a:t>5/28/2013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B21880-8650-4A73-82B1-0ADD19310A47}" type="slidenum">
              <a:rPr lang="en-US" smtClean="0"/>
              <a:t>‹#›</a:t>
            </a:fld>
            <a:endParaRPr lang="en-US"/>
          </a:p>
        </p:txBody>
      </p:sp>
    </p:spTree>
    <p:extLst>
      <p:ext uri="{BB962C8B-B14F-4D97-AF65-F5344CB8AC3E}">
        <p14:creationId xmlns:p14="http://schemas.microsoft.com/office/powerpoint/2010/main" val="12541865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5452D62-B36F-4954-BF02-23D14F003F89}" type="datetimeFigureOut">
              <a:rPr lang="en-US" smtClean="0"/>
              <a:t>5/28/2013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B21880-8650-4A73-82B1-0ADD19310A47}" type="slidenum">
              <a:rPr lang="en-US" smtClean="0"/>
              <a:t>‹#›</a:t>
            </a:fld>
            <a:endParaRPr lang="en-US"/>
          </a:p>
        </p:txBody>
      </p:sp>
    </p:spTree>
    <p:extLst>
      <p:ext uri="{BB962C8B-B14F-4D97-AF65-F5344CB8AC3E}">
        <p14:creationId xmlns:p14="http://schemas.microsoft.com/office/powerpoint/2010/main" val="18761219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5452D62-B36F-4954-BF02-23D14F003F89}" type="datetimeFigureOut">
              <a:rPr lang="en-US" smtClean="0"/>
              <a:t>5/28/2013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1B21880-8650-4A73-82B1-0ADD19310A47}" type="slidenum">
              <a:rPr lang="en-US" smtClean="0"/>
              <a:t>‹#›</a:t>
            </a:fld>
            <a:endParaRPr lang="en-US"/>
          </a:p>
        </p:txBody>
      </p:sp>
    </p:spTree>
    <p:extLst>
      <p:ext uri="{BB962C8B-B14F-4D97-AF65-F5344CB8AC3E}">
        <p14:creationId xmlns:p14="http://schemas.microsoft.com/office/powerpoint/2010/main" val="6460608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5452D62-B36F-4954-BF02-23D14F003F89}" type="datetimeFigureOut">
              <a:rPr lang="en-US" smtClean="0"/>
              <a:t>5/28/2013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1B21880-8650-4A73-82B1-0ADD19310A47}" type="slidenum">
              <a:rPr lang="en-US" smtClean="0"/>
              <a:t>‹#›</a:t>
            </a:fld>
            <a:endParaRPr lang="en-US"/>
          </a:p>
        </p:txBody>
      </p:sp>
    </p:spTree>
    <p:extLst>
      <p:ext uri="{BB962C8B-B14F-4D97-AF65-F5344CB8AC3E}">
        <p14:creationId xmlns:p14="http://schemas.microsoft.com/office/powerpoint/2010/main" val="41845318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452D62-B36F-4954-BF02-23D14F003F89}" type="datetimeFigureOut">
              <a:rPr lang="en-US" smtClean="0"/>
              <a:t>5/28/2013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1B21880-8650-4A73-82B1-0ADD19310A47}" type="slidenum">
              <a:rPr lang="en-US" smtClean="0"/>
              <a:t>‹#›</a:t>
            </a:fld>
            <a:endParaRPr lang="en-US"/>
          </a:p>
        </p:txBody>
      </p:sp>
    </p:spTree>
    <p:extLst>
      <p:ext uri="{BB962C8B-B14F-4D97-AF65-F5344CB8AC3E}">
        <p14:creationId xmlns:p14="http://schemas.microsoft.com/office/powerpoint/2010/main" val="10998513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452D62-B36F-4954-BF02-23D14F003F89}" type="datetimeFigureOut">
              <a:rPr lang="en-US" smtClean="0"/>
              <a:t>5/28/2013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B21880-8650-4A73-82B1-0ADD19310A47}" type="slidenum">
              <a:rPr lang="en-US" smtClean="0"/>
              <a:t>‹#›</a:t>
            </a:fld>
            <a:endParaRPr lang="en-US"/>
          </a:p>
        </p:txBody>
      </p:sp>
    </p:spTree>
    <p:extLst>
      <p:ext uri="{BB962C8B-B14F-4D97-AF65-F5344CB8AC3E}">
        <p14:creationId xmlns:p14="http://schemas.microsoft.com/office/powerpoint/2010/main" val="40303153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452D62-B36F-4954-BF02-23D14F003F89}" type="datetimeFigureOut">
              <a:rPr lang="en-US" smtClean="0"/>
              <a:t>5/28/2013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B21880-8650-4A73-82B1-0ADD19310A47}" type="slidenum">
              <a:rPr lang="en-US" smtClean="0"/>
              <a:t>‹#›</a:t>
            </a:fld>
            <a:endParaRPr lang="en-US"/>
          </a:p>
        </p:txBody>
      </p:sp>
    </p:spTree>
    <p:extLst>
      <p:ext uri="{BB962C8B-B14F-4D97-AF65-F5344CB8AC3E}">
        <p14:creationId xmlns:p14="http://schemas.microsoft.com/office/powerpoint/2010/main" val="5572700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75000"/>
            <a:lum/>
          </a:blip>
          <a:srcRect/>
          <a:stretch>
            <a:fillRect l="-7000" r="-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452D62-B36F-4954-BF02-23D14F003F89}" type="datetimeFigureOut">
              <a:rPr lang="en-US" smtClean="0"/>
              <a:t>5/28/2013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B21880-8650-4A73-82B1-0ADD19310A47}" type="slidenum">
              <a:rPr lang="en-US" smtClean="0"/>
              <a:t>‹#›</a:t>
            </a:fld>
            <a:endParaRPr lang="en-US"/>
          </a:p>
        </p:txBody>
      </p:sp>
    </p:spTree>
    <p:extLst>
      <p:ext uri="{BB962C8B-B14F-4D97-AF65-F5344CB8AC3E}">
        <p14:creationId xmlns:p14="http://schemas.microsoft.com/office/powerpoint/2010/main" val="40409238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gif"/><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7.gif"/></Relationships>
</file>

<file path=ppt/slides/_rels/slide1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digitalcollections.library.gsu.edu/cdm/singleitem/collection/MapsTest/id/93/rec/1" TargetMode="External"/><Relationship Id="rId2" Type="http://schemas.openxmlformats.org/officeDocument/2006/relationships/image" Target="../media/image3.gif"/><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1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bsinclair@gsu.edu" TargetMode="External"/><Relationship Id="rId2" Type="http://schemas.openxmlformats.org/officeDocument/2006/relationships/image" Target="../media/image3.gif"/><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hyperlink" Target="mailto:jhurley@gsu.edu"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3.gif"/><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hyperlink" Target="http://bit.ly/ayers-discovery"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75000"/>
            <a:lum/>
          </a:blip>
          <a:srcRect/>
          <a:stretch>
            <a:fillRect b="1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200" y="609600"/>
            <a:ext cx="7772400" cy="1470025"/>
          </a:xfrm>
        </p:spPr>
        <p:txBody>
          <a:bodyPr>
            <a:normAutofit/>
          </a:bodyPr>
          <a:lstStyle/>
          <a:p>
            <a:pPr algn="l"/>
            <a:r>
              <a:rPr lang="en-US" sz="8000" b="1" dirty="0" smtClean="0"/>
              <a:t>Digital Atlanta</a:t>
            </a:r>
            <a:endParaRPr lang="en-US" sz="8000" b="1" dirty="0"/>
          </a:p>
        </p:txBody>
      </p:sp>
      <p:sp>
        <p:nvSpPr>
          <p:cNvPr id="3" name="Subtitle 2"/>
          <p:cNvSpPr>
            <a:spLocks noGrp="1"/>
          </p:cNvSpPr>
          <p:nvPr>
            <p:ph type="subTitle" idx="1"/>
          </p:nvPr>
        </p:nvSpPr>
        <p:spPr>
          <a:xfrm>
            <a:off x="152400" y="2133600"/>
            <a:ext cx="8915400" cy="3581400"/>
          </a:xfrm>
        </p:spPr>
        <p:txBody>
          <a:bodyPr numCol="2">
            <a:normAutofit/>
          </a:bodyPr>
          <a:lstStyle/>
          <a:p>
            <a:pPr algn="l">
              <a:spcBef>
                <a:spcPts val="0"/>
              </a:spcBef>
            </a:pPr>
            <a:r>
              <a:rPr lang="en-US" sz="4000" b="1" dirty="0" smtClean="0">
                <a:solidFill>
                  <a:schemeClr val="tx1"/>
                </a:solidFill>
              </a:rPr>
              <a:t>Engaging 	</a:t>
            </a:r>
          </a:p>
          <a:p>
            <a:pPr algn="l">
              <a:spcBef>
                <a:spcPts val="0"/>
              </a:spcBef>
            </a:pPr>
            <a:r>
              <a:rPr lang="en-US" sz="4000" b="1" dirty="0" smtClean="0">
                <a:solidFill>
                  <a:schemeClr val="tx1"/>
                </a:solidFill>
              </a:rPr>
              <a:t>Students </a:t>
            </a:r>
          </a:p>
          <a:p>
            <a:pPr algn="l">
              <a:spcBef>
                <a:spcPts val="0"/>
              </a:spcBef>
            </a:pPr>
            <a:r>
              <a:rPr lang="en-US" sz="4000" b="1" dirty="0" smtClean="0">
                <a:solidFill>
                  <a:schemeClr val="tx1"/>
                </a:solidFill>
              </a:rPr>
              <a:t>in Their Local </a:t>
            </a:r>
          </a:p>
          <a:p>
            <a:pPr algn="l">
              <a:spcBef>
                <a:spcPts val="0"/>
              </a:spcBef>
            </a:pPr>
            <a:r>
              <a:rPr lang="en-US" sz="4000" b="1" dirty="0" smtClean="0">
                <a:solidFill>
                  <a:schemeClr val="tx1"/>
                </a:solidFill>
              </a:rPr>
              <a:t>Environment</a:t>
            </a:r>
          </a:p>
          <a:p>
            <a:pPr algn="l">
              <a:spcBef>
                <a:spcPts val="0"/>
              </a:spcBef>
            </a:pPr>
            <a:endParaRPr lang="en-US" b="1" dirty="0" smtClean="0">
              <a:solidFill>
                <a:schemeClr val="tx1"/>
              </a:solidFill>
            </a:endParaRPr>
          </a:p>
          <a:p>
            <a:pPr algn="l">
              <a:spcBef>
                <a:spcPts val="0"/>
              </a:spcBef>
            </a:pPr>
            <a:endParaRPr lang="en-US" b="1" dirty="0">
              <a:solidFill>
                <a:schemeClr val="tx1"/>
              </a:solidFill>
            </a:endParaRPr>
          </a:p>
          <a:p>
            <a:pPr algn="r">
              <a:spcBef>
                <a:spcPts val="0"/>
              </a:spcBef>
            </a:pPr>
            <a:r>
              <a:rPr lang="en-US" b="1" dirty="0" smtClean="0">
                <a:solidFill>
                  <a:schemeClr val="tx1"/>
                </a:solidFill>
              </a:rPr>
              <a:t>with</a:t>
            </a:r>
            <a:r>
              <a:rPr lang="en-US" sz="4000" b="1" dirty="0" smtClean="0">
                <a:solidFill>
                  <a:schemeClr val="tx1"/>
                </a:solidFill>
              </a:rPr>
              <a:t> </a:t>
            </a:r>
          </a:p>
          <a:p>
            <a:pPr algn="r">
              <a:spcBef>
                <a:spcPts val="0"/>
              </a:spcBef>
            </a:pPr>
            <a:r>
              <a:rPr lang="en-US" sz="4000" b="1" dirty="0" smtClean="0">
                <a:solidFill>
                  <a:schemeClr val="tx1"/>
                </a:solidFill>
              </a:rPr>
              <a:t>Bryan Sinclair &amp;</a:t>
            </a:r>
          </a:p>
          <a:p>
            <a:pPr algn="r">
              <a:spcBef>
                <a:spcPts val="0"/>
              </a:spcBef>
            </a:pPr>
            <a:r>
              <a:rPr lang="en-US" sz="4000" b="1" dirty="0" smtClean="0">
                <a:solidFill>
                  <a:schemeClr val="tx1"/>
                </a:solidFill>
              </a:rPr>
              <a:t>Joseph A. Hurley</a:t>
            </a:r>
          </a:p>
        </p:txBody>
      </p:sp>
      <p:pic>
        <p:nvPicPr>
          <p:cNvPr id="1026" name="Picture 2" descr="Educaus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5969215"/>
            <a:ext cx="2113846" cy="53550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2161993" y="5950194"/>
            <a:ext cx="4114800" cy="646331"/>
          </a:xfrm>
          <a:prstGeom prst="rect">
            <a:avLst/>
          </a:prstGeom>
          <a:noFill/>
        </p:spPr>
        <p:txBody>
          <a:bodyPr wrap="square" rtlCol="0">
            <a:spAutoFit/>
          </a:bodyPr>
          <a:lstStyle/>
          <a:p>
            <a:r>
              <a:rPr lang="en-US" b="1" dirty="0" smtClean="0"/>
              <a:t>Southeast Regional Conference</a:t>
            </a:r>
            <a:br>
              <a:rPr lang="en-US" b="1" dirty="0" smtClean="0"/>
            </a:br>
            <a:r>
              <a:rPr lang="en-US" b="1" dirty="0" smtClean="0"/>
              <a:t>Innovation Showcase, May 29, 2013 </a:t>
            </a:r>
            <a:endParaRPr lang="en-US" b="1" dirty="0"/>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29400" y="5791199"/>
            <a:ext cx="2286000" cy="891540"/>
          </a:xfrm>
          <a:prstGeom prst="rect">
            <a:avLst/>
          </a:prstGeom>
        </p:spPr>
      </p:pic>
    </p:spTree>
    <p:extLst>
      <p:ext uri="{BB962C8B-B14F-4D97-AF65-F5344CB8AC3E}">
        <p14:creationId xmlns:p14="http://schemas.microsoft.com/office/powerpoint/2010/main" val="13271809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5440362"/>
          </a:xfrm>
        </p:spPr>
        <p:txBody>
          <a:bodyPr anchor="t" anchorCtr="0">
            <a:normAutofit fontScale="90000"/>
          </a:bodyPr>
          <a:lstStyle/>
          <a:p>
            <a:pPr algn="l"/>
            <a:r>
              <a:rPr lang="en-US" sz="4000" b="1" dirty="0" smtClean="0"/>
              <a:t>Platform</a:t>
            </a:r>
            <a:r>
              <a:rPr lang="en-US" sz="2800" b="1" dirty="0"/>
              <a:t/>
            </a:r>
            <a:br>
              <a:rPr lang="en-US" sz="2800" b="1" dirty="0"/>
            </a:br>
            <a:r>
              <a:rPr lang="en-US" sz="3200" dirty="0"/>
              <a:t/>
            </a:r>
            <a:br>
              <a:rPr lang="en-US" sz="3200" dirty="0"/>
            </a:br>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r>
              <a:rPr lang="en-US" sz="2800" b="1" dirty="0"/>
              <a:t>D</a:t>
            </a:r>
            <a:r>
              <a:rPr lang="en-US" sz="2800" b="1" dirty="0" smtClean="0"/>
              <a:t>igital collection management tool</a:t>
            </a:r>
            <a:br>
              <a:rPr lang="en-US" sz="2800" b="1" dirty="0" smtClean="0"/>
            </a:br>
            <a:r>
              <a:rPr lang="en-US" sz="2800" b="1" dirty="0"/>
              <a:t/>
            </a:r>
            <a:br>
              <a:rPr lang="en-US" sz="2800" b="1" dirty="0"/>
            </a:br>
            <a:r>
              <a:rPr lang="en-US" sz="2800" b="1" dirty="0" smtClean="0"/>
              <a:t>Web-based discovery interface</a:t>
            </a:r>
            <a:br>
              <a:rPr lang="en-US" sz="2800" b="1" dirty="0" smtClean="0"/>
            </a:br>
            <a:r>
              <a:rPr lang="en-US" sz="2800" b="1" dirty="0" smtClean="0"/>
              <a:t/>
            </a:r>
            <a:br>
              <a:rPr lang="en-US" sz="2800" b="1" dirty="0" smtClean="0"/>
            </a:br>
            <a:r>
              <a:rPr lang="en-US" sz="2800" b="1" dirty="0" smtClean="0"/>
              <a:t>Collections reside locally – but hosted solution is available</a:t>
            </a:r>
            <a:r>
              <a:rPr lang="en-US" sz="3200" dirty="0" smtClean="0"/>
              <a:t/>
            </a:r>
            <a:br>
              <a:rPr lang="en-US" sz="3200" dirty="0" smtClean="0"/>
            </a:br>
            <a:r>
              <a:rPr lang="en-US" sz="3200" dirty="0" smtClean="0"/>
              <a:t/>
            </a:r>
            <a:br>
              <a:rPr lang="en-US" sz="3200" dirty="0" smtClean="0"/>
            </a:br>
            <a:r>
              <a:rPr lang="en-US" sz="2800" b="1" dirty="0" smtClean="0"/>
              <a:t>Customizable - Google Maps and Google Earth tiled overlay with the aid of in-house web developer</a:t>
            </a:r>
            <a:r>
              <a:rPr lang="en-US" sz="3200" dirty="0" smtClean="0"/>
              <a:t/>
            </a:r>
            <a:br>
              <a:rPr lang="en-US" sz="3200" dirty="0" smtClean="0"/>
            </a:br>
            <a:r>
              <a:rPr lang="en-US" sz="3200" dirty="0"/>
              <a:t/>
            </a:r>
            <a:br>
              <a:rPr lang="en-US" sz="3200" dirty="0"/>
            </a:br>
            <a:endParaRPr lang="en-US" sz="3200" dirty="0" smtClean="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629400" y="5791200"/>
            <a:ext cx="2286000" cy="891540"/>
          </a:xfr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1" y="1117770"/>
            <a:ext cx="2971800" cy="756458"/>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86400" y="886198"/>
            <a:ext cx="2667000" cy="1301345"/>
          </a:xfrm>
          <a:prstGeom prst="rect">
            <a:avLst/>
          </a:prstGeom>
        </p:spPr>
      </p:pic>
    </p:spTree>
    <p:extLst>
      <p:ext uri="{BB962C8B-B14F-4D97-AF65-F5344CB8AC3E}">
        <p14:creationId xmlns:p14="http://schemas.microsoft.com/office/powerpoint/2010/main" val="31706623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629400" y="5791200"/>
            <a:ext cx="2286000" cy="891540"/>
          </a:xfr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95400" y="337010"/>
            <a:ext cx="6400800" cy="5347253"/>
          </a:xfrm>
          <a:prstGeom prst="rect">
            <a:avLst/>
          </a:prstGeom>
        </p:spPr>
      </p:pic>
    </p:spTree>
    <p:extLst>
      <p:ext uri="{BB962C8B-B14F-4D97-AF65-F5344CB8AC3E}">
        <p14:creationId xmlns:p14="http://schemas.microsoft.com/office/powerpoint/2010/main" val="35020080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629400" y="5791200"/>
            <a:ext cx="2286000" cy="891540"/>
          </a:xfr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927"/>
            <a:ext cx="9144000" cy="5648566"/>
          </a:xfrm>
          <a:prstGeom prst="rect">
            <a:avLst/>
          </a:prstGeom>
        </p:spPr>
      </p:pic>
    </p:spTree>
    <p:extLst>
      <p:ext uri="{BB962C8B-B14F-4D97-AF65-F5344CB8AC3E}">
        <p14:creationId xmlns:p14="http://schemas.microsoft.com/office/powerpoint/2010/main" val="12454077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629400" y="5791200"/>
            <a:ext cx="2286000" cy="891540"/>
          </a:xfr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648566"/>
          </a:xfrm>
          <a:prstGeom prst="rect">
            <a:avLst/>
          </a:prstGeom>
        </p:spPr>
      </p:pic>
    </p:spTree>
    <p:extLst>
      <p:ext uri="{BB962C8B-B14F-4D97-AF65-F5344CB8AC3E}">
        <p14:creationId xmlns:p14="http://schemas.microsoft.com/office/powerpoint/2010/main" val="956563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5211762"/>
          </a:xfrm>
        </p:spPr>
        <p:txBody>
          <a:bodyPr anchor="t" anchorCtr="0">
            <a:normAutofit/>
          </a:bodyPr>
          <a:lstStyle/>
          <a:p>
            <a:pPr algn="l"/>
            <a:r>
              <a:rPr lang="en-US" sz="3200" dirty="0" smtClean="0"/>
              <a:t/>
            </a:r>
            <a:br>
              <a:rPr lang="en-US" sz="3200" dirty="0" smtClean="0"/>
            </a:br>
            <a:endParaRPr lang="en-US" sz="3200" dirty="0" smtClean="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629400" y="5791200"/>
            <a:ext cx="2286000" cy="891540"/>
          </a:xfrm>
        </p:spPr>
      </p:pic>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228599"/>
            <a:ext cx="8534400" cy="5563515"/>
          </a:xfrm>
          <a:prstGeom prst="rect">
            <a:avLst/>
          </a:prstGeom>
        </p:spPr>
      </p:pic>
    </p:spTree>
    <p:extLst>
      <p:ext uri="{BB962C8B-B14F-4D97-AF65-F5344CB8AC3E}">
        <p14:creationId xmlns:p14="http://schemas.microsoft.com/office/powerpoint/2010/main" val="39937991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5211762"/>
          </a:xfrm>
        </p:spPr>
        <p:txBody>
          <a:bodyPr anchor="t" anchorCtr="0">
            <a:normAutofit/>
          </a:bodyPr>
          <a:lstStyle/>
          <a:p>
            <a:pPr algn="l"/>
            <a:r>
              <a:rPr lang="en-US" sz="3200" dirty="0" smtClean="0"/>
              <a:t/>
            </a:r>
            <a:br>
              <a:rPr lang="en-US" sz="3200" dirty="0" smtClean="0"/>
            </a:br>
            <a:endParaRPr lang="en-US" sz="3200" dirty="0" smtClean="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629400" y="5791200"/>
            <a:ext cx="2286000" cy="891540"/>
          </a:xfr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46072"/>
            <a:ext cx="9144000" cy="6365855"/>
          </a:xfrm>
          <a:prstGeom prst="rect">
            <a:avLst/>
          </a:prstGeom>
        </p:spPr>
      </p:pic>
    </p:spTree>
    <p:extLst>
      <p:ext uri="{BB962C8B-B14F-4D97-AF65-F5344CB8AC3E}">
        <p14:creationId xmlns:p14="http://schemas.microsoft.com/office/powerpoint/2010/main" val="16993328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5211762"/>
          </a:xfrm>
        </p:spPr>
        <p:txBody>
          <a:bodyPr anchor="t" anchorCtr="0">
            <a:normAutofit/>
          </a:bodyPr>
          <a:lstStyle/>
          <a:p>
            <a:pPr algn="l"/>
            <a:r>
              <a:rPr lang="en-US" sz="3200" dirty="0" smtClean="0"/>
              <a:t/>
            </a:r>
            <a:br>
              <a:rPr lang="en-US" sz="3200" dirty="0" smtClean="0"/>
            </a:br>
            <a:endParaRPr lang="en-US" sz="3200" dirty="0" smtClean="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629400" y="5791200"/>
            <a:ext cx="2286000" cy="891540"/>
          </a:xfr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41130"/>
            <a:ext cx="9144000" cy="6375740"/>
          </a:xfrm>
          <a:prstGeom prst="rect">
            <a:avLst/>
          </a:prstGeom>
        </p:spPr>
      </p:pic>
    </p:spTree>
    <p:extLst>
      <p:ext uri="{BB962C8B-B14F-4D97-AF65-F5344CB8AC3E}">
        <p14:creationId xmlns:p14="http://schemas.microsoft.com/office/powerpoint/2010/main" val="41905162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5211762"/>
          </a:xfrm>
        </p:spPr>
        <p:txBody>
          <a:bodyPr anchor="t" anchorCtr="0">
            <a:normAutofit/>
          </a:bodyPr>
          <a:lstStyle/>
          <a:p>
            <a:pPr algn="l"/>
            <a:r>
              <a:rPr lang="en-US" sz="3200" dirty="0" smtClean="0"/>
              <a:t/>
            </a:r>
            <a:br>
              <a:rPr lang="en-US" sz="3200" dirty="0" smtClean="0"/>
            </a:br>
            <a:endParaRPr lang="en-US" sz="3200" dirty="0" smtClean="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629400" y="5791200"/>
            <a:ext cx="2286000" cy="891540"/>
          </a:xfr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51009"/>
            <a:ext cx="9144000" cy="6355982"/>
          </a:xfrm>
          <a:prstGeom prst="rect">
            <a:avLst/>
          </a:prstGeom>
        </p:spPr>
      </p:pic>
    </p:spTree>
    <p:extLst>
      <p:ext uri="{BB962C8B-B14F-4D97-AF65-F5344CB8AC3E}">
        <p14:creationId xmlns:p14="http://schemas.microsoft.com/office/powerpoint/2010/main" val="6338001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5211762"/>
          </a:xfrm>
        </p:spPr>
        <p:txBody>
          <a:bodyPr anchor="t" anchorCtr="0">
            <a:normAutofit/>
          </a:bodyPr>
          <a:lstStyle/>
          <a:p>
            <a:pPr algn="l"/>
            <a:r>
              <a:rPr lang="en-US" sz="3200" dirty="0" smtClean="0"/>
              <a:t/>
            </a:r>
            <a:br>
              <a:rPr lang="en-US" sz="3200" dirty="0" smtClean="0"/>
            </a:br>
            <a:endParaRPr lang="en-US" sz="3200" dirty="0" smtClean="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629400" y="5791200"/>
            <a:ext cx="2286000" cy="891540"/>
          </a:xfr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53919"/>
            <a:ext cx="9144000" cy="6350162"/>
          </a:xfrm>
          <a:prstGeom prst="rect">
            <a:avLst/>
          </a:prstGeom>
        </p:spPr>
      </p:pic>
    </p:spTree>
    <p:extLst>
      <p:ext uri="{BB962C8B-B14F-4D97-AF65-F5344CB8AC3E}">
        <p14:creationId xmlns:p14="http://schemas.microsoft.com/office/powerpoint/2010/main" val="12016424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5211762"/>
          </a:xfrm>
        </p:spPr>
        <p:txBody>
          <a:bodyPr anchor="t" anchorCtr="0">
            <a:normAutofit/>
          </a:bodyPr>
          <a:lstStyle/>
          <a:p>
            <a:pPr algn="l"/>
            <a:r>
              <a:rPr lang="en-US" sz="3200" dirty="0" smtClean="0"/>
              <a:t/>
            </a:r>
            <a:br>
              <a:rPr lang="en-US" sz="3200" dirty="0" smtClean="0"/>
            </a:br>
            <a:endParaRPr lang="en-US" sz="3200" dirty="0" smtClean="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629400" y="5791200"/>
            <a:ext cx="2286000" cy="891540"/>
          </a:xfr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49872"/>
            <a:ext cx="9144000" cy="6358256"/>
          </a:xfrm>
          <a:prstGeom prst="rect">
            <a:avLst/>
          </a:prstGeom>
        </p:spPr>
      </p:pic>
    </p:spTree>
    <p:extLst>
      <p:ext uri="{BB962C8B-B14F-4D97-AF65-F5344CB8AC3E}">
        <p14:creationId xmlns:p14="http://schemas.microsoft.com/office/powerpoint/2010/main" val="10473765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629400" y="5791200"/>
            <a:ext cx="2286000" cy="891540"/>
          </a:xfrm>
        </p:spPr>
      </p:pic>
      <p:sp>
        <p:nvSpPr>
          <p:cNvPr id="9" name="TextBox 8"/>
          <p:cNvSpPr txBox="1"/>
          <p:nvPr/>
        </p:nvSpPr>
        <p:spPr>
          <a:xfrm>
            <a:off x="2133600" y="488372"/>
            <a:ext cx="6172200" cy="5632311"/>
          </a:xfrm>
          <a:prstGeom prst="rect">
            <a:avLst/>
          </a:prstGeom>
          <a:noFill/>
        </p:spPr>
        <p:txBody>
          <a:bodyPr wrap="square" rtlCol="0">
            <a:spAutoFit/>
          </a:bodyPr>
          <a:lstStyle/>
          <a:p>
            <a:r>
              <a:rPr lang="en-US" b="1" dirty="0" smtClean="0"/>
              <a:t>Presenter</a:t>
            </a:r>
          </a:p>
          <a:p>
            <a:r>
              <a:rPr lang="en-US" b="1" dirty="0" smtClean="0"/>
              <a:t>Bryan </a:t>
            </a:r>
            <a:r>
              <a:rPr lang="en-US" b="1" dirty="0"/>
              <a:t>Sinclair</a:t>
            </a:r>
            <a:r>
              <a:rPr lang="en-US" dirty="0"/>
              <a:t>, </a:t>
            </a:r>
            <a:r>
              <a:rPr lang="en-US" dirty="0">
                <a:hlinkClick r:id="rId3"/>
              </a:rPr>
              <a:t>bsinclair@gsu.edu</a:t>
            </a:r>
            <a:r>
              <a:rPr lang="en-US" dirty="0"/>
              <a:t>, is Associate Dean, Public Services at Georgia State University Library. His research interests are in collaborative research and discovery spaces, data services, digital humanities, and exploring new roles for librarians.</a:t>
            </a:r>
            <a:br>
              <a:rPr lang="en-US" dirty="0"/>
            </a:br>
            <a:endParaRPr lang="en-US" dirty="0"/>
          </a:p>
          <a:p>
            <a:r>
              <a:rPr lang="en-US" b="1" dirty="0" smtClean="0"/>
              <a:t>Project Director/PI</a:t>
            </a:r>
          </a:p>
          <a:p>
            <a:r>
              <a:rPr lang="en-US" b="1" dirty="0" smtClean="0"/>
              <a:t>Joseph </a:t>
            </a:r>
            <a:r>
              <a:rPr lang="en-US" b="1" dirty="0"/>
              <a:t>A. </a:t>
            </a:r>
            <a:r>
              <a:rPr lang="en-US" b="1" dirty="0" smtClean="0"/>
              <a:t>Hurley</a:t>
            </a:r>
            <a:r>
              <a:rPr lang="en-US" dirty="0" smtClean="0"/>
              <a:t>, </a:t>
            </a:r>
            <a:r>
              <a:rPr lang="en-US" dirty="0" smtClean="0">
                <a:hlinkClick r:id="rId4"/>
              </a:rPr>
              <a:t>jhurley@gsu.edu</a:t>
            </a:r>
            <a:r>
              <a:rPr lang="en-US" dirty="0" smtClean="0"/>
              <a:t>, is the Data </a:t>
            </a:r>
            <a:r>
              <a:rPr lang="en-US" dirty="0"/>
              <a:t>Services, Geosciences, Government Information, Maps and GIS Librarian at Georgia State University. His research interests include access to government information, historical GIS, urban renewal, and demographic and built environment change. He is currently directing the Georgia State University Library digital project Planning Atlanta: A New City in the Making, 1930s – 1990s, and </a:t>
            </a:r>
            <a:r>
              <a:rPr lang="en-US" dirty="0" smtClean="0"/>
              <a:t>as PI, has </a:t>
            </a:r>
            <a:r>
              <a:rPr lang="en-US" dirty="0"/>
              <a:t>recently received an NEH grant to expand this project.</a:t>
            </a:r>
          </a:p>
          <a:p>
            <a:endParaRPr lang="en-US" dirty="0" smtClean="0"/>
          </a:p>
          <a:p>
            <a:endParaRPr lang="en-US" dirty="0"/>
          </a:p>
          <a:p>
            <a:r>
              <a:rPr lang="en-US" b="1" dirty="0" smtClean="0"/>
              <a:t/>
            </a:r>
            <a:br>
              <a:rPr lang="en-US" b="1" dirty="0" smtClean="0"/>
            </a:br>
            <a:endParaRPr lang="en-US" dirty="0"/>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 y="2590800"/>
            <a:ext cx="1097280" cy="130302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9600" y="669491"/>
            <a:ext cx="1097280" cy="1269711"/>
          </a:xfrm>
          <a:prstGeom prst="rect">
            <a:avLst/>
          </a:prstGeom>
        </p:spPr>
      </p:pic>
    </p:spTree>
    <p:extLst>
      <p:ext uri="{BB962C8B-B14F-4D97-AF65-F5344CB8AC3E}">
        <p14:creationId xmlns:p14="http://schemas.microsoft.com/office/powerpoint/2010/main" val="4379659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5211762"/>
          </a:xfrm>
        </p:spPr>
        <p:txBody>
          <a:bodyPr anchor="t" anchorCtr="0">
            <a:normAutofit fontScale="90000"/>
          </a:bodyPr>
          <a:lstStyle/>
          <a:p>
            <a:pPr algn="l"/>
            <a:r>
              <a:rPr lang="en-US" sz="4000" b="1" dirty="0" smtClean="0"/>
              <a:t>What’s Next?</a:t>
            </a:r>
            <a:br>
              <a:rPr lang="en-US" sz="4000" b="1" dirty="0" smtClean="0"/>
            </a:br>
            <a:r>
              <a:rPr lang="en-US" sz="3200" dirty="0" smtClean="0"/>
              <a:t/>
            </a:r>
            <a:br>
              <a:rPr lang="en-US" sz="3200" dirty="0" smtClean="0"/>
            </a:br>
            <a:r>
              <a:rPr lang="en-US" sz="3200" b="1" dirty="0" smtClean="0"/>
              <a:t>NEH Grant awarded! – April 2013</a:t>
            </a:r>
            <a:br>
              <a:rPr lang="en-US" sz="3200" b="1" dirty="0" smtClean="0"/>
            </a:br>
            <a:r>
              <a:rPr lang="en-US" sz="3200" dirty="0" smtClean="0"/>
              <a:t/>
            </a:r>
            <a:br>
              <a:rPr lang="en-US" sz="3200" dirty="0" smtClean="0"/>
            </a:br>
            <a:r>
              <a:rPr lang="en-US" sz="3200" dirty="0" smtClean="0"/>
              <a:t>Expand to include multimedia </a:t>
            </a:r>
            <a:br>
              <a:rPr lang="en-US" sz="3200" dirty="0" smtClean="0"/>
            </a:br>
            <a:r>
              <a:rPr lang="en-US" sz="3200" dirty="0"/>
              <a:t/>
            </a:r>
            <a:br>
              <a:rPr lang="en-US" sz="3200" dirty="0"/>
            </a:br>
            <a:r>
              <a:rPr lang="en-US" sz="3200" dirty="0" smtClean="0"/>
              <a:t>A richer digital humanities experience</a:t>
            </a:r>
            <a:br>
              <a:rPr lang="en-US" sz="3200" dirty="0" smtClean="0"/>
            </a:br>
            <a:r>
              <a:rPr lang="en-US" sz="3200" dirty="0" smtClean="0"/>
              <a:t/>
            </a:r>
            <a:br>
              <a:rPr lang="en-US" sz="3200" dirty="0" smtClean="0"/>
            </a:br>
            <a:r>
              <a:rPr lang="en-US" sz="3200" dirty="0" smtClean="0"/>
              <a:t>Photographs from the </a:t>
            </a:r>
            <a:r>
              <a:rPr lang="en-US" sz="3200" i="1" dirty="0" smtClean="0"/>
              <a:t>Atlanta Journal-Constitution </a:t>
            </a:r>
            <a:r>
              <a:rPr lang="en-US" sz="3200" dirty="0" smtClean="0"/>
              <a:t>Collection, oral histories, audio files</a:t>
            </a:r>
            <a:br>
              <a:rPr lang="en-US" sz="3200" dirty="0" smtClean="0"/>
            </a:br>
            <a:r>
              <a:rPr lang="en-US" sz="3200" dirty="0" smtClean="0"/>
              <a:t/>
            </a:r>
            <a:br>
              <a:rPr lang="en-US" sz="3200" dirty="0" smtClean="0"/>
            </a:br>
            <a:endParaRPr lang="en-US" sz="3200" dirty="0" smtClean="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629400" y="5791200"/>
            <a:ext cx="2286000" cy="891540"/>
          </a:xfrm>
        </p:spPr>
      </p:pic>
    </p:spTree>
    <p:extLst>
      <p:ext uri="{BB962C8B-B14F-4D97-AF65-F5344CB8AC3E}">
        <p14:creationId xmlns:p14="http://schemas.microsoft.com/office/powerpoint/2010/main" val="4886004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5211762"/>
          </a:xfrm>
        </p:spPr>
        <p:txBody>
          <a:bodyPr anchor="t" anchorCtr="0">
            <a:normAutofit/>
          </a:bodyPr>
          <a:lstStyle/>
          <a:p>
            <a:pPr algn="l"/>
            <a:r>
              <a:rPr lang="en-US" sz="3200" dirty="0" smtClean="0"/>
              <a:t/>
            </a:r>
            <a:br>
              <a:rPr lang="en-US" sz="3200" dirty="0" smtClean="0"/>
            </a:br>
            <a:endParaRPr lang="en-US" sz="3200" dirty="0" smtClean="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629400" y="5791200"/>
            <a:ext cx="2286000" cy="891540"/>
          </a:xfrm>
        </p:spPr>
      </p:pic>
      <p:sp>
        <p:nvSpPr>
          <p:cNvPr id="2" name="TextBox 1"/>
          <p:cNvSpPr txBox="1"/>
          <p:nvPr/>
        </p:nvSpPr>
        <p:spPr>
          <a:xfrm>
            <a:off x="533400" y="381000"/>
            <a:ext cx="7994073" cy="4308872"/>
          </a:xfrm>
          <a:prstGeom prst="rect">
            <a:avLst/>
          </a:prstGeom>
          <a:noFill/>
        </p:spPr>
        <p:txBody>
          <a:bodyPr wrap="square" rtlCol="0">
            <a:spAutoFit/>
          </a:bodyPr>
          <a:lstStyle/>
          <a:p>
            <a:r>
              <a:rPr lang="en-US" sz="2900" b="1" dirty="0" smtClean="0"/>
              <a:t>Planning </a:t>
            </a:r>
            <a:r>
              <a:rPr lang="en-US" sz="2900" b="1" dirty="0"/>
              <a:t>Atlanta: A New City in the Making, </a:t>
            </a:r>
            <a:r>
              <a:rPr lang="en-US" sz="2900" b="1" dirty="0" smtClean="0"/>
              <a:t/>
            </a:r>
            <a:br>
              <a:rPr lang="en-US" sz="2900" b="1" dirty="0" smtClean="0"/>
            </a:br>
            <a:r>
              <a:rPr lang="en-US" sz="2900" b="1" dirty="0" smtClean="0"/>
              <a:t>1930s-1990s </a:t>
            </a:r>
            <a:r>
              <a:rPr lang="en-US" sz="2900" b="1" dirty="0"/>
              <a:t>will provide access to:</a:t>
            </a:r>
          </a:p>
          <a:p>
            <a:endParaRPr lang="en-US" b="1" dirty="0"/>
          </a:p>
          <a:p>
            <a:pPr marL="285750" indent="-285750">
              <a:buFont typeface="Arial" pitchFamily="34" charset="0"/>
              <a:buChar char="•"/>
            </a:pPr>
            <a:r>
              <a:rPr lang="en-US" sz="2000" b="1" dirty="0" smtClean="0">
                <a:solidFill>
                  <a:schemeClr val="accent2">
                    <a:lumMod val="75000"/>
                  </a:schemeClr>
                </a:solidFill>
              </a:rPr>
              <a:t>1500 maps</a:t>
            </a:r>
          </a:p>
          <a:p>
            <a:pPr marL="285750" indent="-285750">
              <a:buFont typeface="Arial" pitchFamily="34" charset="0"/>
              <a:buChar char="•"/>
            </a:pPr>
            <a:r>
              <a:rPr lang="en-US" sz="2000" b="1" dirty="0">
                <a:solidFill>
                  <a:schemeClr val="accent2">
                    <a:lumMod val="75000"/>
                  </a:schemeClr>
                </a:solidFill>
              </a:rPr>
              <a:t>235 planning </a:t>
            </a:r>
            <a:r>
              <a:rPr lang="en-US" sz="2000" b="1" dirty="0" smtClean="0">
                <a:solidFill>
                  <a:schemeClr val="accent2">
                    <a:lumMod val="75000"/>
                  </a:schemeClr>
                </a:solidFill>
              </a:rPr>
              <a:t>publications</a:t>
            </a:r>
          </a:p>
          <a:p>
            <a:pPr marL="285750" indent="-285750">
              <a:buFont typeface="Arial" pitchFamily="34" charset="0"/>
              <a:buChar char="•"/>
            </a:pPr>
            <a:r>
              <a:rPr lang="en-US" sz="2000" b="1" dirty="0" smtClean="0">
                <a:solidFill>
                  <a:schemeClr val="accent2">
                    <a:lumMod val="75000"/>
                  </a:schemeClr>
                </a:solidFill>
              </a:rPr>
              <a:t>demographic </a:t>
            </a:r>
            <a:r>
              <a:rPr lang="en-US" sz="2000" b="1" dirty="0">
                <a:solidFill>
                  <a:schemeClr val="accent2">
                    <a:lumMod val="75000"/>
                  </a:schemeClr>
                </a:solidFill>
              </a:rPr>
              <a:t>data </a:t>
            </a:r>
            <a:r>
              <a:rPr lang="en-US" sz="2000" dirty="0"/>
              <a:t>from </a:t>
            </a:r>
            <a:r>
              <a:rPr lang="en-US" sz="2000" dirty="0" smtClean="0"/>
              <a:t>the Atlanta Regional Commission’s </a:t>
            </a:r>
            <a:r>
              <a:rPr lang="en-US" sz="2000" i="1" dirty="0"/>
              <a:t>Population and Housing</a:t>
            </a:r>
            <a:r>
              <a:rPr lang="en-US" sz="2000" dirty="0"/>
              <a:t> (1955 – 2003) with geographic identifiers and will be downloadable as Excel and CSV files</a:t>
            </a:r>
          </a:p>
          <a:p>
            <a:pPr marL="285750" indent="-285750">
              <a:buFont typeface="Arial" pitchFamily="34" charset="0"/>
              <a:buChar char="•"/>
            </a:pPr>
            <a:r>
              <a:rPr lang="en-US" sz="2000" b="1" dirty="0">
                <a:solidFill>
                  <a:schemeClr val="accent2">
                    <a:lumMod val="75000"/>
                  </a:schemeClr>
                </a:solidFill>
              </a:rPr>
              <a:t>300 photographs </a:t>
            </a:r>
            <a:r>
              <a:rPr lang="en-US" sz="2000" dirty="0"/>
              <a:t>that illustrate planning activities depicted in the maps</a:t>
            </a:r>
          </a:p>
          <a:p>
            <a:pPr marL="285750" indent="-285750">
              <a:buFont typeface="Arial" pitchFamily="34" charset="0"/>
              <a:buChar char="•"/>
            </a:pPr>
            <a:r>
              <a:rPr lang="en-US" sz="2000" b="1" dirty="0">
                <a:solidFill>
                  <a:schemeClr val="accent2">
                    <a:lumMod val="75000"/>
                  </a:schemeClr>
                </a:solidFill>
              </a:rPr>
              <a:t>12 oral histories </a:t>
            </a:r>
            <a:r>
              <a:rPr lang="en-US" sz="2000" dirty="0"/>
              <a:t>from </a:t>
            </a:r>
            <a:r>
              <a:rPr lang="en-US" sz="2000" dirty="0" smtClean="0"/>
              <a:t>three </a:t>
            </a:r>
            <a:r>
              <a:rPr lang="en-US" sz="2000" dirty="0"/>
              <a:t>Atlanta neighborhoods that experienced urban </a:t>
            </a:r>
            <a:r>
              <a:rPr lang="en-US" sz="2000" dirty="0" smtClean="0"/>
              <a:t>renewal</a:t>
            </a:r>
          </a:p>
          <a:p>
            <a:pPr marL="285750" indent="-285750">
              <a:buFont typeface="Arial" pitchFamily="34" charset="0"/>
              <a:buChar char="•"/>
            </a:pPr>
            <a:r>
              <a:rPr lang="en-US" sz="2000" b="1" dirty="0" smtClean="0">
                <a:solidFill>
                  <a:schemeClr val="accent2">
                    <a:lumMod val="75000"/>
                  </a:schemeClr>
                </a:solidFill>
              </a:rPr>
              <a:t>Aerial Photograph Mosaic (1949) </a:t>
            </a:r>
            <a:r>
              <a:rPr lang="en-US" sz="2000" dirty="0" smtClean="0"/>
              <a:t>comprised of 124 aerial photographs</a:t>
            </a:r>
            <a:endParaRPr lang="en-US" sz="2000" dirty="0"/>
          </a:p>
          <a:p>
            <a:endParaRPr lang="en-US" dirty="0"/>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09800" y="4953000"/>
            <a:ext cx="4343400" cy="1067235"/>
          </a:xfrm>
          <a:prstGeom prst="rect">
            <a:avLst/>
          </a:prstGeom>
        </p:spPr>
      </p:pic>
    </p:spTree>
    <p:extLst>
      <p:ext uri="{BB962C8B-B14F-4D97-AF65-F5344CB8AC3E}">
        <p14:creationId xmlns:p14="http://schemas.microsoft.com/office/powerpoint/2010/main" val="1018786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5211762"/>
          </a:xfrm>
        </p:spPr>
        <p:txBody>
          <a:bodyPr anchor="t" anchorCtr="0">
            <a:normAutofit/>
          </a:bodyPr>
          <a:lstStyle/>
          <a:p>
            <a:pPr algn="l"/>
            <a:r>
              <a:rPr lang="en-US" sz="3200" dirty="0" smtClean="0"/>
              <a:t/>
            </a:r>
            <a:br>
              <a:rPr lang="en-US" sz="3200" dirty="0" smtClean="0"/>
            </a:br>
            <a:endParaRPr lang="en-US" sz="3200" dirty="0" smtClean="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629400" y="5791200"/>
            <a:ext cx="2286000" cy="891540"/>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09600"/>
            <a:ext cx="9144000" cy="3429000"/>
          </a:xfrm>
          <a:prstGeom prst="rect">
            <a:avLst/>
          </a:prstGeom>
        </p:spPr>
      </p:pic>
      <p:sp>
        <p:nvSpPr>
          <p:cNvPr id="7" name="TextBox 6"/>
          <p:cNvSpPr txBox="1"/>
          <p:nvPr/>
        </p:nvSpPr>
        <p:spPr>
          <a:xfrm>
            <a:off x="990600" y="4724400"/>
            <a:ext cx="6667500" cy="954107"/>
          </a:xfrm>
          <a:prstGeom prst="rect">
            <a:avLst/>
          </a:prstGeom>
          <a:noFill/>
        </p:spPr>
        <p:txBody>
          <a:bodyPr wrap="square" rtlCol="0">
            <a:spAutoFit/>
          </a:bodyPr>
          <a:lstStyle/>
          <a:p>
            <a:r>
              <a:rPr lang="en-US" sz="2800" b="1" dirty="0" smtClean="0"/>
              <a:t>Engaging students and other researchers in virtual AND physical spaces</a:t>
            </a:r>
            <a:endParaRPr lang="en-US" sz="2800" b="1" dirty="0"/>
          </a:p>
        </p:txBody>
      </p:sp>
      <p:sp>
        <p:nvSpPr>
          <p:cNvPr id="8" name="TextBox 7"/>
          <p:cNvSpPr txBox="1"/>
          <p:nvPr/>
        </p:nvSpPr>
        <p:spPr>
          <a:xfrm>
            <a:off x="1981200" y="4038600"/>
            <a:ext cx="7162800" cy="338554"/>
          </a:xfrm>
          <a:prstGeom prst="rect">
            <a:avLst/>
          </a:prstGeom>
          <a:noFill/>
        </p:spPr>
        <p:txBody>
          <a:bodyPr wrap="square" rtlCol="0">
            <a:spAutoFit/>
          </a:bodyPr>
          <a:lstStyle/>
          <a:p>
            <a:r>
              <a:rPr lang="en-US" sz="1600" dirty="0" smtClean="0"/>
              <a:t>Joe Hurley and student at </a:t>
            </a:r>
            <a:r>
              <a:rPr lang="en-US" sz="1600" dirty="0" err="1" smtClean="0"/>
              <a:t>Viz</a:t>
            </a:r>
            <a:r>
              <a:rPr lang="en-US" sz="1600" dirty="0" smtClean="0"/>
              <a:t> Wall, Petit Science Center, Georgia State University</a:t>
            </a:r>
            <a:endParaRPr lang="en-US" sz="1600" dirty="0"/>
          </a:p>
        </p:txBody>
      </p:sp>
    </p:spTree>
    <p:extLst>
      <p:ext uri="{BB962C8B-B14F-4D97-AF65-F5344CB8AC3E}">
        <p14:creationId xmlns:p14="http://schemas.microsoft.com/office/powerpoint/2010/main" val="23735983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5211762"/>
          </a:xfrm>
        </p:spPr>
        <p:txBody>
          <a:bodyPr anchor="t" anchorCtr="0">
            <a:normAutofit/>
          </a:bodyPr>
          <a:lstStyle/>
          <a:p>
            <a:pPr algn="l"/>
            <a:r>
              <a:rPr lang="en-US" sz="3200" dirty="0" smtClean="0"/>
              <a:t/>
            </a:r>
            <a:br>
              <a:rPr lang="en-US" sz="3200" dirty="0" smtClean="0"/>
            </a:br>
            <a:endParaRPr lang="en-US" sz="3200" dirty="0" smtClean="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29000" y="4419600"/>
            <a:ext cx="2286000" cy="891540"/>
          </a:xfrm>
        </p:spPr>
      </p:pic>
      <p:sp>
        <p:nvSpPr>
          <p:cNvPr id="2" name="TextBox 1"/>
          <p:cNvSpPr txBox="1"/>
          <p:nvPr/>
        </p:nvSpPr>
        <p:spPr>
          <a:xfrm>
            <a:off x="381000" y="381000"/>
            <a:ext cx="7848600" cy="646331"/>
          </a:xfrm>
          <a:prstGeom prst="rect">
            <a:avLst/>
          </a:prstGeom>
          <a:noFill/>
        </p:spPr>
        <p:txBody>
          <a:bodyPr wrap="square" rtlCol="0">
            <a:spAutoFit/>
          </a:bodyPr>
          <a:lstStyle/>
          <a:p>
            <a:r>
              <a:rPr lang="en-US" sz="3600" b="1" dirty="0" smtClean="0"/>
              <a:t>Shout Outs</a:t>
            </a:r>
            <a:endParaRPr lang="en-US" sz="3600" b="1"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62200" y="1651620"/>
            <a:ext cx="3886201" cy="954895"/>
          </a:xfrm>
          <a:prstGeom prst="rect">
            <a:avLst/>
          </a:prstGeom>
        </p:spPr>
      </p:pic>
      <p:pic>
        <p:nvPicPr>
          <p:cNvPr id="7" name="Picture 2" descr="Educaus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0" y="3200399"/>
            <a:ext cx="2113846" cy="5355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29217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7"/>
            <a:ext cx="8229600" cy="5509359"/>
          </a:xfrm>
        </p:spPr>
        <p:txBody>
          <a:bodyPr anchor="t" anchorCtr="0">
            <a:normAutofit fontScale="90000"/>
          </a:bodyPr>
          <a:lstStyle/>
          <a:p>
            <a:pPr algn="l"/>
            <a:r>
              <a:rPr lang="en-US" sz="3200" i="1" dirty="0"/>
              <a:t>We need digital </a:t>
            </a:r>
            <a:r>
              <a:rPr lang="en-US" sz="3200" i="1" dirty="0" smtClean="0"/>
              <a:t>spaces built </a:t>
            </a:r>
            <a:r>
              <a:rPr lang="en-US" sz="3200" i="1" dirty="0"/>
              <a:t>around significant </a:t>
            </a:r>
            <a:r>
              <a:rPr lang="en-US" sz="3200" i="1" dirty="0" smtClean="0"/>
              <a:t>questions, important </a:t>
            </a:r>
            <a:r>
              <a:rPr lang="en-US" sz="3200" i="1" dirty="0"/>
              <a:t>for knowledge creation and excellent for teaching in many </a:t>
            </a:r>
            <a:r>
              <a:rPr lang="en-US" sz="3200" i="1" dirty="0" smtClean="0"/>
              <a:t>contexts… </a:t>
            </a:r>
            <a:br>
              <a:rPr lang="en-US" sz="3200" i="1" dirty="0" smtClean="0"/>
            </a:br>
            <a:r>
              <a:rPr lang="en-US" sz="3200" i="1" dirty="0" smtClean="0"/>
              <a:t>	[that] can sustain original </a:t>
            </a:r>
            <a:r>
              <a:rPr lang="en-US" sz="3200" i="1" dirty="0"/>
              <a:t>discovery by thousands of students, each of whom will see a unique pattern </a:t>
            </a:r>
            <a:r>
              <a:rPr lang="en-US" sz="3200" i="1" dirty="0" smtClean="0"/>
              <a:t>in complex evidence… </a:t>
            </a:r>
            <a:br>
              <a:rPr lang="en-US" sz="3200" i="1" dirty="0" smtClean="0"/>
            </a:br>
            <a:r>
              <a:rPr lang="en-US" sz="3200" i="1" dirty="0" smtClean="0"/>
              <a:t>	[that] </a:t>
            </a:r>
            <a:r>
              <a:rPr lang="en-US" sz="3200" i="1" dirty="0"/>
              <a:t>can build bridges of understanding where we seldom have them </a:t>
            </a:r>
            <a:r>
              <a:rPr lang="en-US" sz="3200" i="1" dirty="0" smtClean="0"/>
              <a:t>now – speaking </a:t>
            </a:r>
            <a:r>
              <a:rPr lang="en-US" sz="3200" i="1" dirty="0"/>
              <a:t>to novices and to experts, to K-12, and to those who continue learning deep into their lives.</a:t>
            </a:r>
            <a:r>
              <a:rPr lang="en-US" sz="3200" dirty="0"/>
              <a:t/>
            </a:r>
            <a:br>
              <a:rPr lang="en-US" sz="3200" dirty="0"/>
            </a:br>
            <a:r>
              <a:rPr lang="en-US" sz="3100" dirty="0"/>
              <a:t/>
            </a:r>
            <a:br>
              <a:rPr lang="en-US" sz="3100" dirty="0"/>
            </a:br>
            <a:endParaRPr lang="en-US" sz="3100" dirty="0"/>
          </a:p>
        </p:txBody>
      </p:sp>
      <p:pic>
        <p:nvPicPr>
          <p:cNvPr id="6" name="Content Placeholder 5"/>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6629400" y="5791200"/>
            <a:ext cx="2286000" cy="892175"/>
          </a:xfrm>
        </p:spPr>
      </p:pic>
      <p:sp>
        <p:nvSpPr>
          <p:cNvPr id="2" name="TextBox 1"/>
          <p:cNvSpPr txBox="1"/>
          <p:nvPr/>
        </p:nvSpPr>
        <p:spPr>
          <a:xfrm>
            <a:off x="1524000" y="4953000"/>
            <a:ext cx="7063299" cy="1200329"/>
          </a:xfrm>
          <a:prstGeom prst="rect">
            <a:avLst/>
          </a:prstGeom>
          <a:noFill/>
        </p:spPr>
        <p:txBody>
          <a:bodyPr wrap="square" rtlCol="0">
            <a:spAutoFit/>
          </a:bodyPr>
          <a:lstStyle/>
          <a:p>
            <a:r>
              <a:rPr lang="en-US" sz="2400" dirty="0"/>
              <a:t>Source: Edward L. Ayers, “Discovery in a Digital World</a:t>
            </a:r>
            <a:r>
              <a:rPr lang="en-US" sz="2400" dirty="0" smtClean="0"/>
              <a:t>,” </a:t>
            </a:r>
            <a:r>
              <a:rPr lang="en-US" sz="2400" b="1" dirty="0"/>
              <a:t>EDUCAUSE 2012 Annual Conference</a:t>
            </a:r>
            <a:r>
              <a:rPr lang="en-US" sz="2400" dirty="0"/>
              <a:t>, Nov. 9, 2012, </a:t>
            </a:r>
            <a:r>
              <a:rPr lang="en-US" sz="2400" u="sng" dirty="0">
                <a:hlinkClick r:id="rId4"/>
              </a:rPr>
              <a:t>http://bit.ly/ayers-discovery</a:t>
            </a:r>
            <a:endParaRPr lang="en-US" sz="2400" dirty="0"/>
          </a:p>
        </p:txBody>
      </p:sp>
    </p:spTree>
    <p:extLst>
      <p:ext uri="{BB962C8B-B14F-4D97-AF65-F5344CB8AC3E}">
        <p14:creationId xmlns:p14="http://schemas.microsoft.com/office/powerpoint/2010/main" val="42315922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5364162"/>
          </a:xfrm>
        </p:spPr>
        <p:txBody>
          <a:bodyPr anchor="t" anchorCtr="0">
            <a:normAutofit fontScale="90000"/>
          </a:bodyPr>
          <a:lstStyle/>
          <a:p>
            <a:pPr algn="l"/>
            <a:r>
              <a:rPr lang="en-US" sz="3600" b="1" dirty="0" smtClean="0"/>
              <a:t>Philosophy</a:t>
            </a:r>
            <a:r>
              <a:rPr lang="en-US" sz="3600" dirty="0" smtClean="0"/>
              <a:t/>
            </a:r>
            <a:br>
              <a:rPr lang="en-US" sz="3600" dirty="0" smtClean="0"/>
            </a:br>
            <a:r>
              <a:rPr lang="en-US" sz="3600" dirty="0" smtClean="0"/>
              <a:t/>
            </a:r>
            <a:br>
              <a:rPr lang="en-US" sz="3600" dirty="0" smtClean="0"/>
            </a:br>
            <a:r>
              <a:rPr lang="en-US" sz="3100" b="1" dirty="0" smtClean="0">
                <a:solidFill>
                  <a:schemeClr val="accent2">
                    <a:lumMod val="75000"/>
                  </a:schemeClr>
                </a:solidFill>
              </a:rPr>
              <a:t>Engage students </a:t>
            </a:r>
            <a:r>
              <a:rPr lang="en-US" sz="3100" dirty="0" smtClean="0"/>
              <a:t>and other researchers </a:t>
            </a:r>
            <a:r>
              <a:rPr lang="en-US" sz="3100" dirty="0"/>
              <a:t>in their local environment and </a:t>
            </a:r>
            <a:r>
              <a:rPr lang="en-US" sz="3100" dirty="0" smtClean="0"/>
              <a:t>encourage </a:t>
            </a:r>
            <a:r>
              <a:rPr lang="en-US" sz="3100" dirty="0"/>
              <a:t>new perspectives on people and </a:t>
            </a:r>
            <a:r>
              <a:rPr lang="en-US" sz="3100" dirty="0" smtClean="0"/>
              <a:t>place</a:t>
            </a:r>
            <a:br>
              <a:rPr lang="en-US" sz="3100" dirty="0" smtClean="0"/>
            </a:br>
            <a:r>
              <a:rPr lang="en-US" sz="3100" dirty="0"/>
              <a:t/>
            </a:r>
            <a:br>
              <a:rPr lang="en-US" sz="3100" dirty="0"/>
            </a:br>
            <a:r>
              <a:rPr lang="en-US" sz="3100" dirty="0" smtClean="0"/>
              <a:t>Through </a:t>
            </a:r>
            <a:r>
              <a:rPr lang="en-US" sz="3100" dirty="0"/>
              <a:t>new technologies, </a:t>
            </a:r>
            <a:r>
              <a:rPr lang="en-US" sz="3100" b="1" dirty="0" smtClean="0">
                <a:solidFill>
                  <a:schemeClr val="accent2">
                    <a:lumMod val="75000"/>
                  </a:schemeClr>
                </a:solidFill>
              </a:rPr>
              <a:t>transform </a:t>
            </a:r>
            <a:r>
              <a:rPr lang="en-US" sz="3100" b="1" dirty="0">
                <a:solidFill>
                  <a:schemeClr val="accent2">
                    <a:lumMod val="75000"/>
                  </a:schemeClr>
                </a:solidFill>
              </a:rPr>
              <a:t>existing resources</a:t>
            </a:r>
            <a:r>
              <a:rPr lang="en-US" sz="3100" dirty="0"/>
              <a:t> and collections in ways that significantly enhance teaching, learning, and research on our </a:t>
            </a:r>
            <a:r>
              <a:rPr lang="en-US" sz="3100" dirty="0" smtClean="0"/>
              <a:t>campus</a:t>
            </a:r>
            <a:r>
              <a:rPr lang="en-US" sz="3100" dirty="0"/>
              <a:t> </a:t>
            </a:r>
            <a:r>
              <a:rPr lang="en-US" sz="3100" dirty="0" smtClean="0"/>
              <a:t>and broader community</a:t>
            </a:r>
            <a:r>
              <a:rPr lang="en-US" sz="3100" dirty="0"/>
              <a:t/>
            </a:r>
            <a:br>
              <a:rPr lang="en-US" sz="3100" dirty="0"/>
            </a:br>
            <a:endParaRPr lang="en-US" sz="3100" dirty="0"/>
          </a:p>
        </p:txBody>
      </p:sp>
      <p:pic>
        <p:nvPicPr>
          <p:cNvPr id="6" name="Content Placeholder 5"/>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6629400" y="5791200"/>
            <a:ext cx="2286000" cy="892175"/>
          </a:xfrm>
        </p:spPr>
      </p:pic>
    </p:spTree>
    <p:extLst>
      <p:ext uri="{BB962C8B-B14F-4D97-AF65-F5344CB8AC3E}">
        <p14:creationId xmlns:p14="http://schemas.microsoft.com/office/powerpoint/2010/main" val="27366505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5211762"/>
          </a:xfrm>
        </p:spPr>
        <p:txBody>
          <a:bodyPr anchor="t" anchorCtr="0">
            <a:normAutofit fontScale="90000"/>
          </a:bodyPr>
          <a:lstStyle/>
          <a:p>
            <a:pPr algn="l"/>
            <a:r>
              <a:rPr lang="en-US" sz="3600" b="1" dirty="0" smtClean="0"/>
              <a:t>Why Georgia State University?</a:t>
            </a:r>
            <a:br>
              <a:rPr lang="en-US" sz="3600" b="1" dirty="0" smtClean="0"/>
            </a:br>
            <a:r>
              <a:rPr lang="en-US" sz="3600" b="1" dirty="0"/>
              <a:t/>
            </a:r>
            <a:br>
              <a:rPr lang="en-US" sz="3600" b="1" dirty="0"/>
            </a:br>
            <a:r>
              <a:rPr lang="en-US" sz="3100" b="1" dirty="0" smtClean="0">
                <a:solidFill>
                  <a:schemeClr val="accent2">
                    <a:lumMod val="75000"/>
                  </a:schemeClr>
                </a:solidFill>
              </a:rPr>
              <a:t>Georgia </a:t>
            </a:r>
            <a:r>
              <a:rPr lang="en-US" sz="3100" b="1" dirty="0">
                <a:solidFill>
                  <a:schemeClr val="accent2">
                    <a:lumMod val="75000"/>
                  </a:schemeClr>
                </a:solidFill>
              </a:rPr>
              <a:t>State Strategic Plan – Goal </a:t>
            </a:r>
            <a:r>
              <a:rPr lang="en-US" sz="3100" b="1" dirty="0" smtClean="0">
                <a:solidFill>
                  <a:schemeClr val="accent2">
                    <a:lumMod val="75000"/>
                  </a:schemeClr>
                </a:solidFill>
              </a:rPr>
              <a:t>4</a:t>
            </a:r>
            <a:br>
              <a:rPr lang="en-US" sz="3100" b="1" dirty="0" smtClean="0">
                <a:solidFill>
                  <a:schemeClr val="accent2">
                    <a:lumMod val="75000"/>
                  </a:schemeClr>
                </a:solidFill>
              </a:rPr>
            </a:br>
            <a:r>
              <a:rPr lang="en-US" sz="3100" dirty="0" smtClean="0"/>
              <a:t>Be </a:t>
            </a:r>
            <a:r>
              <a:rPr lang="en-US" sz="3100" dirty="0"/>
              <a:t>a leader in understanding the complex challenges of cities and developing effective solutions</a:t>
            </a:r>
            <a:r>
              <a:rPr lang="en-US" sz="3100" dirty="0" smtClean="0"/>
              <a:t>.</a:t>
            </a:r>
            <a:br>
              <a:rPr lang="en-US" sz="3100" dirty="0" smtClean="0"/>
            </a:br>
            <a:r>
              <a:rPr lang="en-US" sz="3100" dirty="0"/>
              <a:t/>
            </a:r>
            <a:br>
              <a:rPr lang="en-US" sz="3100" dirty="0"/>
            </a:br>
            <a:r>
              <a:rPr lang="en-US" sz="3100" b="1" dirty="0" smtClean="0">
                <a:solidFill>
                  <a:schemeClr val="accent2">
                    <a:lumMod val="75000"/>
                  </a:schemeClr>
                </a:solidFill>
              </a:rPr>
              <a:t>City-based research </a:t>
            </a:r>
            <a:r>
              <a:rPr lang="en-US" sz="3100" b="1" dirty="0">
                <a:solidFill>
                  <a:schemeClr val="accent2">
                    <a:lumMod val="75000"/>
                  </a:schemeClr>
                </a:solidFill>
              </a:rPr>
              <a:t>university </a:t>
            </a:r>
            <a:r>
              <a:rPr lang="en-US" sz="3100" dirty="0"/>
              <a:t>located </a:t>
            </a:r>
            <a:r>
              <a:rPr lang="en-US" sz="3100" dirty="0" smtClean="0"/>
              <a:t>downtown in </a:t>
            </a:r>
            <a:r>
              <a:rPr lang="en-US" sz="3100" dirty="0"/>
              <a:t>the </a:t>
            </a:r>
            <a:r>
              <a:rPr lang="en-US" sz="3100" dirty="0" smtClean="0"/>
              <a:t>urban </a:t>
            </a:r>
            <a:r>
              <a:rPr lang="en-US" sz="3100" dirty="0"/>
              <a:t>center of the Southeast </a:t>
            </a:r>
            <a:r>
              <a:rPr lang="en-US" sz="3100" dirty="0" smtClean="0"/>
              <a:t>– but </a:t>
            </a:r>
            <a:r>
              <a:rPr lang="en-US" sz="3100" dirty="0"/>
              <a:t>connected with the world. </a:t>
            </a:r>
            <a:r>
              <a:rPr lang="en-US" sz="3100" dirty="0" smtClean="0"/>
              <a:t> Atlanta represents </a:t>
            </a:r>
            <a:r>
              <a:rPr lang="en-US" sz="3100" dirty="0"/>
              <a:t>a rich history of race and culture, politics and religion, rural and urban influences, business growth, research and </a:t>
            </a:r>
            <a:r>
              <a:rPr lang="en-US" sz="3100" dirty="0" smtClean="0"/>
              <a:t>technology…</a:t>
            </a:r>
            <a:br>
              <a:rPr lang="en-US" sz="3100" dirty="0" smtClean="0"/>
            </a:br>
            <a:r>
              <a:rPr lang="en-US" sz="3200" dirty="0"/>
              <a:t/>
            </a:r>
            <a:br>
              <a:rPr lang="en-US" sz="3200" dirty="0"/>
            </a:br>
            <a:endParaRPr lang="en-US" sz="3200" dirty="0" smtClean="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629400" y="5791200"/>
            <a:ext cx="2286000" cy="891540"/>
          </a:xfrm>
        </p:spPr>
      </p:pic>
    </p:spTree>
    <p:extLst>
      <p:ext uri="{BB962C8B-B14F-4D97-AF65-F5344CB8AC3E}">
        <p14:creationId xmlns:p14="http://schemas.microsoft.com/office/powerpoint/2010/main" val="17383344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5516562"/>
          </a:xfrm>
        </p:spPr>
        <p:txBody>
          <a:bodyPr anchor="t" anchorCtr="0">
            <a:normAutofit fontScale="90000"/>
          </a:bodyPr>
          <a:lstStyle/>
          <a:p>
            <a:pPr algn="l"/>
            <a:r>
              <a:rPr lang="en-US" sz="3600" b="1" dirty="0" smtClean="0"/>
              <a:t>Presently</a:t>
            </a:r>
            <a:br>
              <a:rPr lang="en-US" sz="3600" b="1" dirty="0" smtClean="0"/>
            </a:br>
            <a:r>
              <a:rPr lang="en-US" sz="2800" b="1" dirty="0"/>
              <a:t/>
            </a:r>
            <a:br>
              <a:rPr lang="en-US" sz="2800" b="1" dirty="0"/>
            </a:br>
            <a:r>
              <a:rPr lang="en-US" sz="3100" dirty="0" smtClean="0"/>
              <a:t>Conceived as an digital educational </a:t>
            </a:r>
            <a:r>
              <a:rPr lang="en-US" sz="3100" dirty="0" smtClean="0"/>
              <a:t>platform </a:t>
            </a:r>
            <a:r>
              <a:rPr lang="en-US" sz="3100" dirty="0"/>
              <a:t/>
            </a:r>
            <a:br>
              <a:rPr lang="en-US" sz="3100" dirty="0"/>
            </a:br>
            <a:r>
              <a:rPr lang="en-US" sz="3100" dirty="0" smtClean="0"/>
              <a:t/>
            </a:r>
            <a:br>
              <a:rPr lang="en-US" sz="3100" dirty="0" smtClean="0"/>
            </a:br>
            <a:r>
              <a:rPr lang="en-US" sz="3100" b="1" dirty="0" smtClean="0">
                <a:solidFill>
                  <a:schemeClr val="accent2">
                    <a:lumMod val="75000"/>
                  </a:schemeClr>
                </a:solidFill>
              </a:rPr>
              <a:t>Planning </a:t>
            </a:r>
            <a:r>
              <a:rPr lang="en-US" sz="3100" b="1" dirty="0">
                <a:solidFill>
                  <a:schemeClr val="accent2">
                    <a:lumMod val="75000"/>
                  </a:schemeClr>
                </a:solidFill>
              </a:rPr>
              <a:t>Atlanta: A New City in the Making, </a:t>
            </a:r>
            <a:r>
              <a:rPr lang="en-US" sz="3100" b="1" dirty="0" smtClean="0">
                <a:solidFill>
                  <a:schemeClr val="accent2">
                    <a:lumMod val="75000"/>
                  </a:schemeClr>
                </a:solidFill>
              </a:rPr>
              <a:t/>
            </a:r>
            <a:br>
              <a:rPr lang="en-US" sz="3100" b="1" dirty="0" smtClean="0">
                <a:solidFill>
                  <a:schemeClr val="accent2">
                    <a:lumMod val="75000"/>
                  </a:schemeClr>
                </a:solidFill>
              </a:rPr>
            </a:br>
            <a:r>
              <a:rPr lang="en-US" sz="3100" b="1" dirty="0" smtClean="0">
                <a:solidFill>
                  <a:schemeClr val="accent2">
                    <a:lumMod val="75000"/>
                  </a:schemeClr>
                </a:solidFill>
              </a:rPr>
              <a:t>1930s–1990s</a:t>
            </a:r>
            <a:r>
              <a:rPr lang="en-US" sz="3100" dirty="0" smtClean="0"/>
              <a:t> </a:t>
            </a:r>
            <a:br>
              <a:rPr lang="en-US" sz="3100" dirty="0" smtClean="0"/>
            </a:br>
            <a:r>
              <a:rPr lang="en-US" sz="3100" dirty="0" smtClean="0"/>
              <a:t/>
            </a:r>
            <a:br>
              <a:rPr lang="en-US" sz="3100" dirty="0" smtClean="0"/>
            </a:br>
            <a:r>
              <a:rPr lang="en-US" sz="3100" dirty="0" smtClean="0"/>
              <a:t>is being </a:t>
            </a:r>
            <a:r>
              <a:rPr lang="en-US" sz="3100" dirty="0"/>
              <a:t>used by students in various </a:t>
            </a:r>
            <a:r>
              <a:rPr lang="en-US" sz="3100" dirty="0" smtClean="0"/>
              <a:t>disciplines  </a:t>
            </a:r>
            <a:br>
              <a:rPr lang="en-US" sz="3100" dirty="0" smtClean="0"/>
            </a:br>
            <a:r>
              <a:rPr lang="en-US" sz="3100" dirty="0" smtClean="0"/>
              <a:t/>
            </a:r>
            <a:br>
              <a:rPr lang="en-US" sz="3100" dirty="0" smtClean="0"/>
            </a:br>
            <a:r>
              <a:rPr lang="en-US" sz="2200" dirty="0" smtClean="0"/>
              <a:t/>
            </a:r>
            <a:br>
              <a:rPr lang="en-US" sz="2200" dirty="0" smtClean="0"/>
            </a:br>
            <a:r>
              <a:rPr lang="en-US" sz="2800" dirty="0"/>
              <a:t/>
            </a:r>
            <a:br>
              <a:rPr lang="en-US" sz="2800" dirty="0"/>
            </a:br>
            <a:r>
              <a:rPr lang="en-US" sz="3200" dirty="0"/>
              <a:t/>
            </a:r>
            <a:br>
              <a:rPr lang="en-US" sz="3200" dirty="0"/>
            </a:br>
            <a:endParaRPr lang="en-US" sz="3200" dirty="0" smtClean="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629400" y="5791200"/>
            <a:ext cx="2286000" cy="891540"/>
          </a:xfrm>
        </p:spPr>
      </p:pic>
    </p:spTree>
    <p:extLst>
      <p:ext uri="{BB962C8B-B14F-4D97-AF65-F5344CB8AC3E}">
        <p14:creationId xmlns:p14="http://schemas.microsoft.com/office/powerpoint/2010/main" val="36657017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5516562"/>
          </a:xfrm>
        </p:spPr>
        <p:txBody>
          <a:bodyPr anchor="t" anchorCtr="0">
            <a:normAutofit fontScale="90000"/>
          </a:bodyPr>
          <a:lstStyle/>
          <a:p>
            <a:pPr algn="l"/>
            <a:r>
              <a:rPr lang="en-US" sz="3600" b="1" dirty="0" smtClean="0"/>
              <a:t>Presently</a:t>
            </a:r>
            <a:br>
              <a:rPr lang="en-US" sz="3600" b="1" dirty="0" smtClean="0"/>
            </a:br>
            <a:r>
              <a:rPr lang="en-US" sz="2800" dirty="0" smtClean="0"/>
              <a:t/>
            </a:r>
            <a:br>
              <a:rPr lang="en-US" sz="2800" dirty="0" smtClean="0"/>
            </a:br>
            <a:r>
              <a:rPr lang="en-US" sz="2700" b="1" dirty="0" smtClean="0">
                <a:solidFill>
                  <a:schemeClr val="accent2">
                    <a:lumMod val="75000"/>
                  </a:schemeClr>
                </a:solidFill>
              </a:rPr>
              <a:t>Geography</a:t>
            </a:r>
            <a:r>
              <a:rPr lang="en-US" sz="2700" b="1" dirty="0" smtClean="0"/>
              <a:t> </a:t>
            </a:r>
            <a:r>
              <a:rPr lang="en-US" sz="2700" dirty="0" smtClean="0"/>
              <a:t>and</a:t>
            </a:r>
            <a:r>
              <a:rPr lang="en-US" sz="2700" b="1" dirty="0" smtClean="0"/>
              <a:t> </a:t>
            </a:r>
            <a:r>
              <a:rPr lang="en-US" sz="2700" b="1" dirty="0" smtClean="0">
                <a:solidFill>
                  <a:schemeClr val="accent2">
                    <a:lumMod val="75000"/>
                  </a:schemeClr>
                </a:solidFill>
              </a:rPr>
              <a:t>History</a:t>
            </a:r>
            <a:r>
              <a:rPr lang="en-US" sz="2700" b="1" dirty="0" smtClean="0"/>
              <a:t> </a:t>
            </a:r>
            <a:r>
              <a:rPr lang="en-US" sz="2700" dirty="0" smtClean="0"/>
              <a:t>– visualize urban development, highway creation, neighborhood change, etc. and their effects on the social and built environment</a:t>
            </a:r>
            <a:br>
              <a:rPr lang="en-US" sz="2700" dirty="0" smtClean="0"/>
            </a:br>
            <a:r>
              <a:rPr lang="en-US" sz="2700" b="1" dirty="0" smtClean="0">
                <a:solidFill>
                  <a:schemeClr val="accent2">
                    <a:lumMod val="75000"/>
                  </a:schemeClr>
                </a:solidFill>
              </a:rPr>
              <a:t>Heritage Preservation </a:t>
            </a:r>
            <a:r>
              <a:rPr lang="en-US" sz="2700" b="1" dirty="0" smtClean="0"/>
              <a:t>– </a:t>
            </a:r>
            <a:r>
              <a:rPr lang="en-US" sz="2700" dirty="0" smtClean="0"/>
              <a:t>identify significant buildings and their spatial environment over time</a:t>
            </a:r>
            <a:br>
              <a:rPr lang="en-US" sz="2700" dirty="0" smtClean="0"/>
            </a:br>
            <a:r>
              <a:rPr lang="en-US" sz="2700" b="1" dirty="0" smtClean="0">
                <a:solidFill>
                  <a:schemeClr val="accent2">
                    <a:lumMod val="75000"/>
                  </a:schemeClr>
                </a:solidFill>
              </a:rPr>
              <a:t>Public Policy </a:t>
            </a:r>
            <a:r>
              <a:rPr lang="en-US" sz="2700" dirty="0" smtClean="0"/>
              <a:t>– understand how public policies and city planning reshape the city</a:t>
            </a:r>
            <a:br>
              <a:rPr lang="en-US" sz="2700" dirty="0" smtClean="0"/>
            </a:br>
            <a:r>
              <a:rPr lang="en-US" sz="2700" b="1" dirty="0" smtClean="0">
                <a:solidFill>
                  <a:schemeClr val="accent2">
                    <a:lumMod val="75000"/>
                  </a:schemeClr>
                </a:solidFill>
              </a:rPr>
              <a:t>Sociology</a:t>
            </a:r>
            <a:r>
              <a:rPr lang="en-US" sz="2700" dirty="0" smtClean="0"/>
              <a:t> – visualize the growth and dispersion of public housing (Atlanta was the first city in the nation to have public housing and it was also the first city to demolish all of its public housing)</a:t>
            </a:r>
            <a:br>
              <a:rPr lang="en-US" sz="2700" dirty="0" smtClean="0"/>
            </a:br>
            <a:r>
              <a:rPr lang="en-US" sz="2700" b="1" dirty="0" smtClean="0">
                <a:solidFill>
                  <a:schemeClr val="accent2">
                    <a:lumMod val="75000"/>
                  </a:schemeClr>
                </a:solidFill>
              </a:rPr>
              <a:t>English</a:t>
            </a:r>
            <a:r>
              <a:rPr lang="en-US" sz="2700" dirty="0" smtClean="0"/>
              <a:t> – visualize communities and racial themes in literature</a:t>
            </a:r>
            <a:br>
              <a:rPr lang="en-US" sz="2700" dirty="0" smtClean="0"/>
            </a:br>
            <a:r>
              <a:rPr lang="en-US" sz="2700" b="1" dirty="0" smtClean="0">
                <a:solidFill>
                  <a:schemeClr val="accent2">
                    <a:lumMod val="75000"/>
                  </a:schemeClr>
                </a:solidFill>
              </a:rPr>
              <a:t>Public Health </a:t>
            </a:r>
            <a:r>
              <a:rPr lang="en-US" sz="2700" dirty="0" smtClean="0"/>
              <a:t>– identify places of potential environmental and public health hazards </a:t>
            </a:r>
            <a:br>
              <a:rPr lang="en-US" sz="2700" dirty="0" smtClean="0"/>
            </a:br>
            <a:r>
              <a:rPr lang="en-US" sz="2700" dirty="0" smtClean="0"/>
              <a:t/>
            </a:r>
            <a:br>
              <a:rPr lang="en-US" sz="2700" dirty="0" smtClean="0"/>
            </a:br>
            <a:r>
              <a:rPr lang="en-US" sz="2700" dirty="0"/>
              <a:t/>
            </a:r>
            <a:br>
              <a:rPr lang="en-US" sz="2700" dirty="0"/>
            </a:br>
            <a:r>
              <a:rPr lang="en-US" sz="3200" dirty="0"/>
              <a:t/>
            </a:r>
            <a:br>
              <a:rPr lang="en-US" sz="3200" dirty="0"/>
            </a:br>
            <a:endParaRPr lang="en-US" sz="3200" dirty="0" smtClean="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629400" y="5791200"/>
            <a:ext cx="2286000" cy="891540"/>
          </a:xfrm>
        </p:spPr>
      </p:pic>
    </p:spTree>
    <p:extLst>
      <p:ext uri="{BB962C8B-B14F-4D97-AF65-F5344CB8AC3E}">
        <p14:creationId xmlns:p14="http://schemas.microsoft.com/office/powerpoint/2010/main" val="13326584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5211762"/>
          </a:xfrm>
        </p:spPr>
        <p:txBody>
          <a:bodyPr anchor="t" anchorCtr="0">
            <a:normAutofit/>
          </a:bodyPr>
          <a:lstStyle/>
          <a:p>
            <a:r>
              <a:rPr lang="en-US" sz="3600" b="1" dirty="0"/>
              <a:t/>
            </a:r>
            <a:br>
              <a:rPr lang="en-US" sz="3600" b="1" dirty="0"/>
            </a:br>
            <a:r>
              <a:rPr lang="en-US" sz="3600" b="1" dirty="0" smtClean="0"/>
              <a:t/>
            </a:r>
            <a:br>
              <a:rPr lang="en-US" sz="3600" b="1" dirty="0" smtClean="0"/>
            </a:br>
            <a:r>
              <a:rPr lang="en-US" sz="3600" b="1" dirty="0" smtClean="0"/>
              <a:t/>
            </a:r>
            <a:br>
              <a:rPr lang="en-US" sz="3600" b="1" dirty="0" smtClean="0"/>
            </a:br>
            <a:r>
              <a:rPr lang="en-US" sz="3600" b="1" dirty="0" smtClean="0"/>
              <a:t>Google:</a:t>
            </a:r>
            <a:br>
              <a:rPr lang="en-US" sz="3600" b="1" dirty="0" smtClean="0"/>
            </a:br>
            <a:r>
              <a:rPr lang="en-US" sz="3600" b="1" dirty="0" smtClean="0"/>
              <a:t/>
            </a:r>
            <a:br>
              <a:rPr lang="en-US" sz="3600" b="1" dirty="0" smtClean="0"/>
            </a:br>
            <a:r>
              <a:rPr lang="en-US" sz="3600" b="1" dirty="0" smtClean="0"/>
              <a:t>planning </a:t>
            </a:r>
            <a:r>
              <a:rPr lang="en-US" sz="3600" b="1" dirty="0" err="1" smtClean="0"/>
              <a:t>atlanta</a:t>
            </a:r>
            <a:r>
              <a:rPr lang="en-US" sz="3200" dirty="0"/>
              <a:t/>
            </a:r>
            <a:br>
              <a:rPr lang="en-US" sz="3200" dirty="0"/>
            </a:br>
            <a:endParaRPr lang="en-US" sz="3200" dirty="0" smtClean="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629400" y="5791200"/>
            <a:ext cx="2286000" cy="891540"/>
          </a:xfrm>
        </p:spPr>
      </p:pic>
    </p:spTree>
    <p:extLst>
      <p:ext uri="{BB962C8B-B14F-4D97-AF65-F5344CB8AC3E}">
        <p14:creationId xmlns:p14="http://schemas.microsoft.com/office/powerpoint/2010/main" val="35061272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5211762"/>
          </a:xfrm>
        </p:spPr>
        <p:txBody>
          <a:bodyPr anchor="t" anchorCtr="0">
            <a:normAutofit/>
          </a:bodyPr>
          <a:lstStyle/>
          <a:p>
            <a:pPr algn="l"/>
            <a:r>
              <a:rPr lang="en-US" sz="3200" dirty="0" smtClean="0"/>
              <a:t/>
            </a:r>
            <a:br>
              <a:rPr lang="en-US" sz="3200" dirty="0" smtClean="0"/>
            </a:br>
            <a:endParaRPr lang="en-US" sz="3200" dirty="0" smtClean="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629400" y="5791200"/>
            <a:ext cx="2286000" cy="891540"/>
          </a:xfrm>
        </p:spPr>
      </p:pic>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b="15445"/>
          <a:stretch/>
        </p:blipFill>
        <p:spPr>
          <a:xfrm>
            <a:off x="2286000" y="232063"/>
            <a:ext cx="4577610" cy="5798820"/>
          </a:xfrm>
          <a:prstGeom prst="rect">
            <a:avLst/>
          </a:prstGeom>
        </p:spPr>
      </p:pic>
    </p:spTree>
    <p:extLst>
      <p:ext uri="{BB962C8B-B14F-4D97-AF65-F5344CB8AC3E}">
        <p14:creationId xmlns:p14="http://schemas.microsoft.com/office/powerpoint/2010/main" val="395887299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633</TotalTime>
  <Words>325</Words>
  <Application>Microsoft Office PowerPoint</Application>
  <PresentationFormat>On-screen Show (4:3)</PresentationFormat>
  <Paragraphs>77</Paragraphs>
  <Slides>23</Slides>
  <Notes>13</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Digital Atlanta</vt:lpstr>
      <vt:lpstr>PowerPoint Presentation</vt:lpstr>
      <vt:lpstr>We need digital spaces built around significant questions, important for knowledge creation and excellent for teaching in many contexts…   [that] can sustain original discovery by thousands of students, each of whom will see a unique pattern in complex evidence…   [that] can build bridges of understanding where we seldom have them now – speaking to novices and to experts, to K-12, and to those who continue learning deep into their lives.  </vt:lpstr>
      <vt:lpstr>Philosophy  Engage students and other researchers in their local environment and encourage new perspectives on people and place  Through new technologies, transform existing resources and collections in ways that significantly enhance teaching, learning, and research on our campus and broader community </vt:lpstr>
      <vt:lpstr>Why Georgia State University?  Georgia State Strategic Plan – Goal 4 Be a leader in understanding the complex challenges of cities and developing effective solutions.  City-based research university located downtown in the urban center of the Southeast – but connected with the world.  Atlanta represents a rich history of race and culture, politics and religion, rural and urban influences, business growth, research and technology…  </vt:lpstr>
      <vt:lpstr>Presently  Conceived as an digital educational platform   Planning Atlanta: A New City in the Making,  1930s–1990s   is being used by students in various disciplines       </vt:lpstr>
      <vt:lpstr>Presently  Geography and History – visualize urban development, highway creation, neighborhood change, etc. and their effects on the social and built environment Heritage Preservation – identify significant buildings and their spatial environment over time Public Policy – understand how public policies and city planning reshape the city Sociology – visualize the growth and dispersion of public housing (Atlanta was the first city in the nation to have public housing and it was also the first city to demolish all of its public housing) English – visualize communities and racial themes in literature Public Health – identify places of potential environmental and public health hazards     </vt:lpstr>
      <vt:lpstr>   Google:  planning atlanta </vt:lpstr>
      <vt:lpstr> </vt:lpstr>
      <vt:lpstr>Platform     Digital collection management tool  Web-based discovery interface  Collections reside locally – but hosted solution is available  Customizable - Google Maps and Google Earth tiled overlay with the aid of in-house web developer  </vt:lpstr>
      <vt:lpstr>PowerPoint Presentation</vt:lpstr>
      <vt:lpstr>PowerPoint Presentation</vt:lpstr>
      <vt:lpstr>PowerPoint Presentation</vt:lpstr>
      <vt:lpstr> </vt:lpstr>
      <vt:lpstr> </vt:lpstr>
      <vt:lpstr> </vt:lpstr>
      <vt:lpstr> </vt:lpstr>
      <vt:lpstr> </vt:lpstr>
      <vt:lpstr> </vt:lpstr>
      <vt:lpstr>What’s Next?  NEH Grant awarded! – April 2013  Expand to include multimedia   A richer digital humanities experience  Photographs from the Atlanta Journal-Constitution Collection, oral histories, audio files  </vt:lpstr>
      <vt:lpstr> </vt:lpstr>
      <vt:lpstr> </vt:lpstr>
      <vt:lpst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Digital Atlanta</dc:title>
  <dc:creator>Bryan Sinclair</dc:creator>
  <cp:lastModifiedBy>Bryan Sinclair</cp:lastModifiedBy>
  <cp:revision>47</cp:revision>
  <cp:lastPrinted>2013-05-24T20:44:26Z</cp:lastPrinted>
  <dcterms:created xsi:type="dcterms:W3CDTF">2013-04-08T20:53:09Z</dcterms:created>
  <dcterms:modified xsi:type="dcterms:W3CDTF">2013-05-28T16:15:52Z</dcterms:modified>
</cp:coreProperties>
</file>