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.xml" ContentType="application/vnd.openxmlformats-officedocument.drawingml.chart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02" r:id="rId2"/>
    <p:sldId id="300" r:id="rId3"/>
    <p:sldId id="303" r:id="rId4"/>
    <p:sldId id="304" r:id="rId5"/>
    <p:sldId id="305" r:id="rId6"/>
    <p:sldId id="306" r:id="rId7"/>
    <p:sldId id="319" r:id="rId8"/>
    <p:sldId id="307" r:id="rId9"/>
    <p:sldId id="324" r:id="rId10"/>
    <p:sldId id="309" r:id="rId11"/>
    <p:sldId id="320" r:id="rId12"/>
    <p:sldId id="321" r:id="rId13"/>
    <p:sldId id="322" r:id="rId14"/>
    <p:sldId id="323" r:id="rId15"/>
    <p:sldId id="310" r:id="rId16"/>
    <p:sldId id="311" r:id="rId17"/>
    <p:sldId id="312" r:id="rId18"/>
    <p:sldId id="313" r:id="rId19"/>
    <p:sldId id="308" r:id="rId20"/>
    <p:sldId id="315" r:id="rId21"/>
    <p:sldId id="326" r:id="rId22"/>
    <p:sldId id="325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6600CC"/>
    </p:penClr>
    <p:extLst>
      <p:ext uri="{EC167BDD-8182-4AB7-AECC-EB403E3ABB37}">
        <p14:laserClr xmlns:p14="http://schemas.microsoft.com/office/powerpoint/2010/main">
          <a:srgbClr val="0000FF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4702F"/>
    <a:srgbClr val="45008A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63" autoAdjust="0"/>
    <p:restoredTop sz="78821" autoAdjust="0"/>
  </p:normalViewPr>
  <p:slideViewPr>
    <p:cSldViewPr>
      <p:cViewPr>
        <p:scale>
          <a:sx n="60" d="100"/>
          <a:sy n="60" d="100"/>
        </p:scale>
        <p:origin x="-2107" y="-19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atsniz\Downloads\2012-2013LSSurveyResultsSummary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title>
      <c:layout>
        <c:manualLayout>
          <c:xMode val="edge"/>
          <c:yMode val="edge"/>
          <c:x val="0.15875850340136055"/>
          <c:y val="4.4158886222485448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'Summary Report'!$A$5</c:f>
              <c:strCache>
                <c:ptCount val="1"/>
                <c:pt idx="0">
                  <c:v>How much do you feel your skills have improved because of the training at the seminar?</c:v>
                </c:pt>
              </c:strCache>
            </c:strRef>
          </c:tx>
          <c:dPt>
            <c:idx val="3"/>
            <c:bubble3D val="0"/>
            <c:spPr>
              <a:solidFill>
                <a:srgbClr val="F4702F"/>
              </a:solidFill>
            </c:spPr>
          </c:dPt>
          <c:dPt>
            <c:idx val="4"/>
            <c:bubble3D val="0"/>
            <c:spPr>
              <a:solidFill>
                <a:srgbClr val="F4702F"/>
              </a:solidFill>
            </c:spPr>
          </c:dPt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'Summary Report'!$B$1:$F$1</c:f>
              <c:strCache>
                <c:ptCount val="5"/>
                <c:pt idx="0">
                  <c:v>Not at all</c:v>
                </c:pt>
                <c:pt idx="1">
                  <c:v>Some</c:v>
                </c:pt>
                <c:pt idx="2">
                  <c:v>Average</c:v>
                </c:pt>
                <c:pt idx="3">
                  <c:v>More than Average</c:v>
                </c:pt>
                <c:pt idx="4">
                  <c:v>Very Much So</c:v>
                </c:pt>
              </c:strCache>
            </c:strRef>
          </c:cat>
          <c:val>
            <c:numRef>
              <c:f>'Summary Report'!$B$5:$F$5</c:f>
              <c:numCache>
                <c:formatCode>General</c:formatCode>
                <c:ptCount val="5"/>
                <c:pt idx="0">
                  <c:v>2</c:v>
                </c:pt>
                <c:pt idx="1">
                  <c:v>2</c:v>
                </c:pt>
                <c:pt idx="2">
                  <c:v>13</c:v>
                </c:pt>
                <c:pt idx="3">
                  <c:v>24</c:v>
                </c:pt>
                <c:pt idx="4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AD8522-E1D8-4100-9F9C-B922C6893C90}" type="doc">
      <dgm:prSet loTypeId="urn:microsoft.com/office/officeart/2005/8/layout/venn1" loCatId="relationship" qsTypeId="urn:microsoft.com/office/officeart/2005/8/quickstyle/simple2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EC912083-46BA-47EC-834F-B53C28E6D0BD}">
      <dgm:prSet phldrT="[Text]" custT="1"/>
      <dgm:spPr>
        <a:solidFill>
          <a:srgbClr val="F4702F">
            <a:alpha val="50000"/>
          </a:srgbClr>
        </a:solidFill>
      </dgm:spPr>
      <dgm:t>
        <a:bodyPr/>
        <a:lstStyle/>
        <a:p>
          <a:r>
            <a:rPr lang="en-US" sz="2000" b="1" baseline="0" dirty="0" smtClean="0">
              <a:solidFill>
                <a:schemeClr val="bg1"/>
              </a:solidFill>
            </a:rPr>
            <a:t>Recognition</a:t>
          </a:r>
          <a:endParaRPr lang="en-US" sz="2000" b="1" baseline="0" dirty="0">
            <a:solidFill>
              <a:schemeClr val="bg1"/>
            </a:solidFill>
          </a:endParaRPr>
        </a:p>
      </dgm:t>
    </dgm:pt>
    <dgm:pt modelId="{F1078060-4F1D-4792-900A-9DC3C71D1776}" type="parTrans" cxnId="{58B63ADD-6CB4-4181-ADBB-3F961B5EAB75}">
      <dgm:prSet/>
      <dgm:spPr/>
      <dgm:t>
        <a:bodyPr/>
        <a:lstStyle/>
        <a:p>
          <a:endParaRPr lang="en-US"/>
        </a:p>
      </dgm:t>
    </dgm:pt>
    <dgm:pt modelId="{B4159C30-DBE3-473F-B6E7-4D39883C930F}" type="sibTrans" cxnId="{58B63ADD-6CB4-4181-ADBB-3F961B5EAB75}">
      <dgm:prSet/>
      <dgm:spPr/>
      <dgm:t>
        <a:bodyPr/>
        <a:lstStyle/>
        <a:p>
          <a:endParaRPr lang="en-US"/>
        </a:p>
      </dgm:t>
    </dgm:pt>
    <dgm:pt modelId="{F0ED2BDD-5EFF-4B2D-AF97-3470E2C34E25}">
      <dgm:prSet phldrT="[Text]" custT="1"/>
      <dgm:spPr>
        <a:solidFill>
          <a:schemeClr val="accent6">
            <a:lumMod val="60000"/>
            <a:lumOff val="40000"/>
            <a:alpha val="50000"/>
          </a:schemeClr>
        </a:solidFill>
      </dgm:spPr>
      <dgm:t>
        <a:bodyPr/>
        <a:lstStyle/>
        <a:p>
          <a:pPr algn="l"/>
          <a:endParaRPr lang="en-US" sz="1600" b="1" dirty="0">
            <a:solidFill>
              <a:schemeClr val="bg1"/>
            </a:solidFill>
          </a:endParaRPr>
        </a:p>
      </dgm:t>
    </dgm:pt>
    <dgm:pt modelId="{7BF5762E-CA5A-4A96-8A1D-4699EADF930C}" type="parTrans" cxnId="{F016BFB9-37DA-4093-BD60-A308E45ECEEC}">
      <dgm:prSet/>
      <dgm:spPr/>
      <dgm:t>
        <a:bodyPr/>
        <a:lstStyle/>
        <a:p>
          <a:endParaRPr lang="en-US"/>
        </a:p>
      </dgm:t>
    </dgm:pt>
    <dgm:pt modelId="{6D32A681-E82D-4E18-A176-1E4E849D3EF8}" type="sibTrans" cxnId="{F016BFB9-37DA-4093-BD60-A308E45ECEEC}">
      <dgm:prSet/>
      <dgm:spPr/>
      <dgm:t>
        <a:bodyPr/>
        <a:lstStyle/>
        <a:p>
          <a:endParaRPr lang="en-US"/>
        </a:p>
      </dgm:t>
    </dgm:pt>
    <dgm:pt modelId="{1E1A8527-A3B0-4204-9526-E7C9685F8CBD}">
      <dgm:prSet phldrT="[Text]" custT="1"/>
      <dgm:spPr>
        <a:solidFill>
          <a:schemeClr val="accent6">
            <a:lumMod val="60000"/>
            <a:lumOff val="40000"/>
            <a:alpha val="50000"/>
          </a:schemeClr>
        </a:solidFill>
      </dgm:spPr>
      <dgm:t>
        <a:bodyPr/>
        <a:lstStyle/>
        <a:p>
          <a:pPr algn="l"/>
          <a:endParaRPr lang="en-US" sz="1600" b="1" dirty="0">
            <a:solidFill>
              <a:schemeClr val="bg1"/>
            </a:solidFill>
          </a:endParaRPr>
        </a:p>
      </dgm:t>
    </dgm:pt>
    <dgm:pt modelId="{F7FCF020-7ACD-4A24-BC78-D1D976F069E0}" type="parTrans" cxnId="{AAD415A9-6971-4C21-BBCC-8CD0BC8727B5}">
      <dgm:prSet/>
      <dgm:spPr/>
      <dgm:t>
        <a:bodyPr/>
        <a:lstStyle/>
        <a:p>
          <a:endParaRPr lang="en-US"/>
        </a:p>
      </dgm:t>
    </dgm:pt>
    <dgm:pt modelId="{45220C32-92E3-4D99-B720-31149B16D515}" type="sibTrans" cxnId="{AAD415A9-6971-4C21-BBCC-8CD0BC8727B5}">
      <dgm:prSet/>
      <dgm:spPr/>
      <dgm:t>
        <a:bodyPr/>
        <a:lstStyle/>
        <a:p>
          <a:endParaRPr lang="en-US"/>
        </a:p>
      </dgm:t>
    </dgm:pt>
    <dgm:pt modelId="{EE33DF1E-8F9C-4334-A6A3-B26F6CC659C7}">
      <dgm:prSet phldrT="[Text]" custT="1"/>
      <dgm:spPr>
        <a:solidFill>
          <a:srgbClr val="F4702F">
            <a:alpha val="50000"/>
          </a:srgbClr>
        </a:solidFill>
      </dgm:spPr>
      <dgm:t>
        <a:bodyPr/>
        <a:lstStyle/>
        <a:p>
          <a:r>
            <a:rPr lang="en-US" sz="2000" b="1" dirty="0" smtClean="0">
              <a:solidFill>
                <a:schemeClr val="bg1"/>
              </a:solidFill>
            </a:rPr>
            <a:t>Productivity</a:t>
          </a:r>
          <a:endParaRPr lang="en-US" sz="2000" b="1" dirty="0">
            <a:solidFill>
              <a:schemeClr val="bg1"/>
            </a:solidFill>
          </a:endParaRPr>
        </a:p>
      </dgm:t>
    </dgm:pt>
    <dgm:pt modelId="{7089E595-419A-443B-BD31-B556AE9E259C}" type="parTrans" cxnId="{17FB83F0-2F8F-4FF0-B937-9220DFDF4A9F}">
      <dgm:prSet/>
      <dgm:spPr/>
      <dgm:t>
        <a:bodyPr/>
        <a:lstStyle/>
        <a:p>
          <a:endParaRPr lang="en-US"/>
        </a:p>
      </dgm:t>
    </dgm:pt>
    <dgm:pt modelId="{DB4F21EA-D11D-4A25-BF88-2413959F8ED0}" type="sibTrans" cxnId="{17FB83F0-2F8F-4FF0-B937-9220DFDF4A9F}">
      <dgm:prSet/>
      <dgm:spPr/>
      <dgm:t>
        <a:bodyPr/>
        <a:lstStyle/>
        <a:p>
          <a:endParaRPr lang="en-US"/>
        </a:p>
      </dgm:t>
    </dgm:pt>
    <dgm:pt modelId="{704D0448-3B24-4D80-A62A-82D53BD2C2F7}" type="pres">
      <dgm:prSet presAssocID="{1BAD8522-E1D8-4100-9F9C-B922C6893C90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8D49D44-F190-4ACE-A835-B8ADA6E20A8E}" type="pres">
      <dgm:prSet presAssocID="{EC912083-46BA-47EC-834F-B53C28E6D0BD}" presName="circ1" presStyleLbl="vennNode1" presStyleIdx="0" presStyleCnt="4" custLinFactNeighborX="1369" custLinFactNeighborY="-323"/>
      <dgm:spPr/>
      <dgm:t>
        <a:bodyPr/>
        <a:lstStyle/>
        <a:p>
          <a:endParaRPr lang="en-US"/>
        </a:p>
      </dgm:t>
    </dgm:pt>
    <dgm:pt modelId="{C29A7D3D-C70F-4DC9-A146-EE1832BE1F1C}" type="pres">
      <dgm:prSet presAssocID="{EC912083-46BA-47EC-834F-B53C28E6D0BD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13EAB0-FA73-4896-AB8C-8976B72E1423}" type="pres">
      <dgm:prSet presAssocID="{F0ED2BDD-5EFF-4B2D-AF97-3470E2C34E25}" presName="circ2" presStyleLbl="vennNode1" presStyleIdx="1" presStyleCnt="4" custLinFactNeighborX="6228" custLinFactNeighborY="2641"/>
      <dgm:spPr/>
      <dgm:t>
        <a:bodyPr/>
        <a:lstStyle/>
        <a:p>
          <a:endParaRPr lang="en-US"/>
        </a:p>
      </dgm:t>
    </dgm:pt>
    <dgm:pt modelId="{53652C65-6D92-4D41-8BAC-D8680B5DE830}" type="pres">
      <dgm:prSet presAssocID="{F0ED2BDD-5EFF-4B2D-AF97-3470E2C34E25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A4150F-EA6D-4FBF-A2C9-C7C1952DE758}" type="pres">
      <dgm:prSet presAssocID="{EE33DF1E-8F9C-4334-A6A3-B26F6CC659C7}" presName="circ3" presStyleLbl="vennNode1" presStyleIdx="2" presStyleCnt="4"/>
      <dgm:spPr/>
      <dgm:t>
        <a:bodyPr/>
        <a:lstStyle/>
        <a:p>
          <a:endParaRPr lang="en-US"/>
        </a:p>
      </dgm:t>
    </dgm:pt>
    <dgm:pt modelId="{5E446F3A-1A8D-4DFA-AD90-3C911617AE95}" type="pres">
      <dgm:prSet presAssocID="{EE33DF1E-8F9C-4334-A6A3-B26F6CC659C7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E5A456-A662-4F5C-90A8-6357F00CE43C}" type="pres">
      <dgm:prSet presAssocID="{1E1A8527-A3B0-4204-9526-E7C9685F8CBD}" presName="circ4" presStyleLbl="vennNode1" presStyleIdx="3" presStyleCnt="4" custLinFactNeighborX="-6228" custLinFactNeighborY="-230"/>
      <dgm:spPr/>
      <dgm:t>
        <a:bodyPr/>
        <a:lstStyle/>
        <a:p>
          <a:endParaRPr lang="en-US"/>
        </a:p>
      </dgm:t>
    </dgm:pt>
    <dgm:pt modelId="{E1B3ADBD-0B1F-492E-851D-833ED94941C0}" type="pres">
      <dgm:prSet presAssocID="{1E1A8527-A3B0-4204-9526-E7C9685F8CBD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922CCF7-2FEE-4751-9D7A-6ABC6C616D0E}" type="presOf" srcId="{F0ED2BDD-5EFF-4B2D-AF97-3470E2C34E25}" destId="{53652C65-6D92-4D41-8BAC-D8680B5DE830}" srcOrd="1" destOrd="0" presId="urn:microsoft.com/office/officeart/2005/8/layout/venn1"/>
    <dgm:cxn modelId="{3B4DB00A-C5FD-4DB1-AFC3-0E1B4C5788F4}" type="presOf" srcId="{EE33DF1E-8F9C-4334-A6A3-B26F6CC659C7}" destId="{5E446F3A-1A8D-4DFA-AD90-3C911617AE95}" srcOrd="1" destOrd="0" presId="urn:microsoft.com/office/officeart/2005/8/layout/venn1"/>
    <dgm:cxn modelId="{1DAACB4C-B007-47F2-AF3D-EA38D6F73E47}" type="presOf" srcId="{F0ED2BDD-5EFF-4B2D-AF97-3470E2C34E25}" destId="{9113EAB0-FA73-4896-AB8C-8976B72E1423}" srcOrd="0" destOrd="0" presId="urn:microsoft.com/office/officeart/2005/8/layout/venn1"/>
    <dgm:cxn modelId="{AAD415A9-6971-4C21-BBCC-8CD0BC8727B5}" srcId="{1BAD8522-E1D8-4100-9F9C-B922C6893C90}" destId="{1E1A8527-A3B0-4204-9526-E7C9685F8CBD}" srcOrd="3" destOrd="0" parTransId="{F7FCF020-7ACD-4A24-BC78-D1D976F069E0}" sibTransId="{45220C32-92E3-4D99-B720-31149B16D515}"/>
    <dgm:cxn modelId="{06767E93-B144-4896-A2BB-7195A7826787}" type="presOf" srcId="{1E1A8527-A3B0-4204-9526-E7C9685F8CBD}" destId="{E1B3ADBD-0B1F-492E-851D-833ED94941C0}" srcOrd="1" destOrd="0" presId="urn:microsoft.com/office/officeart/2005/8/layout/venn1"/>
    <dgm:cxn modelId="{58B63ADD-6CB4-4181-ADBB-3F961B5EAB75}" srcId="{1BAD8522-E1D8-4100-9F9C-B922C6893C90}" destId="{EC912083-46BA-47EC-834F-B53C28E6D0BD}" srcOrd="0" destOrd="0" parTransId="{F1078060-4F1D-4792-900A-9DC3C71D1776}" sibTransId="{B4159C30-DBE3-473F-B6E7-4D39883C930F}"/>
    <dgm:cxn modelId="{4E4F4E93-34FE-439F-A906-6BF30C02B816}" type="presOf" srcId="{EE33DF1E-8F9C-4334-A6A3-B26F6CC659C7}" destId="{D3A4150F-EA6D-4FBF-A2C9-C7C1952DE758}" srcOrd="0" destOrd="0" presId="urn:microsoft.com/office/officeart/2005/8/layout/venn1"/>
    <dgm:cxn modelId="{E2AAEFF1-F1BA-4C0B-BF68-45C9B020F4B5}" type="presOf" srcId="{EC912083-46BA-47EC-834F-B53C28E6D0BD}" destId="{48D49D44-F190-4ACE-A835-B8ADA6E20A8E}" srcOrd="0" destOrd="0" presId="urn:microsoft.com/office/officeart/2005/8/layout/venn1"/>
    <dgm:cxn modelId="{C45EC7FD-B7DB-4C18-874B-A8AB7FFACF67}" type="presOf" srcId="{1E1A8527-A3B0-4204-9526-E7C9685F8CBD}" destId="{B5E5A456-A662-4F5C-90A8-6357F00CE43C}" srcOrd="0" destOrd="0" presId="urn:microsoft.com/office/officeart/2005/8/layout/venn1"/>
    <dgm:cxn modelId="{8CBA6CF6-647C-40E9-9C10-6A27E7EEE0AF}" type="presOf" srcId="{EC912083-46BA-47EC-834F-B53C28E6D0BD}" destId="{C29A7D3D-C70F-4DC9-A146-EE1832BE1F1C}" srcOrd="1" destOrd="0" presId="urn:microsoft.com/office/officeart/2005/8/layout/venn1"/>
    <dgm:cxn modelId="{17FB83F0-2F8F-4FF0-B937-9220DFDF4A9F}" srcId="{1BAD8522-E1D8-4100-9F9C-B922C6893C90}" destId="{EE33DF1E-8F9C-4334-A6A3-B26F6CC659C7}" srcOrd="2" destOrd="0" parTransId="{7089E595-419A-443B-BD31-B556AE9E259C}" sibTransId="{DB4F21EA-D11D-4A25-BF88-2413959F8ED0}"/>
    <dgm:cxn modelId="{212BDBC7-1497-4CAD-ABBA-5994BFED978E}" type="presOf" srcId="{1BAD8522-E1D8-4100-9F9C-B922C6893C90}" destId="{704D0448-3B24-4D80-A62A-82D53BD2C2F7}" srcOrd="0" destOrd="0" presId="urn:microsoft.com/office/officeart/2005/8/layout/venn1"/>
    <dgm:cxn modelId="{F016BFB9-37DA-4093-BD60-A308E45ECEEC}" srcId="{1BAD8522-E1D8-4100-9F9C-B922C6893C90}" destId="{F0ED2BDD-5EFF-4B2D-AF97-3470E2C34E25}" srcOrd="1" destOrd="0" parTransId="{7BF5762E-CA5A-4A96-8A1D-4699EADF930C}" sibTransId="{6D32A681-E82D-4E18-A176-1E4E849D3EF8}"/>
    <dgm:cxn modelId="{6008541B-F5DE-4B00-AF99-75EE31CEFD83}" type="presParOf" srcId="{704D0448-3B24-4D80-A62A-82D53BD2C2F7}" destId="{48D49D44-F190-4ACE-A835-B8ADA6E20A8E}" srcOrd="0" destOrd="0" presId="urn:microsoft.com/office/officeart/2005/8/layout/venn1"/>
    <dgm:cxn modelId="{294AA9BC-5440-48FC-843E-37A40C4BD1CB}" type="presParOf" srcId="{704D0448-3B24-4D80-A62A-82D53BD2C2F7}" destId="{C29A7D3D-C70F-4DC9-A146-EE1832BE1F1C}" srcOrd="1" destOrd="0" presId="urn:microsoft.com/office/officeart/2005/8/layout/venn1"/>
    <dgm:cxn modelId="{0CB68C1F-9CFA-4E8C-8F33-2A28E2AF1433}" type="presParOf" srcId="{704D0448-3B24-4D80-A62A-82D53BD2C2F7}" destId="{9113EAB0-FA73-4896-AB8C-8976B72E1423}" srcOrd="2" destOrd="0" presId="urn:microsoft.com/office/officeart/2005/8/layout/venn1"/>
    <dgm:cxn modelId="{6846F0BD-94B3-4C55-826F-58B3D89439CD}" type="presParOf" srcId="{704D0448-3B24-4D80-A62A-82D53BD2C2F7}" destId="{53652C65-6D92-4D41-8BAC-D8680B5DE830}" srcOrd="3" destOrd="0" presId="urn:microsoft.com/office/officeart/2005/8/layout/venn1"/>
    <dgm:cxn modelId="{91FFA046-B145-4770-B582-C9B66D816EFB}" type="presParOf" srcId="{704D0448-3B24-4D80-A62A-82D53BD2C2F7}" destId="{D3A4150F-EA6D-4FBF-A2C9-C7C1952DE758}" srcOrd="4" destOrd="0" presId="urn:microsoft.com/office/officeart/2005/8/layout/venn1"/>
    <dgm:cxn modelId="{C26F61AD-EC81-4EAC-ABFB-3F9E24064EA9}" type="presParOf" srcId="{704D0448-3B24-4D80-A62A-82D53BD2C2F7}" destId="{5E446F3A-1A8D-4DFA-AD90-3C911617AE95}" srcOrd="5" destOrd="0" presId="urn:microsoft.com/office/officeart/2005/8/layout/venn1"/>
    <dgm:cxn modelId="{4D204B46-BE1F-4476-B385-6247FE25D491}" type="presParOf" srcId="{704D0448-3B24-4D80-A62A-82D53BD2C2F7}" destId="{B5E5A456-A662-4F5C-90A8-6357F00CE43C}" srcOrd="6" destOrd="0" presId="urn:microsoft.com/office/officeart/2005/8/layout/venn1"/>
    <dgm:cxn modelId="{41D78445-A6E8-4418-85AA-DC4E3BF68323}" type="presParOf" srcId="{704D0448-3B24-4D80-A62A-82D53BD2C2F7}" destId="{E1B3ADBD-0B1F-492E-851D-833ED94941C0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D49D44-F190-4ACE-A835-B8ADA6E20A8E}">
      <dsp:nvSpPr>
        <dsp:cNvPr id="0" name=""/>
        <dsp:cNvSpPr/>
      </dsp:nvSpPr>
      <dsp:spPr>
        <a:xfrm>
          <a:off x="1214856" y="37505"/>
          <a:ext cx="2344007" cy="2344007"/>
        </a:xfrm>
        <a:prstGeom prst="ellipse">
          <a:avLst/>
        </a:prstGeom>
        <a:solidFill>
          <a:srgbClr val="F4702F">
            <a:alpha val="50000"/>
          </a:srgb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baseline="0" dirty="0" smtClean="0">
              <a:solidFill>
                <a:schemeClr val="bg1"/>
              </a:solidFill>
            </a:rPr>
            <a:t>Recognition</a:t>
          </a:r>
          <a:endParaRPr lang="en-US" sz="2000" b="1" kern="1200" baseline="0" dirty="0">
            <a:solidFill>
              <a:schemeClr val="bg1"/>
            </a:solidFill>
          </a:endParaRPr>
        </a:p>
      </dsp:txBody>
      <dsp:txXfrm>
        <a:off x="1485319" y="353045"/>
        <a:ext cx="1803082" cy="743771"/>
      </dsp:txXfrm>
    </dsp:sp>
    <dsp:sp modelId="{9113EAB0-FA73-4896-AB8C-8976B72E1423}">
      <dsp:nvSpPr>
        <dsp:cNvPr id="0" name=""/>
        <dsp:cNvSpPr/>
      </dsp:nvSpPr>
      <dsp:spPr>
        <a:xfrm>
          <a:off x="2365524" y="1143754"/>
          <a:ext cx="2344007" cy="2344007"/>
        </a:xfrm>
        <a:prstGeom prst="ellipse">
          <a:avLst/>
        </a:prstGeom>
        <a:solidFill>
          <a:schemeClr val="accent6">
            <a:lumMod val="60000"/>
            <a:lumOff val="40000"/>
            <a:alpha val="5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 dirty="0">
            <a:solidFill>
              <a:schemeClr val="bg1"/>
            </a:solidFill>
          </a:endParaRPr>
        </a:p>
      </dsp:txBody>
      <dsp:txXfrm>
        <a:off x="3627682" y="1414217"/>
        <a:ext cx="901541" cy="1803082"/>
      </dsp:txXfrm>
    </dsp:sp>
    <dsp:sp modelId="{D3A4150F-EA6D-4FBF-A2C9-C7C1952DE758}">
      <dsp:nvSpPr>
        <dsp:cNvPr id="0" name=""/>
        <dsp:cNvSpPr/>
      </dsp:nvSpPr>
      <dsp:spPr>
        <a:xfrm>
          <a:off x="1182767" y="2118621"/>
          <a:ext cx="2344007" cy="2344007"/>
        </a:xfrm>
        <a:prstGeom prst="ellipse">
          <a:avLst/>
        </a:prstGeom>
        <a:solidFill>
          <a:srgbClr val="F4702F">
            <a:alpha val="50000"/>
          </a:srgb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</a:rPr>
            <a:t>Productivity</a:t>
          </a:r>
          <a:endParaRPr lang="en-US" sz="2000" b="1" kern="1200" dirty="0">
            <a:solidFill>
              <a:schemeClr val="bg1"/>
            </a:solidFill>
          </a:endParaRPr>
        </a:p>
      </dsp:txBody>
      <dsp:txXfrm>
        <a:off x="1453229" y="3403318"/>
        <a:ext cx="1803082" cy="743771"/>
      </dsp:txXfrm>
    </dsp:sp>
    <dsp:sp modelId="{B5E5A456-A662-4F5C-90A8-6357F00CE43C}">
      <dsp:nvSpPr>
        <dsp:cNvPr id="0" name=""/>
        <dsp:cNvSpPr/>
      </dsp:nvSpPr>
      <dsp:spPr>
        <a:xfrm>
          <a:off x="10" y="1076458"/>
          <a:ext cx="2344007" cy="2344007"/>
        </a:xfrm>
        <a:prstGeom prst="ellipse">
          <a:avLst/>
        </a:prstGeom>
        <a:solidFill>
          <a:schemeClr val="accent6">
            <a:lumMod val="60000"/>
            <a:lumOff val="40000"/>
            <a:alpha val="5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 dirty="0">
            <a:solidFill>
              <a:schemeClr val="bg1"/>
            </a:solidFill>
          </a:endParaRPr>
        </a:p>
      </dsp:txBody>
      <dsp:txXfrm>
        <a:off x="180318" y="1346920"/>
        <a:ext cx="901541" cy="18030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863B7EB-2BD9-48E9-940D-EFDE81AB9CDA}" type="datetimeFigureOut">
              <a:rPr lang="en-US"/>
              <a:pPr>
                <a:defRPr/>
              </a:pPr>
              <a:t>5/29/2013</a:t>
            </a:fld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DF24B53-728C-4A1E-9167-E705E19846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7682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F24B53-728C-4A1E-9167-E705E19846A3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1243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latin typeface="+mn-lt"/>
            </a:endParaRPr>
          </a:p>
        </p:txBody>
      </p:sp>
      <p:sp>
        <p:nvSpPr>
          <p:cNvPr id="2355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6E8233F1-2028-471A-A01B-DCA4C237DD6E}" type="slidenum">
              <a:rPr lang="en-US" sz="1200">
                <a:latin typeface="+mn-lt"/>
              </a:rPr>
              <a:pPr algn="r">
                <a:defRPr/>
              </a:pPr>
              <a:t>11</a:t>
            </a:fld>
            <a:endParaRPr lang="en-US" sz="1200" dirty="0">
              <a:latin typeface="+mn-lt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latin typeface="+mn-lt"/>
            </a:endParaRPr>
          </a:p>
        </p:txBody>
      </p:sp>
      <p:sp>
        <p:nvSpPr>
          <p:cNvPr id="2355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6E8233F1-2028-471A-A01B-DCA4C237DD6E}" type="slidenum">
              <a:rPr lang="en-US" sz="1200">
                <a:latin typeface="+mn-lt"/>
              </a:rPr>
              <a:pPr algn="r">
                <a:defRPr/>
              </a:pPr>
              <a:t>12</a:t>
            </a:fld>
            <a:endParaRPr lang="en-US" sz="1200" dirty="0">
              <a:latin typeface="+mn-lt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latin typeface="+mn-lt"/>
            </a:endParaRPr>
          </a:p>
        </p:txBody>
      </p:sp>
      <p:sp>
        <p:nvSpPr>
          <p:cNvPr id="2355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6E8233F1-2028-471A-A01B-DCA4C237DD6E}" type="slidenum">
              <a:rPr lang="en-US" sz="1200">
                <a:latin typeface="+mn-lt"/>
              </a:rPr>
              <a:pPr algn="r">
                <a:defRPr/>
              </a:pPr>
              <a:t>13</a:t>
            </a:fld>
            <a:endParaRPr lang="en-US" sz="1200" dirty="0">
              <a:latin typeface="+mn-lt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latin typeface="+mn-lt"/>
            </a:endParaRPr>
          </a:p>
        </p:txBody>
      </p:sp>
      <p:sp>
        <p:nvSpPr>
          <p:cNvPr id="2355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6E8233F1-2028-471A-A01B-DCA4C237DD6E}" type="slidenum">
              <a:rPr lang="en-US" sz="1200">
                <a:latin typeface="+mn-lt"/>
              </a:rPr>
              <a:pPr algn="r">
                <a:defRPr/>
              </a:pPr>
              <a:t>14</a:t>
            </a:fld>
            <a:endParaRPr lang="en-US" sz="1200" dirty="0">
              <a:latin typeface="+mn-lt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latin typeface="+mn-lt"/>
            </a:endParaRPr>
          </a:p>
        </p:txBody>
      </p:sp>
      <p:sp>
        <p:nvSpPr>
          <p:cNvPr id="2355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6E8233F1-2028-471A-A01B-DCA4C237DD6E}" type="slidenum">
              <a:rPr lang="en-US" sz="1200">
                <a:latin typeface="+mn-lt"/>
              </a:rPr>
              <a:pPr algn="r">
                <a:defRPr/>
              </a:pPr>
              <a:t>15</a:t>
            </a:fld>
            <a:endParaRPr lang="en-US" sz="1200" dirty="0">
              <a:latin typeface="+mn-lt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latin typeface="+mn-lt"/>
            </a:endParaRPr>
          </a:p>
        </p:txBody>
      </p:sp>
      <p:sp>
        <p:nvSpPr>
          <p:cNvPr id="2355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6E8233F1-2028-471A-A01B-DCA4C237DD6E}" type="slidenum">
              <a:rPr lang="en-US" sz="1200">
                <a:latin typeface="+mn-lt"/>
              </a:rPr>
              <a:pPr algn="r">
                <a:defRPr/>
              </a:pPr>
              <a:t>16</a:t>
            </a:fld>
            <a:endParaRPr lang="en-US" sz="1200" dirty="0">
              <a:latin typeface="+mn-lt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latin typeface="+mn-lt"/>
            </a:endParaRPr>
          </a:p>
        </p:txBody>
      </p:sp>
      <p:sp>
        <p:nvSpPr>
          <p:cNvPr id="2355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6E8233F1-2028-471A-A01B-DCA4C237DD6E}" type="slidenum">
              <a:rPr lang="en-US" sz="1200">
                <a:latin typeface="+mn-lt"/>
              </a:rPr>
              <a:pPr algn="r">
                <a:defRPr/>
              </a:pPr>
              <a:t>17</a:t>
            </a:fld>
            <a:endParaRPr lang="en-US" sz="1200" dirty="0">
              <a:latin typeface="+mn-lt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latin typeface="+mn-lt"/>
            </a:endParaRPr>
          </a:p>
        </p:txBody>
      </p:sp>
      <p:sp>
        <p:nvSpPr>
          <p:cNvPr id="2355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6E8233F1-2028-471A-A01B-DCA4C237DD6E}" type="slidenum">
              <a:rPr lang="en-US" sz="1200">
                <a:latin typeface="+mn-lt"/>
              </a:rPr>
              <a:pPr algn="r">
                <a:defRPr/>
              </a:pPr>
              <a:t>18</a:t>
            </a:fld>
            <a:endParaRPr lang="en-US" sz="1200" dirty="0">
              <a:latin typeface="+mn-lt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latin typeface="+mn-lt"/>
            </a:endParaRPr>
          </a:p>
        </p:txBody>
      </p:sp>
      <p:sp>
        <p:nvSpPr>
          <p:cNvPr id="2355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6E8233F1-2028-471A-A01B-DCA4C237DD6E}" type="slidenum">
              <a:rPr lang="en-US" sz="1200">
                <a:latin typeface="+mn-lt"/>
              </a:rPr>
              <a:pPr algn="r">
                <a:defRPr/>
              </a:pPr>
              <a:t>19</a:t>
            </a:fld>
            <a:endParaRPr lang="en-US" sz="1200" dirty="0">
              <a:latin typeface="+mn-lt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latin typeface="+mn-lt"/>
            </a:endParaRPr>
          </a:p>
        </p:txBody>
      </p:sp>
      <p:sp>
        <p:nvSpPr>
          <p:cNvPr id="2355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6E8233F1-2028-471A-A01B-DCA4C237DD6E}" type="slidenum">
              <a:rPr lang="en-US" sz="1200">
                <a:latin typeface="+mn-lt"/>
              </a:rPr>
              <a:pPr algn="r">
                <a:defRPr/>
              </a:pPr>
              <a:t>20</a:t>
            </a:fld>
            <a:endParaRPr lang="en-US" sz="1200" dirty="0">
              <a:latin typeface="+mn-lt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latin typeface="+mn-lt"/>
            </a:endParaRPr>
          </a:p>
        </p:txBody>
      </p:sp>
      <p:sp>
        <p:nvSpPr>
          <p:cNvPr id="2355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6E8233F1-2028-471A-A01B-DCA4C237DD6E}" type="slidenum">
              <a:rPr lang="en-US" sz="1200">
                <a:latin typeface="+mn-lt"/>
              </a:rPr>
              <a:pPr algn="r">
                <a:defRPr/>
              </a:pPr>
              <a:t>2</a:t>
            </a:fld>
            <a:endParaRPr lang="en-US" sz="1200" dirty="0">
              <a:latin typeface="+mn-lt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latin typeface="+mn-lt"/>
            </a:endParaRPr>
          </a:p>
        </p:txBody>
      </p:sp>
      <p:sp>
        <p:nvSpPr>
          <p:cNvPr id="2355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6E8233F1-2028-471A-A01B-DCA4C237DD6E}" type="slidenum">
              <a:rPr lang="en-US" sz="1200">
                <a:latin typeface="+mn-lt"/>
              </a:rPr>
              <a:pPr algn="r">
                <a:defRPr/>
              </a:pPr>
              <a:t>22</a:t>
            </a:fld>
            <a:endParaRPr lang="en-US" sz="1200" dirty="0">
              <a:latin typeface="+mn-lt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latin typeface="+mn-lt"/>
            </a:endParaRPr>
          </a:p>
        </p:txBody>
      </p:sp>
      <p:sp>
        <p:nvSpPr>
          <p:cNvPr id="2355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6E8233F1-2028-471A-A01B-DCA4C237DD6E}" type="slidenum">
              <a:rPr lang="en-US" sz="1200">
                <a:latin typeface="+mn-lt"/>
              </a:rPr>
              <a:pPr algn="r">
                <a:defRPr/>
              </a:pPr>
              <a:t>3</a:t>
            </a:fld>
            <a:endParaRPr lang="en-US" sz="1200" dirty="0">
              <a:latin typeface="+mn-lt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latin typeface="+mn-lt"/>
            </a:endParaRPr>
          </a:p>
        </p:txBody>
      </p:sp>
      <p:sp>
        <p:nvSpPr>
          <p:cNvPr id="2355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6E8233F1-2028-471A-A01B-DCA4C237DD6E}" type="slidenum">
              <a:rPr lang="en-US" sz="1200">
                <a:latin typeface="+mn-lt"/>
              </a:rPr>
              <a:pPr algn="r">
                <a:defRPr/>
              </a:pPr>
              <a:t>4</a:t>
            </a:fld>
            <a:endParaRPr lang="en-US" sz="1200" dirty="0">
              <a:latin typeface="+mn-lt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latin typeface="+mn-lt"/>
            </a:endParaRPr>
          </a:p>
        </p:txBody>
      </p:sp>
      <p:sp>
        <p:nvSpPr>
          <p:cNvPr id="2355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6E8233F1-2028-471A-A01B-DCA4C237DD6E}" type="slidenum">
              <a:rPr lang="en-US" sz="1200">
                <a:latin typeface="+mn-lt"/>
              </a:rPr>
              <a:pPr algn="r">
                <a:defRPr/>
              </a:pPr>
              <a:t>5</a:t>
            </a:fld>
            <a:endParaRPr lang="en-US" sz="1200" dirty="0">
              <a:latin typeface="+mn-lt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latin typeface="+mn-lt"/>
            </a:endParaRPr>
          </a:p>
        </p:txBody>
      </p:sp>
      <p:sp>
        <p:nvSpPr>
          <p:cNvPr id="2355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6E8233F1-2028-471A-A01B-DCA4C237DD6E}" type="slidenum">
              <a:rPr lang="en-US" sz="1200">
                <a:latin typeface="+mn-lt"/>
              </a:rPr>
              <a:pPr algn="r">
                <a:defRPr/>
              </a:pPr>
              <a:t>6</a:t>
            </a:fld>
            <a:endParaRPr lang="en-US" sz="1200" dirty="0">
              <a:latin typeface="+mn-lt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latin typeface="+mn-lt"/>
            </a:endParaRPr>
          </a:p>
        </p:txBody>
      </p:sp>
      <p:sp>
        <p:nvSpPr>
          <p:cNvPr id="2355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6E8233F1-2028-471A-A01B-DCA4C237DD6E}" type="slidenum">
              <a:rPr lang="en-US" sz="1200">
                <a:latin typeface="+mn-lt"/>
              </a:rPr>
              <a:pPr algn="r">
                <a:defRPr/>
              </a:pPr>
              <a:t>7</a:t>
            </a:fld>
            <a:endParaRPr lang="en-US" sz="1200" dirty="0">
              <a:latin typeface="+mn-lt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latin typeface="+mn-lt"/>
            </a:endParaRPr>
          </a:p>
        </p:txBody>
      </p:sp>
      <p:sp>
        <p:nvSpPr>
          <p:cNvPr id="2355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6E8233F1-2028-471A-A01B-DCA4C237DD6E}" type="slidenum">
              <a:rPr lang="en-US" sz="1200">
                <a:latin typeface="+mn-lt"/>
              </a:rPr>
              <a:pPr algn="r">
                <a:defRPr/>
              </a:pPr>
              <a:t>8</a:t>
            </a:fld>
            <a:endParaRPr lang="en-US" sz="1200" dirty="0">
              <a:latin typeface="+mn-lt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latin typeface="+mn-lt"/>
              </a:rPr>
              <a:t>Editorial Guidelines on Bullets: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1. 	Vertical lists are best introduced by a grammatically complete sentence followed by a colon. No periods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      	are required at the end of entries unless at least one entry is a complete sentence, in which case a period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	is necessary at the end of each entry.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	Example: A university can be judged by three measures: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	· The quality of its students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	· The quality of it faculty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	· The quality of its infrastructure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2.	If a list completes the sentence that introduces it, items begin with lowercase letters, commas or semicolons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	(if individual items contain commas) are used to separate each item, and the last item ends with a period.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	Note that the introductory clause does not end with a colon.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	Example: A university can be judged by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	· the quality of its students,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	· the quality of its faculty,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	· the quality of its infrastructure.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3.	Avoid mixing sentence and </a:t>
            </a:r>
            <a:r>
              <a:rPr lang="en-US" dirty="0" err="1" smtClean="0">
                <a:latin typeface="+mn-lt"/>
              </a:rPr>
              <a:t>nonsentence</a:t>
            </a:r>
            <a:r>
              <a:rPr lang="en-US" dirty="0" smtClean="0">
                <a:latin typeface="+mn-lt"/>
              </a:rPr>
              <a:t> items in a bulleted list.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latin typeface="+mn-lt"/>
            </a:endParaRPr>
          </a:p>
        </p:txBody>
      </p:sp>
      <p:sp>
        <p:nvSpPr>
          <p:cNvPr id="2355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6E8233F1-2028-471A-A01B-DCA4C237DD6E}" type="slidenum">
              <a:rPr lang="en-US" sz="1200">
                <a:latin typeface="+mn-lt"/>
              </a:rPr>
              <a:pPr algn="r">
                <a:defRPr/>
              </a:pPr>
              <a:t>10</a:t>
            </a:fld>
            <a:endParaRPr lang="en-US" sz="1200" dirty="0">
              <a:latin typeface="+mn-lt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C01F51-A791-45F9-B937-6FCD639DD4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981A72-98D8-416F-A9E1-2271A1716C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B797F-D3CC-43D0-86C9-CC34B0642E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5952D-FBF0-4C26-8CFC-D55218DC6BB9}" type="datetimeFigureOut">
              <a:rPr lang="en-US" smtClean="0"/>
              <a:t>5/29/2013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FEE4F-FB98-470D-88E9-54FA6E0A4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8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276BB4-C7B3-40A8-A93D-115487D90A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76200" y="76200"/>
            <a:ext cx="2667000" cy="441960"/>
          </a:xfrm>
        </p:spPr>
        <p:txBody>
          <a:bodyPr/>
          <a:lstStyle>
            <a:lvl2pPr marL="457200" indent="0">
              <a:buNone/>
              <a:defRPr/>
            </a:lvl2pPr>
          </a:lstStyle>
          <a:p>
            <a:pPr lvl="1"/>
            <a:r>
              <a:rPr lang="en-US" dirty="0" err="1" smtClean="0"/>
              <a:t>Wordmark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96A973-F3B4-48DC-B40A-EE55E95A6A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F6A0E-0A5C-4D3C-A70F-C17D36C11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4A2309-1370-4A4A-AC85-656B0B3820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1B9872-BD58-4A03-951C-59BB4F8D83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56B30-D742-4D6F-A979-68739F7BCD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DF7615-3BF2-4CFC-920B-B7288450FE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C83137-1E0F-4189-9A15-A6F11C78FB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938EA21-BB3A-42D0-9E4B-9FF7548A1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sa=i&amp;rct=j&amp;q=public&amp;source=images&amp;cd=&amp;cad=rja&amp;docid=Cc7S4dnszlPNkM&amp;tbnid=Yd2RGjC4ITrgRM:&amp;ved=0CAUQjRw&amp;url=http://www.medcosmos.gr/shop//63ce2475e45353f5a62cb24ca59f9b68/en&amp;ei=TNKkUdbmAZTA9gTY9IAo&amp;bvm=bv.47008514,d.eWU&amp;psig=AFQjCNHlaPU85GREPSR9FdFfrur933Y0Mw&amp;ust=1369842543542325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/url?sa=i&amp;rct=j&amp;q=30+days&amp;source=images&amp;cd=&amp;cad=rja&amp;docid=97Uvu0aGOHun8M&amp;tbnid=BVQJeKZ0JMWPnM:&amp;ved=0CAUQjRw&amp;url=http://www.keepvirginiabeautiful.org/outreach/grants/&amp;ei=l9GkUdyWEIO88wSr-4HQCg&amp;bvm=bv.47008514,d.eWU&amp;psig=AFQjCNEdpeLFXOgdIC7mz-QwU9dt1we9KA&amp;ust=1369842441901736" TargetMode="External"/><Relationship Id="rId5" Type="http://schemas.openxmlformats.org/officeDocument/2006/relationships/image" Target="../media/image12.jpeg"/><Relationship Id="rId4" Type="http://schemas.openxmlformats.org/officeDocument/2006/relationships/hyperlink" Target="http://www.google.com/url?sa=i&amp;rct=j&amp;q=target+audience&amp;source=images&amp;cd=&amp;cad=rja&amp;docid=_UwrE2Aih80wsM&amp;tbnid=kpbyTDQVMy1m4M:&amp;ved=0CAUQjRw&amp;url=http://sarahealy.com/index.php/2009/08/06/who-is-your-target-audience/&amp;ei=W9GkUdDFLZOG9QTL_ICwCQ&amp;bvm=bv.47008514,d.eWU&amp;psig=AFQjCNG08qfN99hgrWmuqmQx7VQaykLt8g&amp;ust=1369842393257121" TargetMode="External"/><Relationship Id="rId9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hyperlink" Target="http://www.google.com/url?sa=i&amp;rct=j&amp;q=questions&amp;source=images&amp;cd=&amp;cad=rja&amp;docid=6yURTjhm-9s41M&amp;tbnid=YYfg_RPwQBzTlM:&amp;ved=0CAUQjRw&amp;url=http://grey-mage.com/zen/index.php?main_page=product_info&amp;products_id=232&amp;ei=Wc6kUfyYCIq09gSKjoGoBA&amp;bvm=bv.47008514,d.eWU&amp;psig=AFQjCNHvbh4h6os36SyAV5LU0e6vcllE6A&amp;ust=1369841604040003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ordmark_rev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155626"/>
            <a:ext cx="2362200" cy="587426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0850" y="3425553"/>
            <a:ext cx="7772400" cy="145124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200" i="1" kern="0" dirty="0" smtClean="0">
                <a:solidFill>
                  <a:srgbClr val="45008A"/>
                </a:solidFill>
              </a:rPr>
              <a:t>“</a:t>
            </a:r>
            <a:r>
              <a:rPr lang="en-US" sz="3200" b="1" i="1" kern="0" dirty="0" smtClean="0">
                <a:solidFill>
                  <a:srgbClr val="45008A"/>
                </a:solidFill>
              </a:rPr>
              <a:t>A Transformational Leadership and </a:t>
            </a:r>
          </a:p>
          <a:p>
            <a:r>
              <a:rPr lang="en-US" sz="3200" b="1" i="1" kern="0" dirty="0" smtClean="0">
                <a:solidFill>
                  <a:srgbClr val="45008A"/>
                </a:solidFill>
              </a:rPr>
              <a:t>Staff Development Program</a:t>
            </a:r>
            <a:r>
              <a:rPr lang="en-US" sz="3200" i="1" kern="0" dirty="0" smtClean="0">
                <a:solidFill>
                  <a:srgbClr val="45008A"/>
                </a:solidFill>
              </a:rPr>
              <a:t>”</a:t>
            </a:r>
            <a:endParaRPr lang="en-US" sz="3200" i="1" kern="0" dirty="0">
              <a:solidFill>
                <a:srgbClr val="45008A"/>
              </a:solidFill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295400" y="4724400"/>
            <a:ext cx="6400800" cy="1752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en-US" kern="0" dirty="0" smtClean="0">
                <a:solidFill>
                  <a:srgbClr val="F4702F"/>
                </a:solidFill>
              </a:rPr>
              <a:t>Kathy Snizaski (1-1-1-1)</a:t>
            </a:r>
          </a:p>
          <a:p>
            <a:pPr algn="ctr"/>
            <a:r>
              <a:rPr lang="en-US" kern="0" dirty="0" smtClean="0">
                <a:solidFill>
                  <a:srgbClr val="F4702F"/>
                </a:solidFill>
              </a:rPr>
              <a:t>Susan Reeves (2-1-1-2) </a:t>
            </a:r>
          </a:p>
          <a:p>
            <a:pPr algn="ctr"/>
            <a:r>
              <a:rPr lang="en-US" kern="0" dirty="0" smtClean="0">
                <a:solidFill>
                  <a:srgbClr val="F4702F"/>
                </a:solidFill>
              </a:rPr>
              <a:t>Steve Fullerton (2-2-1-1)</a:t>
            </a:r>
            <a:endParaRPr lang="en-US" kern="0" dirty="0">
              <a:solidFill>
                <a:srgbClr val="F4702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189659"/>
            <a:ext cx="3962400" cy="20402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ordmark_rev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1981200"/>
            <a:ext cx="2362200" cy="587426"/>
          </a:xfrm>
          <a:prstGeom prst="rect">
            <a:avLst/>
          </a:prstGeom>
        </p:spPr>
      </p:pic>
      <p:pic>
        <p:nvPicPr>
          <p:cNvPr id="7" name="Picture 6" descr="wordmark_rev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55626"/>
            <a:ext cx="2362200" cy="587426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990600"/>
            <a:ext cx="8229600" cy="427038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4000" b="1" kern="0" dirty="0" smtClean="0">
                <a:solidFill>
                  <a:srgbClr val="45008A"/>
                </a:solidFill>
              </a:rPr>
              <a:t>Inspired Programs</a:t>
            </a:r>
            <a:endParaRPr lang="en-US" sz="4000" b="1" kern="0" dirty="0">
              <a:solidFill>
                <a:srgbClr val="45008A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800600" y="1881392"/>
            <a:ext cx="4038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kern="0" dirty="0" smtClean="0">
                <a:solidFill>
                  <a:srgbClr val="F4702F"/>
                </a:solidFill>
              </a:rPr>
              <a:t>Staff Internship and Shadowing</a:t>
            </a:r>
          </a:p>
          <a:p>
            <a:r>
              <a:rPr lang="en-US" sz="2400" kern="0" dirty="0" smtClean="0">
                <a:solidFill>
                  <a:srgbClr val="F4702F"/>
                </a:solidFill>
              </a:rPr>
              <a:t>Influenced Clemson’s HR On-Boarding Program</a:t>
            </a:r>
          </a:p>
          <a:p>
            <a:r>
              <a:rPr lang="en-US" sz="2400" kern="0" dirty="0" smtClean="0">
                <a:solidFill>
                  <a:srgbClr val="F4702F"/>
                </a:solidFill>
              </a:rPr>
              <a:t>Influenced Clemson Public Affairs Staff/Faculty Communications</a:t>
            </a: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443290" y="2209800"/>
            <a:ext cx="4038600" cy="404898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kern="0" dirty="0" smtClean="0"/>
          </a:p>
          <a:p>
            <a:r>
              <a:rPr lang="en-US" sz="2400" kern="0" dirty="0" smtClean="0">
                <a:solidFill>
                  <a:srgbClr val="F4702F"/>
                </a:solidFill>
              </a:rPr>
              <a:t>“Talk2Me” (CCIT Leadership Summit Season 2)</a:t>
            </a:r>
          </a:p>
          <a:p>
            <a:r>
              <a:rPr lang="en-US" sz="2400" kern="0" dirty="0" smtClean="0">
                <a:solidFill>
                  <a:srgbClr val="F4702F"/>
                </a:solidFill>
              </a:rPr>
              <a:t>Building a Coaching Culture Seminar</a:t>
            </a:r>
          </a:p>
          <a:p>
            <a:r>
              <a:rPr lang="en-US" sz="2400" kern="0" dirty="0" smtClean="0">
                <a:solidFill>
                  <a:srgbClr val="F4702F"/>
                </a:solidFill>
              </a:rPr>
              <a:t>Team HBDI Reviews</a:t>
            </a:r>
          </a:p>
          <a:p>
            <a:r>
              <a:rPr lang="en-US" sz="2400" kern="0" dirty="0" smtClean="0">
                <a:solidFill>
                  <a:srgbClr val="F4702F"/>
                </a:solidFill>
              </a:rPr>
              <a:t>Manager’s Retreat</a:t>
            </a:r>
          </a:p>
          <a:p>
            <a:pPr marL="0" indent="0">
              <a:buNone/>
            </a:pPr>
            <a:endParaRPr lang="en-US" kern="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29594"/>
            <a:ext cx="3090863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971800" y="5410200"/>
            <a:ext cx="6324600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 w="11430"/>
                <a:solidFill>
                  <a:srgbClr val="45008A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CCIT’s </a:t>
            </a:r>
            <a:r>
              <a:rPr lang="en-US" sz="3600" b="1" dirty="0" smtClean="0">
                <a:ln w="11430"/>
                <a:solidFill>
                  <a:srgbClr val="45008A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First Formal </a:t>
            </a:r>
          </a:p>
          <a:p>
            <a:pPr algn="ctr"/>
            <a:r>
              <a:rPr lang="en-US" sz="3600" b="1" dirty="0" smtClean="0">
                <a:ln w="11430"/>
                <a:solidFill>
                  <a:srgbClr val="45008A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Staff Recognition </a:t>
            </a:r>
            <a:r>
              <a:rPr lang="en-US" sz="3600" b="1" dirty="0">
                <a:ln w="11430"/>
                <a:solidFill>
                  <a:srgbClr val="45008A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Program</a:t>
            </a:r>
          </a:p>
        </p:txBody>
      </p:sp>
    </p:spTree>
    <p:extLst>
      <p:ext uri="{BB962C8B-B14F-4D97-AF65-F5344CB8AC3E}">
        <p14:creationId xmlns:p14="http://schemas.microsoft.com/office/powerpoint/2010/main" val="20977867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ordmark_rev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1981200"/>
            <a:ext cx="2362200" cy="587426"/>
          </a:xfrm>
          <a:prstGeom prst="rect">
            <a:avLst/>
          </a:prstGeom>
        </p:spPr>
      </p:pic>
      <p:pic>
        <p:nvPicPr>
          <p:cNvPr id="7" name="Picture 6" descr="wordmark_rev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55626"/>
            <a:ext cx="2362200" cy="587426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914400" y="1219201"/>
            <a:ext cx="7772400" cy="914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b="1" kern="0" dirty="0" smtClean="0">
                <a:solidFill>
                  <a:srgbClr val="45008A"/>
                </a:solidFill>
              </a:rPr>
              <a:t>Recognition and Reward</a:t>
            </a:r>
            <a:endParaRPr lang="en-US" b="1" kern="0" dirty="0">
              <a:solidFill>
                <a:srgbClr val="45008A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9600" y="2267293"/>
            <a:ext cx="7924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4702F"/>
                </a:solidFill>
              </a:rPr>
              <a:t>The Need </a:t>
            </a:r>
            <a:r>
              <a:rPr lang="en-US" sz="3200" dirty="0" smtClean="0">
                <a:solidFill>
                  <a:srgbClr val="F4702F"/>
                </a:solidFill>
              </a:rPr>
              <a:t>for Recognition </a:t>
            </a:r>
            <a:r>
              <a:rPr lang="en-US" sz="3200" dirty="0">
                <a:solidFill>
                  <a:srgbClr val="F4702F"/>
                </a:solidFill>
              </a:rPr>
              <a:t>is Universal.</a:t>
            </a:r>
          </a:p>
          <a:p>
            <a:endParaRPr lang="en-US" sz="3200" dirty="0">
              <a:solidFill>
                <a:srgbClr val="F4702F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>
                <a:solidFill>
                  <a:srgbClr val="F4702F"/>
                </a:solidFill>
              </a:rPr>
              <a:t>Extrinsic Factors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>
                <a:solidFill>
                  <a:srgbClr val="F4702F"/>
                </a:solidFill>
              </a:rPr>
              <a:t>Intrinsic Factors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3200" dirty="0">
              <a:solidFill>
                <a:srgbClr val="F4702F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>
                <a:solidFill>
                  <a:srgbClr val="F4702F"/>
                </a:solidFill>
              </a:rPr>
              <a:t>Achievement &amp; Motivation are Ubiquitous</a:t>
            </a:r>
          </a:p>
        </p:txBody>
      </p:sp>
    </p:spTree>
    <p:extLst>
      <p:ext uri="{BB962C8B-B14F-4D97-AF65-F5344CB8AC3E}">
        <p14:creationId xmlns:p14="http://schemas.microsoft.com/office/powerpoint/2010/main" val="5552355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ordmark_rev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1981200"/>
            <a:ext cx="2362200" cy="587426"/>
          </a:xfrm>
          <a:prstGeom prst="rect">
            <a:avLst/>
          </a:prstGeom>
        </p:spPr>
      </p:pic>
      <p:pic>
        <p:nvPicPr>
          <p:cNvPr id="7" name="Picture 6" descr="wordmark_rev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55626"/>
            <a:ext cx="2362200" cy="58742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52400" y="1219200"/>
            <a:ext cx="8763000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45008A"/>
                </a:solidFill>
              </a:rPr>
              <a:t>Creating a Recognition Program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pPr marL="742950" lvl="1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>
                <a:solidFill>
                  <a:srgbClr val="F4702F"/>
                </a:solidFill>
              </a:rPr>
              <a:t>Get top level buy-in</a:t>
            </a:r>
          </a:p>
          <a:p>
            <a:pPr marL="742950" lvl="1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>
                <a:solidFill>
                  <a:srgbClr val="F4702F"/>
                </a:solidFill>
              </a:rPr>
              <a:t>Form a committee from all levels of organization</a:t>
            </a:r>
          </a:p>
          <a:p>
            <a:pPr marL="742950" lvl="1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>
                <a:solidFill>
                  <a:srgbClr val="F4702F"/>
                </a:solidFill>
              </a:rPr>
              <a:t>Set up award guidelines</a:t>
            </a:r>
          </a:p>
          <a:p>
            <a:pPr marL="742950" lvl="1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>
                <a:solidFill>
                  <a:srgbClr val="F4702F"/>
                </a:solidFill>
              </a:rPr>
              <a:t>Spread the word</a:t>
            </a:r>
          </a:p>
          <a:p>
            <a:pPr marL="742950" lvl="1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>
                <a:solidFill>
                  <a:srgbClr val="F4702F"/>
                </a:solidFill>
              </a:rPr>
              <a:t>Evaluate the nominations</a:t>
            </a:r>
          </a:p>
          <a:p>
            <a:pPr marL="742950" lvl="1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>
                <a:solidFill>
                  <a:srgbClr val="F4702F"/>
                </a:solidFill>
              </a:rPr>
              <a:t>Select the awardees</a:t>
            </a:r>
          </a:p>
        </p:txBody>
      </p:sp>
    </p:spTree>
    <p:extLst>
      <p:ext uri="{BB962C8B-B14F-4D97-AF65-F5344CB8AC3E}">
        <p14:creationId xmlns:p14="http://schemas.microsoft.com/office/powerpoint/2010/main" val="5552355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ordmark_rev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1981200"/>
            <a:ext cx="2362200" cy="587426"/>
          </a:xfrm>
          <a:prstGeom prst="rect">
            <a:avLst/>
          </a:prstGeom>
        </p:spPr>
      </p:pic>
      <p:pic>
        <p:nvPicPr>
          <p:cNvPr id="7" name="Picture 6" descr="wordmark_rev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55626"/>
            <a:ext cx="2362200" cy="587426"/>
          </a:xfrm>
          <a:prstGeom prst="rect">
            <a:avLst/>
          </a:prstGeom>
        </p:spPr>
      </p:pic>
      <p:sp>
        <p:nvSpPr>
          <p:cNvPr id="5" name="Content Placeholder 8"/>
          <p:cNvSpPr txBox="1">
            <a:spLocks/>
          </p:cNvSpPr>
          <p:nvPr/>
        </p:nvSpPr>
        <p:spPr>
          <a:xfrm>
            <a:off x="312420" y="5172075"/>
            <a:ext cx="2743200" cy="990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800" kern="0" dirty="0" smtClean="0">
                <a:solidFill>
                  <a:srgbClr val="F4702F"/>
                </a:solidFill>
              </a:rPr>
              <a:t>Targeted Audience</a:t>
            </a:r>
          </a:p>
          <a:p>
            <a:endParaRPr lang="en-US" kern="0" dirty="0"/>
          </a:p>
        </p:txBody>
      </p:sp>
      <p:sp>
        <p:nvSpPr>
          <p:cNvPr id="6" name="Content Placeholder 9"/>
          <p:cNvSpPr txBox="1">
            <a:spLocks/>
          </p:cNvSpPr>
          <p:nvPr/>
        </p:nvSpPr>
        <p:spPr>
          <a:xfrm>
            <a:off x="3277552" y="5172075"/>
            <a:ext cx="2743200" cy="1066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800" kern="0" dirty="0" smtClean="0">
                <a:solidFill>
                  <a:srgbClr val="F4702F"/>
                </a:solidFill>
              </a:rPr>
              <a:t>Timely Nominations</a:t>
            </a:r>
          </a:p>
          <a:p>
            <a:endParaRPr lang="en-US" kern="0" dirty="0" smtClean="0"/>
          </a:p>
        </p:txBody>
      </p:sp>
      <p:sp>
        <p:nvSpPr>
          <p:cNvPr id="8" name="Content Placeholder 11"/>
          <p:cNvSpPr txBox="1">
            <a:spLocks/>
          </p:cNvSpPr>
          <p:nvPr/>
        </p:nvSpPr>
        <p:spPr>
          <a:xfrm>
            <a:off x="6020752" y="5185410"/>
            <a:ext cx="2743200" cy="1143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kern="0" dirty="0" smtClean="0">
                <a:solidFill>
                  <a:srgbClr val="F4702F"/>
                </a:solidFill>
              </a:rPr>
              <a:t>Public Recognition</a:t>
            </a:r>
          </a:p>
          <a:p>
            <a:endParaRPr lang="en-US" kern="0" dirty="0" smtClean="0"/>
          </a:p>
          <a:p>
            <a:endParaRPr lang="en-US" kern="0" dirty="0"/>
          </a:p>
        </p:txBody>
      </p:sp>
      <p:sp>
        <p:nvSpPr>
          <p:cNvPr id="9" name="Title 7"/>
          <p:cNvSpPr txBox="1">
            <a:spLocks/>
          </p:cNvSpPr>
          <p:nvPr/>
        </p:nvSpPr>
        <p:spPr>
          <a:xfrm>
            <a:off x="-1772" y="1295400"/>
            <a:ext cx="91440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b="1" kern="0" dirty="0" smtClean="0">
                <a:solidFill>
                  <a:srgbClr val="45008A"/>
                </a:solidFill>
              </a:rPr>
              <a:t>Three Key Components</a:t>
            </a:r>
            <a:endParaRPr lang="en-US" b="1" kern="0" dirty="0">
              <a:solidFill>
                <a:srgbClr val="45008A"/>
              </a:solidFill>
            </a:endParaRPr>
          </a:p>
        </p:txBody>
      </p:sp>
      <p:pic>
        <p:nvPicPr>
          <p:cNvPr id="1026" name="Picture 2" descr="http://t2.gstatic.com/images?q=tbn:ANd9GcRGC8f6GIfnZ6lHVUSi6ZqijnRwp5_D9x_Xx4mkw3LnSUnv3Q_j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" y="2837498"/>
            <a:ext cx="2515552" cy="1812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keepvirginiabeautiful.org/wp-content/uploads/2011/01/30in301-300x232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775863"/>
            <a:ext cx="2503170" cy="1935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medcosmos.gr/files/modules/d7e06152f701cf63a56c75291105b013/public.pn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612" y="2659289"/>
            <a:ext cx="2524125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52355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ordmark_rev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1981200"/>
            <a:ext cx="2362200" cy="587426"/>
          </a:xfrm>
          <a:prstGeom prst="rect">
            <a:avLst/>
          </a:prstGeom>
        </p:spPr>
      </p:pic>
      <p:pic>
        <p:nvPicPr>
          <p:cNvPr id="7" name="Picture 6" descr="wordmark_rev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55626"/>
            <a:ext cx="2362200" cy="58742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1003965"/>
            <a:ext cx="9067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45008A"/>
                </a:solidFill>
              </a:rPr>
              <a:t>Award Categories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171959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4702F"/>
                </a:solidFill>
              </a:rPr>
              <a:t>CCIT Staff Recognition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313013"/>
            <a:ext cx="8001000" cy="4161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52355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ordmark_rev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1981200"/>
            <a:ext cx="2362200" cy="587426"/>
          </a:xfrm>
          <a:prstGeom prst="rect">
            <a:avLst/>
          </a:prstGeom>
        </p:spPr>
      </p:pic>
      <p:pic>
        <p:nvPicPr>
          <p:cNvPr id="7" name="Picture 6" descr="wordmark_rev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55626"/>
            <a:ext cx="2362200" cy="58742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38808" y="1211759"/>
            <a:ext cx="91439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45008A"/>
                </a:solidFill>
              </a:rPr>
              <a:t>Recognition Poster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" y="2057399"/>
            <a:ext cx="8504097" cy="424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77867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ordmark_rev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1981200"/>
            <a:ext cx="2362200" cy="587426"/>
          </a:xfrm>
          <a:prstGeom prst="rect">
            <a:avLst/>
          </a:prstGeom>
        </p:spPr>
      </p:pic>
      <p:pic>
        <p:nvPicPr>
          <p:cNvPr id="7" name="Picture 6" descr="wordmark_rev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55626"/>
            <a:ext cx="2362200" cy="58742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1013460"/>
            <a:ext cx="9067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45008A"/>
                </a:solidFill>
              </a:rPr>
              <a:t>Return on Investment</a:t>
            </a:r>
            <a:endParaRPr lang="en-US" sz="4400" b="1" dirty="0">
              <a:solidFill>
                <a:srgbClr val="45008A"/>
              </a:solidFill>
            </a:endParaRP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457200" y="1807368"/>
            <a:ext cx="3429000" cy="46910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800" kern="0" dirty="0" smtClean="0">
                <a:solidFill>
                  <a:srgbClr val="F4702F"/>
                </a:solidFill>
              </a:rPr>
              <a:t>When employees are </a:t>
            </a:r>
            <a:r>
              <a:rPr lang="en-US" sz="2800" i="1" kern="0" dirty="0" smtClean="0">
                <a:solidFill>
                  <a:srgbClr val="45008A"/>
                </a:solidFill>
              </a:rPr>
              <a:t>recognized</a:t>
            </a:r>
            <a:r>
              <a:rPr lang="en-US" sz="2800" kern="0" dirty="0" smtClean="0">
                <a:solidFill>
                  <a:srgbClr val="F4702F"/>
                </a:solidFill>
              </a:rPr>
              <a:t> their </a:t>
            </a:r>
            <a:r>
              <a:rPr lang="en-US" sz="2800" i="1" kern="0" dirty="0" smtClean="0">
                <a:solidFill>
                  <a:srgbClr val="45008A"/>
                </a:solidFill>
              </a:rPr>
              <a:t>motivation</a:t>
            </a:r>
            <a:r>
              <a:rPr lang="en-US" sz="2800" kern="0" dirty="0" smtClean="0">
                <a:solidFill>
                  <a:srgbClr val="F4702F"/>
                </a:solidFill>
              </a:rPr>
              <a:t> to produce increases.  </a:t>
            </a:r>
          </a:p>
          <a:p>
            <a:pPr marL="0" indent="0">
              <a:buNone/>
            </a:pPr>
            <a:endParaRPr lang="en-US" sz="2800" kern="0" dirty="0" smtClean="0">
              <a:solidFill>
                <a:srgbClr val="F4702F"/>
              </a:solidFill>
            </a:endParaRPr>
          </a:p>
          <a:p>
            <a:pPr marL="0" indent="0">
              <a:buNone/>
            </a:pPr>
            <a:r>
              <a:rPr lang="en-US" sz="2800" kern="0" dirty="0" smtClean="0">
                <a:solidFill>
                  <a:srgbClr val="F4702F"/>
                </a:solidFill>
              </a:rPr>
              <a:t>They </a:t>
            </a:r>
            <a:r>
              <a:rPr lang="en-US" sz="2800" i="1" kern="0" dirty="0" smtClean="0">
                <a:solidFill>
                  <a:srgbClr val="45008A"/>
                </a:solidFill>
              </a:rPr>
              <a:t>achieve</a:t>
            </a:r>
            <a:r>
              <a:rPr lang="en-US" sz="2800" kern="0" dirty="0" smtClean="0">
                <a:solidFill>
                  <a:srgbClr val="45008A"/>
                </a:solidFill>
              </a:rPr>
              <a:t> </a:t>
            </a:r>
            <a:r>
              <a:rPr lang="en-US" sz="2800" kern="0" dirty="0" smtClean="0">
                <a:solidFill>
                  <a:srgbClr val="F4702F"/>
                </a:solidFill>
              </a:rPr>
              <a:t>more and the company wins with the increased </a:t>
            </a:r>
            <a:r>
              <a:rPr lang="en-US" sz="2800" i="1" kern="0" dirty="0" smtClean="0">
                <a:solidFill>
                  <a:srgbClr val="45008A"/>
                </a:solidFill>
              </a:rPr>
              <a:t>productivity</a:t>
            </a:r>
            <a:r>
              <a:rPr lang="en-US" sz="2800" kern="0" dirty="0" smtClean="0">
                <a:solidFill>
                  <a:srgbClr val="F4702F"/>
                </a:solidFill>
              </a:rPr>
              <a:t>.</a:t>
            </a:r>
          </a:p>
          <a:p>
            <a:endParaRPr lang="en-US" kern="0" dirty="0" smtClean="0"/>
          </a:p>
          <a:p>
            <a:endParaRPr lang="en-US" kern="0" dirty="0"/>
          </a:p>
        </p:txBody>
      </p:sp>
      <p:graphicFrame>
        <p:nvGraphicFramePr>
          <p:cNvPr id="9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348332"/>
              </p:ext>
            </p:extLst>
          </p:nvPr>
        </p:nvGraphicFramePr>
        <p:xfrm>
          <a:off x="3916680" y="1990725"/>
          <a:ext cx="4709542" cy="4507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114800" y="4038600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Achievement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10400" y="4053839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Motivation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7867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ordmark_rev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1981200"/>
            <a:ext cx="2362200" cy="587426"/>
          </a:xfrm>
          <a:prstGeom prst="rect">
            <a:avLst/>
          </a:prstGeom>
        </p:spPr>
      </p:pic>
      <p:pic>
        <p:nvPicPr>
          <p:cNvPr id="7" name="Picture 6" descr="wordmark_rev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55626"/>
            <a:ext cx="2362200" cy="58742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5240" y="1122076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45008A"/>
                </a:solidFill>
              </a:rPr>
              <a:t>A Beginner's Leadership Coaching Experience</a:t>
            </a:r>
          </a:p>
        </p:txBody>
      </p:sp>
      <p:sp>
        <p:nvSpPr>
          <p:cNvPr id="3" name="Rectangle 2"/>
          <p:cNvSpPr/>
          <p:nvPr/>
        </p:nvSpPr>
        <p:spPr>
          <a:xfrm>
            <a:off x="-7620" y="2895600"/>
            <a:ext cx="912876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7763" lvl="2" indent="-457200" eaLnBrk="0" hangingPunct="0">
              <a:buSzPct val="75000"/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rgbClr val="F4702F"/>
                </a:solidFill>
                <a:latin typeface="+mn-lt"/>
              </a:rPr>
              <a:t>What </a:t>
            </a:r>
            <a:r>
              <a:rPr lang="en-US" sz="2800" dirty="0">
                <a:solidFill>
                  <a:srgbClr val="F4702F"/>
                </a:solidFill>
                <a:latin typeface="+mn-lt"/>
              </a:rPr>
              <a:t>did I learn in the leadership training?</a:t>
            </a:r>
          </a:p>
          <a:p>
            <a:pPr marL="690563" lvl="1" indent="-457200" eaLnBrk="0" hangingPunct="0">
              <a:buSzPct val="75000"/>
              <a:buFont typeface="Arial" pitchFamily="34" charset="0"/>
              <a:buChar char="•"/>
              <a:defRPr/>
            </a:pPr>
            <a:endParaRPr lang="en-US" sz="2800" dirty="0">
              <a:solidFill>
                <a:srgbClr val="F4702F"/>
              </a:solidFill>
              <a:latin typeface="+mn-lt"/>
            </a:endParaRPr>
          </a:p>
          <a:p>
            <a:pPr marL="1147763" lvl="2" indent="-457200" eaLnBrk="0" hangingPunct="0">
              <a:buSzPct val="75000"/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rgbClr val="F4702F"/>
                </a:solidFill>
                <a:latin typeface="+mn-lt"/>
              </a:rPr>
              <a:t>How </a:t>
            </a:r>
            <a:r>
              <a:rPr lang="en-US" sz="2800" dirty="0">
                <a:solidFill>
                  <a:srgbClr val="F4702F"/>
                </a:solidFill>
                <a:latin typeface="+mn-lt"/>
              </a:rPr>
              <a:t>do I use it to help my team grow new leaders?</a:t>
            </a:r>
          </a:p>
          <a:p>
            <a:pPr marL="690563" lvl="1" indent="-457200" eaLnBrk="0" hangingPunct="0">
              <a:buSzPct val="75000"/>
              <a:buFont typeface="Arial" pitchFamily="34" charset="0"/>
              <a:buChar char="•"/>
              <a:defRPr/>
            </a:pPr>
            <a:endParaRPr lang="en-US" sz="2800" dirty="0">
              <a:solidFill>
                <a:srgbClr val="F4702F"/>
              </a:solidFill>
              <a:latin typeface="+mn-lt"/>
            </a:endParaRPr>
          </a:p>
          <a:p>
            <a:pPr marL="1147763" lvl="2" indent="-457200" eaLnBrk="0" hangingPunct="0">
              <a:buSzPct val="75000"/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rgbClr val="F4702F"/>
                </a:solidFill>
                <a:latin typeface="+mn-lt"/>
              </a:rPr>
              <a:t>I </a:t>
            </a:r>
            <a:r>
              <a:rPr lang="en-US" sz="2800" dirty="0">
                <a:solidFill>
                  <a:srgbClr val="F4702F"/>
                </a:solidFill>
                <a:latin typeface="+mn-lt"/>
              </a:rPr>
              <a:t>have even learned to coach myself to </a:t>
            </a:r>
            <a:r>
              <a:rPr lang="en-US" sz="2800" dirty="0" smtClean="0">
                <a:solidFill>
                  <a:srgbClr val="F4702F"/>
                </a:solidFill>
                <a:latin typeface="+mn-lt"/>
              </a:rPr>
              <a:t>that</a:t>
            </a:r>
            <a:br>
              <a:rPr lang="en-US" sz="2800" dirty="0" smtClean="0">
                <a:solidFill>
                  <a:srgbClr val="F4702F"/>
                </a:solidFill>
                <a:latin typeface="+mn-lt"/>
              </a:rPr>
            </a:br>
            <a:r>
              <a:rPr lang="en-US" sz="2800" dirty="0" smtClean="0">
                <a:solidFill>
                  <a:srgbClr val="F4702F"/>
                </a:solidFill>
                <a:latin typeface="+mn-lt"/>
              </a:rPr>
              <a:t>“</a:t>
            </a:r>
            <a:r>
              <a:rPr lang="en-US" sz="2800" dirty="0">
                <a:solidFill>
                  <a:srgbClr val="F4702F"/>
                </a:solidFill>
                <a:latin typeface="+mn-lt"/>
              </a:rPr>
              <a:t>aha” moment.</a:t>
            </a:r>
          </a:p>
        </p:txBody>
      </p:sp>
    </p:spTree>
    <p:extLst>
      <p:ext uri="{BB962C8B-B14F-4D97-AF65-F5344CB8AC3E}">
        <p14:creationId xmlns:p14="http://schemas.microsoft.com/office/powerpoint/2010/main" val="20977867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ordmark_rev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1981200"/>
            <a:ext cx="2362200" cy="587426"/>
          </a:xfrm>
          <a:prstGeom prst="rect">
            <a:avLst/>
          </a:prstGeom>
        </p:spPr>
      </p:pic>
      <p:pic>
        <p:nvPicPr>
          <p:cNvPr id="7" name="Picture 6" descr="wordmark_rev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55626"/>
            <a:ext cx="2362200" cy="58742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860" y="1066800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45008A"/>
                </a:solidFill>
              </a:rPr>
              <a:t>How I Learned to be an Effective Mentor Through Leadership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" y="2743200"/>
            <a:ext cx="90678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buSzPct val="75000"/>
              <a:defRPr/>
            </a:pPr>
            <a:r>
              <a:rPr lang="en-US" sz="2800" dirty="0" smtClean="0">
                <a:solidFill>
                  <a:srgbClr val="F4702F"/>
                </a:solidFill>
                <a:latin typeface="+mn-lt"/>
              </a:rPr>
              <a:t>There are differences between coaching and mentoring.</a:t>
            </a:r>
          </a:p>
          <a:p>
            <a:pPr eaLnBrk="0" hangingPunct="0">
              <a:buSzPct val="75000"/>
              <a:defRPr/>
            </a:pPr>
            <a:endParaRPr lang="en-US" sz="2800" dirty="0" smtClean="0">
              <a:solidFill>
                <a:srgbClr val="F4702F"/>
              </a:solidFill>
              <a:latin typeface="+mn-lt"/>
            </a:endParaRPr>
          </a:p>
          <a:p>
            <a:pPr marL="576263" lvl="1" indent="-342900" eaLnBrk="0" hangingPunct="0">
              <a:buSzPct val="75000"/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rgbClr val="F4702F"/>
                </a:solidFill>
                <a:latin typeface="+mn-lt"/>
              </a:rPr>
              <a:t>What do I see as the difference between coaching and mentoring?</a:t>
            </a:r>
          </a:p>
          <a:p>
            <a:pPr marL="576263" lvl="1" indent="-342900" eaLnBrk="0" hangingPunct="0">
              <a:buSzPct val="75000"/>
              <a:buFont typeface="Arial" pitchFamily="34" charset="0"/>
              <a:buChar char="•"/>
              <a:defRPr/>
            </a:pPr>
            <a:endParaRPr lang="en-US" sz="2800" dirty="0" smtClean="0">
              <a:solidFill>
                <a:srgbClr val="F4702F"/>
              </a:solidFill>
              <a:latin typeface="+mn-lt"/>
            </a:endParaRPr>
          </a:p>
          <a:p>
            <a:pPr marL="576263" lvl="1" indent="-342900" eaLnBrk="0" hangingPunct="0">
              <a:buSzPct val="75000"/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rgbClr val="F4702F"/>
                </a:solidFill>
                <a:latin typeface="+mn-lt"/>
              </a:rPr>
              <a:t>When do I, as a leader, take on the roll of a mentor?</a:t>
            </a:r>
          </a:p>
          <a:p>
            <a:pPr marL="576263" lvl="1" indent="-342900" eaLnBrk="0" hangingPunct="0">
              <a:buSzPct val="75000"/>
              <a:buFont typeface="Arial" pitchFamily="34" charset="0"/>
              <a:buChar char="•"/>
              <a:defRPr/>
            </a:pPr>
            <a:endParaRPr lang="en-US" sz="2800" dirty="0" smtClean="0">
              <a:solidFill>
                <a:srgbClr val="F4702F"/>
              </a:solidFill>
              <a:latin typeface="+mn-lt"/>
            </a:endParaRPr>
          </a:p>
          <a:p>
            <a:pPr marL="576263" lvl="1" indent="-342900" eaLnBrk="0" hangingPunct="0">
              <a:buSzPct val="75000"/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rgbClr val="F4702F"/>
                </a:solidFill>
                <a:latin typeface="+mn-lt"/>
              </a:rPr>
              <a:t>When I mentor, what are my goals?</a:t>
            </a:r>
          </a:p>
          <a:p>
            <a:pPr marL="233363" lvl="1" eaLnBrk="0" hangingPunct="0">
              <a:buSzPct val="75000"/>
              <a:defRPr/>
            </a:pPr>
            <a:endParaRPr lang="en-US" sz="2400" dirty="0" smtClean="0">
              <a:latin typeface="+mn-lt"/>
            </a:endParaRPr>
          </a:p>
          <a:p>
            <a:pPr marL="233363" lvl="1" eaLnBrk="0" hangingPunct="0">
              <a:buSzPct val="75000"/>
              <a:buFont typeface="Arial" pitchFamily="34" charset="0"/>
              <a:buChar char="•"/>
              <a:defRPr/>
            </a:pPr>
            <a:endParaRPr lang="en-US" sz="2400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7867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ordmark_rev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1981200"/>
            <a:ext cx="2362200" cy="587426"/>
          </a:xfrm>
          <a:prstGeom prst="rect">
            <a:avLst/>
          </a:prstGeom>
        </p:spPr>
      </p:pic>
      <p:pic>
        <p:nvPicPr>
          <p:cNvPr id="7" name="Picture 6" descr="wordmark_rev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55626"/>
            <a:ext cx="2362200" cy="587426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1066800"/>
            <a:ext cx="8229600" cy="3508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kern="0" dirty="0" smtClean="0">
                <a:solidFill>
                  <a:srgbClr val="45008A"/>
                </a:solidFill>
              </a:rPr>
              <a:t>What the staff are saying.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8093" y="2133600"/>
            <a:ext cx="8228707" cy="441915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sz="2000" kern="0" dirty="0" smtClean="0">
                <a:solidFill>
                  <a:srgbClr val="F4702F"/>
                </a:solidFill>
              </a:rPr>
              <a:t>Not only did it make me </a:t>
            </a:r>
            <a:r>
              <a:rPr lang="en-US" sz="2000" i="1" kern="0" dirty="0" smtClean="0">
                <a:solidFill>
                  <a:srgbClr val="45008A"/>
                </a:solidFill>
              </a:rPr>
              <a:t>feel empowered </a:t>
            </a:r>
            <a:r>
              <a:rPr lang="en-US" sz="2000" kern="0" dirty="0" smtClean="0">
                <a:solidFill>
                  <a:srgbClr val="F4702F"/>
                </a:solidFill>
              </a:rPr>
              <a:t>to make a difference in my workplace…it also made me feel good that CCIT management, overall, has the kind of respect for staff that they have chosen to make this program </a:t>
            </a:r>
            <a:r>
              <a:rPr lang="en-US" sz="2000" i="1" kern="0" dirty="0" smtClean="0">
                <a:solidFill>
                  <a:srgbClr val="45008A"/>
                </a:solidFill>
              </a:rPr>
              <a:t>available to everyone </a:t>
            </a:r>
            <a:r>
              <a:rPr lang="en-US" sz="2000" kern="0" dirty="0" smtClean="0">
                <a:solidFill>
                  <a:srgbClr val="F4702F"/>
                </a:solidFill>
              </a:rPr>
              <a:t>in our organization.</a:t>
            </a:r>
          </a:p>
          <a:p>
            <a:pPr eaLnBrk="1" hangingPunct="1"/>
            <a:endParaRPr lang="en-US" sz="2000" kern="0" dirty="0" smtClean="0">
              <a:solidFill>
                <a:srgbClr val="F4702F"/>
              </a:solidFill>
            </a:endParaRPr>
          </a:p>
          <a:p>
            <a:pPr eaLnBrk="1" hangingPunct="1"/>
            <a:r>
              <a:rPr lang="en-US" sz="2000" kern="0" dirty="0" smtClean="0">
                <a:solidFill>
                  <a:srgbClr val="F4702F"/>
                </a:solidFill>
              </a:rPr>
              <a:t>I know I’m becoming a better leader because I’ve </a:t>
            </a:r>
            <a:r>
              <a:rPr lang="en-US" sz="2000" i="1" kern="0" dirty="0" smtClean="0">
                <a:solidFill>
                  <a:srgbClr val="45008A"/>
                </a:solidFill>
              </a:rPr>
              <a:t>learned</a:t>
            </a:r>
            <a:r>
              <a:rPr lang="en-US" sz="2000" kern="0" dirty="0" smtClean="0">
                <a:solidFill>
                  <a:srgbClr val="F4702F"/>
                </a:solidFill>
              </a:rPr>
              <a:t> </a:t>
            </a:r>
            <a:r>
              <a:rPr lang="en-US" sz="2000" i="1" kern="0" dirty="0" smtClean="0">
                <a:solidFill>
                  <a:srgbClr val="45008A"/>
                </a:solidFill>
              </a:rPr>
              <a:t>to be a better teammate</a:t>
            </a:r>
            <a:r>
              <a:rPr lang="en-US" sz="2000" i="1" kern="0" dirty="0" smtClean="0">
                <a:solidFill>
                  <a:srgbClr val="F4702F"/>
                </a:solidFill>
              </a:rPr>
              <a:t> </a:t>
            </a:r>
            <a:r>
              <a:rPr lang="en-US" sz="2000" kern="0" dirty="0" smtClean="0">
                <a:solidFill>
                  <a:srgbClr val="F4702F"/>
                </a:solidFill>
              </a:rPr>
              <a:t>and a more positive person in the world.</a:t>
            </a:r>
          </a:p>
          <a:p>
            <a:pPr eaLnBrk="1" hangingPunct="1"/>
            <a:endParaRPr lang="en-US" sz="2000" kern="0" dirty="0" smtClean="0">
              <a:solidFill>
                <a:srgbClr val="F4702F"/>
              </a:solidFill>
            </a:endParaRPr>
          </a:p>
          <a:p>
            <a:pPr eaLnBrk="1" hangingPunct="1"/>
            <a:r>
              <a:rPr lang="en-US" sz="2000" kern="0" dirty="0" smtClean="0">
                <a:solidFill>
                  <a:srgbClr val="F4702F"/>
                </a:solidFill>
              </a:rPr>
              <a:t>I found the ability to interact with other group members and I </a:t>
            </a:r>
            <a:r>
              <a:rPr lang="en-US" sz="2000" i="1" kern="0" dirty="0" smtClean="0">
                <a:solidFill>
                  <a:srgbClr val="45008A"/>
                </a:solidFill>
              </a:rPr>
              <a:t>learned how to communicate</a:t>
            </a:r>
            <a:r>
              <a:rPr lang="en-US" sz="2000" i="1" kern="0" dirty="0" smtClean="0">
                <a:solidFill>
                  <a:srgbClr val="F4702F"/>
                </a:solidFill>
              </a:rPr>
              <a:t> </a:t>
            </a:r>
            <a:r>
              <a:rPr lang="en-US" sz="2000" kern="0" dirty="0" smtClean="0">
                <a:solidFill>
                  <a:srgbClr val="F4702F"/>
                </a:solidFill>
              </a:rPr>
              <a:t>with people you don’t see eye to eye with to be invaluable to my work.</a:t>
            </a:r>
          </a:p>
        </p:txBody>
      </p:sp>
    </p:spTree>
    <p:extLst>
      <p:ext uri="{BB962C8B-B14F-4D97-AF65-F5344CB8AC3E}">
        <p14:creationId xmlns:p14="http://schemas.microsoft.com/office/powerpoint/2010/main" val="20977867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ordmark_rev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1981200"/>
            <a:ext cx="2362200" cy="587426"/>
          </a:xfrm>
          <a:prstGeom prst="rect">
            <a:avLst/>
          </a:prstGeom>
        </p:spPr>
      </p:pic>
      <p:pic>
        <p:nvPicPr>
          <p:cNvPr id="7" name="Picture 6" descr="wordmark_rev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55626"/>
            <a:ext cx="2362200" cy="587426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0" y="914400"/>
            <a:ext cx="8228707" cy="533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kern="0" dirty="0" smtClean="0">
                <a:solidFill>
                  <a:srgbClr val="45008A"/>
                </a:solidFill>
              </a:rPr>
              <a:t>Why?</a:t>
            </a: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178594" y="1752599"/>
            <a:ext cx="8228707" cy="327660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595" indent="-342595" defTabSz="913957">
              <a:defRPr/>
            </a:pPr>
            <a:r>
              <a:rPr lang="en-US" sz="2400" kern="0" dirty="0" smtClean="0">
                <a:solidFill>
                  <a:srgbClr val="F4702F"/>
                </a:solidFill>
              </a:rPr>
              <a:t>Clemson University</a:t>
            </a:r>
          </a:p>
          <a:p>
            <a:pPr lvl="1">
              <a:defRPr/>
            </a:pPr>
            <a:r>
              <a:rPr lang="en-US" sz="2400" kern="0" dirty="0" smtClean="0">
                <a:solidFill>
                  <a:srgbClr val="F4702F"/>
                </a:solidFill>
              </a:rPr>
              <a:t>20,000 students</a:t>
            </a:r>
          </a:p>
          <a:p>
            <a:pPr lvl="1">
              <a:defRPr/>
            </a:pPr>
            <a:r>
              <a:rPr lang="en-US" sz="2400" kern="0" dirty="0" smtClean="0">
                <a:solidFill>
                  <a:srgbClr val="F4702F"/>
                </a:solidFill>
              </a:rPr>
              <a:t>5,000 faculty and staff</a:t>
            </a:r>
          </a:p>
          <a:p>
            <a:r>
              <a:rPr lang="en-US" sz="2400" kern="0" dirty="0" smtClean="0">
                <a:solidFill>
                  <a:srgbClr val="F4702F"/>
                </a:solidFill>
              </a:rPr>
              <a:t>Clemson Computing &amp; Information Technology</a:t>
            </a:r>
          </a:p>
          <a:p>
            <a:pPr lvl="1"/>
            <a:r>
              <a:rPr lang="en-US" sz="2400" kern="0" dirty="0" smtClean="0">
                <a:solidFill>
                  <a:srgbClr val="F4702F"/>
                </a:solidFill>
              </a:rPr>
              <a:t>353 Employees</a:t>
            </a:r>
          </a:p>
          <a:p>
            <a:pPr lvl="1"/>
            <a:r>
              <a:rPr lang="en-US" sz="2400" kern="0" dirty="0" smtClean="0">
                <a:solidFill>
                  <a:srgbClr val="F4702F"/>
                </a:solidFill>
              </a:rPr>
              <a:t>28 Different Locations Across State</a:t>
            </a:r>
          </a:p>
          <a:p>
            <a:pPr marL="0" indent="0" defTabSz="913957">
              <a:buFontTx/>
              <a:buNone/>
              <a:defRPr/>
            </a:pPr>
            <a:endParaRPr lang="en-US" kern="0" dirty="0" smtClean="0"/>
          </a:p>
          <a:p>
            <a:pPr marL="342595" indent="-342595" defTabSz="913957">
              <a:defRPr/>
            </a:pPr>
            <a:endParaRPr lang="en-US" kern="0" dirty="0" smtClean="0"/>
          </a:p>
          <a:p>
            <a:pPr marL="342595" indent="-342595" defTabSz="913957">
              <a:defRPr/>
            </a:pPr>
            <a:endParaRPr lang="en-US" kern="0" dirty="0" smtClean="0"/>
          </a:p>
          <a:p>
            <a:pPr marL="342595" indent="-342595" defTabSz="913957">
              <a:defRPr/>
            </a:pPr>
            <a:endParaRPr lang="en-US" kern="0" dirty="0" smtClean="0"/>
          </a:p>
          <a:p>
            <a:pPr marL="342595" indent="-342595" defTabSz="913957">
              <a:defRPr/>
            </a:pPr>
            <a:endParaRPr lang="en-US" kern="0" dirty="0" smtClean="0"/>
          </a:p>
        </p:txBody>
      </p:sp>
      <p:grpSp>
        <p:nvGrpSpPr>
          <p:cNvPr id="44" name="Group 43"/>
          <p:cNvGrpSpPr/>
          <p:nvPr/>
        </p:nvGrpSpPr>
        <p:grpSpPr>
          <a:xfrm>
            <a:off x="1570651" y="4550964"/>
            <a:ext cx="6096000" cy="2049231"/>
            <a:chOff x="990600" y="4214018"/>
            <a:chExt cx="6096000" cy="2282031"/>
          </a:xfrm>
        </p:grpSpPr>
        <p:grpSp>
          <p:nvGrpSpPr>
            <p:cNvPr id="45" name="Group 44"/>
            <p:cNvGrpSpPr/>
            <p:nvPr/>
          </p:nvGrpSpPr>
          <p:grpSpPr>
            <a:xfrm>
              <a:off x="990600" y="4214018"/>
              <a:ext cx="6096000" cy="2282031"/>
              <a:chOff x="990600" y="4214018"/>
              <a:chExt cx="6096000" cy="2282031"/>
            </a:xfrm>
          </p:grpSpPr>
          <p:pic>
            <p:nvPicPr>
              <p:cNvPr id="50" name="Picture 49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0600" y="4214018"/>
                <a:ext cx="6096000" cy="2282031"/>
              </a:xfrm>
              <a:prstGeom prst="rect">
                <a:avLst/>
              </a:prstGeom>
            </p:spPr>
          </p:pic>
          <p:sp>
            <p:nvSpPr>
              <p:cNvPr id="51" name="Rectangle 50"/>
              <p:cNvSpPr/>
              <p:nvPr/>
            </p:nvSpPr>
            <p:spPr>
              <a:xfrm>
                <a:off x="1295400" y="5867400"/>
                <a:ext cx="5334000" cy="457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6" name="TextBox 45"/>
            <p:cNvSpPr txBox="1"/>
            <p:nvPr/>
          </p:nvSpPr>
          <p:spPr>
            <a:xfrm>
              <a:off x="1214846" y="5893917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45008A"/>
                  </a:solidFill>
                </a:rPr>
                <a:t>Networking</a:t>
              </a:r>
              <a:endParaRPr lang="en-US" dirty="0">
                <a:solidFill>
                  <a:srgbClr val="45008A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591791" y="5893917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45008A"/>
                  </a:solidFill>
                </a:rPr>
                <a:t>Programming</a:t>
              </a:r>
              <a:endParaRPr lang="en-US" dirty="0">
                <a:solidFill>
                  <a:srgbClr val="45008A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419600" y="5893917"/>
              <a:ext cx="6719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45008A"/>
                  </a:solidFill>
                </a:rPr>
                <a:t>Data</a:t>
              </a:r>
              <a:endParaRPr lang="en-US" dirty="0">
                <a:solidFill>
                  <a:srgbClr val="45008A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734594" y="5893917"/>
              <a:ext cx="9925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45008A"/>
                  </a:solidFill>
                </a:rPr>
                <a:t>Support</a:t>
              </a:r>
              <a:endParaRPr lang="en-US" dirty="0">
                <a:solidFill>
                  <a:srgbClr val="45008A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ordmark_rev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1981200"/>
            <a:ext cx="2362200" cy="587426"/>
          </a:xfrm>
          <a:prstGeom prst="rect">
            <a:avLst/>
          </a:prstGeom>
        </p:spPr>
      </p:pic>
      <p:pic>
        <p:nvPicPr>
          <p:cNvPr id="7" name="Picture 6" descr="wordmark_rev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55626"/>
            <a:ext cx="2362200" cy="587426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61506" y="990600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b="1" kern="0" dirty="0" smtClean="0">
                <a:solidFill>
                  <a:srgbClr val="45008A"/>
                </a:solidFill>
              </a:rPr>
              <a:t>After One Year</a:t>
            </a:r>
            <a:endParaRPr lang="en-US" b="1" kern="0" dirty="0">
              <a:solidFill>
                <a:srgbClr val="45008A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920926"/>
            <a:ext cx="8534400" cy="120327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kern="0" dirty="0" smtClean="0">
                <a:solidFill>
                  <a:srgbClr val="F4702F"/>
                </a:solidFill>
              </a:rPr>
              <a:t>162 </a:t>
            </a:r>
            <a:r>
              <a:rPr lang="en-US" kern="0" dirty="0" smtClean="0">
                <a:solidFill>
                  <a:srgbClr val="F4702F"/>
                </a:solidFill>
              </a:rPr>
              <a:t>Volunteer Staff        </a:t>
            </a:r>
            <a:r>
              <a:rPr lang="en-US" kern="0" dirty="0" smtClean="0">
                <a:solidFill>
                  <a:srgbClr val="F4702F"/>
                </a:solidFill>
              </a:rPr>
              <a:t>24 </a:t>
            </a:r>
            <a:r>
              <a:rPr lang="en-US" kern="0" dirty="0" smtClean="0">
                <a:solidFill>
                  <a:srgbClr val="F4702F"/>
                </a:solidFill>
              </a:rPr>
              <a:t>Volunteer Mentors</a:t>
            </a:r>
            <a:endParaRPr lang="en-US" kern="0" dirty="0">
              <a:solidFill>
                <a:srgbClr val="F4702F"/>
              </a:solidFill>
            </a:endParaRP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5306411"/>
              </p:ext>
            </p:extLst>
          </p:nvPr>
        </p:nvGraphicFramePr>
        <p:xfrm>
          <a:off x="685800" y="2667000"/>
          <a:ext cx="7467600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977867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506164" y="942705"/>
            <a:ext cx="7955128" cy="4522517"/>
            <a:chOff x="1544350" y="1129689"/>
            <a:chExt cx="6474792" cy="3680941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alphaModFix amt="32000"/>
            </a:blip>
            <a:stretch>
              <a:fillRect/>
            </a:stretch>
          </p:blipFill>
          <p:spPr>
            <a:xfrm>
              <a:off x="2975627" y="1129689"/>
              <a:ext cx="3730684" cy="3680941"/>
            </a:xfrm>
            <a:prstGeom prst="rect">
              <a:avLst/>
            </a:prstGeom>
          </p:spPr>
        </p:pic>
        <p:sp>
          <p:nvSpPr>
            <p:cNvPr id="8" name="Curved Right Arrow 7"/>
            <p:cNvSpPr/>
            <p:nvPr/>
          </p:nvSpPr>
          <p:spPr>
            <a:xfrm flipH="1">
              <a:off x="6643981" y="2053397"/>
              <a:ext cx="1375161" cy="2072396"/>
            </a:xfrm>
            <a:prstGeom prst="curvedRightArrow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Curved Right Arrow 10"/>
            <p:cNvSpPr/>
            <p:nvPr/>
          </p:nvSpPr>
          <p:spPr>
            <a:xfrm>
              <a:off x="1544350" y="2053397"/>
              <a:ext cx="1375161" cy="2072396"/>
            </a:xfrm>
            <a:prstGeom prst="curvedRightArrow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2773684" y="1970452"/>
              <a:ext cx="4059239" cy="122318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>
                  <a:gd name="adj" fmla="val 11139343"/>
                </a:avLst>
              </a:prstTxWarp>
              <a:spAutoFit/>
            </a:bodyPr>
            <a:lstStyle/>
            <a:p>
              <a:pPr algn="ctr"/>
              <a:endParaRPr lang="en-US" sz="4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2539942" y="2553160"/>
              <a:ext cx="4441014" cy="147477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Down">
                <a:avLst>
                  <a:gd name="adj" fmla="val 285986"/>
                </a:avLst>
              </a:prstTxWarp>
              <a:spAutoFit/>
            </a:bodyPr>
            <a:lstStyle/>
            <a:p>
              <a:pPr algn="ctr"/>
              <a:endParaRPr lang="en-US" sz="4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901063" y="2329309"/>
              <a:ext cx="5744097" cy="12775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6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Franklin Gothic Demi"/>
                  <a:cs typeface="Franklin Gothic Demi"/>
                </a:rPr>
                <a:t>Talk 2 Me</a:t>
              </a:r>
              <a:endParaRPr lang="en-US" sz="9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Franklin Gothic Demi"/>
                <a:cs typeface="Franklin Gothic Demi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0945" y="371205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45008A"/>
                </a:solidFill>
              </a:rPr>
              <a:t>Season Two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685800" y="5465222"/>
            <a:ext cx="10439400" cy="660941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sz="2800" b="1" dirty="0">
                <a:solidFill>
                  <a:srgbClr val="45008A"/>
                </a:solidFill>
                <a:latin typeface="+mj-lt"/>
                <a:ea typeface="+mj-ea"/>
                <a:cs typeface="+mj-cs"/>
              </a:rPr>
              <a:t>Communications | Coaching | Critical Thinking</a:t>
            </a:r>
          </a:p>
        </p:txBody>
      </p:sp>
    </p:spTree>
    <p:extLst>
      <p:ext uri="{BB962C8B-B14F-4D97-AF65-F5344CB8AC3E}">
        <p14:creationId xmlns:p14="http://schemas.microsoft.com/office/powerpoint/2010/main" val="40082240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ordmark_rev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1981200"/>
            <a:ext cx="2362200" cy="587426"/>
          </a:xfrm>
          <a:prstGeom prst="rect">
            <a:avLst/>
          </a:prstGeom>
        </p:spPr>
      </p:pic>
      <p:pic>
        <p:nvPicPr>
          <p:cNvPr id="7" name="Picture 6" descr="wordmark_rev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55626"/>
            <a:ext cx="2362200" cy="58742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990600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45008A"/>
                </a:solidFill>
              </a:rPr>
              <a:t>Questions?</a:t>
            </a:r>
            <a:endParaRPr lang="en-US" sz="4400" b="1" dirty="0">
              <a:solidFill>
                <a:srgbClr val="45008A"/>
              </a:solidFill>
            </a:endParaRPr>
          </a:p>
          <a:p>
            <a:pPr algn="ctr"/>
            <a:endParaRPr lang="en-US" sz="4400" dirty="0">
              <a:solidFill>
                <a:schemeClr val="accent2"/>
              </a:solidFill>
            </a:endParaRPr>
          </a:p>
        </p:txBody>
      </p:sp>
      <p:pic>
        <p:nvPicPr>
          <p:cNvPr id="3078" name="Picture 6" descr="http://grey-mage.com/zen/images/question-mark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0" y="2057400"/>
            <a:ext cx="41910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75552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ordmark_rev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1981200"/>
            <a:ext cx="2362200" cy="587426"/>
          </a:xfrm>
          <a:prstGeom prst="rect">
            <a:avLst/>
          </a:prstGeom>
        </p:spPr>
      </p:pic>
      <p:pic>
        <p:nvPicPr>
          <p:cNvPr id="7" name="Picture 6" descr="wordmark_rev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55626"/>
            <a:ext cx="2362200" cy="587426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914400"/>
            <a:ext cx="8229600" cy="70881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kern="0" dirty="0" smtClean="0">
                <a:solidFill>
                  <a:srgbClr val="45008A"/>
                </a:solidFill>
              </a:rPr>
              <a:t>Program Goals</a:t>
            </a:r>
            <a:r>
              <a:rPr lang="en-US" b="1" kern="0" dirty="0" smtClean="0"/>
              <a:t> </a:t>
            </a:r>
            <a:r>
              <a:rPr lang="en-US" kern="0" dirty="0" smtClean="0"/>
              <a:t>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1699419"/>
            <a:ext cx="4323801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sz="2800" kern="0" dirty="0" smtClean="0">
                <a:solidFill>
                  <a:srgbClr val="F4702F"/>
                </a:solidFill>
              </a:rPr>
              <a:t>Break Down Silos</a:t>
            </a:r>
          </a:p>
          <a:p>
            <a:pPr eaLnBrk="1" hangingPunct="1"/>
            <a:r>
              <a:rPr lang="en-US" sz="2800" kern="0" dirty="0" smtClean="0">
                <a:solidFill>
                  <a:srgbClr val="F4702F"/>
                </a:solidFill>
              </a:rPr>
              <a:t>Broaden staff knowledge base</a:t>
            </a:r>
          </a:p>
          <a:p>
            <a:pPr eaLnBrk="1" hangingPunct="1"/>
            <a:r>
              <a:rPr lang="en-US" sz="2800" kern="0" dirty="0" smtClean="0">
                <a:solidFill>
                  <a:srgbClr val="F4702F"/>
                </a:solidFill>
              </a:rPr>
              <a:t>Align strengths with opportunities</a:t>
            </a: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4648200" y="1676400"/>
            <a:ext cx="4343400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800" kern="0" dirty="0" smtClean="0">
                <a:solidFill>
                  <a:srgbClr val="F4702F"/>
                </a:solidFill>
              </a:rPr>
              <a:t>Empower individuals </a:t>
            </a:r>
          </a:p>
          <a:p>
            <a:r>
              <a:rPr lang="en-US" sz="2800" kern="0" dirty="0" smtClean="0">
                <a:solidFill>
                  <a:srgbClr val="F4702F"/>
                </a:solidFill>
              </a:rPr>
              <a:t>Mentor future leaders</a:t>
            </a:r>
          </a:p>
          <a:p>
            <a:r>
              <a:rPr lang="en-US" sz="2800" kern="0" dirty="0" smtClean="0">
                <a:solidFill>
                  <a:srgbClr val="F4702F"/>
                </a:solidFill>
              </a:rPr>
              <a:t>Encourage and develop critical thinkers</a:t>
            </a:r>
            <a:br>
              <a:rPr lang="en-US" sz="2800" kern="0" dirty="0" smtClean="0">
                <a:solidFill>
                  <a:srgbClr val="F4702F"/>
                </a:solidFill>
              </a:rPr>
            </a:br>
            <a:endParaRPr lang="en-US" sz="2800" kern="0" dirty="0" smtClean="0">
              <a:solidFill>
                <a:srgbClr val="F4702F"/>
              </a:solidFill>
            </a:endParaRPr>
          </a:p>
          <a:p>
            <a:endParaRPr lang="en-US" kern="0" dirty="0"/>
          </a:p>
        </p:txBody>
      </p:sp>
      <p:grpSp>
        <p:nvGrpSpPr>
          <p:cNvPr id="9" name="Group 8"/>
          <p:cNvGrpSpPr/>
          <p:nvPr/>
        </p:nvGrpSpPr>
        <p:grpSpPr>
          <a:xfrm>
            <a:off x="1554480" y="4038599"/>
            <a:ext cx="6096000" cy="2282031"/>
            <a:chOff x="990600" y="4214018"/>
            <a:chExt cx="6096000" cy="2282031"/>
          </a:xfrm>
        </p:grpSpPr>
        <p:grpSp>
          <p:nvGrpSpPr>
            <p:cNvPr id="10" name="Group 9"/>
            <p:cNvGrpSpPr/>
            <p:nvPr/>
          </p:nvGrpSpPr>
          <p:grpSpPr>
            <a:xfrm>
              <a:off x="990600" y="4214018"/>
              <a:ext cx="6096000" cy="2282031"/>
              <a:chOff x="990600" y="4214018"/>
              <a:chExt cx="6096000" cy="2282031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0600" y="4214018"/>
                <a:ext cx="6096000" cy="2282031"/>
              </a:xfrm>
              <a:prstGeom prst="rect">
                <a:avLst/>
              </a:prstGeom>
            </p:spPr>
          </p:pic>
          <p:sp>
            <p:nvSpPr>
              <p:cNvPr id="19" name="Rectangle 18"/>
              <p:cNvSpPr/>
              <p:nvPr/>
            </p:nvSpPr>
            <p:spPr>
              <a:xfrm>
                <a:off x="1295400" y="5867400"/>
                <a:ext cx="5334000" cy="457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214846" y="5893917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45008A"/>
                  </a:solidFill>
                </a:rPr>
                <a:t>Networking</a:t>
              </a:r>
              <a:endParaRPr lang="en-US" dirty="0">
                <a:solidFill>
                  <a:srgbClr val="45008A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591791" y="5893917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45008A"/>
                  </a:solidFill>
                </a:rPr>
                <a:t>Programming</a:t>
              </a:r>
              <a:endParaRPr lang="en-US" dirty="0">
                <a:solidFill>
                  <a:srgbClr val="45008A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419600" y="5893917"/>
              <a:ext cx="6719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45008A"/>
                  </a:solidFill>
                </a:rPr>
                <a:t>Data</a:t>
              </a:r>
              <a:endParaRPr lang="en-US" dirty="0">
                <a:solidFill>
                  <a:srgbClr val="45008A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734594" y="5893917"/>
              <a:ext cx="9925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45008A"/>
                  </a:solidFill>
                </a:rPr>
                <a:t>Support</a:t>
              </a:r>
              <a:endParaRPr lang="en-US" dirty="0">
                <a:solidFill>
                  <a:srgbClr val="45008A"/>
                </a:solidFill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777854" y="5791200"/>
            <a:ext cx="5689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pc="2000" dirty="0" smtClean="0">
                <a:solidFill>
                  <a:srgbClr val="F470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COMMUNICATING</a:t>
            </a:r>
            <a:endParaRPr lang="en-US" b="1" spc="2000" dirty="0">
              <a:solidFill>
                <a:srgbClr val="F4702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977867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ordmark_rev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1981200"/>
            <a:ext cx="2362200" cy="587426"/>
          </a:xfrm>
          <a:prstGeom prst="rect">
            <a:avLst/>
          </a:prstGeom>
        </p:spPr>
      </p:pic>
      <p:pic>
        <p:nvPicPr>
          <p:cNvPr id="7" name="Picture 6" descr="wordmark_rev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55626"/>
            <a:ext cx="2362200" cy="587426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990600"/>
            <a:ext cx="82296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b="1" kern="0" dirty="0" smtClean="0">
                <a:solidFill>
                  <a:srgbClr val="45008A"/>
                </a:solidFill>
              </a:rPr>
              <a:t>Learning Outcomes</a:t>
            </a:r>
            <a:endParaRPr lang="en-US" b="1" kern="0" dirty="0">
              <a:solidFill>
                <a:srgbClr val="45008A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905000"/>
            <a:ext cx="8229600" cy="42211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800" kern="0" dirty="0" smtClean="0">
                <a:solidFill>
                  <a:srgbClr val="F4702F"/>
                </a:solidFill>
              </a:rPr>
              <a:t>Change Management</a:t>
            </a:r>
          </a:p>
          <a:p>
            <a:pPr lvl="1"/>
            <a:r>
              <a:rPr lang="en-US" kern="0" dirty="0" smtClean="0">
                <a:solidFill>
                  <a:srgbClr val="F4702F"/>
                </a:solidFill>
              </a:rPr>
              <a:t>Less fear:  </a:t>
            </a:r>
            <a:r>
              <a:rPr lang="en-US" kern="0" dirty="0">
                <a:solidFill>
                  <a:srgbClr val="F4702F"/>
                </a:solidFill>
              </a:rPr>
              <a:t>W</a:t>
            </a:r>
            <a:r>
              <a:rPr lang="en-US" kern="0" dirty="0" smtClean="0">
                <a:solidFill>
                  <a:srgbClr val="F4702F"/>
                </a:solidFill>
              </a:rPr>
              <a:t>illingness to take risks</a:t>
            </a:r>
          </a:p>
          <a:p>
            <a:r>
              <a:rPr lang="en-US" sz="2800" kern="0" dirty="0" smtClean="0">
                <a:solidFill>
                  <a:srgbClr val="F4702F"/>
                </a:solidFill>
              </a:rPr>
              <a:t>Coaching</a:t>
            </a:r>
          </a:p>
          <a:p>
            <a:pPr lvl="1"/>
            <a:r>
              <a:rPr lang="en-US" kern="0" dirty="0" smtClean="0">
                <a:solidFill>
                  <a:srgbClr val="F4702F"/>
                </a:solidFill>
              </a:rPr>
              <a:t> Empower individuals </a:t>
            </a:r>
          </a:p>
          <a:p>
            <a:r>
              <a:rPr lang="en-US" sz="2800" kern="0" dirty="0" smtClean="0">
                <a:solidFill>
                  <a:srgbClr val="F4702F"/>
                </a:solidFill>
              </a:rPr>
              <a:t>Creativity</a:t>
            </a:r>
          </a:p>
          <a:p>
            <a:pPr lvl="1"/>
            <a:r>
              <a:rPr lang="en-US" kern="0" dirty="0" smtClean="0">
                <a:solidFill>
                  <a:srgbClr val="F4702F"/>
                </a:solidFill>
              </a:rPr>
              <a:t>Encourage and develop critical thinkers</a:t>
            </a:r>
          </a:p>
          <a:p>
            <a:r>
              <a:rPr lang="en-US" sz="2800" kern="0" dirty="0" smtClean="0">
                <a:solidFill>
                  <a:srgbClr val="F4702F"/>
                </a:solidFill>
              </a:rPr>
              <a:t>Collaboration</a:t>
            </a:r>
          </a:p>
          <a:p>
            <a:pPr lvl="1"/>
            <a:r>
              <a:rPr lang="en-US" kern="0" dirty="0" smtClean="0">
                <a:solidFill>
                  <a:srgbClr val="F4702F"/>
                </a:solidFill>
              </a:rPr>
              <a:t>Improved internal communication </a:t>
            </a:r>
            <a:endParaRPr lang="en-US" kern="0" dirty="0">
              <a:solidFill>
                <a:srgbClr val="F470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7867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ordmark_rev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1981200"/>
            <a:ext cx="2362200" cy="587426"/>
          </a:xfrm>
          <a:prstGeom prst="rect">
            <a:avLst/>
          </a:prstGeom>
        </p:spPr>
      </p:pic>
      <p:pic>
        <p:nvPicPr>
          <p:cNvPr id="7" name="Picture 6" descr="wordmark_rev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55626"/>
            <a:ext cx="2362200" cy="587426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1066800"/>
            <a:ext cx="8229600" cy="9906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b="1" kern="0" dirty="0" smtClean="0">
                <a:solidFill>
                  <a:srgbClr val="45008A"/>
                </a:solidFill>
              </a:rPr>
              <a:t>Implementation</a:t>
            </a:r>
            <a:endParaRPr lang="en-US" b="1" kern="0" dirty="0">
              <a:solidFill>
                <a:srgbClr val="45008A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905000"/>
            <a:ext cx="8229600" cy="4648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smtClean="0">
                <a:solidFill>
                  <a:srgbClr val="F4702F"/>
                </a:solidFill>
              </a:rPr>
              <a:t>Four Sessions per Year</a:t>
            </a:r>
          </a:p>
          <a:p>
            <a:r>
              <a:rPr lang="en-US" kern="0" dirty="0" smtClean="0">
                <a:solidFill>
                  <a:srgbClr val="F4702F"/>
                </a:solidFill>
              </a:rPr>
              <a:t>50 Seats Each Session</a:t>
            </a:r>
          </a:p>
          <a:p>
            <a:r>
              <a:rPr lang="en-US" kern="0" dirty="0" smtClean="0">
                <a:solidFill>
                  <a:srgbClr val="F4702F"/>
                </a:solidFill>
              </a:rPr>
              <a:t>Participants are Nominated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4114800"/>
            <a:ext cx="7096125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7867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ordmark_rev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1981200"/>
            <a:ext cx="2362200" cy="587426"/>
          </a:xfrm>
          <a:prstGeom prst="rect">
            <a:avLst/>
          </a:prstGeom>
        </p:spPr>
      </p:pic>
      <p:pic>
        <p:nvPicPr>
          <p:cNvPr id="7" name="Picture 6" descr="wordmark_rev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55626"/>
            <a:ext cx="2362200" cy="587426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914400"/>
            <a:ext cx="8229600" cy="8382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b="1" kern="0" dirty="0" smtClean="0">
                <a:solidFill>
                  <a:srgbClr val="45008A"/>
                </a:solidFill>
              </a:rPr>
              <a:t>Team Creation</a:t>
            </a:r>
            <a:endParaRPr lang="en-US" b="1" kern="0" dirty="0">
              <a:solidFill>
                <a:srgbClr val="45008A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828800"/>
            <a:ext cx="4038600" cy="48768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smtClean="0">
                <a:solidFill>
                  <a:srgbClr val="F4702F"/>
                </a:solidFill>
              </a:rPr>
              <a:t>Five Teams of 10</a:t>
            </a:r>
          </a:p>
          <a:p>
            <a:pPr lvl="1"/>
            <a:r>
              <a:rPr lang="en-US" kern="0" dirty="0" smtClean="0">
                <a:solidFill>
                  <a:srgbClr val="F4702F"/>
                </a:solidFill>
              </a:rPr>
              <a:t>Different Thinking Styles</a:t>
            </a:r>
          </a:p>
          <a:p>
            <a:pPr lvl="2"/>
            <a:r>
              <a:rPr lang="en-US" kern="0" dirty="0" smtClean="0">
                <a:solidFill>
                  <a:srgbClr val="F4702F"/>
                </a:solidFill>
              </a:rPr>
              <a:t>Hermann Brain Dominance Instrument (HBDI)</a:t>
            </a:r>
          </a:p>
          <a:p>
            <a:pPr lvl="1"/>
            <a:r>
              <a:rPr lang="en-US" kern="0" dirty="0" smtClean="0">
                <a:solidFill>
                  <a:srgbClr val="F4702F"/>
                </a:solidFill>
              </a:rPr>
              <a:t>Different Departments</a:t>
            </a:r>
          </a:p>
          <a:p>
            <a:pPr lvl="1"/>
            <a:r>
              <a:rPr lang="en-US" kern="0" dirty="0" smtClean="0">
                <a:solidFill>
                  <a:srgbClr val="F4702F"/>
                </a:solidFill>
              </a:rPr>
              <a:t>Cannot be in group with their Supervisor</a:t>
            </a:r>
          </a:p>
          <a:p>
            <a:pPr lvl="1"/>
            <a:endParaRPr lang="en-US" kern="0" dirty="0" smtClean="0">
              <a:solidFill>
                <a:srgbClr val="F4702F"/>
              </a:solidFill>
            </a:endParaRPr>
          </a:p>
          <a:p>
            <a:r>
              <a:rPr lang="en-US" kern="0" dirty="0" smtClean="0">
                <a:solidFill>
                  <a:srgbClr val="F4702F"/>
                </a:solidFill>
              </a:rPr>
              <a:t>Each Team is Assigned a Mentor (nominated from previous session)</a:t>
            </a:r>
          </a:p>
          <a:p>
            <a:endParaRPr lang="en-US" kern="0" dirty="0"/>
          </a:p>
        </p:txBody>
      </p:sp>
      <p:pic>
        <p:nvPicPr>
          <p:cNvPr id="8" name="Content Placeholder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113568"/>
            <a:ext cx="1397000" cy="1620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Content Placeholder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326" y="2591486"/>
            <a:ext cx="1397000" cy="1620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Content Placeholder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3048000"/>
            <a:ext cx="1397000" cy="1620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Content Placeholder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200" y="4191000"/>
            <a:ext cx="1397000" cy="1620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Content Placeholder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4648200"/>
            <a:ext cx="1397000" cy="1620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977867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ordmark_rev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1981200"/>
            <a:ext cx="2362200" cy="587426"/>
          </a:xfrm>
          <a:prstGeom prst="rect">
            <a:avLst/>
          </a:prstGeom>
        </p:spPr>
      </p:pic>
      <p:pic>
        <p:nvPicPr>
          <p:cNvPr id="7" name="Picture 6" descr="wordmark_rev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55626"/>
            <a:ext cx="2362200" cy="587426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914400"/>
            <a:ext cx="82296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b="1" kern="0" dirty="0" smtClean="0">
                <a:solidFill>
                  <a:srgbClr val="45008A"/>
                </a:solidFill>
              </a:rPr>
              <a:t>Class Activities</a:t>
            </a:r>
            <a:endParaRPr lang="en-US" b="1" kern="0" dirty="0">
              <a:solidFill>
                <a:srgbClr val="45008A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981200"/>
            <a:ext cx="8229600" cy="4572000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 smtClean="0">
                <a:solidFill>
                  <a:srgbClr val="F4702F"/>
                </a:solidFill>
              </a:rPr>
              <a:t>Patrick Lencioni’s Five Dysfunctions of a Team</a:t>
            </a:r>
          </a:p>
          <a:p>
            <a:pPr lvl="1"/>
            <a:r>
              <a:rPr lang="en-US" kern="0" dirty="0" smtClean="0">
                <a:solidFill>
                  <a:srgbClr val="F4702F"/>
                </a:solidFill>
              </a:rPr>
              <a:t>Trust</a:t>
            </a:r>
          </a:p>
          <a:p>
            <a:r>
              <a:rPr lang="en-US" kern="0" dirty="0" smtClean="0">
                <a:solidFill>
                  <a:srgbClr val="F4702F"/>
                </a:solidFill>
              </a:rPr>
              <a:t>Most Proud Moment at CCIT? </a:t>
            </a:r>
          </a:p>
          <a:p>
            <a:r>
              <a:rPr lang="en-US" kern="0" dirty="0" smtClean="0">
                <a:solidFill>
                  <a:srgbClr val="F4702F"/>
                </a:solidFill>
              </a:rPr>
              <a:t>Debrief their HBDI</a:t>
            </a:r>
          </a:p>
          <a:p>
            <a:pPr lvl="1"/>
            <a:r>
              <a:rPr lang="en-US" kern="0" dirty="0" smtClean="0">
                <a:solidFill>
                  <a:srgbClr val="F4702F"/>
                </a:solidFill>
              </a:rPr>
              <a:t>Whole Brain Walk Around:  Employee Recognition</a:t>
            </a:r>
          </a:p>
          <a:p>
            <a:r>
              <a:rPr lang="en-US" kern="0" dirty="0" smtClean="0">
                <a:solidFill>
                  <a:srgbClr val="F4702F"/>
                </a:solidFill>
              </a:rPr>
              <a:t>Coaching Methodology &amp; Conversations</a:t>
            </a:r>
          </a:p>
          <a:p>
            <a:r>
              <a:rPr lang="en-US" kern="0" dirty="0" smtClean="0">
                <a:solidFill>
                  <a:srgbClr val="F4702F"/>
                </a:solidFill>
              </a:rPr>
              <a:t>Dan Pink's Whole New Mind</a:t>
            </a:r>
          </a:p>
          <a:p>
            <a:pPr lvl="1"/>
            <a:r>
              <a:rPr lang="en-US" kern="0" dirty="0" smtClean="0">
                <a:solidFill>
                  <a:srgbClr val="F4702F"/>
                </a:solidFill>
              </a:rPr>
              <a:t>new ways to collaborate and create</a:t>
            </a:r>
          </a:p>
          <a:p>
            <a:r>
              <a:rPr lang="en-US" kern="0" dirty="0" smtClean="0">
                <a:solidFill>
                  <a:srgbClr val="F4702F"/>
                </a:solidFill>
              </a:rPr>
              <a:t>Project Assignment to Implement new Communication Tools</a:t>
            </a:r>
          </a:p>
          <a:p>
            <a:endParaRPr lang="en-US" kern="0" dirty="0" smtClean="0"/>
          </a:p>
          <a:p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3521355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ordmark_rev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1981200"/>
            <a:ext cx="2362200" cy="587426"/>
          </a:xfrm>
          <a:prstGeom prst="rect">
            <a:avLst/>
          </a:prstGeom>
        </p:spPr>
      </p:pic>
      <p:pic>
        <p:nvPicPr>
          <p:cNvPr id="7" name="Picture 6" descr="wordmark_rev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55626"/>
            <a:ext cx="2362200" cy="587426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838201"/>
            <a:ext cx="8229600" cy="8382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b="1" kern="0" dirty="0" smtClean="0">
                <a:solidFill>
                  <a:srgbClr val="45008A"/>
                </a:solidFill>
              </a:rPr>
              <a:t>        Commitment</a:t>
            </a:r>
            <a:endParaRPr lang="en-US" b="1" kern="0" dirty="0">
              <a:solidFill>
                <a:srgbClr val="45008A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0" y="1676401"/>
            <a:ext cx="7658100" cy="50291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371600"/>
            <a:ext cx="4229101" cy="2819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977867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609600"/>
            <a:ext cx="8229600" cy="1143000"/>
          </a:xfrm>
        </p:spPr>
        <p:txBody>
          <a:bodyPr/>
          <a:lstStyle/>
          <a:p>
            <a:r>
              <a:rPr lang="en-US" b="1">
                <a:solidFill>
                  <a:srgbClr val="45008A"/>
                </a:solidFill>
              </a:rPr>
              <a:t>Project Assignment</a:t>
            </a:r>
            <a:endParaRPr lang="en-US" b="1" dirty="0">
              <a:solidFill>
                <a:srgbClr val="45008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>
                <a:solidFill>
                  <a:srgbClr val="F4702F"/>
                </a:solidFill>
              </a:rPr>
              <a:t>Executive Summary</a:t>
            </a:r>
          </a:p>
          <a:p>
            <a:r>
              <a:rPr lang="en-US">
                <a:solidFill>
                  <a:srgbClr val="F4702F"/>
                </a:solidFill>
              </a:rPr>
              <a:t>Each Team has a Portion of the Project</a:t>
            </a:r>
          </a:p>
          <a:p>
            <a:r>
              <a:rPr lang="en-US">
                <a:solidFill>
                  <a:srgbClr val="F4702F"/>
                </a:solidFill>
              </a:rPr>
              <a:t>Two Weeks to Complete</a:t>
            </a:r>
          </a:p>
          <a:p>
            <a:r>
              <a:rPr lang="en-US">
                <a:solidFill>
                  <a:srgbClr val="F4702F"/>
                </a:solidFill>
              </a:rPr>
              <a:t>Present to Clemson University Family</a:t>
            </a:r>
            <a:endParaRPr lang="en-US" dirty="0">
              <a:solidFill>
                <a:srgbClr val="F4702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886200"/>
            <a:ext cx="6134100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8746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8429</TotalTime>
  <Words>627</Words>
  <Application>Microsoft Office PowerPoint</Application>
  <PresentationFormat>On-screen Show (4:3)</PresentationFormat>
  <Paragraphs>175</Paragraphs>
  <Slides>22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Project Assignment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Season Two</vt:lpstr>
      <vt:lpstr>PowerPoint Presentation</vt:lpstr>
    </vt:vector>
  </TitlesOfParts>
  <Company>Clemson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 Affairs Plan</dc:title>
  <dc:creator>Student Affairs</dc:creator>
  <cp:lastModifiedBy>Windows User</cp:lastModifiedBy>
  <cp:revision>161</cp:revision>
  <dcterms:created xsi:type="dcterms:W3CDTF">2011-11-14T16:54:31Z</dcterms:created>
  <dcterms:modified xsi:type="dcterms:W3CDTF">2013-05-29T16:27:08Z</dcterms:modified>
</cp:coreProperties>
</file>