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74"/>
  </p:notesMasterIdLst>
  <p:sldIdLst>
    <p:sldId id="257" r:id="rId3"/>
    <p:sldId id="259" r:id="rId4"/>
    <p:sldId id="357" r:id="rId5"/>
    <p:sldId id="356" r:id="rId6"/>
    <p:sldId id="350" r:id="rId7"/>
    <p:sldId id="353" r:id="rId8"/>
    <p:sldId id="351" r:id="rId9"/>
    <p:sldId id="355" r:id="rId10"/>
    <p:sldId id="313" r:id="rId11"/>
    <p:sldId id="345" r:id="rId12"/>
    <p:sldId id="258" r:id="rId13"/>
    <p:sldId id="263" r:id="rId14"/>
    <p:sldId id="361" r:id="rId15"/>
    <p:sldId id="281" r:id="rId16"/>
    <p:sldId id="261" r:id="rId17"/>
    <p:sldId id="273" r:id="rId18"/>
    <p:sldId id="278" r:id="rId19"/>
    <p:sldId id="279" r:id="rId20"/>
    <p:sldId id="332" r:id="rId21"/>
    <p:sldId id="276" r:id="rId22"/>
    <p:sldId id="358" r:id="rId23"/>
    <p:sldId id="265" r:id="rId24"/>
    <p:sldId id="338" r:id="rId25"/>
    <p:sldId id="267" r:id="rId26"/>
    <p:sldId id="339" r:id="rId27"/>
    <p:sldId id="275" r:id="rId28"/>
    <p:sldId id="269" r:id="rId29"/>
    <p:sldId id="340" r:id="rId30"/>
    <p:sldId id="264" r:id="rId31"/>
    <p:sldId id="341" r:id="rId32"/>
    <p:sldId id="295" r:id="rId33"/>
    <p:sldId id="343" r:id="rId34"/>
    <p:sldId id="268" r:id="rId35"/>
    <p:sldId id="342" r:id="rId36"/>
    <p:sldId id="274" r:id="rId37"/>
    <p:sldId id="270" r:id="rId38"/>
    <p:sldId id="346" r:id="rId39"/>
    <p:sldId id="344" r:id="rId40"/>
    <p:sldId id="360" r:id="rId41"/>
    <p:sldId id="296" r:id="rId42"/>
    <p:sldId id="359" r:id="rId43"/>
    <p:sldId id="325" r:id="rId44"/>
    <p:sldId id="347" r:id="rId45"/>
    <p:sldId id="324" r:id="rId46"/>
    <p:sldId id="348" r:id="rId47"/>
    <p:sldId id="301" r:id="rId48"/>
    <p:sldId id="349" r:id="rId49"/>
    <p:sldId id="283" r:id="rId50"/>
    <p:sldId id="288" r:id="rId51"/>
    <p:sldId id="290" r:id="rId52"/>
    <p:sldId id="300" r:id="rId53"/>
    <p:sldId id="309" r:id="rId54"/>
    <p:sldId id="310" r:id="rId55"/>
    <p:sldId id="334" r:id="rId56"/>
    <p:sldId id="335" r:id="rId57"/>
    <p:sldId id="336" r:id="rId58"/>
    <p:sldId id="337" r:id="rId59"/>
    <p:sldId id="333" r:id="rId60"/>
    <p:sldId id="308" r:id="rId61"/>
    <p:sldId id="314" r:id="rId62"/>
    <p:sldId id="315" r:id="rId63"/>
    <p:sldId id="326" r:id="rId64"/>
    <p:sldId id="327" r:id="rId65"/>
    <p:sldId id="328" r:id="rId66"/>
    <p:sldId id="330" r:id="rId67"/>
    <p:sldId id="329" r:id="rId68"/>
    <p:sldId id="318" r:id="rId69"/>
    <p:sldId id="331" r:id="rId70"/>
    <p:sldId id="312" r:id="rId71"/>
    <p:sldId id="362" r:id="rId72"/>
    <p:sldId id="323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8" d="100"/>
          <a:sy n="118" d="100"/>
        </p:scale>
        <p:origin x="-1422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30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638C8-2BB6-6547-809B-078098E2C8CD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B63C1-7AE7-1E44-A528-BE423F863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2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16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20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21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22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23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24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25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26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27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28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29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30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B63C1-7AE7-1E44-A528-BE423F8635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88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33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34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35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36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37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38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39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3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42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43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48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59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70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71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4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11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12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13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14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DF109-A73B-EF43-8D39-D26118E56E4F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15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Helvetica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91F71F63-B49F-7A4D-93CE-3D381F2355F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5/29/2013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44E9E12D-C2CC-9C41-B4A0-FC9C7F03C7B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Helvetica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6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6.wdp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microsoft.com/office/2007/relationships/hdphoto" Target="../media/hdphoto9.wdp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eg"/><Relationship Id="rId5" Type="http://schemas.microsoft.com/office/2007/relationships/hdphoto" Target="../media/hdphoto8.wdp"/><Relationship Id="rId4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plus.google.com/u/0/b/102816685712404555401/102816685712404555401/posts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217" y="1055398"/>
            <a:ext cx="8558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Helvetica"/>
                <a:cs typeface="Helvetica"/>
              </a:rPr>
              <a:t>FROM THE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Helvetica"/>
                <a:cs typeface="Helvetica"/>
              </a:rPr>
              <a:t>EYE</a:t>
            </a:r>
            <a:r>
              <a:rPr lang="en-US" sz="2800" b="1" dirty="0" smtClean="0">
                <a:solidFill>
                  <a:prstClr val="white"/>
                </a:solidFill>
                <a:latin typeface="Helvetica"/>
                <a:cs typeface="Helvetica"/>
              </a:rPr>
              <a:t> to the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Helvetica"/>
                <a:cs typeface="Helvetica"/>
              </a:rPr>
              <a:t>STYLUS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Helvetica"/>
              <a:cs typeface="Helvetica"/>
            </a:endParaRPr>
          </a:p>
          <a:p>
            <a:pPr algn="ctr"/>
            <a:endParaRPr lang="en-US" sz="2800" b="1" dirty="0">
              <a:solidFill>
                <a:prstClr val="white"/>
              </a:solidFill>
              <a:latin typeface="Helvetica"/>
              <a:cs typeface="Helvetica"/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  <a:latin typeface="Helvetica"/>
                <a:cs typeface="Helvetica"/>
              </a:rPr>
              <a:t>Tablet Computing as a Means to Spatial Awareness</a:t>
            </a:r>
            <a:endParaRPr lang="en-US" sz="2800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457343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lvetica"/>
                <a:cs typeface="Helvetica"/>
              </a:rPr>
              <a:t>welcome</a:t>
            </a:r>
            <a:endParaRPr lang="en-US" sz="15000" b="1" dirty="0">
              <a:solidFill>
                <a:prstClr val="black">
                  <a:lumMod val="85000"/>
                  <a:lumOff val="15000"/>
                </a:prst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462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-130314-pope-2005.photoblog9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922" y="172190"/>
            <a:ext cx="6113041" cy="3056521"/>
          </a:xfrm>
          <a:prstGeom prst="rect">
            <a:avLst/>
          </a:prstGeom>
        </p:spPr>
      </p:pic>
      <p:pic>
        <p:nvPicPr>
          <p:cNvPr id="3" name="Picture 2" descr="pb-130314-pope-2013.photoblog90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921" y="3414051"/>
            <a:ext cx="6113041" cy="3056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29191" y="6543455"/>
            <a:ext cx="1721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Helvetica"/>
                <a:cs typeface="Helvetica"/>
              </a:rPr>
              <a:t>Source: MSNBC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29191" y="2771980"/>
            <a:ext cx="1721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Helvetica"/>
                <a:cs typeface="Helvetica"/>
              </a:rPr>
              <a:t>Funeral parade of Pope John Paul II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064" y="5545711"/>
            <a:ext cx="1160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Introduction of Pope Francis I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5064" y="6280458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5323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0" y="3079411"/>
            <a:ext cx="914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b="1" dirty="0" smtClean="0">
                <a:latin typeface="Helvetica"/>
              </a:rPr>
              <a:t>This</a:t>
            </a:r>
            <a:r>
              <a:rPr lang="en-US" sz="3500" b="1" dirty="0" smtClean="0">
                <a:solidFill>
                  <a:prstClr val="white"/>
                </a:solidFill>
                <a:latin typeface="Helvetica"/>
              </a:rPr>
              <a:t> is about an </a:t>
            </a:r>
            <a:r>
              <a:rPr lang="en-US" sz="3500" b="1" dirty="0" smtClean="0">
                <a:solidFill>
                  <a:schemeClr val="accent6">
                    <a:lumMod val="75000"/>
                  </a:schemeClr>
                </a:solidFill>
                <a:latin typeface="Helvetica"/>
              </a:rPr>
              <a:t>app.</a:t>
            </a:r>
            <a:endParaRPr lang="en-US" sz="3500" dirty="0">
              <a:solidFill>
                <a:schemeClr val="accent6">
                  <a:lumMod val="75000"/>
                </a:schemeClr>
              </a:solidFill>
              <a:latin typeface="Helvetica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5064" y="6280458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077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t_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8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6598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3076" name="Picture 4" descr="C:\Users\kyleparker\Dropbox\Development\Projects\traveler for BSU\media assets\screenshots\v2.1\device-2013-05-27-2022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530352"/>
            <a:ext cx="30861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kyleparker\Dropbox\Development\Projects\traveler for BSU\media assets\screenshots\v2.1\device-2013-05-27-20274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30352"/>
            <a:ext cx="30861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6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0" y="3079411"/>
            <a:ext cx="914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b="1" dirty="0" smtClean="0">
                <a:latin typeface="Helvetica"/>
              </a:rPr>
              <a:t>This</a:t>
            </a:r>
            <a:r>
              <a:rPr lang="en-US" sz="3500" b="1" dirty="0" smtClean="0">
                <a:solidFill>
                  <a:prstClr val="white"/>
                </a:solidFill>
                <a:latin typeface="Helvetica"/>
              </a:rPr>
              <a:t> is about the </a:t>
            </a:r>
            <a:r>
              <a:rPr lang="en-US" sz="3500" b="1" dirty="0" smtClean="0">
                <a:solidFill>
                  <a:srgbClr val="E46C0A"/>
                </a:solidFill>
                <a:latin typeface="Helvetica"/>
              </a:rPr>
              <a:t>pedagogy of travel</a:t>
            </a:r>
            <a:r>
              <a:rPr lang="en-US" sz="3500" b="1" dirty="0" smtClean="0">
                <a:solidFill>
                  <a:schemeClr val="accent6">
                    <a:lumMod val="75000"/>
                  </a:schemeClr>
                </a:solidFill>
                <a:latin typeface="Helvetica"/>
              </a:rPr>
              <a:t>.</a:t>
            </a:r>
            <a:endParaRPr lang="en-US" sz="3500" dirty="0">
              <a:solidFill>
                <a:schemeClr val="accent6">
                  <a:lumMod val="75000"/>
                </a:schemeClr>
              </a:solidFill>
              <a:latin typeface="Helvetica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0772" y="6280458"/>
            <a:ext cx="420030" cy="42003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Ls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4420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0" y="2779389"/>
            <a:ext cx="9144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b="1" dirty="0" smtClean="0">
                <a:latin typeface="Helvetica"/>
              </a:rPr>
              <a:t>This </a:t>
            </a:r>
            <a:r>
              <a:rPr lang="en-US" sz="3500" b="1" dirty="0" smtClean="0">
                <a:solidFill>
                  <a:prstClr val="white"/>
                </a:solidFill>
                <a:latin typeface="Helvetica"/>
              </a:rPr>
              <a:t>is about confronting travelers with a mission to </a:t>
            </a:r>
            <a:r>
              <a:rPr lang="en-US" sz="3500" b="1" dirty="0" smtClean="0">
                <a:solidFill>
                  <a:srgbClr val="FF6600"/>
                </a:solidFill>
                <a:latin typeface="Helvetica"/>
              </a:rPr>
              <a:t>think critically, assess, and develop a set of self directed learning outcomes</a:t>
            </a:r>
            <a:endParaRPr lang="en-US" sz="3500" dirty="0">
              <a:solidFill>
                <a:srgbClr val="FF6600"/>
              </a:solidFill>
              <a:latin typeface="Helvetica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0772" y="6280458"/>
            <a:ext cx="420030" cy="42003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Ls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33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8862" y="619831"/>
            <a:ext cx="32766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prstClr val="black">
                    <a:lumMod val="85000"/>
                    <a:lumOff val="15000"/>
                  </a:prstClr>
                </a:solidFill>
                <a:latin typeface="Helvetica"/>
                <a:cs typeface="Helvetica"/>
              </a:rPr>
              <a:t>?</a:t>
            </a:r>
          </a:p>
        </p:txBody>
      </p:sp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021703" y="481168"/>
            <a:ext cx="7113724" cy="199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b="1" dirty="0">
                <a:solidFill>
                  <a:srgbClr val="E46C0A"/>
                </a:solidFill>
                <a:latin typeface="Helvetica"/>
              </a:rPr>
              <a:t>HOW</a:t>
            </a:r>
            <a:r>
              <a:rPr lang="en-US" sz="3500" b="1" dirty="0">
                <a:solidFill>
                  <a:prstClr val="white"/>
                </a:solidFill>
                <a:latin typeface="Helvetica"/>
              </a:rPr>
              <a:t> to </a:t>
            </a:r>
            <a:r>
              <a:rPr lang="en-US" sz="3500" b="1" dirty="0" smtClean="0">
                <a:solidFill>
                  <a:prstClr val="white"/>
                </a:solidFill>
                <a:latin typeface="Helvetica"/>
              </a:rPr>
              <a:t>develop: </a:t>
            </a:r>
          </a:p>
          <a:p>
            <a:pPr algn="ctr" eaLnBrk="0" hangingPunct="0">
              <a:spcBef>
                <a:spcPct val="50000"/>
              </a:spcBef>
            </a:pPr>
            <a:endParaRPr lang="en-US" sz="3500" b="1" dirty="0">
              <a:solidFill>
                <a:prstClr val="white"/>
              </a:solidFill>
              <a:latin typeface="Helvetica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rgbClr val="E46C0A"/>
                </a:solidFill>
                <a:latin typeface="Helvetica"/>
              </a:rPr>
              <a:t>Field sketching skills based in tradition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5065" y="6260457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37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t_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5065" y="6260457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143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c89175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294" y="1289008"/>
            <a:ext cx="2771462" cy="3609223"/>
          </a:xfrm>
          <a:prstGeom prst="rect">
            <a:avLst/>
          </a:prstGeom>
        </p:spPr>
      </p:pic>
      <p:pic>
        <p:nvPicPr>
          <p:cNvPr id="5" name="Picture 4" descr="4f61ca98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2527" y="1289008"/>
            <a:ext cx="2771461" cy="3609223"/>
          </a:xfrm>
          <a:prstGeom prst="rect">
            <a:avLst/>
          </a:prstGeom>
        </p:spPr>
      </p:pic>
      <p:pic>
        <p:nvPicPr>
          <p:cNvPr id="6" name="Picture 5" descr="66f2d20d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5309" y="1289008"/>
            <a:ext cx="2771462" cy="36092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294" y="5098743"/>
            <a:ext cx="277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Park at Lakeshore East</a:t>
            </a:r>
          </a:p>
          <a:p>
            <a:pPr algn="ctr"/>
            <a:r>
              <a:rPr lang="en-US" sz="1400" dirty="0" smtClean="0">
                <a:latin typeface="Helvetica"/>
                <a:cs typeface="Helvetica"/>
              </a:rPr>
              <a:t>Office of James Burnett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2526" y="5098743"/>
            <a:ext cx="277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Chicago Public Library</a:t>
            </a:r>
          </a:p>
          <a:p>
            <a:pPr algn="ctr"/>
            <a:r>
              <a:rPr lang="en-US" sz="1400" dirty="0" smtClean="0">
                <a:latin typeface="Helvetica"/>
                <a:cs typeface="Helvetica"/>
              </a:rPr>
              <a:t>Hammond </a:t>
            </a:r>
            <a:r>
              <a:rPr lang="en-US" sz="1400" dirty="0" err="1" smtClean="0">
                <a:latin typeface="Helvetica"/>
                <a:cs typeface="Helvetica"/>
              </a:rPr>
              <a:t>Beeby</a:t>
            </a:r>
            <a:r>
              <a:rPr lang="en-US" sz="1400" dirty="0" smtClean="0">
                <a:latin typeface="Helvetica"/>
                <a:cs typeface="Helvetica"/>
              </a:rPr>
              <a:t> &amp; </a:t>
            </a:r>
            <a:r>
              <a:rPr lang="en-US" sz="1400" dirty="0" err="1" smtClean="0">
                <a:latin typeface="Helvetica"/>
                <a:cs typeface="Helvetica"/>
              </a:rPr>
              <a:t>Babka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5309" y="5098743"/>
            <a:ext cx="277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Crown Hall</a:t>
            </a:r>
          </a:p>
          <a:p>
            <a:pPr algn="ctr"/>
            <a:r>
              <a:rPr lang="en-US" sz="1400" dirty="0" smtClean="0">
                <a:latin typeface="Helvetica"/>
                <a:cs typeface="Helvetica"/>
              </a:rPr>
              <a:t>Ludwig von </a:t>
            </a:r>
            <a:r>
              <a:rPr lang="en-US" sz="1400" dirty="0" err="1" smtClean="0">
                <a:latin typeface="Helvetica"/>
                <a:cs typeface="Helvetica"/>
              </a:rPr>
              <a:t>Mies</a:t>
            </a:r>
            <a:r>
              <a:rPr lang="en-US" sz="1400" dirty="0" smtClean="0">
                <a:latin typeface="Helvetica"/>
                <a:cs typeface="Helvetica"/>
              </a:rPr>
              <a:t> van der </a:t>
            </a:r>
            <a:r>
              <a:rPr lang="en-US" sz="1400" dirty="0" err="1" smtClean="0">
                <a:latin typeface="Helvetica"/>
                <a:cs typeface="Helvetica"/>
              </a:rPr>
              <a:t>Rohe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0" name="Double Bracket 9"/>
          <p:cNvSpPr/>
          <p:nvPr/>
        </p:nvSpPr>
        <p:spPr>
          <a:xfrm>
            <a:off x="6075309" y="6068002"/>
            <a:ext cx="2771462" cy="515602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Lohren Deeg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5065" y="6260457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945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9294" y="5098743"/>
            <a:ext cx="2771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Venice, Italy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2526" y="5098743"/>
            <a:ext cx="2771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Cork Trees in Portugal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5309" y="5098743"/>
            <a:ext cx="2771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Great Wall of China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0" name="Double Bracket 9"/>
          <p:cNvSpPr/>
          <p:nvPr/>
        </p:nvSpPr>
        <p:spPr>
          <a:xfrm>
            <a:off x="6075309" y="6068002"/>
            <a:ext cx="2771462" cy="515602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Les Smith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2" name="Picture 1" descr="fa375a4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77" y="1289008"/>
            <a:ext cx="2564280" cy="3609223"/>
          </a:xfrm>
          <a:prstGeom prst="rect">
            <a:avLst/>
          </a:prstGeom>
        </p:spPr>
      </p:pic>
      <p:pic>
        <p:nvPicPr>
          <p:cNvPr id="3" name="Picture 2" descr="26131cb5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7190" y="1270054"/>
            <a:ext cx="2627141" cy="3628178"/>
          </a:xfrm>
          <a:prstGeom prst="rect">
            <a:avLst/>
          </a:prstGeom>
        </p:spPr>
      </p:pic>
      <p:pic>
        <p:nvPicPr>
          <p:cNvPr id="11" name="Picture 10" descr="3d85e32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309" y="1270054"/>
            <a:ext cx="2581857" cy="363396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70772" y="6280458"/>
            <a:ext cx="420030" cy="42003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Ls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056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9217" y="2600044"/>
            <a:ext cx="2728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Helvetica"/>
              </a:rPr>
              <a:t>Kyle Parker</a:t>
            </a:r>
            <a:endParaRPr lang="en-US" dirty="0">
              <a:solidFill>
                <a:srgbClr val="FF6600"/>
              </a:solidFill>
              <a:latin typeface="Helvetica"/>
            </a:endParaRPr>
          </a:p>
          <a:p>
            <a:endParaRPr lang="en-US" dirty="0">
              <a:solidFill>
                <a:prstClr val="white"/>
              </a:solidFill>
              <a:latin typeface="Helvetica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Helvetica"/>
              </a:rPr>
              <a:t>Senior Software Engineer for Developing Technologies</a:t>
            </a:r>
            <a:endParaRPr lang="en-US" dirty="0">
              <a:solidFill>
                <a:prstClr val="white"/>
              </a:solidFill>
              <a:latin typeface="Helvetica"/>
            </a:endParaRPr>
          </a:p>
          <a:p>
            <a:endParaRPr lang="en-US" dirty="0" smtClean="0">
              <a:solidFill>
                <a:prstClr val="white"/>
              </a:solidFill>
              <a:latin typeface="Helvetica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Helvetica"/>
              </a:rPr>
              <a:t>Information Technology Services</a:t>
            </a:r>
            <a:endParaRPr lang="en-US" dirty="0">
              <a:solidFill>
                <a:prstClr val="white"/>
              </a:solidFill>
              <a:latin typeface="Helvetica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Helvetica"/>
              </a:rPr>
              <a:t>Ball State </a:t>
            </a:r>
            <a:r>
              <a:rPr lang="en-US" dirty="0">
                <a:solidFill>
                  <a:prstClr val="white"/>
                </a:solidFill>
                <a:latin typeface="Helvetica"/>
              </a:rPr>
              <a:t>University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309217" y="1055398"/>
            <a:ext cx="8558696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FROM THE EYE to the STYLUS</a:t>
            </a:r>
            <a:endParaRPr lang="en-US" sz="2800" b="1" dirty="0">
              <a:solidFill>
                <a:schemeClr val="bg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  <a:p>
            <a:pPr algn="ctr"/>
            <a:endParaRPr lang="en-US" sz="2800" b="1" dirty="0">
              <a:solidFill>
                <a:schemeClr val="bg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  <a:p>
            <a:pPr algn="ctr"/>
            <a:r>
              <a:rPr lang="en-US" sz="2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Tablet Computing as a Means to Spatial Awareness</a:t>
            </a:r>
            <a:endParaRPr lang="en-US" sz="2800" dirty="0">
              <a:solidFill>
                <a:schemeClr val="bg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137102" y="2746457"/>
            <a:ext cx="0" cy="299290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55228" y="2746457"/>
            <a:ext cx="0" cy="299290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0913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8862" y="619831"/>
            <a:ext cx="32766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prstClr val="black">
                    <a:lumMod val="85000"/>
                    <a:lumOff val="15000"/>
                  </a:prstClr>
                </a:solidFill>
                <a:latin typeface="Helvetica"/>
                <a:cs typeface="Helvetica"/>
              </a:rPr>
              <a:t>?</a:t>
            </a:r>
          </a:p>
        </p:txBody>
      </p:sp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021703" y="481168"/>
            <a:ext cx="7113724" cy="310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b="1" dirty="0">
                <a:solidFill>
                  <a:srgbClr val="F79646"/>
                </a:solidFill>
                <a:latin typeface="Helvetica"/>
              </a:rPr>
              <a:t>HOW</a:t>
            </a:r>
            <a:r>
              <a:rPr lang="en-US" sz="3500" b="1" dirty="0">
                <a:solidFill>
                  <a:prstClr val="white"/>
                </a:solidFill>
                <a:latin typeface="Helvetica"/>
              </a:rPr>
              <a:t> to </a:t>
            </a:r>
            <a:r>
              <a:rPr lang="en-US" sz="3500" b="1" dirty="0" smtClean="0">
                <a:solidFill>
                  <a:prstClr val="white"/>
                </a:solidFill>
                <a:latin typeface="Helvetica"/>
              </a:rPr>
              <a:t>develop: </a:t>
            </a:r>
          </a:p>
          <a:p>
            <a:pPr algn="ctr" eaLnBrk="0" hangingPunct="0">
              <a:spcBef>
                <a:spcPct val="50000"/>
              </a:spcBef>
            </a:pPr>
            <a:endParaRPr lang="en-US" sz="3500" b="1" dirty="0">
              <a:solidFill>
                <a:prstClr val="white"/>
              </a:solidFill>
              <a:latin typeface="Helvetica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prstClr val="white"/>
                </a:solidFill>
                <a:latin typeface="Helvetica"/>
              </a:rPr>
              <a:t>Field sketching skills based in tradition</a:t>
            </a:r>
          </a:p>
          <a:p>
            <a:pPr algn="ctr" eaLnBrk="0" hangingPunct="0">
              <a:spcBef>
                <a:spcPct val="50000"/>
              </a:spcBef>
            </a:pPr>
            <a:endParaRPr lang="en-US" sz="2400" b="1" dirty="0">
              <a:solidFill>
                <a:prstClr val="white"/>
              </a:solidFill>
              <a:latin typeface="Helvetica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rgbClr val="E46C0A"/>
                </a:solidFill>
                <a:latin typeface="Helvetica"/>
              </a:rPr>
              <a:t>Meaningful spatial and geographic awareness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5065" y="6260457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1887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065" y="5472647"/>
            <a:ext cx="1924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Rick </a:t>
            </a:r>
            <a:r>
              <a:rPr lang="en-US" sz="1400" dirty="0" err="1" smtClean="0">
                <a:latin typeface="Helvetica"/>
                <a:cs typeface="Helvetica"/>
              </a:rPr>
              <a:t>Steves’s</a:t>
            </a:r>
            <a:r>
              <a:rPr lang="en-US" sz="1400" dirty="0" smtClean="0">
                <a:latin typeface="Helvetica"/>
                <a:cs typeface="Helvetica"/>
              </a:rPr>
              <a:t> Europe Through the Back Door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5065" y="6260457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3" name="Picture 2" descr="champswal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5" y="1283970"/>
            <a:ext cx="1924991" cy="4048667"/>
          </a:xfrm>
          <a:prstGeom prst="rect">
            <a:avLst/>
          </a:prstGeom>
        </p:spPr>
      </p:pic>
      <p:pic>
        <p:nvPicPr>
          <p:cNvPr id="8" name="Picture 7" descr="photo (8)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71" r="29612"/>
          <a:stretch/>
        </p:blipFill>
        <p:spPr>
          <a:xfrm>
            <a:off x="6810186" y="1283970"/>
            <a:ext cx="2210059" cy="4048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10186" y="5472647"/>
            <a:ext cx="2210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Google Glass</a:t>
            </a:r>
            <a:endParaRPr lang="en-US" sz="1400" dirty="0">
              <a:latin typeface="Helvetica"/>
              <a:cs typeface="Helvetica"/>
            </a:endParaRPr>
          </a:p>
        </p:txBody>
      </p:sp>
      <p:pic>
        <p:nvPicPr>
          <p:cNvPr id="10" name="Picture 9" descr="image (1)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20" y="1283970"/>
            <a:ext cx="2260062" cy="40486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00120" y="5472647"/>
            <a:ext cx="2210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Google Fieldtrip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0060" y="5472647"/>
            <a:ext cx="1990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Map My Run</a:t>
            </a:r>
            <a:endParaRPr lang="en-US" sz="1400" dirty="0">
              <a:latin typeface="Helvetica"/>
              <a:cs typeface="Helvetica"/>
            </a:endParaRPr>
          </a:p>
        </p:txBody>
      </p:sp>
      <p:pic>
        <p:nvPicPr>
          <p:cNvPr id="14" name="Picture 13" descr="mapmyrun_accessed4222013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0" t="36457" r="40195" b="8713"/>
          <a:stretch/>
        </p:blipFill>
        <p:spPr>
          <a:xfrm>
            <a:off x="2190060" y="1283970"/>
            <a:ext cx="2070056" cy="40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t_0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pic>
        <p:nvPicPr>
          <p:cNvPr id="6" name="Picture 5" descr="tablet_01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3" r="36814" b="6120"/>
          <a:stretch/>
        </p:blipFill>
        <p:spPr>
          <a:xfrm>
            <a:off x="0" y="2560320"/>
            <a:ext cx="5777762" cy="334670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7251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t_0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pic>
        <p:nvPicPr>
          <p:cNvPr id="7" name="Picture 6" descr="tablet_01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3" r="36814" b="6120"/>
          <a:stretch/>
        </p:blipFill>
        <p:spPr>
          <a:xfrm>
            <a:off x="0" y="2560320"/>
            <a:ext cx="5777762" cy="3346704"/>
          </a:xfrm>
          <a:prstGeom prst="rect">
            <a:avLst/>
          </a:prstGeom>
        </p:spPr>
      </p:pic>
      <p:sp>
        <p:nvSpPr>
          <p:cNvPr id="4" name="Pentagon 3"/>
          <p:cNvSpPr/>
          <p:nvPr/>
        </p:nvSpPr>
        <p:spPr>
          <a:xfrm rot="10800000" flipV="1">
            <a:off x="4582907" y="3152488"/>
            <a:ext cx="2654518" cy="1315213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Integration with geospatial mapping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737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t_0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pic>
        <p:nvPicPr>
          <p:cNvPr id="7" name="Picture 6" descr="tablet_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3" r="36814" b="57217"/>
          <a:stretch/>
        </p:blipFill>
        <p:spPr>
          <a:xfrm>
            <a:off x="-3760" y="2560320"/>
            <a:ext cx="5777762" cy="40003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099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t_0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pic>
        <p:nvPicPr>
          <p:cNvPr id="7" name="Picture 6" descr="tablet_01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3" r="36814" b="57217"/>
          <a:stretch/>
        </p:blipFill>
        <p:spPr>
          <a:xfrm>
            <a:off x="0" y="2560320"/>
            <a:ext cx="5777762" cy="400033"/>
          </a:xfrm>
          <a:prstGeom prst="rect">
            <a:avLst/>
          </a:prstGeom>
        </p:spPr>
      </p:pic>
      <p:sp>
        <p:nvSpPr>
          <p:cNvPr id="4" name="Pentagon 3"/>
          <p:cNvSpPr/>
          <p:nvPr/>
        </p:nvSpPr>
        <p:spPr>
          <a:xfrm rot="10800000" flipV="1">
            <a:off x="5729173" y="2067835"/>
            <a:ext cx="2654518" cy="1315213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Record, save and share GPS referenced paths</a:t>
            </a:r>
            <a:r>
              <a:rPr lang="en-US" b="1" dirty="0">
                <a:latin typeface="Helvetica"/>
                <a:cs typeface="Helvetica"/>
              </a:rPr>
              <a:t> </a:t>
            </a:r>
            <a:r>
              <a:rPr lang="en-US" b="1" dirty="0" smtClean="0">
                <a:latin typeface="Helvetica"/>
                <a:cs typeface="Helvetica"/>
              </a:rPr>
              <a:t>with a time stamp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3790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8862" y="619831"/>
            <a:ext cx="32766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prstClr val="black">
                    <a:lumMod val="85000"/>
                    <a:lumOff val="15000"/>
                  </a:prstClr>
                </a:solidFill>
                <a:latin typeface="Helvetica"/>
                <a:cs typeface="Helvetica"/>
              </a:rPr>
              <a:t>?</a:t>
            </a:r>
          </a:p>
        </p:txBody>
      </p:sp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021703" y="481168"/>
            <a:ext cx="7113724" cy="420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b="1" dirty="0">
                <a:solidFill>
                  <a:srgbClr val="F79646"/>
                </a:solidFill>
                <a:latin typeface="Helvetica"/>
              </a:rPr>
              <a:t>HOW</a:t>
            </a:r>
            <a:r>
              <a:rPr lang="en-US" sz="3500" b="1" dirty="0">
                <a:solidFill>
                  <a:prstClr val="white"/>
                </a:solidFill>
                <a:latin typeface="Helvetica"/>
              </a:rPr>
              <a:t> to </a:t>
            </a:r>
            <a:r>
              <a:rPr lang="en-US" sz="3500" b="1" dirty="0" smtClean="0">
                <a:solidFill>
                  <a:prstClr val="white"/>
                </a:solidFill>
                <a:latin typeface="Helvetica"/>
              </a:rPr>
              <a:t>develop: </a:t>
            </a:r>
          </a:p>
          <a:p>
            <a:pPr algn="ctr" eaLnBrk="0" hangingPunct="0">
              <a:spcBef>
                <a:spcPct val="50000"/>
              </a:spcBef>
            </a:pPr>
            <a:endParaRPr lang="en-US" sz="3500" b="1" dirty="0">
              <a:solidFill>
                <a:prstClr val="white"/>
              </a:solidFill>
              <a:latin typeface="Helvetica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prstClr val="white"/>
                </a:solidFill>
                <a:latin typeface="Helvetica"/>
              </a:rPr>
              <a:t>Field sketching skills based in tradition</a:t>
            </a:r>
          </a:p>
          <a:p>
            <a:pPr algn="ctr" eaLnBrk="0" hangingPunct="0">
              <a:spcBef>
                <a:spcPct val="50000"/>
              </a:spcBef>
            </a:pPr>
            <a:endParaRPr lang="en-US" sz="2400" b="1" dirty="0">
              <a:solidFill>
                <a:prstClr val="white"/>
              </a:solidFill>
              <a:latin typeface="Helvetica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prstClr val="white"/>
                </a:solidFill>
                <a:latin typeface="Helvetica"/>
              </a:rPr>
              <a:t>Meaningful spatial and geographic awareness</a:t>
            </a:r>
          </a:p>
          <a:p>
            <a:pPr algn="ctr" eaLnBrk="0" hangingPunct="0">
              <a:spcBef>
                <a:spcPct val="50000"/>
              </a:spcBef>
            </a:pPr>
            <a:endParaRPr lang="en-US" sz="2400" b="1" dirty="0">
              <a:solidFill>
                <a:prstClr val="white"/>
              </a:solidFill>
              <a:latin typeface="Helvetica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rgbClr val="E46C0A"/>
                </a:solidFill>
                <a:latin typeface="Helvetica"/>
              </a:rPr>
              <a:t>Bundled travel media on one device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7051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t_0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pic>
        <p:nvPicPr>
          <p:cNvPr id="7" name="Picture 6" descr="tablet_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t="7434" r="136" b="65092"/>
          <a:stretch/>
        </p:blipFill>
        <p:spPr>
          <a:xfrm>
            <a:off x="5830158" y="928151"/>
            <a:ext cx="3313841" cy="15701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309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t_0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pic>
        <p:nvPicPr>
          <p:cNvPr id="7" name="Picture 6" descr="tablet_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t="7434" r="136" b="65092"/>
          <a:stretch/>
        </p:blipFill>
        <p:spPr>
          <a:xfrm>
            <a:off x="5830158" y="932688"/>
            <a:ext cx="3313841" cy="15701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4" name="Pentagon 3"/>
          <p:cNvSpPr/>
          <p:nvPr/>
        </p:nvSpPr>
        <p:spPr>
          <a:xfrm rot="10800000" flipH="1" flipV="1">
            <a:off x="3303820" y="873766"/>
            <a:ext cx="2654518" cy="1315213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Media is stored in a gallery and later in a backup server</a:t>
            </a:r>
            <a:endParaRPr lang="en-US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4167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t_0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pic>
        <p:nvPicPr>
          <p:cNvPr id="7" name="Picture 6" descr="tablet_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t="34384" r="136" b="6118"/>
          <a:stretch/>
        </p:blipFill>
        <p:spPr>
          <a:xfrm>
            <a:off x="5830158" y="2505828"/>
            <a:ext cx="3313841" cy="340024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2639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9217" y="2600044"/>
            <a:ext cx="2728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Helvetica"/>
              </a:rPr>
              <a:t>Kyle Parker</a:t>
            </a:r>
            <a:endParaRPr lang="en-US" dirty="0">
              <a:solidFill>
                <a:srgbClr val="595959"/>
              </a:solidFill>
              <a:latin typeface="Helvetica"/>
            </a:endParaRPr>
          </a:p>
          <a:p>
            <a:endParaRPr lang="en-US" dirty="0">
              <a:solidFill>
                <a:srgbClr val="595959"/>
              </a:solidFill>
              <a:latin typeface="Helvetica"/>
            </a:endParaRPr>
          </a:p>
          <a:p>
            <a:r>
              <a:rPr lang="en-US" dirty="0" smtClean="0">
                <a:solidFill>
                  <a:srgbClr val="595959"/>
                </a:solidFill>
                <a:latin typeface="Helvetica"/>
              </a:rPr>
              <a:t>Senior Software Engineer for Developing Technologies</a:t>
            </a:r>
            <a:endParaRPr lang="en-US" dirty="0">
              <a:solidFill>
                <a:srgbClr val="595959"/>
              </a:solidFill>
              <a:latin typeface="Helvetica"/>
            </a:endParaRPr>
          </a:p>
          <a:p>
            <a:endParaRPr lang="en-US" dirty="0" smtClean="0">
              <a:solidFill>
                <a:srgbClr val="595959"/>
              </a:solidFill>
              <a:latin typeface="Helvetica"/>
            </a:endParaRPr>
          </a:p>
          <a:p>
            <a:r>
              <a:rPr lang="en-US" dirty="0" smtClean="0">
                <a:solidFill>
                  <a:srgbClr val="595959"/>
                </a:solidFill>
                <a:latin typeface="Helvetica"/>
              </a:rPr>
              <a:t>Information Technology Services</a:t>
            </a:r>
            <a:endParaRPr lang="en-US" dirty="0">
              <a:solidFill>
                <a:srgbClr val="595959"/>
              </a:solidFill>
              <a:latin typeface="Helvetica"/>
            </a:endParaRPr>
          </a:p>
          <a:p>
            <a:r>
              <a:rPr lang="en-US" dirty="0" smtClean="0">
                <a:solidFill>
                  <a:srgbClr val="595959"/>
                </a:solidFill>
                <a:latin typeface="Helvetica"/>
              </a:rPr>
              <a:t>Ball State </a:t>
            </a:r>
            <a:r>
              <a:rPr lang="en-US" dirty="0">
                <a:solidFill>
                  <a:srgbClr val="595959"/>
                </a:solidFill>
                <a:latin typeface="Helvetica"/>
              </a:rPr>
              <a:t>University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309217" y="1055398"/>
            <a:ext cx="8558696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FROM THE EYE to the STYLUS</a:t>
            </a:r>
            <a:endParaRPr lang="en-US" sz="2800" b="1" dirty="0">
              <a:solidFill>
                <a:schemeClr val="bg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  <a:p>
            <a:pPr algn="ctr"/>
            <a:endParaRPr lang="en-US" sz="2800" b="1" dirty="0">
              <a:solidFill>
                <a:schemeClr val="bg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  <a:p>
            <a:pPr algn="ctr"/>
            <a:r>
              <a:rPr lang="en-US" sz="2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Tablet Computing as a Means to Spatial Awareness</a:t>
            </a:r>
            <a:endParaRPr lang="en-US" sz="2800" dirty="0">
              <a:solidFill>
                <a:schemeClr val="bg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0868" y="2600044"/>
            <a:ext cx="26011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Helvetica"/>
              </a:rPr>
              <a:t>Les Smith</a:t>
            </a:r>
          </a:p>
          <a:p>
            <a:endParaRPr lang="en-US" dirty="0">
              <a:solidFill>
                <a:prstClr val="white"/>
              </a:solidFill>
              <a:latin typeface="Helvetica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Helvetica"/>
              </a:rPr>
              <a:t>Professor </a:t>
            </a:r>
            <a:r>
              <a:rPr lang="en-US" dirty="0">
                <a:solidFill>
                  <a:prstClr val="white"/>
                </a:solidFill>
                <a:latin typeface="Helvetica"/>
              </a:rPr>
              <a:t>of </a:t>
            </a:r>
            <a:r>
              <a:rPr lang="en-US" dirty="0" smtClean="0">
                <a:solidFill>
                  <a:prstClr val="white"/>
                </a:solidFill>
                <a:latin typeface="Helvetica"/>
              </a:rPr>
              <a:t>Landscape Architecture</a:t>
            </a:r>
            <a:endParaRPr lang="en-US" dirty="0">
              <a:solidFill>
                <a:prstClr val="white"/>
              </a:solidFill>
              <a:latin typeface="Helvetica"/>
            </a:endParaRPr>
          </a:p>
          <a:p>
            <a:endParaRPr lang="en-US" dirty="0" smtClean="0">
              <a:solidFill>
                <a:prstClr val="white"/>
              </a:solidFill>
              <a:latin typeface="Helvetica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Helvetica"/>
              </a:rPr>
              <a:t>Co-Director of </a:t>
            </a:r>
          </a:p>
          <a:p>
            <a:r>
              <a:rPr lang="en-US" dirty="0" smtClean="0">
                <a:solidFill>
                  <a:prstClr val="white"/>
                </a:solidFill>
                <a:latin typeface="Helvetica"/>
              </a:rPr>
              <a:t>World Tour</a:t>
            </a:r>
            <a:endParaRPr lang="en-US" dirty="0">
              <a:solidFill>
                <a:prstClr val="white"/>
              </a:solidFill>
              <a:latin typeface="Helvetica"/>
            </a:endParaRPr>
          </a:p>
          <a:p>
            <a:endParaRPr lang="en-US" dirty="0" smtClean="0">
              <a:solidFill>
                <a:prstClr val="white"/>
              </a:solidFill>
              <a:latin typeface="Helvetica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Helvetica"/>
              </a:rPr>
              <a:t>College </a:t>
            </a:r>
            <a:r>
              <a:rPr lang="en-US" dirty="0">
                <a:solidFill>
                  <a:prstClr val="white"/>
                </a:solidFill>
                <a:latin typeface="Helvetica"/>
              </a:rPr>
              <a:t>of Architecture and Planning Ball State University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137102" y="2746457"/>
            <a:ext cx="0" cy="299290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55228" y="2746457"/>
            <a:ext cx="0" cy="299290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3140853" y="6280458"/>
            <a:ext cx="420030" cy="42003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Ls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9535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t_0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pic>
        <p:nvPicPr>
          <p:cNvPr id="8" name="Picture 7" descr="tablet_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t="34384" r="136" b="6118"/>
          <a:stretch/>
        </p:blipFill>
        <p:spPr>
          <a:xfrm>
            <a:off x="5830158" y="2505456"/>
            <a:ext cx="3313841" cy="340024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3055727" y="2809616"/>
            <a:ext cx="2862619" cy="1066958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A variety of media to capture</a:t>
            </a:r>
          </a:p>
        </p:txBody>
      </p:sp>
    </p:spTree>
    <p:extLst>
      <p:ext uri="{BB962C8B-B14F-4D97-AF65-F5344CB8AC3E}">
        <p14:creationId xmlns:p14="http://schemas.microsoft.com/office/powerpoint/2010/main" val="28126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_interface_phot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218"/>
            <a:ext cx="9144000" cy="535781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1026" name="Picture 2" descr="C:\Users\kyleparker\Dropbox\Development\Projects\traveler for BSU\media assets\screenshots\v2.1\device-2013-05-08-20380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352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65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kyleparker\Dropbox\Development\Projects\traveler for BSU\media assets\screenshots\v2.1\device-2013-05-08-2038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352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entagon 2"/>
          <p:cNvSpPr/>
          <p:nvPr/>
        </p:nvSpPr>
        <p:spPr>
          <a:xfrm flipH="1">
            <a:off x="1714498" y="4476747"/>
            <a:ext cx="2571751" cy="1037170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Add informational tags to media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0924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t_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749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8830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t_02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749"/>
            <a:ext cx="9144000" cy="5715000"/>
          </a:xfrm>
          <a:prstGeom prst="rect">
            <a:avLst/>
          </a:prstGeom>
        </p:spPr>
      </p:pic>
      <p:pic>
        <p:nvPicPr>
          <p:cNvPr id="9" name="Picture 8" descr="tablet_0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3" r="36814" b="6119"/>
          <a:stretch/>
        </p:blipFill>
        <p:spPr>
          <a:xfrm>
            <a:off x="0" y="2980944"/>
            <a:ext cx="5777762" cy="2920214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 rot="10800000" flipV="1">
            <a:off x="3756896" y="3265746"/>
            <a:ext cx="3532991" cy="944052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GPS markers locate the media recorded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4813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8862" y="619831"/>
            <a:ext cx="32766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prstClr val="black">
                    <a:lumMod val="85000"/>
                    <a:lumOff val="15000"/>
                  </a:prstClr>
                </a:solidFill>
                <a:latin typeface="Helvetica"/>
                <a:cs typeface="Helvetica"/>
              </a:rPr>
              <a:t>?</a:t>
            </a:r>
          </a:p>
        </p:txBody>
      </p:sp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021703" y="481168"/>
            <a:ext cx="7113724" cy="568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b="1" dirty="0">
                <a:solidFill>
                  <a:srgbClr val="F79646"/>
                </a:solidFill>
                <a:latin typeface="Helvetica"/>
              </a:rPr>
              <a:t>HOW</a:t>
            </a:r>
            <a:r>
              <a:rPr lang="en-US" sz="3500" b="1" dirty="0">
                <a:solidFill>
                  <a:prstClr val="white"/>
                </a:solidFill>
                <a:latin typeface="Helvetica"/>
              </a:rPr>
              <a:t> to </a:t>
            </a:r>
            <a:r>
              <a:rPr lang="en-US" sz="3500" b="1" dirty="0" smtClean="0">
                <a:solidFill>
                  <a:prstClr val="white"/>
                </a:solidFill>
                <a:latin typeface="Helvetica"/>
              </a:rPr>
              <a:t>develop: </a:t>
            </a:r>
          </a:p>
          <a:p>
            <a:pPr algn="ctr" eaLnBrk="0" hangingPunct="0">
              <a:spcBef>
                <a:spcPct val="50000"/>
              </a:spcBef>
            </a:pPr>
            <a:endParaRPr lang="en-US" sz="3500" b="1" dirty="0">
              <a:solidFill>
                <a:prstClr val="white"/>
              </a:solidFill>
              <a:latin typeface="Helvetica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prstClr val="white"/>
                </a:solidFill>
                <a:latin typeface="Helvetica"/>
              </a:rPr>
              <a:t>Field sketching skills based in tradition</a:t>
            </a:r>
          </a:p>
          <a:p>
            <a:pPr algn="ctr" eaLnBrk="0" hangingPunct="0">
              <a:spcBef>
                <a:spcPct val="50000"/>
              </a:spcBef>
            </a:pPr>
            <a:endParaRPr lang="en-US" sz="2400" b="1" dirty="0">
              <a:solidFill>
                <a:prstClr val="white"/>
              </a:solidFill>
              <a:latin typeface="Helvetica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prstClr val="white"/>
                </a:solidFill>
                <a:latin typeface="Helvetica"/>
              </a:rPr>
              <a:t>Meaningful spatial and geographic awareness</a:t>
            </a:r>
          </a:p>
          <a:p>
            <a:pPr algn="ctr" eaLnBrk="0" hangingPunct="0">
              <a:spcBef>
                <a:spcPct val="50000"/>
              </a:spcBef>
            </a:pPr>
            <a:endParaRPr lang="en-US" sz="2400" b="1" dirty="0">
              <a:solidFill>
                <a:prstClr val="white"/>
              </a:solidFill>
              <a:latin typeface="Helvetica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prstClr val="white"/>
                </a:solidFill>
                <a:latin typeface="Helvetica"/>
              </a:rPr>
              <a:t>Bundled travel media on one device</a:t>
            </a:r>
          </a:p>
          <a:p>
            <a:pPr algn="ctr" eaLnBrk="0" hangingPunct="0">
              <a:spcBef>
                <a:spcPct val="50000"/>
              </a:spcBef>
            </a:pPr>
            <a:endParaRPr lang="en-US" sz="2400" b="1" dirty="0" smtClean="0">
              <a:solidFill>
                <a:prstClr val="white"/>
              </a:solidFill>
              <a:latin typeface="Helvetica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rgbClr val="E46C0A"/>
                </a:solidFill>
                <a:latin typeface="Helvetica"/>
              </a:rPr>
              <a:t>Sharing, assessment, playback, and archive opportunities  </a:t>
            </a:r>
            <a:endParaRPr lang="en-US" sz="2400" b="1" dirty="0">
              <a:solidFill>
                <a:srgbClr val="E46C0A"/>
              </a:solidFill>
              <a:latin typeface="Helvetica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0865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t_07 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1717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t_07 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7" name="Pentagon 6"/>
          <p:cNvSpPr/>
          <p:nvPr/>
        </p:nvSpPr>
        <p:spPr>
          <a:xfrm rot="10800000" flipV="1">
            <a:off x="6401568" y="1653461"/>
            <a:ext cx="2417232" cy="1920840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Share content with fellow travelers and social media</a:t>
            </a:r>
            <a:endParaRPr lang="en-US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418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2050" name="Picture 2" descr="C:\Users\kyleparker\Dropbox\Development\Projects\traveler for BSU\media assets\screenshots\v2.1\tablet_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352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0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yleparker\Dropbox\Development\Projects\traveler for BSU\media assets\screenshots\v2.1\tablet_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352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entagon 6"/>
          <p:cNvSpPr/>
          <p:nvPr/>
        </p:nvSpPr>
        <p:spPr>
          <a:xfrm rot="10800000" flipV="1">
            <a:off x="4822053" y="2439882"/>
            <a:ext cx="3532991" cy="944052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Integration with Google Maps and </a:t>
            </a:r>
            <a:r>
              <a:rPr lang="en-US" b="1" dirty="0">
                <a:latin typeface="Helvetica"/>
                <a:cs typeface="Helvetica"/>
              </a:rPr>
              <a:t>G</a:t>
            </a:r>
            <a:r>
              <a:rPr lang="en-US" b="1" dirty="0" smtClean="0">
                <a:latin typeface="Helvetica"/>
                <a:cs typeface="Helvetica"/>
              </a:rPr>
              <a:t>oogle Earth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033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84051" y="2600044"/>
            <a:ext cx="26011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Helvetica"/>
              </a:rPr>
              <a:t>Lohren Ray </a:t>
            </a:r>
            <a:r>
              <a:rPr lang="en-US" dirty="0" smtClean="0">
                <a:solidFill>
                  <a:srgbClr val="FF6600"/>
                </a:solidFill>
                <a:latin typeface="Helvetica"/>
              </a:rPr>
              <a:t>Deeg </a:t>
            </a:r>
          </a:p>
          <a:p>
            <a:endParaRPr lang="en-US" dirty="0">
              <a:solidFill>
                <a:prstClr val="white"/>
              </a:solidFill>
              <a:latin typeface="Helvetica"/>
            </a:endParaRPr>
          </a:p>
          <a:p>
            <a:r>
              <a:rPr lang="en-US" dirty="0">
                <a:solidFill>
                  <a:prstClr val="white"/>
                </a:solidFill>
                <a:latin typeface="Helvetica"/>
              </a:rPr>
              <a:t>Assistant Professor of Urban Planning</a:t>
            </a:r>
          </a:p>
          <a:p>
            <a:endParaRPr lang="en-US" dirty="0" smtClean="0">
              <a:solidFill>
                <a:prstClr val="white"/>
              </a:solidFill>
              <a:latin typeface="Helvetica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Helvetica"/>
              </a:rPr>
              <a:t>(</a:t>
            </a:r>
            <a:r>
              <a:rPr lang="en-US" dirty="0">
                <a:solidFill>
                  <a:prstClr val="white"/>
                </a:solidFill>
                <a:latin typeface="Helvetica"/>
              </a:rPr>
              <a:t>Undergraduate) First Year Coordinator </a:t>
            </a:r>
          </a:p>
          <a:p>
            <a:endParaRPr lang="en-US" dirty="0" smtClean="0">
              <a:solidFill>
                <a:prstClr val="white"/>
              </a:solidFill>
              <a:latin typeface="Helvetica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Helvetica"/>
              </a:rPr>
              <a:t>College </a:t>
            </a:r>
            <a:r>
              <a:rPr lang="en-US" dirty="0">
                <a:solidFill>
                  <a:prstClr val="white"/>
                </a:solidFill>
                <a:latin typeface="Helvetica"/>
              </a:rPr>
              <a:t>of Architecture and Planning Ball State University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217" y="2600044"/>
            <a:ext cx="2728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Helvetica"/>
              </a:rPr>
              <a:t>Kyle Parker</a:t>
            </a:r>
            <a:endParaRPr lang="en-US" dirty="0">
              <a:solidFill>
                <a:srgbClr val="595959"/>
              </a:solidFill>
              <a:latin typeface="Helvetica"/>
            </a:endParaRPr>
          </a:p>
          <a:p>
            <a:endParaRPr lang="en-US" dirty="0">
              <a:solidFill>
                <a:srgbClr val="595959"/>
              </a:solidFill>
              <a:latin typeface="Helvetica"/>
            </a:endParaRPr>
          </a:p>
          <a:p>
            <a:r>
              <a:rPr lang="en-US" dirty="0" smtClean="0">
                <a:solidFill>
                  <a:srgbClr val="595959"/>
                </a:solidFill>
                <a:latin typeface="Helvetica"/>
              </a:rPr>
              <a:t>Senior Software Engineer for Developing Technologies</a:t>
            </a:r>
            <a:endParaRPr lang="en-US" dirty="0">
              <a:solidFill>
                <a:srgbClr val="595959"/>
              </a:solidFill>
              <a:latin typeface="Helvetica"/>
            </a:endParaRPr>
          </a:p>
          <a:p>
            <a:endParaRPr lang="en-US" dirty="0" smtClean="0">
              <a:solidFill>
                <a:srgbClr val="595959"/>
              </a:solidFill>
              <a:latin typeface="Helvetica"/>
            </a:endParaRPr>
          </a:p>
          <a:p>
            <a:r>
              <a:rPr lang="en-US" dirty="0" smtClean="0">
                <a:solidFill>
                  <a:srgbClr val="595959"/>
                </a:solidFill>
                <a:latin typeface="Helvetica"/>
              </a:rPr>
              <a:t>Information Technology Services</a:t>
            </a:r>
            <a:endParaRPr lang="en-US" dirty="0">
              <a:solidFill>
                <a:srgbClr val="595959"/>
              </a:solidFill>
              <a:latin typeface="Helvetica"/>
            </a:endParaRPr>
          </a:p>
          <a:p>
            <a:r>
              <a:rPr lang="en-US" dirty="0" smtClean="0">
                <a:solidFill>
                  <a:srgbClr val="595959"/>
                </a:solidFill>
                <a:latin typeface="Helvetica"/>
              </a:rPr>
              <a:t>Ball State </a:t>
            </a:r>
            <a:r>
              <a:rPr lang="en-US" dirty="0">
                <a:solidFill>
                  <a:srgbClr val="595959"/>
                </a:solidFill>
                <a:latin typeface="Helvetica"/>
              </a:rPr>
              <a:t>University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309217" y="1055398"/>
            <a:ext cx="8558696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FROM THE EYE to the STYLUS</a:t>
            </a:r>
            <a:endParaRPr lang="en-US" sz="2800" b="1" dirty="0">
              <a:solidFill>
                <a:schemeClr val="bg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  <a:p>
            <a:pPr algn="ctr"/>
            <a:endParaRPr lang="en-US" sz="2800" b="1" dirty="0">
              <a:solidFill>
                <a:schemeClr val="bg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  <a:p>
            <a:pPr algn="ctr"/>
            <a:r>
              <a:rPr lang="en-US" sz="2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Tablet Computing as a Means to Spatial Awareness</a:t>
            </a:r>
            <a:endParaRPr lang="en-US" sz="2800" dirty="0">
              <a:solidFill>
                <a:schemeClr val="bg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0868" y="2600044"/>
            <a:ext cx="26011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Helvetica"/>
              </a:rPr>
              <a:t>Les Smith</a:t>
            </a:r>
          </a:p>
          <a:p>
            <a:endParaRPr lang="en-US" dirty="0">
              <a:solidFill>
                <a:schemeClr val="bg1">
                  <a:lumMod val="65000"/>
                  <a:lumOff val="35000"/>
                </a:schemeClr>
              </a:solidFill>
              <a:latin typeface="Helvetica"/>
            </a:endParaRPr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Helvetica"/>
              </a:rPr>
              <a:t>Professor 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Helvetica"/>
              </a:rPr>
              <a:t>of 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Helvetica"/>
              </a:rPr>
              <a:t>Landscape Architecture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  <a:latin typeface="Helvetica"/>
            </a:endParaRPr>
          </a:p>
          <a:p>
            <a:endParaRPr lang="en-US" dirty="0" smtClean="0">
              <a:solidFill>
                <a:schemeClr val="bg1">
                  <a:lumMod val="65000"/>
                  <a:lumOff val="35000"/>
                </a:schemeClr>
              </a:solidFill>
              <a:latin typeface="Helvetica"/>
            </a:endParaRPr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Helvetica"/>
              </a:rPr>
              <a:t>Co-Director of </a:t>
            </a:r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Helvetica"/>
              </a:rPr>
              <a:t>World Tour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  <a:latin typeface="Helvetica"/>
            </a:endParaRPr>
          </a:p>
          <a:p>
            <a:endParaRPr lang="en-US" dirty="0" smtClean="0">
              <a:solidFill>
                <a:schemeClr val="bg1">
                  <a:lumMod val="65000"/>
                  <a:lumOff val="35000"/>
                </a:schemeClr>
              </a:solidFill>
              <a:latin typeface="Helvetica"/>
            </a:endParaRPr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Helvetica"/>
              </a:rPr>
              <a:t>College 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Helvetica"/>
              </a:rPr>
              <a:t>of Architecture and Planning Ball State University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137102" y="2746457"/>
            <a:ext cx="0" cy="299290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55228" y="2746457"/>
            <a:ext cx="0" cy="299290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155228" y="6280458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144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_earth_downtown_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0352"/>
            <a:ext cx="9144000" cy="535781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5425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t_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15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5749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03" y="847850"/>
            <a:ext cx="8834382" cy="516074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1537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03" y="847850"/>
            <a:ext cx="8834382" cy="5160748"/>
          </a:xfrm>
          <a:prstGeom prst="rect">
            <a:avLst/>
          </a:prstGeom>
        </p:spPr>
      </p:pic>
      <p:sp>
        <p:nvSpPr>
          <p:cNvPr id="5" name="Pentagon 4"/>
          <p:cNvSpPr/>
          <p:nvPr/>
        </p:nvSpPr>
        <p:spPr>
          <a:xfrm rot="10800000" flipV="1">
            <a:off x="6401568" y="2214378"/>
            <a:ext cx="2417232" cy="1920840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Share paths with the world wide web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2598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30352"/>
            <a:ext cx="9111106" cy="5397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353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30352"/>
            <a:ext cx="9111106" cy="5397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entagon 3"/>
          <p:cNvSpPr/>
          <p:nvPr/>
        </p:nvSpPr>
        <p:spPr>
          <a:xfrm rot="10800000" flipV="1">
            <a:off x="6401568" y="2415461"/>
            <a:ext cx="2417232" cy="1920840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View paths in Google Maps or Google Earth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1787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45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30" y="484285"/>
            <a:ext cx="7705497" cy="577912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8174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45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30" y="484285"/>
            <a:ext cx="7705497" cy="5779123"/>
          </a:xfrm>
          <a:prstGeom prst="rect">
            <a:avLst/>
          </a:prstGeom>
        </p:spPr>
      </p:pic>
      <p:sp>
        <p:nvSpPr>
          <p:cNvPr id="3" name="Pentagon 2"/>
          <p:cNvSpPr/>
          <p:nvPr/>
        </p:nvSpPr>
        <p:spPr>
          <a:xfrm rot="10800000" flipV="1">
            <a:off x="6401568" y="4690877"/>
            <a:ext cx="2417232" cy="1920840"/>
          </a:xfrm>
          <a:prstGeom prst="homePlat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Review content in classroom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1187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021703" y="2944606"/>
            <a:ext cx="711372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b="1" dirty="0" smtClean="0">
                <a:solidFill>
                  <a:schemeClr val="accent6">
                    <a:lumMod val="75000"/>
                  </a:schemeClr>
                </a:solidFill>
                <a:latin typeface="Helvetica"/>
              </a:rPr>
              <a:t>WHAT</a:t>
            </a:r>
            <a:r>
              <a:rPr lang="en-US" sz="3500" b="1" dirty="0" smtClean="0">
                <a:solidFill>
                  <a:srgbClr val="F79646"/>
                </a:solidFill>
                <a:latin typeface="Helvetica"/>
              </a:rPr>
              <a:t> </a:t>
            </a:r>
            <a:r>
              <a:rPr lang="en-US" sz="3500" b="1" dirty="0" smtClean="0">
                <a:latin typeface="Helvetica"/>
              </a:rPr>
              <a:t>the students recorded</a:t>
            </a:r>
            <a:endParaRPr lang="en-US" sz="2400" b="1" dirty="0">
              <a:solidFill>
                <a:srgbClr val="E46C0A"/>
              </a:solidFill>
              <a:latin typeface="Helvetica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5065" y="6260457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9727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di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943" y="1604099"/>
            <a:ext cx="4621532" cy="3246390"/>
          </a:xfrm>
          <a:prstGeom prst="rect">
            <a:avLst/>
          </a:prstGeom>
        </p:spPr>
      </p:pic>
      <p:sp>
        <p:nvSpPr>
          <p:cNvPr id="3" name="Double Bracket 2"/>
          <p:cNvSpPr/>
          <p:nvPr/>
        </p:nvSpPr>
        <p:spPr>
          <a:xfrm>
            <a:off x="4627830" y="5308821"/>
            <a:ext cx="3799125" cy="394709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Paige Story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0943" y="4939489"/>
            <a:ext cx="462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Mrs. Thomas Gale House, </a:t>
            </a:r>
            <a:r>
              <a:rPr lang="en-US" dirty="0" err="1" smtClean="0">
                <a:latin typeface="Helvetica"/>
                <a:cs typeface="Helvetica"/>
              </a:rPr>
              <a:t>F.L.Wright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6" name="Picture 5" descr="arbore_matt_millen_Map_0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42" y="1607164"/>
            <a:ext cx="3437504" cy="3243325"/>
          </a:xfrm>
          <a:prstGeom prst="rect">
            <a:avLst/>
          </a:prstGeom>
        </p:spPr>
      </p:pic>
      <p:sp>
        <p:nvSpPr>
          <p:cNvPr id="7" name="Double Bracket 6"/>
          <p:cNvSpPr/>
          <p:nvPr/>
        </p:nvSpPr>
        <p:spPr>
          <a:xfrm>
            <a:off x="1315783" y="5308821"/>
            <a:ext cx="1663387" cy="394709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Matt Arbore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1042" y="4939489"/>
            <a:ext cx="343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Millennium Park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5065" y="6260457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042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57343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lvetica"/>
                <a:cs typeface="Helvetica"/>
              </a:rPr>
              <a:t>agenda</a:t>
            </a:r>
            <a:endParaRPr lang="en-US" sz="15000" b="1" dirty="0">
              <a:solidFill>
                <a:prstClr val="black">
                  <a:lumMod val="85000"/>
                  <a:lumOff val="15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4796" y="618818"/>
            <a:ext cx="844520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6600"/>
                </a:solidFill>
                <a:latin typeface="Helvetica"/>
                <a:cs typeface="Helvetica"/>
              </a:rPr>
              <a:t>This presentation will chronicle the use of Traveler at Ball State and its use in environmental design education.</a:t>
            </a:r>
            <a:r>
              <a:rPr lang="en-US" sz="2400" dirty="0">
                <a:latin typeface="Helvetica"/>
                <a:cs typeface="Helvetica"/>
              </a:rPr>
              <a:t> </a:t>
            </a:r>
          </a:p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3096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uble Bracket 2"/>
          <p:cNvSpPr/>
          <p:nvPr/>
        </p:nvSpPr>
        <p:spPr>
          <a:xfrm>
            <a:off x="256522" y="1303102"/>
            <a:ext cx="3305832" cy="394709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Logan Richmond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522" y="627588"/>
            <a:ext cx="3305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Chicago Cultural Center, Coolidge and Spencer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994" y="659810"/>
            <a:ext cx="5194269" cy="2783988"/>
          </a:xfrm>
          <a:prstGeom prst="rect">
            <a:avLst/>
          </a:prstGeom>
        </p:spPr>
      </p:pic>
      <p:pic>
        <p:nvPicPr>
          <p:cNvPr id="2" name="Picture 1" descr="mediaCARYK1RS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522" y="3637513"/>
            <a:ext cx="6513929" cy="2432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9455" y="3723608"/>
            <a:ext cx="204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Lincoln Park, </a:t>
            </a:r>
          </a:p>
          <a:p>
            <a:pPr algn="ctr"/>
            <a:r>
              <a:rPr lang="en-US" dirty="0" smtClean="0">
                <a:latin typeface="Helvetica"/>
                <a:cs typeface="Helvetica"/>
              </a:rPr>
              <a:t>F.L. Olmstead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Double Bracket 6"/>
          <p:cNvSpPr/>
          <p:nvPr/>
        </p:nvSpPr>
        <p:spPr>
          <a:xfrm>
            <a:off x="6941746" y="4474202"/>
            <a:ext cx="1969517" cy="550224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Bryant </a:t>
            </a:r>
            <a:r>
              <a:rPr lang="en-US" b="1" dirty="0" err="1" smtClean="0">
                <a:latin typeface="Helvetica"/>
                <a:cs typeface="Helvetica"/>
              </a:rPr>
              <a:t>Niehoff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5065" y="6260457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7950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ry_paige_UC_dormers_phot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19" y="798930"/>
            <a:ext cx="3551890" cy="2841272"/>
          </a:xfrm>
          <a:prstGeom prst="rect">
            <a:avLst/>
          </a:prstGeom>
        </p:spPr>
      </p:pic>
      <p:pic>
        <p:nvPicPr>
          <p:cNvPr id="3" name="Picture 2" descr="story_paige_UC_courtyar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919" y="798930"/>
            <a:ext cx="4154283" cy="2150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80295" y="3014436"/>
            <a:ext cx="204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University of Chicago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Double Bracket 4"/>
          <p:cNvSpPr/>
          <p:nvPr/>
        </p:nvSpPr>
        <p:spPr>
          <a:xfrm>
            <a:off x="6844883" y="3096829"/>
            <a:ext cx="1797320" cy="577920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Paige Story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6" name="Picture 5" descr="rymer_charlie_4th_pres_vide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19" y="3895796"/>
            <a:ext cx="3551890" cy="2582848"/>
          </a:xfrm>
          <a:prstGeom prst="rect">
            <a:avLst/>
          </a:prstGeom>
        </p:spPr>
      </p:pic>
      <p:pic>
        <p:nvPicPr>
          <p:cNvPr id="7" name="Picture 6" descr="9f2a208f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7920" y="3895796"/>
            <a:ext cx="1249064" cy="2582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33153" y="4490546"/>
            <a:ext cx="2044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Video clips of 4</a:t>
            </a:r>
            <a:r>
              <a:rPr lang="en-US" baseline="30000" dirty="0" smtClean="0">
                <a:latin typeface="Helvetica"/>
                <a:cs typeface="Helvetica"/>
              </a:rPr>
              <a:t>th</a:t>
            </a:r>
            <a:r>
              <a:rPr lang="en-US" dirty="0" smtClean="0">
                <a:latin typeface="Helvetica"/>
                <a:cs typeface="Helvetica"/>
              </a:rPr>
              <a:t> Presbyterian and Hancock Tower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Double Bracket 8"/>
          <p:cNvSpPr/>
          <p:nvPr/>
        </p:nvSpPr>
        <p:spPr>
          <a:xfrm>
            <a:off x="6351539" y="5552268"/>
            <a:ext cx="1797320" cy="577920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Charlie </a:t>
            </a:r>
            <a:r>
              <a:rPr lang="en-US" b="1" dirty="0" err="1" smtClean="0">
                <a:latin typeface="Helvetica"/>
                <a:cs typeface="Helvetica"/>
              </a:rPr>
              <a:t>Rymer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5065" y="6260457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3997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0875" y="5479921"/>
            <a:ext cx="458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Chicago Botanic Garden and Crown Hall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Double Bracket 8"/>
          <p:cNvSpPr/>
          <p:nvPr/>
        </p:nvSpPr>
        <p:spPr>
          <a:xfrm>
            <a:off x="6545262" y="5479921"/>
            <a:ext cx="2344476" cy="399045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Taylor Sheppard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2" name="Picture 1" descr="sheppard_pano_crown_hal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47638" y="-2525259"/>
            <a:ext cx="2077040" cy="9172311"/>
          </a:xfrm>
          <a:prstGeom prst="rect">
            <a:avLst/>
          </a:prstGeom>
        </p:spPr>
      </p:pic>
      <p:pic>
        <p:nvPicPr>
          <p:cNvPr id="3" name="Picture 2" descr="sheppard_pano_chi_bot_grd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75340" y="-152669"/>
            <a:ext cx="1969028" cy="911970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5065" y="6260457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2395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5095" y="6259978"/>
            <a:ext cx="628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UC Campus, </a:t>
            </a:r>
            <a:r>
              <a:rPr lang="en-US" dirty="0" err="1" smtClean="0">
                <a:latin typeface="Helvetica"/>
                <a:cs typeface="Helvetica"/>
              </a:rPr>
              <a:t>Robie</a:t>
            </a:r>
            <a:r>
              <a:rPr lang="en-US" dirty="0" smtClean="0">
                <a:latin typeface="Helvetica"/>
                <a:cs typeface="Helvetica"/>
              </a:rPr>
              <a:t> House, Chicago Cultural Center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Double Bracket 8"/>
          <p:cNvSpPr/>
          <p:nvPr/>
        </p:nvSpPr>
        <p:spPr>
          <a:xfrm>
            <a:off x="6545262" y="6230265"/>
            <a:ext cx="2344476" cy="399045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Craig </a:t>
            </a:r>
            <a:r>
              <a:rPr lang="en-US" b="1" dirty="0" err="1" smtClean="0">
                <a:latin typeface="Helvetica"/>
                <a:cs typeface="Helvetica"/>
              </a:rPr>
              <a:t>Zehr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4" name="Picture 3" descr="zehr_cult_ctr_Note_3_01(3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690" y="299286"/>
            <a:ext cx="3684542" cy="5783859"/>
          </a:xfrm>
          <a:prstGeom prst="rect">
            <a:avLst/>
          </a:prstGeom>
        </p:spPr>
      </p:pic>
      <p:pic>
        <p:nvPicPr>
          <p:cNvPr id="5" name="Picture 4" descr="zehr_robie_Note_1_01(2)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355213" y="3058062"/>
            <a:ext cx="2487812" cy="3562353"/>
          </a:xfrm>
          <a:prstGeom prst="rect">
            <a:avLst/>
          </a:prstGeom>
        </p:spPr>
      </p:pic>
      <p:pic>
        <p:nvPicPr>
          <p:cNvPr id="6" name="Picture 5" descr="zehr_UC_tower_Note_2_01(1)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3510" y="299286"/>
            <a:ext cx="2636786" cy="317970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95065" y="6260457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6020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0874" y="6259978"/>
            <a:ext cx="628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Alhambra, </a:t>
            </a:r>
            <a:r>
              <a:rPr lang="en-US" dirty="0" err="1" smtClean="0">
                <a:latin typeface="Helvetica"/>
                <a:cs typeface="Helvetica"/>
              </a:rPr>
              <a:t>Parc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Guell</a:t>
            </a:r>
            <a:r>
              <a:rPr lang="en-US" dirty="0" smtClean="0">
                <a:latin typeface="Helvetica"/>
                <a:cs typeface="Helvetica"/>
              </a:rPr>
              <a:t>, </a:t>
            </a:r>
            <a:r>
              <a:rPr lang="en-US" dirty="0" err="1" smtClean="0">
                <a:latin typeface="Helvetica"/>
                <a:cs typeface="Helvetica"/>
              </a:rPr>
              <a:t>Gare</a:t>
            </a:r>
            <a:r>
              <a:rPr lang="en-US" dirty="0" smtClean="0">
                <a:latin typeface="Helvetica"/>
                <a:cs typeface="Helvetica"/>
              </a:rPr>
              <a:t> de </a:t>
            </a:r>
            <a:r>
              <a:rPr lang="en-US" dirty="0" err="1" smtClean="0">
                <a:latin typeface="Helvetica"/>
                <a:cs typeface="Helvetica"/>
              </a:rPr>
              <a:t>Oriente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Double Bracket 8"/>
          <p:cNvSpPr/>
          <p:nvPr/>
        </p:nvSpPr>
        <p:spPr>
          <a:xfrm>
            <a:off x="6545262" y="6230265"/>
            <a:ext cx="2344476" cy="399045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Lin Wang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3" name="Picture 2" descr="02ce032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1935" y="2127855"/>
            <a:ext cx="4138084" cy="2718711"/>
          </a:xfrm>
          <a:prstGeom prst="rect">
            <a:avLst/>
          </a:prstGeom>
        </p:spPr>
      </p:pic>
      <p:pic>
        <p:nvPicPr>
          <p:cNvPr id="4" name="Picture 3" descr="49d6478a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7323" y="222249"/>
            <a:ext cx="4169833" cy="3360916"/>
          </a:xfrm>
          <a:prstGeom prst="rect">
            <a:avLst/>
          </a:prstGeom>
        </p:spPr>
      </p:pic>
      <p:pic>
        <p:nvPicPr>
          <p:cNvPr id="5" name="Picture 4" descr="3b236061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8793" y="3725334"/>
            <a:ext cx="4158363" cy="237093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70772" y="6280458"/>
            <a:ext cx="420030" cy="42003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Ls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296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0874" y="6259978"/>
            <a:ext cx="628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Brandenburg Gate, </a:t>
            </a:r>
            <a:r>
              <a:rPr lang="en-US" dirty="0" err="1" smtClean="0">
                <a:latin typeface="Helvetica"/>
                <a:cs typeface="Helvetica"/>
              </a:rPr>
              <a:t>Caixa</a:t>
            </a:r>
            <a:r>
              <a:rPr lang="en-US" dirty="0" smtClean="0">
                <a:latin typeface="Helvetica"/>
                <a:cs typeface="Helvetica"/>
              </a:rPr>
              <a:t> Forum, Facades 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Double Bracket 8"/>
          <p:cNvSpPr/>
          <p:nvPr/>
        </p:nvSpPr>
        <p:spPr>
          <a:xfrm>
            <a:off x="6545262" y="6230265"/>
            <a:ext cx="2344476" cy="399045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Ryan Anderson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2" name="Picture 1" descr="Sketch14411023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1" y="369358"/>
            <a:ext cx="4289178" cy="2519892"/>
          </a:xfrm>
          <a:prstGeom prst="rect">
            <a:avLst/>
          </a:prstGeom>
        </p:spPr>
      </p:pic>
      <p:pic>
        <p:nvPicPr>
          <p:cNvPr id="6" name="Picture 5" descr="Sketch152012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705" y="327025"/>
            <a:ext cx="4472033" cy="2819269"/>
          </a:xfrm>
          <a:prstGeom prst="rect">
            <a:avLst/>
          </a:prstGeom>
        </p:spPr>
      </p:pic>
      <p:pic>
        <p:nvPicPr>
          <p:cNvPr id="7" name="Picture 6" descr="Sketch14001759.tiff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512" y="3359005"/>
            <a:ext cx="4275667" cy="2672292"/>
          </a:xfrm>
          <a:prstGeom prst="rect">
            <a:avLst/>
          </a:prstGeom>
        </p:spPr>
      </p:pic>
      <p:pic>
        <p:nvPicPr>
          <p:cNvPr id="10" name="Picture 9" descr="Sketch14003632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721" y="3359006"/>
            <a:ext cx="4223017" cy="267229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0772" y="6280458"/>
            <a:ext cx="420030" cy="42003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Ls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259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0874" y="6259978"/>
            <a:ext cx="628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Analysis of vernacular housing, Mongolia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Double Bracket 8"/>
          <p:cNvSpPr/>
          <p:nvPr/>
        </p:nvSpPr>
        <p:spPr>
          <a:xfrm>
            <a:off x="6545262" y="6230265"/>
            <a:ext cx="2344476" cy="399045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Ryan Anderson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4" name="Picture 3" descr="Sketch1002156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16" y="231643"/>
            <a:ext cx="7216483" cy="4239684"/>
          </a:xfrm>
          <a:prstGeom prst="rect">
            <a:avLst/>
          </a:prstGeom>
        </p:spPr>
      </p:pic>
      <p:pic>
        <p:nvPicPr>
          <p:cNvPr id="3" name="Picture 2" descr="Sketch10021283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3167" y="3614076"/>
            <a:ext cx="4148666" cy="243734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0772" y="6280458"/>
            <a:ext cx="420030" cy="42003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Ls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010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0874" y="6259978"/>
            <a:ext cx="628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Library of </a:t>
            </a:r>
            <a:r>
              <a:rPr lang="en-US" dirty="0" err="1" smtClean="0">
                <a:latin typeface="Helvetica"/>
                <a:cs typeface="Helvetica"/>
              </a:rPr>
              <a:t>Celcus</a:t>
            </a:r>
            <a:r>
              <a:rPr lang="en-US" dirty="0" smtClean="0">
                <a:latin typeface="Helvetica"/>
                <a:cs typeface="Helvetica"/>
              </a:rPr>
              <a:t>, Ephesus Turkey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Double Bracket 8"/>
          <p:cNvSpPr/>
          <p:nvPr/>
        </p:nvSpPr>
        <p:spPr>
          <a:xfrm>
            <a:off x="6545262" y="6230265"/>
            <a:ext cx="2344476" cy="399045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Andrew </a:t>
            </a:r>
            <a:r>
              <a:rPr lang="en-US" b="1" dirty="0" err="1" smtClean="0">
                <a:latin typeface="Helvetica"/>
                <a:cs typeface="Helvetica"/>
              </a:rPr>
              <a:t>Calbert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2" name="Picture 1" descr="7adc4b9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9986"/>
            <a:ext cx="9144000" cy="461486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0772" y="6280458"/>
            <a:ext cx="420030" cy="42003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Ls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349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0874" y="6259978"/>
            <a:ext cx="628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“Hometown Project”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Double Bracket 8"/>
          <p:cNvSpPr/>
          <p:nvPr/>
        </p:nvSpPr>
        <p:spPr>
          <a:xfrm>
            <a:off x="6545262" y="6230265"/>
            <a:ext cx="2344476" cy="399045"/>
          </a:xfrm>
          <a:prstGeom prst="bracketPair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Matt Adams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2" name="Picture 1" descr="Sketch233222124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874" y="3323167"/>
            <a:ext cx="4331410" cy="2751666"/>
          </a:xfrm>
          <a:prstGeom prst="rect">
            <a:avLst/>
          </a:prstGeom>
        </p:spPr>
      </p:pic>
      <p:pic>
        <p:nvPicPr>
          <p:cNvPr id="7" name="Picture 6" descr="Sketch222201627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874" y="411353"/>
            <a:ext cx="4356071" cy="2784813"/>
          </a:xfrm>
          <a:prstGeom prst="rect">
            <a:avLst/>
          </a:prstGeom>
        </p:spPr>
      </p:pic>
      <p:pic>
        <p:nvPicPr>
          <p:cNvPr id="10" name="Picture 9" descr="Sketch170134342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749" y="411352"/>
            <a:ext cx="4360333" cy="2784813"/>
          </a:xfrm>
          <a:prstGeom prst="rect">
            <a:avLst/>
          </a:prstGeom>
        </p:spPr>
      </p:pic>
      <p:pic>
        <p:nvPicPr>
          <p:cNvPr id="11" name="Picture 10" descr="Sketch26211357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748" y="3323167"/>
            <a:ext cx="4360333" cy="275166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70772" y="6280458"/>
            <a:ext cx="420030" cy="42003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Ls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138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021703" y="2944606"/>
            <a:ext cx="711372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b="1" dirty="0" smtClean="0">
                <a:solidFill>
                  <a:schemeClr val="accent6">
                    <a:lumMod val="75000"/>
                  </a:schemeClr>
                </a:solidFill>
                <a:latin typeface="Helvetica"/>
              </a:rPr>
              <a:t>SURVEY</a:t>
            </a:r>
            <a:r>
              <a:rPr lang="en-US" sz="3500" b="1" dirty="0" smtClean="0">
                <a:solidFill>
                  <a:srgbClr val="F79646"/>
                </a:solidFill>
                <a:latin typeface="Helvetica"/>
              </a:rPr>
              <a:t> </a:t>
            </a:r>
            <a:r>
              <a:rPr lang="en-US" sz="3500" b="1" dirty="0" smtClean="0">
                <a:latin typeface="Helvetica"/>
              </a:rPr>
              <a:t>and conclusions</a:t>
            </a:r>
            <a:endParaRPr lang="en-US" sz="2400" b="1" dirty="0">
              <a:solidFill>
                <a:srgbClr val="E46C0A"/>
              </a:solidFill>
              <a:latin typeface="Helvetica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5065" y="6260457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795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4796" y="618818"/>
            <a:ext cx="84452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"/>
                <a:cs typeface="Helvetica"/>
              </a:rPr>
              <a:t>This presentation will chronicle the use of Traveler at Ball State and its use in environmental design education. </a:t>
            </a: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2400" dirty="0">
                <a:solidFill>
                  <a:srgbClr val="FF6600"/>
                </a:solidFill>
                <a:latin typeface="Helvetica"/>
                <a:cs typeface="Helvetica"/>
              </a:rPr>
              <a:t>We encourage and ask you to think about your own curriculum of travel at your respective universities. </a:t>
            </a:r>
          </a:p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520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vey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99" y="223492"/>
            <a:ext cx="7012829" cy="643879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5065" y="6260457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888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vey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47" y="688760"/>
            <a:ext cx="7057750" cy="509336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5065" y="6260457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259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723" y="176017"/>
            <a:ext cx="7364225" cy="638226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5065" y="6260457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2776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intosh HD:Users:ldeeg:Desktop:AESOP ACSP Dublin 2013:wt5_answer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20" y="1916647"/>
            <a:ext cx="7690210" cy="1649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ldeeg:Desktop:AESOP ACSP Dublin 2013:Wt5_answer3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21" y="4852343"/>
            <a:ext cx="7690210" cy="1419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wt5_answer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20" y="3704167"/>
            <a:ext cx="7690210" cy="980016"/>
          </a:xfrm>
          <a:prstGeom prst="rect">
            <a:avLst/>
          </a:prstGeom>
        </p:spPr>
      </p:pic>
      <p:pic>
        <p:nvPicPr>
          <p:cNvPr id="6" name="Picture 5" descr="Wt5_answer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20" y="920750"/>
            <a:ext cx="7690210" cy="8318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95065" y="6260457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4955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021703" y="-2171"/>
            <a:ext cx="7113724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b="1" dirty="0" smtClean="0">
                <a:latin typeface="Helvetica"/>
              </a:rPr>
              <a:t>Conclusions</a:t>
            </a:r>
            <a:r>
              <a:rPr lang="en-US" sz="3500" b="1" dirty="0" smtClean="0">
                <a:solidFill>
                  <a:prstClr val="white"/>
                </a:solidFill>
                <a:latin typeface="Helvetica"/>
              </a:rPr>
              <a:t>: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000" b="1" dirty="0" smtClean="0">
                <a:solidFill>
                  <a:srgbClr val="FF6600"/>
                </a:solidFill>
                <a:latin typeface="Helvetica"/>
              </a:rPr>
              <a:t>Students responded well to path recording, sharing, and social networking capabilities</a:t>
            </a:r>
          </a:p>
          <a:p>
            <a:pPr algn="ctr" eaLnBrk="0" hangingPunct="0">
              <a:spcBef>
                <a:spcPct val="50000"/>
              </a:spcBef>
            </a:pPr>
            <a:endParaRPr lang="en-US" sz="2000" b="1" dirty="0" smtClean="0">
              <a:latin typeface="Helvetica"/>
              <a:cs typeface="Helvetica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000" b="1" dirty="0" smtClean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5065" y="6260457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6683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021703" y="-2171"/>
            <a:ext cx="7113724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b="1" dirty="0" smtClean="0">
                <a:latin typeface="Helvetica"/>
              </a:rPr>
              <a:t>Conclusions</a:t>
            </a:r>
            <a:r>
              <a:rPr lang="en-US" sz="3500" b="1" dirty="0" smtClean="0">
                <a:solidFill>
                  <a:prstClr val="white"/>
                </a:solidFill>
                <a:latin typeface="Helvetica"/>
              </a:rPr>
              <a:t>: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000" b="1" dirty="0" smtClean="0">
                <a:latin typeface="Helvetica"/>
              </a:rPr>
              <a:t>Students responded well to path recording, sharing, and social networking capabilities</a:t>
            </a:r>
          </a:p>
          <a:p>
            <a:pPr algn="ctr" eaLnBrk="0" hangingPunct="0">
              <a:spcBef>
                <a:spcPct val="50000"/>
              </a:spcBef>
            </a:pPr>
            <a:endParaRPr lang="en-US" sz="2000" b="1" dirty="0">
              <a:latin typeface="Helvetica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000" b="1" dirty="0" smtClean="0">
                <a:solidFill>
                  <a:srgbClr val="FF6600"/>
                </a:solidFill>
                <a:latin typeface="Helvetica"/>
              </a:rPr>
              <a:t>Some features of the app and tablet did not replace other cameras or sketchbooks / notebooks</a:t>
            </a:r>
          </a:p>
          <a:p>
            <a:pPr algn="ctr" eaLnBrk="0" hangingPunct="0">
              <a:spcBef>
                <a:spcPct val="50000"/>
              </a:spcBef>
            </a:pPr>
            <a:endParaRPr lang="en-US" sz="2000" b="1" dirty="0" smtClean="0">
              <a:latin typeface="Helvetica"/>
              <a:cs typeface="Helvetica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000" b="1" dirty="0" smtClean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5065" y="6260457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2286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021703" y="-2171"/>
            <a:ext cx="7113724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b="1" dirty="0" smtClean="0">
                <a:latin typeface="Helvetica"/>
              </a:rPr>
              <a:t>Conclusions</a:t>
            </a:r>
            <a:r>
              <a:rPr lang="en-US" sz="3500" b="1" dirty="0" smtClean="0">
                <a:solidFill>
                  <a:prstClr val="white"/>
                </a:solidFill>
                <a:latin typeface="Helvetica"/>
              </a:rPr>
              <a:t>: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000" b="1" dirty="0" smtClean="0">
                <a:latin typeface="Helvetica"/>
              </a:rPr>
              <a:t>Students responded well to path recording, sharing, and social networking capabilities</a:t>
            </a:r>
          </a:p>
          <a:p>
            <a:pPr algn="ctr" eaLnBrk="0" hangingPunct="0">
              <a:spcBef>
                <a:spcPct val="50000"/>
              </a:spcBef>
            </a:pPr>
            <a:endParaRPr lang="en-US" sz="2000" b="1" dirty="0">
              <a:latin typeface="Helvetica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000" b="1" dirty="0" smtClean="0">
                <a:latin typeface="Helvetica"/>
              </a:rPr>
              <a:t>Some features of the app and tablet did not replace other cameras or sketchbooks / notebooks</a:t>
            </a:r>
          </a:p>
          <a:p>
            <a:pPr algn="ctr" eaLnBrk="0" hangingPunct="0">
              <a:spcBef>
                <a:spcPct val="50000"/>
              </a:spcBef>
            </a:pPr>
            <a:endParaRPr lang="en-US" sz="2000" b="1" dirty="0" smtClean="0">
              <a:latin typeface="Helvetica"/>
              <a:cs typeface="Helvetica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FF6600"/>
                </a:solidFill>
                <a:latin typeface="Helvetica"/>
                <a:cs typeface="Helvetica"/>
              </a:rPr>
              <a:t>App provided immediate, diverse, and extended learning methods as well as ‘take-away’ learning outcomes</a:t>
            </a:r>
          </a:p>
          <a:p>
            <a:pPr algn="ctr" eaLnBrk="0" hangingPunct="0">
              <a:spcBef>
                <a:spcPct val="50000"/>
              </a:spcBef>
            </a:pPr>
            <a:endParaRPr lang="en-US" sz="2000" b="1" dirty="0" smtClean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0772" y="6280458"/>
            <a:ext cx="420030" cy="42003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Ls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406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021703" y="-2171"/>
            <a:ext cx="7113724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b="1" dirty="0" smtClean="0">
                <a:latin typeface="Helvetica"/>
              </a:rPr>
              <a:t>Conclusions</a:t>
            </a:r>
            <a:r>
              <a:rPr lang="en-US" sz="3500" b="1" dirty="0" smtClean="0">
                <a:solidFill>
                  <a:prstClr val="white"/>
                </a:solidFill>
                <a:latin typeface="Helvetica"/>
              </a:rPr>
              <a:t>: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000" b="1" dirty="0" smtClean="0">
                <a:latin typeface="Helvetica"/>
              </a:rPr>
              <a:t>Students responded well to path recording, sharing, and social networking capabilities</a:t>
            </a:r>
          </a:p>
          <a:p>
            <a:pPr algn="ctr" eaLnBrk="0" hangingPunct="0">
              <a:spcBef>
                <a:spcPct val="50000"/>
              </a:spcBef>
            </a:pPr>
            <a:endParaRPr lang="en-US" sz="2000" b="1" dirty="0">
              <a:latin typeface="Helvetica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000" b="1" dirty="0" smtClean="0">
                <a:latin typeface="Helvetica"/>
              </a:rPr>
              <a:t>Some features of the app and tablet did not replace other cameras or sketchbooks / notebooks</a:t>
            </a:r>
          </a:p>
          <a:p>
            <a:pPr algn="ctr" eaLnBrk="0" hangingPunct="0">
              <a:spcBef>
                <a:spcPct val="50000"/>
              </a:spcBef>
            </a:pPr>
            <a:endParaRPr lang="en-US" sz="2000" b="1" dirty="0" smtClean="0">
              <a:latin typeface="Helvetica"/>
              <a:cs typeface="Helvetica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latin typeface="Helvetica"/>
                <a:cs typeface="Helvetica"/>
              </a:rPr>
              <a:t>A</a:t>
            </a:r>
            <a:r>
              <a:rPr lang="en-US" sz="2000" b="1" dirty="0" smtClean="0">
                <a:latin typeface="Helvetica"/>
                <a:cs typeface="Helvetica"/>
              </a:rPr>
              <a:t>pp </a:t>
            </a:r>
            <a:r>
              <a:rPr lang="en-US" sz="2000" b="1" dirty="0">
                <a:latin typeface="Helvetica"/>
                <a:cs typeface="Helvetica"/>
              </a:rPr>
              <a:t>provided </a:t>
            </a:r>
            <a:r>
              <a:rPr lang="en-US" sz="2000" b="1" dirty="0" smtClean="0">
                <a:latin typeface="Helvetica"/>
                <a:cs typeface="Helvetica"/>
              </a:rPr>
              <a:t>immediate, diverse, and extended </a:t>
            </a:r>
            <a:r>
              <a:rPr lang="en-US" sz="2000" b="1" dirty="0">
                <a:latin typeface="Helvetica"/>
                <a:cs typeface="Helvetica"/>
              </a:rPr>
              <a:t>learning methods </a:t>
            </a:r>
            <a:r>
              <a:rPr lang="en-US" sz="2000" b="1" dirty="0" smtClean="0">
                <a:latin typeface="Helvetica"/>
                <a:cs typeface="Helvetica"/>
              </a:rPr>
              <a:t>as well as ‘take</a:t>
            </a:r>
            <a:r>
              <a:rPr lang="en-US" sz="2000" b="1" dirty="0">
                <a:latin typeface="Helvetica"/>
                <a:cs typeface="Helvetica"/>
              </a:rPr>
              <a:t>-away’ learning </a:t>
            </a:r>
            <a:r>
              <a:rPr lang="en-US" sz="2000" b="1" dirty="0" smtClean="0">
                <a:latin typeface="Helvetica"/>
                <a:cs typeface="Helvetica"/>
              </a:rPr>
              <a:t>outcomes</a:t>
            </a:r>
          </a:p>
          <a:p>
            <a:pPr algn="ctr" eaLnBrk="0" hangingPunct="0">
              <a:spcBef>
                <a:spcPct val="50000"/>
              </a:spcBef>
            </a:pPr>
            <a:endParaRPr lang="en-US" sz="2000" b="1" dirty="0" smtClean="0">
              <a:latin typeface="Helvetica"/>
              <a:cs typeface="Helvetica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FF6600"/>
                </a:solidFill>
                <a:latin typeface="Helvetica"/>
                <a:cs typeface="Helvetica"/>
              </a:rPr>
              <a:t>A</a:t>
            </a:r>
            <a:r>
              <a:rPr lang="en-US" sz="2000" b="1" dirty="0" smtClean="0">
                <a:solidFill>
                  <a:srgbClr val="FF6600"/>
                </a:solidFill>
                <a:latin typeface="Helvetica"/>
                <a:cs typeface="Helvetica"/>
              </a:rPr>
              <a:t>pp provided students </a:t>
            </a:r>
            <a:r>
              <a:rPr lang="en-US" sz="2000" b="1" dirty="0">
                <a:solidFill>
                  <a:srgbClr val="FF6600"/>
                </a:solidFill>
                <a:latin typeface="Helvetica"/>
                <a:cs typeface="Helvetica"/>
              </a:rPr>
              <a:t>with more </a:t>
            </a:r>
            <a:r>
              <a:rPr lang="en-US" sz="2000" b="1" dirty="0" smtClean="0">
                <a:solidFill>
                  <a:srgbClr val="FF6600"/>
                </a:solidFill>
                <a:latin typeface="Helvetica"/>
                <a:cs typeface="Helvetica"/>
              </a:rPr>
              <a:t>comprehensive discoveries </a:t>
            </a:r>
            <a:r>
              <a:rPr lang="en-US" sz="2000" b="1" dirty="0">
                <a:solidFill>
                  <a:srgbClr val="FF6600"/>
                </a:solidFill>
                <a:latin typeface="Helvetica"/>
                <a:cs typeface="Helvetica"/>
              </a:rPr>
              <a:t>and conclusions throughout their </a:t>
            </a:r>
            <a:r>
              <a:rPr lang="en-US" sz="2000" b="1" dirty="0" smtClean="0">
                <a:solidFill>
                  <a:srgbClr val="FF6600"/>
                </a:solidFill>
                <a:latin typeface="Helvetica"/>
                <a:cs typeface="Helvetica"/>
              </a:rPr>
              <a:t>study</a:t>
            </a:r>
          </a:p>
          <a:p>
            <a:pPr algn="ctr" eaLnBrk="0" hangingPunct="0">
              <a:spcBef>
                <a:spcPct val="50000"/>
              </a:spcBef>
            </a:pPr>
            <a:endParaRPr lang="en-US" sz="2000" b="1" dirty="0" smtClean="0">
              <a:latin typeface="Helvetica"/>
              <a:cs typeface="Helvetica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0772" y="6280458"/>
            <a:ext cx="420030" cy="42003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Ls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8058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021703" y="-2171"/>
            <a:ext cx="7113724" cy="663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b="1" dirty="0" smtClean="0">
                <a:latin typeface="Helvetica"/>
              </a:rPr>
              <a:t>Conclusions</a:t>
            </a:r>
            <a:r>
              <a:rPr lang="en-US" sz="3500" b="1" dirty="0" smtClean="0">
                <a:solidFill>
                  <a:prstClr val="white"/>
                </a:solidFill>
                <a:latin typeface="Helvetica"/>
              </a:rPr>
              <a:t>: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000" b="1" dirty="0" smtClean="0">
                <a:latin typeface="Helvetica"/>
              </a:rPr>
              <a:t>Students responded well to path recording, sharing, and social networking capabilities</a:t>
            </a:r>
          </a:p>
          <a:p>
            <a:pPr algn="ctr" eaLnBrk="0" hangingPunct="0">
              <a:spcBef>
                <a:spcPct val="50000"/>
              </a:spcBef>
            </a:pPr>
            <a:endParaRPr lang="en-US" sz="2000" b="1" dirty="0">
              <a:latin typeface="Helvetica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000" b="1" dirty="0" smtClean="0">
                <a:latin typeface="Helvetica"/>
              </a:rPr>
              <a:t>Some features of the app and tablet did not replace other cameras or sketchbooks / notebooks</a:t>
            </a:r>
          </a:p>
          <a:p>
            <a:pPr algn="ctr" eaLnBrk="0" hangingPunct="0">
              <a:spcBef>
                <a:spcPct val="50000"/>
              </a:spcBef>
            </a:pPr>
            <a:endParaRPr lang="en-US" sz="2000" b="1" dirty="0" smtClean="0">
              <a:latin typeface="Helvetica"/>
              <a:cs typeface="Helvetica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latin typeface="Helvetica"/>
                <a:cs typeface="Helvetica"/>
              </a:rPr>
              <a:t>App provided immediate, diverse, and extended learning methods as well as ‘take-away’ learning outcomes</a:t>
            </a:r>
          </a:p>
          <a:p>
            <a:pPr algn="ctr" eaLnBrk="0" hangingPunct="0">
              <a:spcBef>
                <a:spcPct val="50000"/>
              </a:spcBef>
            </a:pPr>
            <a:endParaRPr lang="en-US" sz="2000" b="1" dirty="0" smtClean="0">
              <a:latin typeface="Helvetica"/>
              <a:cs typeface="Helvetica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latin typeface="Helvetica"/>
                <a:cs typeface="Helvetica"/>
              </a:rPr>
              <a:t>A</a:t>
            </a:r>
            <a:r>
              <a:rPr lang="en-US" sz="2000" b="1" dirty="0" smtClean="0">
                <a:latin typeface="Helvetica"/>
                <a:cs typeface="Helvetica"/>
              </a:rPr>
              <a:t>pp provided students </a:t>
            </a:r>
            <a:r>
              <a:rPr lang="en-US" sz="2000" b="1" dirty="0">
                <a:latin typeface="Helvetica"/>
                <a:cs typeface="Helvetica"/>
              </a:rPr>
              <a:t>with more </a:t>
            </a:r>
            <a:r>
              <a:rPr lang="en-US" sz="2000" b="1" dirty="0" smtClean="0">
                <a:latin typeface="Helvetica"/>
                <a:cs typeface="Helvetica"/>
              </a:rPr>
              <a:t>comprehensive discoveries </a:t>
            </a:r>
            <a:r>
              <a:rPr lang="en-US" sz="2000" b="1" dirty="0">
                <a:latin typeface="Helvetica"/>
                <a:cs typeface="Helvetica"/>
              </a:rPr>
              <a:t>and conclusions throughout their </a:t>
            </a:r>
            <a:r>
              <a:rPr lang="en-US" sz="2000" b="1" dirty="0" smtClean="0">
                <a:latin typeface="Helvetica"/>
                <a:cs typeface="Helvetica"/>
              </a:rPr>
              <a:t>study</a:t>
            </a:r>
          </a:p>
          <a:p>
            <a:pPr algn="ctr" eaLnBrk="0" hangingPunct="0">
              <a:spcBef>
                <a:spcPct val="50000"/>
              </a:spcBef>
            </a:pPr>
            <a:endParaRPr lang="en-US" sz="2000" b="1" dirty="0" smtClean="0">
              <a:latin typeface="Helvetica"/>
              <a:cs typeface="Helvetica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000" b="1" dirty="0" smtClean="0">
                <a:solidFill>
                  <a:srgbClr val="FF6600"/>
                </a:solidFill>
                <a:latin typeface="Helvetica"/>
                <a:cs typeface="Helvetica"/>
              </a:rPr>
              <a:t>Helped shape </a:t>
            </a:r>
            <a:r>
              <a:rPr lang="en-US" sz="2000" b="1" dirty="0">
                <a:solidFill>
                  <a:srgbClr val="FF6600"/>
                </a:solidFill>
                <a:latin typeface="Helvetica"/>
                <a:cs typeface="Helvetica"/>
              </a:rPr>
              <a:t>conclusions about distinctive </a:t>
            </a:r>
            <a:r>
              <a:rPr lang="en-US" sz="2000" b="1" dirty="0" smtClean="0">
                <a:solidFill>
                  <a:srgbClr val="FF6600"/>
                </a:solidFill>
                <a:latin typeface="Helvetica"/>
                <a:cs typeface="Helvetica"/>
              </a:rPr>
              <a:t>peoples</a:t>
            </a:r>
            <a:r>
              <a:rPr lang="en-US" sz="2000" b="1" dirty="0">
                <a:solidFill>
                  <a:srgbClr val="FF6600"/>
                </a:solidFill>
                <a:latin typeface="Helvetica"/>
                <a:cs typeface="Helvetica"/>
              </a:rPr>
              <a:t> </a:t>
            </a:r>
            <a:r>
              <a:rPr lang="en-US" sz="2000" b="1" dirty="0" smtClean="0">
                <a:solidFill>
                  <a:srgbClr val="FF6600"/>
                </a:solidFill>
                <a:latin typeface="Helvetica"/>
                <a:cs typeface="Helvetica"/>
              </a:rPr>
              <a:t>and cultures, </a:t>
            </a:r>
            <a:r>
              <a:rPr lang="en-US" sz="2000" b="1" dirty="0">
                <a:solidFill>
                  <a:srgbClr val="FF6600"/>
                </a:solidFill>
                <a:latin typeface="Helvetica"/>
                <a:cs typeface="Helvetica"/>
              </a:rPr>
              <a:t>as well as their spaces, places, buildings, landscapes and sites of importance. </a:t>
            </a:r>
            <a:endParaRPr lang="en-US" b="1" dirty="0">
              <a:solidFill>
                <a:srgbClr val="FF6600"/>
              </a:solidFill>
              <a:latin typeface="Helvetica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0772" y="6280458"/>
            <a:ext cx="420030" cy="42003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Ls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871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4098" name="Picture 2" descr="C:\Users\kyleparker\Dropbox\Development\Projects\traveler for BSU\media assets\screenshots\play sto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36" y="192527"/>
            <a:ext cx="7904566" cy="629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6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4796" y="618818"/>
            <a:ext cx="84452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"/>
                <a:cs typeface="Helvetica"/>
              </a:rPr>
              <a:t>This presentation will chronicle the use of Traveler at Ball State and its use in environmental design education. </a:t>
            </a: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2400" dirty="0">
                <a:latin typeface="Helvetica"/>
                <a:cs typeface="Helvetica"/>
              </a:rPr>
              <a:t>We encourage and ask you to think about your own curriculum of travel at your respective universities. </a:t>
            </a: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2400" dirty="0">
                <a:solidFill>
                  <a:srgbClr val="FF6600"/>
                </a:solidFill>
                <a:latin typeface="Helvetica"/>
                <a:cs typeface="Helvetica"/>
              </a:rPr>
              <a:t>After our slides, we will begin a group discussion and spend some time actually using Traveler on this array of </a:t>
            </a:r>
            <a:r>
              <a:rPr lang="en-US" sz="2400" dirty="0" smtClean="0">
                <a:solidFill>
                  <a:srgbClr val="FF6600"/>
                </a:solidFill>
                <a:latin typeface="Helvetica"/>
                <a:cs typeface="Helvetica"/>
              </a:rPr>
              <a:t>devices</a:t>
            </a:r>
            <a:endParaRPr lang="en-US" sz="2400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6324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021703" y="3093351"/>
            <a:ext cx="7113724" cy="333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b="1" dirty="0" smtClean="0">
                <a:latin typeface="Helvetica"/>
              </a:rPr>
              <a:t>For additional information, visit our </a:t>
            </a:r>
            <a:r>
              <a:rPr lang="en-US" sz="3500" b="1" dirty="0" smtClean="0">
                <a:solidFill>
                  <a:schemeClr val="accent6">
                    <a:lumMod val="75000"/>
                  </a:schemeClr>
                </a:solidFill>
                <a:latin typeface="Helvetica"/>
                <a:hlinkClick r:id="rId3"/>
              </a:rPr>
              <a:t>Google+</a:t>
            </a:r>
            <a:r>
              <a:rPr lang="en-US" sz="3500" b="1" dirty="0" smtClean="0">
                <a:solidFill>
                  <a:schemeClr val="accent6">
                    <a:lumMod val="75000"/>
                  </a:schemeClr>
                </a:solidFill>
                <a:latin typeface="Helvetica"/>
              </a:rPr>
              <a:t> </a:t>
            </a:r>
            <a:r>
              <a:rPr lang="en-US" sz="3500" b="1" dirty="0" smtClean="0">
                <a:latin typeface="Helvetica"/>
              </a:rPr>
              <a:t>page</a:t>
            </a:r>
          </a:p>
          <a:p>
            <a:pPr algn="ctr" eaLnBrk="0" hangingPunct="0">
              <a:spcBef>
                <a:spcPct val="50000"/>
              </a:spcBef>
            </a:pPr>
            <a:endParaRPr lang="en-US" sz="3500" b="1" dirty="0" smtClean="0">
              <a:latin typeface="Helvetica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3500" b="1" dirty="0" smtClean="0">
              <a:solidFill>
                <a:schemeClr val="accent6">
                  <a:lumMod val="75000"/>
                </a:schemeClr>
              </a:solidFill>
              <a:latin typeface="Helvetica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400" b="1" dirty="0">
              <a:solidFill>
                <a:srgbClr val="E46C0A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6399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021703" y="3093351"/>
            <a:ext cx="711372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b="1" dirty="0" smtClean="0">
                <a:solidFill>
                  <a:schemeClr val="accent6">
                    <a:lumMod val="75000"/>
                  </a:schemeClr>
                </a:solidFill>
                <a:latin typeface="Helvetica"/>
              </a:rPr>
              <a:t>Thank</a:t>
            </a:r>
            <a:r>
              <a:rPr lang="en-US" sz="3500" b="1" dirty="0" smtClean="0">
                <a:solidFill>
                  <a:srgbClr val="F79646"/>
                </a:solidFill>
                <a:latin typeface="Helvetica"/>
              </a:rPr>
              <a:t> </a:t>
            </a:r>
            <a:r>
              <a:rPr lang="en-US" sz="3500" b="1" dirty="0" smtClean="0">
                <a:latin typeface="Helvetica"/>
              </a:rPr>
              <a:t>you.</a:t>
            </a:r>
            <a:endParaRPr lang="en-US" sz="2400" b="1" dirty="0">
              <a:solidFill>
                <a:srgbClr val="E46C0A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5622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4796" y="618818"/>
            <a:ext cx="8445207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"/>
                <a:cs typeface="Helvetica"/>
              </a:rPr>
              <a:t>This presentation will chronicle the use of Traveler at Ball State and its use in environmental design education. </a:t>
            </a: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2400" dirty="0">
                <a:latin typeface="Helvetica"/>
                <a:cs typeface="Helvetica"/>
              </a:rPr>
              <a:t>We encourage and ask you to think about your own curriculum of travel at your respective universities. </a:t>
            </a: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2400" dirty="0">
                <a:latin typeface="Helvetica"/>
                <a:cs typeface="Helvetica"/>
              </a:rPr>
              <a:t>After our slides, we will begin a group discussion and spend some time actually using Traveler on this array of devices </a:t>
            </a:r>
          </a:p>
          <a:p>
            <a:pPr algn="ctr"/>
            <a:endParaRPr lang="en-US" sz="2400" dirty="0">
              <a:latin typeface="Helvetica"/>
              <a:cs typeface="Helvetica"/>
            </a:endParaRPr>
          </a:p>
          <a:p>
            <a:pPr algn="ctr"/>
            <a:r>
              <a:rPr lang="en-US" sz="2400" dirty="0">
                <a:solidFill>
                  <a:srgbClr val="FF6600"/>
                </a:solidFill>
                <a:latin typeface="Helvetica"/>
                <a:cs typeface="Helvetica"/>
              </a:rPr>
              <a:t>Think about how an app like this could assist your field trips and experiential learning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0006" y="6280458"/>
            <a:ext cx="420030" cy="42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Kp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5942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-130314-pope-2005.photoblog9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922" y="172190"/>
            <a:ext cx="6113041" cy="3056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29191" y="6543455"/>
            <a:ext cx="1721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Helvetica"/>
                <a:cs typeface="Helvetica"/>
              </a:rPr>
              <a:t>Source: MSNBC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29191" y="2771980"/>
            <a:ext cx="1721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Helvetica"/>
                <a:cs typeface="Helvetica"/>
              </a:rPr>
              <a:t>Funeral parade of Pope John Paul II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5064" y="6280458"/>
            <a:ext cx="420030" cy="42003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Ld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3153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ck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36C0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1963</TotalTime>
  <Words>1030</Words>
  <Application>Microsoft Office PowerPoint</Application>
  <PresentationFormat>On-screen Show (4:3)</PresentationFormat>
  <Paragraphs>298</Paragraphs>
  <Slides>71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Black</vt:lpstr>
      <vt:lpstr>1_Black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Ball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Lohren Deeg</dc:creator>
  <cp:lastModifiedBy>Parker, Kyle</cp:lastModifiedBy>
  <cp:revision>61</cp:revision>
  <dcterms:created xsi:type="dcterms:W3CDTF">2013-04-09T00:10:19Z</dcterms:created>
  <dcterms:modified xsi:type="dcterms:W3CDTF">2013-05-30T01:46:29Z</dcterms:modified>
</cp:coreProperties>
</file>