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8" r:id="rId3"/>
    <p:sldId id="294" r:id="rId4"/>
    <p:sldId id="290" r:id="rId5"/>
    <p:sldId id="264" r:id="rId6"/>
    <p:sldId id="291" r:id="rId7"/>
    <p:sldId id="292" r:id="rId8"/>
    <p:sldId id="322" r:id="rId9"/>
    <p:sldId id="293" r:id="rId10"/>
    <p:sldId id="330" r:id="rId11"/>
    <p:sldId id="331" r:id="rId12"/>
    <p:sldId id="309" r:id="rId13"/>
    <p:sldId id="310" r:id="rId14"/>
    <p:sldId id="311" r:id="rId15"/>
    <p:sldId id="295" r:id="rId16"/>
    <p:sldId id="317" r:id="rId17"/>
    <p:sldId id="296" r:id="rId18"/>
    <p:sldId id="297" r:id="rId19"/>
    <p:sldId id="318" r:id="rId20"/>
    <p:sldId id="298" r:id="rId21"/>
    <p:sldId id="320" r:id="rId22"/>
    <p:sldId id="319" r:id="rId23"/>
    <p:sldId id="323" r:id="rId24"/>
    <p:sldId id="324" r:id="rId25"/>
    <p:sldId id="326" r:id="rId26"/>
    <p:sldId id="325" r:id="rId27"/>
    <p:sldId id="327" r:id="rId28"/>
    <p:sldId id="328" r:id="rId29"/>
    <p:sldId id="329" r:id="rId30"/>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9" autoAdjust="0"/>
  </p:normalViewPr>
  <p:slideViewPr>
    <p:cSldViewPr>
      <p:cViewPr>
        <p:scale>
          <a:sx n="72" d="100"/>
          <a:sy n="72" d="100"/>
        </p:scale>
        <p:origin x="-1232" y="-120"/>
      </p:cViewPr>
      <p:guideLst>
        <p:guide orient="horz" pos="2160"/>
        <p:guide pos="2880"/>
      </p:guideLst>
    </p:cSldViewPr>
  </p:slideViewPr>
  <p:notesTextViewPr>
    <p:cViewPr>
      <p:scale>
        <a:sx n="1" d="1"/>
        <a:sy n="1" d="1"/>
      </p:scale>
      <p:origin x="0" y="0"/>
    </p:cViewPr>
  </p:notesTextViewPr>
  <p:sorterViewPr>
    <p:cViewPr>
      <p:scale>
        <a:sx n="100" d="100"/>
        <a:sy n="100" d="100"/>
      </p:scale>
      <p:origin x="0" y="2440"/>
    </p:cViewPr>
  </p:sorter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Class of</a:t>
            </a:r>
            <a:r>
              <a:rPr lang="en-US" baseline="0"/>
              <a:t> 28 Students</a:t>
            </a:r>
            <a:endParaRPr lang="en-US"/>
          </a:p>
        </c:rich>
      </c:tx>
      <c:layout/>
      <c:overlay val="0"/>
    </c:title>
    <c:autoTitleDeleted val="0"/>
    <c:plotArea>
      <c:layout/>
      <c:barChart>
        <c:barDir val="col"/>
        <c:grouping val="stacked"/>
        <c:varyColors val="0"/>
        <c:ser>
          <c:idx val="0"/>
          <c:order val="0"/>
          <c:invertIfNegative val="0"/>
          <c:cat>
            <c:strRef>
              <c:f>Sheet1!$A$1:$A$4</c:f>
              <c:strCache>
                <c:ptCount val="4"/>
                <c:pt idx="0">
                  <c:v>Owns a cell phone</c:v>
                </c:pt>
                <c:pt idx="1">
                  <c:v>Owns a smart phone</c:v>
                </c:pt>
                <c:pt idx="2">
                  <c:v>Uses social media</c:v>
                </c:pt>
                <c:pt idx="3">
                  <c:v>"Always Connected" to social media</c:v>
                </c:pt>
              </c:strCache>
            </c:strRef>
          </c:cat>
          <c:val>
            <c:numRef>
              <c:f>Sheet1!$B$1:$B$4</c:f>
              <c:numCache>
                <c:formatCode>General</c:formatCode>
                <c:ptCount val="4"/>
                <c:pt idx="0">
                  <c:v>28.0</c:v>
                </c:pt>
                <c:pt idx="1">
                  <c:v>26.0</c:v>
                </c:pt>
                <c:pt idx="2">
                  <c:v>27.0</c:v>
                </c:pt>
                <c:pt idx="3">
                  <c:v>20.0</c:v>
                </c:pt>
              </c:numCache>
            </c:numRef>
          </c:val>
        </c:ser>
        <c:dLbls>
          <c:showLegendKey val="0"/>
          <c:showVal val="0"/>
          <c:showCatName val="0"/>
          <c:showSerName val="0"/>
          <c:showPercent val="0"/>
          <c:showBubbleSize val="0"/>
        </c:dLbls>
        <c:gapWidth val="55"/>
        <c:overlap val="100"/>
        <c:axId val="-2056346520"/>
        <c:axId val="-2056875928"/>
      </c:barChart>
      <c:catAx>
        <c:axId val="-2056346520"/>
        <c:scaling>
          <c:orientation val="minMax"/>
        </c:scaling>
        <c:delete val="0"/>
        <c:axPos val="b"/>
        <c:majorTickMark val="none"/>
        <c:minorTickMark val="none"/>
        <c:tickLblPos val="nextTo"/>
        <c:crossAx val="-2056875928"/>
        <c:crosses val="autoZero"/>
        <c:auto val="1"/>
        <c:lblAlgn val="ctr"/>
        <c:lblOffset val="100"/>
        <c:noMultiLvlLbl val="0"/>
      </c:catAx>
      <c:valAx>
        <c:axId val="-2056875928"/>
        <c:scaling>
          <c:orientation val="minMax"/>
        </c:scaling>
        <c:delete val="0"/>
        <c:axPos val="l"/>
        <c:majorGridlines/>
        <c:numFmt formatCode="General" sourceLinked="1"/>
        <c:majorTickMark val="none"/>
        <c:minorTickMark val="none"/>
        <c:tickLblPos val="nextTo"/>
        <c:crossAx val="-205634652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0.55111</cdr:x>
      <cdr:y>0.21861</cdr:y>
    </cdr:from>
    <cdr:to>
      <cdr:x>0.70222</cdr:x>
      <cdr:y>0.33213</cdr:y>
    </cdr:to>
    <cdr:sp macro="" textlink="">
      <cdr:nvSpPr>
        <cdr:cNvPr id="2" name="TextBox 1"/>
        <cdr:cNvSpPr txBox="1"/>
      </cdr:nvSpPr>
      <cdr:spPr>
        <a:xfrm xmlns:a="http://schemas.openxmlformats.org/drawingml/2006/main">
          <a:off x="4724400" y="1066800"/>
          <a:ext cx="129540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1"/>
              </a:solidFill>
            </a:rPr>
            <a:t>27</a:t>
          </a:r>
          <a:endParaRPr lang="en-US" sz="1500" b="1" dirty="0" smtClean="0">
            <a:solidFill>
              <a:schemeClr val="bg1"/>
            </a:solidFill>
          </a:endParaRPr>
        </a:p>
        <a:p xmlns:a="http://schemas.openxmlformats.org/drawingml/2006/main">
          <a:pPr algn="ctr"/>
          <a:r>
            <a:rPr lang="en-US" sz="1400" b="1" dirty="0" smtClean="0">
              <a:solidFill>
                <a:schemeClr val="bg1"/>
              </a:solidFill>
            </a:rPr>
            <a:t>(96%</a:t>
          </a:r>
          <a:r>
            <a:rPr lang="en-US" sz="1400" b="1" dirty="0" smtClean="0">
              <a:solidFill>
                <a:schemeClr val="bg1"/>
              </a:solidFill>
            </a:rPr>
            <a:t>)</a:t>
          </a:r>
          <a:endParaRPr lang="en-US" sz="1400" b="1" dirty="0">
            <a:solidFill>
              <a:schemeClr val="bg1"/>
            </a:solidFill>
          </a:endParaRPr>
        </a:p>
      </cdr:txBody>
    </cdr:sp>
  </cdr:relSizeAnchor>
  <cdr:relSizeAnchor xmlns:cdr="http://schemas.openxmlformats.org/drawingml/2006/chartDrawing">
    <cdr:from>
      <cdr:x>0.32</cdr:x>
      <cdr:y>0.24984</cdr:y>
    </cdr:from>
    <cdr:to>
      <cdr:x>0.47111</cdr:x>
      <cdr:y>0.36336</cdr:y>
    </cdr:to>
    <cdr:sp macro="" textlink="">
      <cdr:nvSpPr>
        <cdr:cNvPr id="3" name="TextBox 2"/>
        <cdr:cNvSpPr txBox="1"/>
      </cdr:nvSpPr>
      <cdr:spPr>
        <a:xfrm xmlns:a="http://schemas.openxmlformats.org/drawingml/2006/main">
          <a:off x="2743200" y="1219200"/>
          <a:ext cx="129540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1"/>
              </a:solidFill>
            </a:rPr>
            <a:t>26</a:t>
          </a:r>
          <a:endParaRPr lang="en-US" sz="1500" b="1" dirty="0" smtClean="0">
            <a:solidFill>
              <a:schemeClr val="bg1"/>
            </a:solidFill>
          </a:endParaRPr>
        </a:p>
        <a:p xmlns:a="http://schemas.openxmlformats.org/drawingml/2006/main">
          <a:pPr algn="ctr"/>
          <a:r>
            <a:rPr lang="en-US" sz="1400" b="1" dirty="0" smtClean="0">
              <a:solidFill>
                <a:schemeClr val="bg1"/>
              </a:solidFill>
            </a:rPr>
            <a:t>(93%</a:t>
          </a:r>
          <a:r>
            <a:rPr lang="en-US" sz="1400" b="1" dirty="0" smtClean="0">
              <a:solidFill>
                <a:schemeClr val="bg1"/>
              </a:solidFill>
            </a:rPr>
            <a:t>)</a:t>
          </a:r>
          <a:endParaRPr lang="en-US" sz="1400" b="1" dirty="0">
            <a:solidFill>
              <a:schemeClr val="bg1"/>
            </a:solidFill>
          </a:endParaRPr>
        </a:p>
      </cdr:txBody>
    </cdr:sp>
  </cdr:relSizeAnchor>
  <cdr:relSizeAnchor xmlns:cdr="http://schemas.openxmlformats.org/drawingml/2006/chartDrawing">
    <cdr:from>
      <cdr:x>0.79111</cdr:x>
      <cdr:y>0.40599</cdr:y>
    </cdr:from>
    <cdr:to>
      <cdr:x>0.94222</cdr:x>
      <cdr:y>0.51951</cdr:y>
    </cdr:to>
    <cdr:sp macro="" textlink="">
      <cdr:nvSpPr>
        <cdr:cNvPr id="4" name="TextBox 3"/>
        <cdr:cNvSpPr txBox="1"/>
      </cdr:nvSpPr>
      <cdr:spPr>
        <a:xfrm xmlns:a="http://schemas.openxmlformats.org/drawingml/2006/main">
          <a:off x="6781800" y="1981200"/>
          <a:ext cx="129540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1"/>
              </a:solidFill>
            </a:rPr>
            <a:t>20</a:t>
          </a:r>
          <a:endParaRPr lang="en-US" sz="1500" b="1" dirty="0" smtClean="0">
            <a:solidFill>
              <a:schemeClr val="bg1"/>
            </a:solidFill>
          </a:endParaRPr>
        </a:p>
        <a:p xmlns:a="http://schemas.openxmlformats.org/drawingml/2006/main">
          <a:pPr algn="ctr"/>
          <a:r>
            <a:rPr lang="en-US" sz="1400" b="1" dirty="0" smtClean="0">
              <a:solidFill>
                <a:schemeClr val="bg1"/>
              </a:solidFill>
            </a:rPr>
            <a:t>(71%</a:t>
          </a:r>
          <a:r>
            <a:rPr lang="en-US" sz="1400" b="1" dirty="0" smtClean="0">
              <a:solidFill>
                <a:schemeClr val="bg1"/>
              </a:solidFill>
            </a:rPr>
            <a:t>)</a:t>
          </a:r>
          <a:endParaRPr lang="en-US" sz="14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255E4A-0098-487A-AAD3-7986C5C441F2}" type="datetimeFigureOut">
              <a:rPr lang="en-US" smtClean="0"/>
              <a:t>5/24/13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5E832A-4E89-433F-A9EF-D5EFE43774EA}" type="slidenum">
              <a:rPr lang="en-US" smtClean="0"/>
              <a:t>‹#›</a:t>
            </a:fld>
            <a:endParaRPr lang="en-US"/>
          </a:p>
        </p:txBody>
      </p:sp>
    </p:spTree>
    <p:extLst>
      <p:ext uri="{BB962C8B-B14F-4D97-AF65-F5344CB8AC3E}">
        <p14:creationId xmlns:p14="http://schemas.microsoft.com/office/powerpoint/2010/main" val="108583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BD63E-2F32-1044-94DF-A5A396FF3ABD}" type="datetimeFigureOut">
              <a:rPr lang="en-US" smtClean="0"/>
              <a:t>5/24/13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5CAFF-3BA6-F84F-AD3B-6AB6D9E6EDC6}" type="slidenum">
              <a:rPr lang="en-US" smtClean="0"/>
              <a:t>‹#›</a:t>
            </a:fld>
            <a:endParaRPr lang="en-US"/>
          </a:p>
        </p:txBody>
      </p:sp>
    </p:spTree>
    <p:extLst>
      <p:ext uri="{BB962C8B-B14F-4D97-AF65-F5344CB8AC3E}">
        <p14:creationId xmlns:p14="http://schemas.microsoft.com/office/powerpoint/2010/main" val="31354959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ocialmention.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1</a:t>
            </a:fld>
            <a:endParaRPr lang="en-US"/>
          </a:p>
        </p:txBody>
      </p:sp>
    </p:spTree>
    <p:extLst>
      <p:ext uri="{BB962C8B-B14F-4D97-AF65-F5344CB8AC3E}">
        <p14:creationId xmlns:p14="http://schemas.microsoft.com/office/powerpoint/2010/main" val="86373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12</a:t>
            </a:fld>
            <a:endParaRPr lang="en-US"/>
          </a:p>
        </p:txBody>
      </p:sp>
    </p:spTree>
    <p:extLst>
      <p:ext uri="{BB962C8B-B14F-4D97-AF65-F5344CB8AC3E}">
        <p14:creationId xmlns:p14="http://schemas.microsoft.com/office/powerpoint/2010/main" val="415813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13</a:t>
            </a:fld>
            <a:endParaRPr lang="en-US"/>
          </a:p>
        </p:txBody>
      </p:sp>
    </p:spTree>
    <p:extLst>
      <p:ext uri="{BB962C8B-B14F-4D97-AF65-F5344CB8AC3E}">
        <p14:creationId xmlns:p14="http://schemas.microsoft.com/office/powerpoint/2010/main" val="415813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14</a:t>
            </a:fld>
            <a:endParaRPr lang="en-US"/>
          </a:p>
        </p:txBody>
      </p:sp>
    </p:spTree>
    <p:extLst>
      <p:ext uri="{BB962C8B-B14F-4D97-AF65-F5344CB8AC3E}">
        <p14:creationId xmlns:p14="http://schemas.microsoft.com/office/powerpoint/2010/main" val="415813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15</a:t>
            </a:fld>
            <a:endParaRPr lang="en-US"/>
          </a:p>
        </p:txBody>
      </p:sp>
    </p:spTree>
    <p:extLst>
      <p:ext uri="{BB962C8B-B14F-4D97-AF65-F5344CB8AC3E}">
        <p14:creationId xmlns:p14="http://schemas.microsoft.com/office/powerpoint/2010/main" val="400903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16</a:t>
            </a:fld>
            <a:endParaRPr lang="en-US"/>
          </a:p>
        </p:txBody>
      </p:sp>
    </p:spTree>
    <p:extLst>
      <p:ext uri="{BB962C8B-B14F-4D97-AF65-F5344CB8AC3E}">
        <p14:creationId xmlns:p14="http://schemas.microsoft.com/office/powerpoint/2010/main" val="402077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Note that the barriers are decreasing for 2012 and that the idea that it takes too much time is changing as well.</a:t>
            </a:r>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17</a:t>
            </a:fld>
            <a:endParaRPr lang="en-US"/>
          </a:p>
        </p:txBody>
      </p:sp>
    </p:spTree>
    <p:extLst>
      <p:ext uri="{BB962C8B-B14F-4D97-AF65-F5344CB8AC3E}">
        <p14:creationId xmlns:p14="http://schemas.microsoft.com/office/powerpoint/2010/main" val="40222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18</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19</a:t>
            </a:fld>
            <a:endParaRPr lang="en-US"/>
          </a:p>
        </p:txBody>
      </p:sp>
    </p:spTree>
    <p:extLst>
      <p:ext uri="{BB962C8B-B14F-4D97-AF65-F5344CB8AC3E}">
        <p14:creationId xmlns:p14="http://schemas.microsoft.com/office/powerpoint/2010/main" val="374693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20</a:t>
            </a:fld>
            <a:endParaRPr lang="en-US"/>
          </a:p>
        </p:txBody>
      </p:sp>
    </p:spTree>
    <p:extLst>
      <p:ext uri="{BB962C8B-B14F-4D97-AF65-F5344CB8AC3E}">
        <p14:creationId xmlns:p14="http://schemas.microsoft.com/office/powerpoint/2010/main" val="205546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21</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2</a:t>
            </a:fld>
            <a:endParaRPr lang="en-US"/>
          </a:p>
        </p:txBody>
      </p:sp>
    </p:spTree>
    <p:extLst>
      <p:ext uri="{BB962C8B-B14F-4D97-AF65-F5344CB8AC3E}">
        <p14:creationId xmlns:p14="http://schemas.microsoft.com/office/powerpoint/2010/main" val="279528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http://www.tumblr.com/blog/edtechphd</a:t>
            </a:r>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22</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23</a:t>
            </a:fld>
            <a:endParaRPr lang="en-US"/>
          </a:p>
        </p:txBody>
      </p:sp>
    </p:spTree>
    <p:extLst>
      <p:ext uri="{BB962C8B-B14F-4D97-AF65-F5344CB8AC3E}">
        <p14:creationId xmlns:p14="http://schemas.microsoft.com/office/powerpoint/2010/main" val="90309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a:t>
            </a:r>
            <a:r>
              <a:rPr lang="en-US" sz="1200" b="0" i="0" kern="1200" baseline="0" dirty="0" smtClean="0">
                <a:solidFill>
                  <a:schemeClr val="tx1"/>
                </a:solidFill>
                <a:effectLst/>
                <a:latin typeface="+mn-lt"/>
                <a:ea typeface="+mn-ea"/>
                <a:cs typeface="+mn-cs"/>
              </a:rPr>
              <a:t> is it?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SMLC @Clemson</a:t>
            </a:r>
          </a:p>
          <a:p>
            <a:r>
              <a:rPr lang="en-US" sz="1200" b="0" i="0" kern="1200" dirty="0" smtClean="0">
                <a:solidFill>
                  <a:schemeClr val="tx1"/>
                </a:solidFill>
                <a:effectLst/>
                <a:latin typeface="+mn-lt"/>
                <a:ea typeface="+mn-ea"/>
                <a:cs typeface="+mn-cs"/>
              </a:rPr>
              <a:t>The Social Media Listening Center at Clemson University is an </a:t>
            </a:r>
            <a:r>
              <a:rPr lang="en-US" sz="1200" b="1" i="0" kern="1200" dirty="0" smtClean="0">
                <a:solidFill>
                  <a:schemeClr val="tx1"/>
                </a:solidFill>
                <a:effectLst/>
                <a:latin typeface="+mn-lt"/>
                <a:ea typeface="+mn-ea"/>
                <a:cs typeface="+mn-cs"/>
              </a:rPr>
              <a:t>interdisciplinary research lab and teaching facility that opened in early 2012</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the Listening Center brings together faculty, staff, students and external partners to support undergraduate creative inquiry, faculty research, pedagogy, and outreach through social media listening.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Social Media Listening Center </a:t>
            </a:r>
            <a:r>
              <a:rPr lang="en-US" sz="1200" b="1" i="0" kern="1200" dirty="0" smtClean="0">
                <a:solidFill>
                  <a:schemeClr val="tx1"/>
                </a:solidFill>
                <a:effectLst/>
                <a:latin typeface="+mn-lt"/>
                <a:ea typeface="+mn-ea"/>
                <a:cs typeface="+mn-cs"/>
              </a:rPr>
              <a:t>allows researchers to discover, listen to, measure and engage in conversations across the Web </a:t>
            </a:r>
            <a:r>
              <a:rPr lang="en-US" sz="1200" b="0" i="0" kern="1200" dirty="0" smtClean="0">
                <a:solidFill>
                  <a:schemeClr val="tx1"/>
                </a:solidFill>
                <a:effectLst/>
                <a:latin typeface="+mn-lt"/>
                <a:ea typeface="+mn-ea"/>
                <a:cs typeface="+mn-cs"/>
              </a:rPr>
              <a:t>by capturing more than 150 million sources of social media conversations, including Facebook, Twitter, YouTube, LinkedIn, blogs and other online communities.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SMLC has </a:t>
            </a:r>
            <a:r>
              <a:rPr lang="en-US" sz="1200" b="1" i="0" kern="1200" dirty="0" smtClean="0">
                <a:solidFill>
                  <a:schemeClr val="tx1"/>
                </a:solidFill>
                <a:effectLst/>
                <a:latin typeface="+mn-lt"/>
                <a:ea typeface="+mn-ea"/>
                <a:cs typeface="+mn-cs"/>
              </a:rPr>
              <a:t>six large display screens </a:t>
            </a:r>
            <a:r>
              <a:rPr lang="en-US" sz="1200" b="0" i="0" kern="1200" dirty="0" smtClean="0">
                <a:solidFill>
                  <a:schemeClr val="tx1"/>
                </a:solidFill>
                <a:effectLst/>
                <a:latin typeface="+mn-lt"/>
                <a:ea typeface="+mn-ea"/>
                <a:cs typeface="+mn-cs"/>
              </a:rPr>
              <a:t>that faculty and students monitor, </a:t>
            </a:r>
            <a:r>
              <a:rPr lang="en-US" sz="1200" b="1" i="0" kern="1200" dirty="0" smtClean="0">
                <a:solidFill>
                  <a:schemeClr val="tx1"/>
                </a:solidFill>
                <a:effectLst/>
                <a:latin typeface="+mn-lt"/>
                <a:ea typeface="+mn-ea"/>
                <a:cs typeface="+mn-cs"/>
              </a:rPr>
              <a:t>similar to a small network operations center</a:t>
            </a:r>
            <a:r>
              <a:rPr lang="en-US" sz="1200" b="0" i="0" kern="1200" dirty="0" smtClean="0">
                <a:solidFill>
                  <a:schemeClr val="tx1"/>
                </a:solidFill>
                <a:effectLst/>
                <a:latin typeface="+mn-lt"/>
                <a:ea typeface="+mn-ea"/>
                <a:cs typeface="+mn-cs"/>
              </a:rPr>
              <a:t>. </a:t>
            </a:r>
          </a:p>
          <a:p>
            <a:r>
              <a:rPr lang="en-US" sz="1200" b="0" i="0" kern="1200" dirty="0" err="1" smtClean="0">
                <a:solidFill>
                  <a:schemeClr val="tx1"/>
                </a:solidFill>
                <a:effectLst/>
                <a:latin typeface="+mn-lt"/>
                <a:ea typeface="+mn-ea"/>
                <a:cs typeface="+mn-cs"/>
              </a:rPr>
              <a:t>Salesforce</a:t>
            </a:r>
            <a:r>
              <a:rPr lang="en-US" sz="1200" b="0" i="0" kern="1200" dirty="0" smtClean="0">
                <a:solidFill>
                  <a:schemeClr val="tx1"/>
                </a:solidFill>
                <a:effectLst/>
                <a:latin typeface="+mn-lt"/>
                <a:ea typeface="+mn-ea"/>
                <a:cs typeface="+mn-cs"/>
              </a:rPr>
              <a:t> Radian6 provides the platform to listen, discover, measure and engage in conversations across the Web by capturing more than 150 million sources of social media conversations, including Facebook, Twitter, YouTube, LinkedIn, blogs and other online communities. The Radian6 summary dashboard provides a graphic display of social media content to convey sentiment, share of voice, trend information, geo-location data and much more.</a:t>
            </a:r>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24</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 and monitoring – used interchangeably</a:t>
            </a:r>
          </a:p>
          <a:p>
            <a:r>
              <a:rPr lang="en-US" dirty="0" smtClean="0"/>
              <a:t>Sentiment = </a:t>
            </a:r>
            <a:r>
              <a:rPr lang="en-US" sz="1200" b="0" i="0" kern="1200" dirty="0" smtClean="0">
                <a:solidFill>
                  <a:schemeClr val="tx1"/>
                </a:solidFill>
                <a:effectLst/>
                <a:latin typeface="+mn-lt"/>
                <a:ea typeface="+mn-ea"/>
                <a:cs typeface="+mn-cs"/>
              </a:rPr>
              <a:t>Sentiment is the ratio of mentions that are generally positive to those that are generally negative.</a:t>
            </a:r>
          </a:p>
          <a:p>
            <a:r>
              <a:rPr lang="en-US" sz="1200" b="0" i="0" kern="1200" dirty="0" smtClean="0">
                <a:solidFill>
                  <a:schemeClr val="tx1"/>
                </a:solidFill>
                <a:effectLst/>
                <a:latin typeface="+mn-lt"/>
                <a:ea typeface="+mn-ea"/>
                <a:cs typeface="+mn-cs"/>
              </a:rPr>
              <a:t>Insights</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Influencers = people who respond to your tweets (for example).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you share something on social media or in real life and people respond, that's influence; can weight influencers by how many follow</a:t>
            </a:r>
            <a:r>
              <a:rPr lang="en-US" sz="1200" b="0" i="0" kern="1200" baseline="0" dirty="0" smtClean="0">
                <a:solidFill>
                  <a:schemeClr val="tx1"/>
                </a:solidFill>
                <a:effectLst/>
                <a:latin typeface="+mn-lt"/>
                <a:ea typeface="+mn-ea"/>
                <a:cs typeface="+mn-cs"/>
              </a:rPr>
              <a:t> them</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Infographics</a:t>
            </a:r>
            <a:r>
              <a:rPr lang="en-US" sz="1200" b="0" i="0" kern="1200" dirty="0" smtClean="0">
                <a:solidFill>
                  <a:schemeClr val="tx1"/>
                </a:solidFill>
                <a:effectLst/>
                <a:latin typeface="+mn-lt"/>
                <a:ea typeface="+mn-ea"/>
                <a:cs typeface="+mn-cs"/>
              </a:rPr>
              <a:t>/Visualization</a:t>
            </a:r>
            <a:r>
              <a:rPr lang="en-US" sz="1200" b="0" i="0" kern="1200" baseline="0" dirty="0" smtClean="0">
                <a:solidFill>
                  <a:schemeClr val="tx1"/>
                </a:solidFill>
                <a:effectLst/>
                <a:latin typeface="+mn-lt"/>
                <a:ea typeface="+mn-ea"/>
                <a:cs typeface="+mn-cs"/>
              </a:rPr>
              <a:t> of data</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35CAFF-3BA6-F84F-AD3B-6AB6D9E6EDC6}" type="slidenum">
              <a:rPr lang="en-US" smtClean="0"/>
              <a:t>25</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social web offers the opportunity to engage in conversation and collaborate with faculty and students across time and space. It offers a rich source of data and creative ideas for learning.</a:t>
            </a:r>
            <a:endParaRPr lang="en-US" dirty="0" smtClean="0"/>
          </a:p>
          <a:p>
            <a:endParaRPr lang="en-US" dirty="0" smtClean="0"/>
          </a:p>
          <a:p>
            <a:r>
              <a:rPr lang="en-US" dirty="0" smtClean="0"/>
              <a:t>Creative</a:t>
            </a:r>
            <a:r>
              <a:rPr lang="en-US" baseline="0" dirty="0" smtClean="0"/>
              <a:t> Inquiry classes are </a:t>
            </a:r>
            <a:r>
              <a:rPr lang="en-US" b="1" baseline="0" dirty="0" smtClean="0"/>
              <a:t>small groups of undergraduate students engaged in research</a:t>
            </a:r>
            <a:r>
              <a:rPr lang="en-US" baseline="0" dirty="0" smtClean="0"/>
              <a:t>. Sometimes the investigations are student interests and sometimes they’re challenges introduced by professors.</a:t>
            </a:r>
          </a:p>
          <a:p>
            <a:endParaRPr lang="en-US" baseline="0" dirty="0" smtClean="0"/>
          </a:p>
          <a:p>
            <a:r>
              <a:rPr lang="en-US" sz="1200" b="1" i="0" kern="1200" dirty="0" smtClean="0">
                <a:solidFill>
                  <a:schemeClr val="tx1"/>
                </a:solidFill>
                <a:effectLst/>
                <a:latin typeface="+mn-lt"/>
                <a:ea typeface="+mn-ea"/>
                <a:cs typeface="+mn-cs"/>
              </a:rPr>
              <a:t>Sample projects </a:t>
            </a:r>
            <a:r>
              <a:rPr lang="en-US" sz="1200" b="0" i="0" kern="1200" dirty="0" smtClean="0">
                <a:solidFill>
                  <a:schemeClr val="tx1"/>
                </a:solidFill>
                <a:effectLst/>
                <a:latin typeface="+mn-lt"/>
                <a:ea typeface="+mn-ea"/>
                <a:cs typeface="+mn-cs"/>
              </a:rPr>
              <a:t>include student teams listening to:</a:t>
            </a:r>
          </a:p>
          <a:p>
            <a:r>
              <a:rPr lang="en-US" sz="1200" b="0" i="0" kern="1200" dirty="0" smtClean="0">
                <a:solidFill>
                  <a:schemeClr val="tx1"/>
                </a:solidFill>
                <a:effectLst/>
                <a:latin typeface="+mn-lt"/>
                <a:ea typeface="+mn-ea"/>
                <a:cs typeface="+mn-cs"/>
              </a:rPr>
              <a:t>the conversation among </a:t>
            </a:r>
            <a:r>
              <a:rPr lang="en-US" sz="1200" b="0" i="0" kern="1200" dirty="0" err="1" smtClean="0">
                <a:solidFill>
                  <a:schemeClr val="tx1"/>
                </a:solidFill>
                <a:effectLst/>
                <a:latin typeface="+mn-lt"/>
                <a:ea typeface="+mn-ea"/>
                <a:cs typeface="+mn-cs"/>
              </a:rPr>
              <a:t>Millenials</a:t>
            </a:r>
            <a:r>
              <a:rPr lang="en-US" sz="1200" b="0" i="0" kern="1200" dirty="0" smtClean="0">
                <a:solidFill>
                  <a:schemeClr val="tx1"/>
                </a:solidFill>
                <a:effectLst/>
                <a:latin typeface="+mn-lt"/>
                <a:ea typeface="+mn-ea"/>
                <a:cs typeface="+mn-cs"/>
              </a:rPr>
              <a:t> about an automobile brand to help another student team create an advertising campaign for a specific car.</a:t>
            </a:r>
          </a:p>
          <a:p>
            <a:r>
              <a:rPr lang="en-US" sz="1200" b="0" i="0" kern="1200" dirty="0" smtClean="0">
                <a:solidFill>
                  <a:schemeClr val="tx1"/>
                </a:solidFill>
                <a:effectLst/>
                <a:latin typeface="+mn-lt"/>
                <a:ea typeface="+mn-ea"/>
                <a:cs typeface="+mn-cs"/>
              </a:rPr>
              <a:t>conversations about emergency management issues to determine patterns in conversations that may help law enforcement deliver better services to citizens.</a:t>
            </a:r>
          </a:p>
          <a:p>
            <a:r>
              <a:rPr lang="en-US" sz="1200" b="0" i="0" kern="1200" dirty="0" smtClean="0">
                <a:solidFill>
                  <a:schemeClr val="tx1"/>
                </a:solidFill>
                <a:effectLst/>
                <a:latin typeface="+mn-lt"/>
                <a:ea typeface="+mn-ea"/>
                <a:cs typeface="+mn-cs"/>
              </a:rPr>
              <a:t>online conversation around college athletics. They are examining the words people use to describe college sports, patterns and conversations about different sports, and why differences exist in conversations around women and men's college sports.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Industry</a:t>
            </a:r>
            <a:r>
              <a:rPr lang="en-US" sz="1200" b="1" i="0" kern="1200" baseline="0" dirty="0" smtClean="0">
                <a:solidFill>
                  <a:schemeClr val="tx1"/>
                </a:solidFill>
                <a:effectLst/>
                <a:latin typeface="+mn-lt"/>
                <a:ea typeface="+mn-ea"/>
                <a:cs typeface="+mn-cs"/>
              </a:rPr>
              <a:t> Partners</a:t>
            </a:r>
          </a:p>
          <a:p>
            <a:r>
              <a:rPr lang="en-US" sz="1200" b="0" i="0" kern="1200" baseline="0" dirty="0" smtClean="0">
                <a:solidFill>
                  <a:schemeClr val="tx1"/>
                </a:solidFill>
                <a:effectLst/>
                <a:latin typeface="+mn-lt"/>
                <a:ea typeface="+mn-ea"/>
                <a:cs typeface="+mn-cs"/>
              </a:rPr>
              <a:t>7-Eleven – wanted to see why coffee sales were down and which demographic group to market to</a:t>
            </a:r>
          </a:p>
          <a:p>
            <a:r>
              <a:rPr lang="en-US" sz="1200" b="0" i="0" kern="1200" baseline="0" dirty="0" smtClean="0">
                <a:solidFill>
                  <a:schemeClr val="tx1"/>
                </a:solidFill>
                <a:effectLst/>
                <a:latin typeface="+mn-lt"/>
                <a:ea typeface="+mn-ea"/>
                <a:cs typeface="+mn-cs"/>
              </a:rPr>
              <a:t>Cape Hatteras NPS – wanted to</a:t>
            </a:r>
          </a:p>
          <a:p>
            <a:r>
              <a:rPr lang="en-US" sz="1200" b="0" i="0" kern="1200" baseline="0" dirty="0" err="1" smtClean="0">
                <a:solidFill>
                  <a:schemeClr val="tx1"/>
                </a:solidFill>
                <a:effectLst/>
                <a:latin typeface="+mn-lt"/>
                <a:ea typeface="+mn-ea"/>
                <a:cs typeface="+mn-cs"/>
              </a:rPr>
              <a:t>Kemet</a:t>
            </a:r>
            <a:r>
              <a:rPr lang="en-US" sz="1200" b="0" i="0" kern="1200" baseline="0" dirty="0" smtClean="0">
                <a:solidFill>
                  <a:schemeClr val="tx1"/>
                </a:solidFill>
                <a:effectLst/>
                <a:latin typeface="+mn-lt"/>
                <a:ea typeface="+mn-ea"/>
                <a:cs typeface="+mn-cs"/>
              </a:rPr>
              <a:t> Corporation – sells capacitors and wanted to see if going green meant something to their customers so they’d know if good investment</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F</a:t>
            </a:r>
            <a:r>
              <a:rPr lang="en-US" sz="1200" b="1" i="0" kern="1200" dirty="0" smtClean="0">
                <a:solidFill>
                  <a:schemeClr val="tx1"/>
                </a:solidFill>
                <a:effectLst/>
                <a:latin typeface="+mn-lt"/>
                <a:ea typeface="+mn-ea"/>
                <a:cs typeface="+mn-cs"/>
              </a:rPr>
              <a:t>aculty</a:t>
            </a:r>
            <a:r>
              <a:rPr lang="en-US" sz="1200" b="1" i="0" kern="1200" baseline="0" dirty="0" smtClean="0">
                <a:solidFill>
                  <a:schemeClr val="tx1"/>
                </a:solidFill>
                <a:effectLst/>
                <a:latin typeface="+mn-lt"/>
                <a:ea typeface="+mn-ea"/>
                <a:cs typeface="+mn-cs"/>
              </a:rPr>
              <a:t> Research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Southern culture and if students are talking about North </a:t>
            </a:r>
            <a:r>
              <a:rPr lang="en-US" dirty="0" err="1" smtClean="0"/>
              <a:t>vs</a:t>
            </a:r>
            <a:r>
              <a:rPr lang="en-US" dirty="0" smtClean="0"/>
              <a:t> South (History </a:t>
            </a:r>
            <a:r>
              <a:rPr lang="en-US" dirty="0" err="1" smtClean="0"/>
              <a:t>dept</a:t>
            </a:r>
            <a:r>
              <a:rPr lang="en-US"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Departments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 Athletics, Library, AAH, BBS, Student </a:t>
            </a:r>
            <a:r>
              <a:rPr lang="en-US" dirty="0" err="1" smtClean="0"/>
              <a:t>Govt</a:t>
            </a:r>
            <a:r>
              <a:rPr lang="en-US" dirty="0" smtClean="0"/>
              <a:t>, Admissions</a:t>
            </a:r>
          </a:p>
          <a:p>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26</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Hootsuite</a:t>
            </a:r>
            <a:endParaRPr lang="en-US" b="1" dirty="0" smtClean="0"/>
          </a:p>
          <a:p>
            <a:r>
              <a:rPr lang="en-US" sz="1200" b="0" i="0" kern="1200" dirty="0" err="1" smtClean="0">
                <a:solidFill>
                  <a:schemeClr val="tx1"/>
                </a:solidFill>
                <a:effectLst/>
                <a:latin typeface="+mn-lt"/>
                <a:ea typeface="+mn-ea"/>
                <a:cs typeface="+mn-cs"/>
              </a:rPr>
              <a:t>Hootsuite</a:t>
            </a:r>
            <a:r>
              <a:rPr lang="en-US" sz="1200" b="0" i="0" kern="1200" dirty="0" smtClean="0">
                <a:solidFill>
                  <a:schemeClr val="tx1"/>
                </a:solidFill>
                <a:effectLst/>
                <a:latin typeface="+mn-lt"/>
                <a:ea typeface="+mn-ea"/>
                <a:cs typeface="+mn-cs"/>
              </a:rPr>
              <a:t> is a web-based dashboard that allows you to monitor multiple social networks in one place. You can collaborate with fellow employees, schedule messages, and assign tasks to your team. It’s particularly great for managing multiple accounts on the same platform. This is one of my personal favorites.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There’s a </a:t>
            </a:r>
            <a:r>
              <a:rPr lang="en-US" sz="1200" b="0" i="0" kern="1200" dirty="0" err="1" smtClean="0">
                <a:solidFill>
                  <a:schemeClr val="tx1"/>
                </a:solidFill>
                <a:effectLst/>
                <a:latin typeface="+mn-lt"/>
                <a:ea typeface="+mn-ea"/>
                <a:cs typeface="+mn-cs"/>
              </a:rPr>
              <a:t>dept</a:t>
            </a:r>
            <a:r>
              <a:rPr lang="en-US" sz="1200" b="0" i="0" kern="1200" baseline="0" dirty="0" smtClean="0">
                <a:solidFill>
                  <a:schemeClr val="tx1"/>
                </a:solidFill>
                <a:effectLst/>
                <a:latin typeface="+mn-lt"/>
                <a:ea typeface="+mn-ea"/>
                <a:cs typeface="+mn-cs"/>
              </a:rPr>
              <a:t> on campus that uses </a:t>
            </a:r>
            <a:r>
              <a:rPr lang="en-US" sz="1200" b="0" i="0" kern="1200" baseline="0" dirty="0" err="1" smtClean="0">
                <a:solidFill>
                  <a:schemeClr val="tx1"/>
                </a:solidFill>
                <a:effectLst/>
                <a:latin typeface="+mn-lt"/>
                <a:ea typeface="+mn-ea"/>
                <a:cs typeface="+mn-cs"/>
              </a:rPr>
              <a:t>Hootsuite’s</a:t>
            </a:r>
            <a:r>
              <a:rPr lang="en-US" sz="1200" b="0" i="0" kern="1200" baseline="0" dirty="0" smtClean="0">
                <a:solidFill>
                  <a:schemeClr val="tx1"/>
                </a:solidFill>
                <a:effectLst/>
                <a:latin typeface="+mn-lt"/>
                <a:ea typeface="+mn-ea"/>
                <a:cs typeface="+mn-cs"/>
              </a:rPr>
              <a:t> paid subscription. So it allows you to save a search as a stream so that conversations about that topic are always visible on your dashboard. </a:t>
            </a:r>
          </a:p>
          <a:p>
            <a:r>
              <a:rPr lang="en-US" sz="1200" b="0" i="0" kern="1200" baseline="0" dirty="0" smtClean="0">
                <a:solidFill>
                  <a:schemeClr val="tx1"/>
                </a:solidFill>
                <a:effectLst/>
                <a:latin typeface="+mn-lt"/>
                <a:ea typeface="+mn-ea"/>
                <a:cs typeface="+mn-cs"/>
              </a:rPr>
              <a:t>They have </a:t>
            </a:r>
            <a:r>
              <a:rPr lang="en-US" sz="1200" b="1" i="0" kern="1200" baseline="0" dirty="0" smtClean="0">
                <a:solidFill>
                  <a:schemeClr val="tx1"/>
                </a:solidFill>
                <a:effectLst/>
                <a:latin typeface="+mn-lt"/>
                <a:ea typeface="+mn-ea"/>
                <a:cs typeface="+mn-cs"/>
              </a:rPr>
              <a:t>“Clemson Extension</a:t>
            </a:r>
            <a:r>
              <a:rPr lang="en-US" sz="1200" b="0" i="0" kern="1200" baseline="0" dirty="0" smtClean="0">
                <a:solidFill>
                  <a:schemeClr val="tx1"/>
                </a:solidFill>
                <a:effectLst/>
                <a:latin typeface="+mn-lt"/>
                <a:ea typeface="+mn-ea"/>
                <a:cs typeface="+mn-cs"/>
              </a:rPr>
              <a:t>” saved as a stream and can keep track of convo that mentions extension or see when </a:t>
            </a:r>
            <a:r>
              <a:rPr lang="en-US" sz="1200" b="0" i="0" kern="1200" baseline="0" dirty="0" err="1" smtClean="0">
                <a:solidFill>
                  <a:schemeClr val="tx1"/>
                </a:solidFill>
                <a:effectLst/>
                <a:latin typeface="+mn-lt"/>
                <a:ea typeface="+mn-ea"/>
                <a:cs typeface="+mn-cs"/>
              </a:rPr>
              <a:t>ppl</a:t>
            </a:r>
            <a:r>
              <a:rPr lang="en-US" sz="1200" b="0" i="0" kern="1200" baseline="0" dirty="0" smtClean="0">
                <a:solidFill>
                  <a:schemeClr val="tx1"/>
                </a:solidFill>
                <a:effectLst/>
                <a:latin typeface="+mn-lt"/>
                <a:ea typeface="+mn-ea"/>
                <a:cs typeface="+mn-cs"/>
              </a:rPr>
              <a:t> share links from their website.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Social Mention</a:t>
            </a:r>
          </a:p>
          <a:p>
            <a:r>
              <a:rPr lang="en-US" sz="1200" b="0" i="0" kern="1200" dirty="0" smtClean="0">
                <a:solidFill>
                  <a:schemeClr val="tx1"/>
                </a:solidFill>
                <a:effectLst/>
                <a:latin typeface="+mn-lt"/>
                <a:ea typeface="+mn-ea"/>
                <a:cs typeface="+mn-cs"/>
              </a:rPr>
              <a:t>Track and measure who is talking about you, your company, your product, or any topic related to your industry. </a:t>
            </a:r>
            <a:r>
              <a:rPr lang="en-US" sz="1200" b="0" i="0" kern="1200" dirty="0" err="1" smtClean="0">
                <a:solidFill>
                  <a:schemeClr val="tx1"/>
                </a:solidFill>
                <a:effectLst/>
                <a:latin typeface="+mn-lt"/>
                <a:ea typeface="+mn-ea"/>
                <a:cs typeface="+mn-cs"/>
              </a:rPr>
              <a:t>SocialMention</a:t>
            </a:r>
            <a:r>
              <a:rPr lang="en-US" sz="1200" b="0" i="0" kern="1200" dirty="0" smtClean="0">
                <a:solidFill>
                  <a:schemeClr val="tx1"/>
                </a:solidFill>
                <a:effectLst/>
                <a:latin typeface="+mn-lt"/>
                <a:ea typeface="+mn-ea"/>
                <a:cs typeface="+mn-cs"/>
              </a:rPr>
              <a:t> pulls data from hundreds of social media services to give you the most accurate, real-time information.</a:t>
            </a:r>
          </a:p>
          <a:p>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3"/>
              </a:rPr>
              <a:t>Social Mention</a:t>
            </a:r>
            <a:r>
              <a:rPr lang="en-US" sz="1200" b="0" i="0" kern="1200" dirty="0" smtClean="0">
                <a:solidFill>
                  <a:schemeClr val="tx1"/>
                </a:solidFill>
                <a:effectLst/>
                <a:latin typeface="+mn-lt"/>
                <a:ea typeface="+mn-ea"/>
                <a:cs typeface="+mn-cs"/>
              </a:rPr>
              <a:t> is a social media search engine that searches user-generated content such as blogs, comments, bookmarks, events, news, videos, and microblogging services. It allows you to track mentions of your brand across all of these areas.</a:t>
            </a:r>
          </a:p>
          <a:p>
            <a:r>
              <a:rPr lang="en-US" sz="1200" b="0" i="0" kern="1200" dirty="0" smtClean="0">
                <a:solidFill>
                  <a:schemeClr val="tx1"/>
                </a:solidFill>
                <a:effectLst/>
                <a:latin typeface="+mn-lt"/>
                <a:ea typeface="+mn-ea"/>
                <a:cs typeface="+mn-cs"/>
              </a:rPr>
              <a:t>The results are aggregated from the top social media sources, such as Flickr, YouTube, </a:t>
            </a:r>
            <a:r>
              <a:rPr lang="en-US" sz="1200" b="0" i="0" kern="1200" dirty="0" err="1" smtClean="0">
                <a:solidFill>
                  <a:schemeClr val="tx1"/>
                </a:solidFill>
                <a:effectLst/>
                <a:latin typeface="+mn-lt"/>
                <a:ea typeface="+mn-ea"/>
                <a:cs typeface="+mn-cs"/>
              </a:rPr>
              <a:t>Digg</a:t>
            </a:r>
            <a:r>
              <a:rPr lang="en-US" sz="1200" b="0" i="0" kern="1200" dirty="0" smtClean="0">
                <a:solidFill>
                  <a:schemeClr val="tx1"/>
                </a:solidFill>
                <a:effectLst/>
                <a:latin typeface="+mn-lt"/>
                <a:ea typeface="+mn-ea"/>
                <a:cs typeface="+mn-cs"/>
              </a:rPr>
              <a:t>, Delicious, Twitter and more. Like the other services, you can subscribe to your results by RSS or email.</a:t>
            </a:r>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27</a:t>
            </a:fld>
            <a:endParaRPr lang="en-US"/>
          </a:p>
        </p:txBody>
      </p:sp>
    </p:spTree>
    <p:extLst>
      <p:ext uri="{BB962C8B-B14F-4D97-AF65-F5344CB8AC3E}">
        <p14:creationId xmlns:p14="http://schemas.microsoft.com/office/powerpoint/2010/main" val="2464817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Social Mention</a:t>
            </a:r>
          </a:p>
          <a:p>
            <a:r>
              <a:rPr lang="en-US" sz="1200" b="0" i="0" kern="1200" dirty="0" smtClean="0">
                <a:solidFill>
                  <a:schemeClr val="tx1"/>
                </a:solidFill>
                <a:effectLst/>
                <a:latin typeface="+mn-lt"/>
                <a:ea typeface="+mn-ea"/>
                <a:cs typeface="+mn-cs"/>
              </a:rPr>
              <a:t>Track and measure who is talking about you, your company, your product, or any topic related to your industry. </a:t>
            </a:r>
            <a:r>
              <a:rPr lang="en-US" sz="1200" b="0" i="0" kern="1200" dirty="0" err="1" smtClean="0">
                <a:solidFill>
                  <a:schemeClr val="tx1"/>
                </a:solidFill>
                <a:effectLst/>
                <a:latin typeface="+mn-lt"/>
                <a:ea typeface="+mn-ea"/>
                <a:cs typeface="+mn-cs"/>
              </a:rPr>
              <a:t>SocialMention</a:t>
            </a:r>
            <a:r>
              <a:rPr lang="en-US" sz="1200" b="0" i="0" kern="1200" dirty="0" smtClean="0">
                <a:solidFill>
                  <a:schemeClr val="tx1"/>
                </a:solidFill>
                <a:effectLst/>
                <a:latin typeface="+mn-lt"/>
                <a:ea typeface="+mn-ea"/>
                <a:cs typeface="+mn-cs"/>
              </a:rPr>
              <a:t> pulls data from hundreds of social media services to give you the most accurate, real-time information.</a:t>
            </a:r>
            <a:endParaRPr lang="en-US" dirty="0"/>
          </a:p>
        </p:txBody>
      </p:sp>
      <p:sp>
        <p:nvSpPr>
          <p:cNvPr id="4" name="Slide Number Placeholder 3"/>
          <p:cNvSpPr>
            <a:spLocks noGrp="1"/>
          </p:cNvSpPr>
          <p:nvPr>
            <p:ph type="sldNum" sz="quarter" idx="10"/>
          </p:nvPr>
        </p:nvSpPr>
        <p:spPr/>
        <p:txBody>
          <a:bodyPr/>
          <a:lstStyle/>
          <a:p>
            <a:fld id="{9A76777A-F59E-40BB-B6EA-CA27C6942D73}" type="slidenum">
              <a:rPr lang="en-US" smtClean="0"/>
              <a:t>28</a:t>
            </a:fld>
            <a:endParaRPr lang="en-US"/>
          </a:p>
        </p:txBody>
      </p:sp>
    </p:spTree>
    <p:extLst>
      <p:ext uri="{BB962C8B-B14F-4D97-AF65-F5344CB8AC3E}">
        <p14:creationId xmlns:p14="http://schemas.microsoft.com/office/powerpoint/2010/main" val="553102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6777A-F59E-40BB-B6EA-CA27C6942D73}" type="slidenum">
              <a:rPr lang="en-US" smtClean="0"/>
              <a:t>29</a:t>
            </a:fld>
            <a:endParaRPr lang="en-US"/>
          </a:p>
        </p:txBody>
      </p:sp>
    </p:spTree>
    <p:extLst>
      <p:ext uri="{BB962C8B-B14F-4D97-AF65-F5344CB8AC3E}">
        <p14:creationId xmlns:p14="http://schemas.microsoft.com/office/powerpoint/2010/main" val="242467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3</a:t>
            </a:fld>
            <a:endParaRPr lang="en-US"/>
          </a:p>
        </p:txBody>
      </p:sp>
    </p:spTree>
    <p:extLst>
      <p:ext uri="{BB962C8B-B14F-4D97-AF65-F5344CB8AC3E}">
        <p14:creationId xmlns:p14="http://schemas.microsoft.com/office/powerpoint/2010/main" val="324061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4</a:t>
            </a:fld>
            <a:endParaRPr lang="en-US"/>
          </a:p>
        </p:txBody>
      </p:sp>
    </p:spTree>
    <p:extLst>
      <p:ext uri="{BB962C8B-B14F-4D97-AF65-F5344CB8AC3E}">
        <p14:creationId xmlns:p14="http://schemas.microsoft.com/office/powerpoint/2010/main" val="90309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rtl="0">
              <a:buClr>
                <a:srgbClr val="000000"/>
              </a:buClr>
              <a:buSzPct val="166666"/>
              <a:buFont typeface="Arial"/>
              <a:buChar char="•"/>
            </a:pPr>
            <a:r>
              <a:rPr lang="en" dirty="0" smtClean="0"/>
              <a:t>Students strong in learning styles other than auditory learning will have a harder time being engaged by lectures.</a:t>
            </a:r>
          </a:p>
          <a:p>
            <a:pPr marL="457200" lvl="0" indent="-298450" rtl="0">
              <a:buClr>
                <a:srgbClr val="000000"/>
              </a:buClr>
              <a:buSzPct val="166666"/>
              <a:buFont typeface="Arial"/>
              <a:buChar char="•"/>
            </a:pPr>
            <a:r>
              <a:rPr lang="en" dirty="0" smtClean="0"/>
              <a:t>Students who are weak in note-taking skills will have trouble understanding what they should remember from lectures.</a:t>
            </a:r>
          </a:p>
          <a:p>
            <a:pPr marL="457200" lvl="0" indent="-298450" rtl="0">
              <a:buClr>
                <a:srgbClr val="000000"/>
              </a:buClr>
              <a:buSzPct val="166666"/>
              <a:buFont typeface="Arial"/>
              <a:buChar char="•"/>
            </a:pPr>
            <a:r>
              <a:rPr lang="en" dirty="0" smtClean="0"/>
              <a:t>Students can find lectures boring causing them to lose interest.</a:t>
            </a:r>
          </a:p>
          <a:p>
            <a:pPr marL="457200" lvl="0" indent="-298450" rtl="0">
              <a:buClr>
                <a:srgbClr val="000000"/>
              </a:buClr>
              <a:buSzPct val="166666"/>
              <a:buFont typeface="Arial"/>
              <a:buChar char="•"/>
            </a:pPr>
            <a:r>
              <a:rPr lang="en" dirty="0" smtClean="0"/>
              <a:t>Students may not feel that they are able to ask questions as they arise during lectures.</a:t>
            </a:r>
          </a:p>
          <a:p>
            <a:pPr marL="457200" lvl="0" indent="-317500" rtl="0">
              <a:buClr>
                <a:srgbClr val="000000"/>
              </a:buClr>
              <a:buSzPct val="212121"/>
              <a:buFont typeface="Arial"/>
              <a:buChar char="•"/>
            </a:pPr>
            <a:r>
              <a:rPr lang="en" dirty="0" smtClean="0"/>
              <a:t>Teachers may not get a real feel for how much students are understanding because there is not that much opportunity for exchanges during lectures.</a:t>
            </a:r>
          </a:p>
          <a:p>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5</a:t>
            </a:fld>
            <a:endParaRPr lang="en-US"/>
          </a:p>
        </p:txBody>
      </p:sp>
    </p:spTree>
    <p:extLst>
      <p:ext uri="{BB962C8B-B14F-4D97-AF65-F5344CB8AC3E}">
        <p14:creationId xmlns:p14="http://schemas.microsoft.com/office/powerpoint/2010/main" val="88987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Tx/>
              <a:buChar char="-"/>
            </a:pPr>
            <a:r>
              <a:rPr lang="en" dirty="0" smtClean="0"/>
              <a:t>94</a:t>
            </a:r>
            <a:r>
              <a:rPr lang="en" dirty="0" smtClean="0"/>
              <a:t>% of first year college students use social media sites (I've seen this even higher)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6</a:t>
            </a:fld>
            <a:endParaRPr lang="en-US"/>
          </a:p>
        </p:txBody>
      </p:sp>
    </p:spTree>
    <p:extLst>
      <p:ext uri="{BB962C8B-B14F-4D97-AF65-F5344CB8AC3E}">
        <p14:creationId xmlns:p14="http://schemas.microsoft.com/office/powerpoint/2010/main" val="301009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Percentages</a:t>
            </a:r>
            <a:endParaRPr lang="en-US" dirty="0"/>
          </a:p>
        </p:txBody>
      </p:sp>
      <p:sp>
        <p:nvSpPr>
          <p:cNvPr id="4" name="Slide Number Placeholder 3"/>
          <p:cNvSpPr>
            <a:spLocks noGrp="1"/>
          </p:cNvSpPr>
          <p:nvPr>
            <p:ph type="sldNum" sz="quarter" idx="10"/>
          </p:nvPr>
        </p:nvSpPr>
        <p:spPr/>
        <p:txBody>
          <a:bodyPr/>
          <a:lstStyle/>
          <a:p>
            <a:fld id="{BF35CAFF-3BA6-F84F-AD3B-6AB6D9E6EDC6}" type="slidenum">
              <a:rPr lang="en-US" smtClean="0"/>
              <a:t>7</a:t>
            </a:fld>
            <a:endParaRPr lang="en-US"/>
          </a:p>
        </p:txBody>
      </p:sp>
    </p:spTree>
    <p:extLst>
      <p:ext uri="{BB962C8B-B14F-4D97-AF65-F5344CB8AC3E}">
        <p14:creationId xmlns:p14="http://schemas.microsoft.com/office/powerpoint/2010/main" val="343909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8</a:t>
            </a:fld>
            <a:endParaRPr lang="en-US"/>
          </a:p>
        </p:txBody>
      </p:sp>
    </p:spTree>
    <p:extLst>
      <p:ext uri="{BB962C8B-B14F-4D97-AF65-F5344CB8AC3E}">
        <p14:creationId xmlns:p14="http://schemas.microsoft.com/office/powerpoint/2010/main" val="407940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5CAFF-3BA6-F84F-AD3B-6AB6D9E6EDC6}" type="slidenum">
              <a:rPr lang="en-US" smtClean="0"/>
              <a:t>9</a:t>
            </a:fld>
            <a:endParaRPr lang="en-US"/>
          </a:p>
        </p:txBody>
      </p:sp>
    </p:spTree>
    <p:extLst>
      <p:ext uri="{BB962C8B-B14F-4D97-AF65-F5344CB8AC3E}">
        <p14:creationId xmlns:p14="http://schemas.microsoft.com/office/powerpoint/2010/main" val="384146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2"/>
          <p:cNvSpPr>
            <a:spLocks noGrp="1"/>
          </p:cNvSpPr>
          <p:nvPr>
            <p:ph type="body" idx="11" hasCustomPrompt="1"/>
          </p:nvPr>
        </p:nvSpPr>
        <p:spPr>
          <a:xfrm>
            <a:off x="609601" y="3253048"/>
            <a:ext cx="7942810"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14"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15" name="Text Placeholder 2"/>
          <p:cNvSpPr>
            <a:spLocks noGrp="1"/>
          </p:cNvSpPr>
          <p:nvPr>
            <p:ph type="body" idx="13" hasCustomPrompt="1"/>
          </p:nvPr>
        </p:nvSpPr>
        <p:spPr>
          <a:xfrm>
            <a:off x="600595" y="2362200"/>
            <a:ext cx="7942810" cy="914400"/>
          </a:xfrm>
          <a:prstGeom prst="rect">
            <a:avLst/>
          </a:prstGeom>
        </p:spPr>
        <p:txBody>
          <a:bodyPr anchor="t">
            <a:noAutofit/>
          </a:bodyPr>
          <a:lstStyle>
            <a:lvl1pPr marL="0" indent="0" algn="l">
              <a:buNone/>
              <a:defRPr sz="40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18445907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1"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normAutofit/>
          </a:bodyPr>
          <a:lstStyle>
            <a:lvl1pPr algn="l">
              <a:defRPr sz="3400" b="1"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“Why you got to be like that? of all participants responded with less than one per cent with truthfulness”</a:t>
            </a:r>
          </a:p>
        </p:txBody>
      </p:sp>
    </p:spTree>
    <p:extLst>
      <p:ext uri="{BB962C8B-B14F-4D97-AF65-F5344CB8AC3E}">
        <p14:creationId xmlns:p14="http://schemas.microsoft.com/office/powerpoint/2010/main" val="170324196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0" r:id="rId5"/>
    <p:sldLayoutId id="2147483661" r:id="rId6"/>
    <p:sldLayoutId id="2147483654"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4.gi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14.gi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4.gif"/><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e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www.clemson.edu/academics/programs/creative-inquiry/" TargetMode="External"/><Relationship Id="rId5" Type="http://schemas.openxmlformats.org/officeDocument/2006/relationships/image" Target="../media/image36.jpe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www.salesforcemarketingcloud.com/products/social-media-listening/" TargetMode="External"/><Relationship Id="rId5" Type="http://schemas.openxmlformats.org/officeDocument/2006/relationships/hyperlink" Target="http://www.socialmention.com/" TargetMode="External"/><Relationship Id="rId6" Type="http://schemas.openxmlformats.org/officeDocument/2006/relationships/hyperlink" Target="https://hootsuite.com/" TargetMode="External"/><Relationship Id="rId7" Type="http://schemas.openxmlformats.org/officeDocument/2006/relationships/hyperlink" Target="http://topsy.com/" TargetMode="External"/><Relationship Id="rId8" Type="http://schemas.openxmlformats.org/officeDocument/2006/relationships/image" Target="../media/image37.png"/><Relationship Id="rId9" Type="http://schemas.openxmlformats.org/officeDocument/2006/relationships/image" Target="../media/image38.gif"/><Relationship Id="rId10"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8.gif"/><Relationship Id="rId5" Type="http://schemas.openxmlformats.org/officeDocument/2006/relationships/image" Target="../media/image40.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hyperlink" Target="https://groups.diigo.com/group/social-media-in-higher-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chart" Target="../charts/chart1.xml"/><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609600" y="3886200"/>
            <a:ext cx="7942810" cy="1295400"/>
          </a:xfrm>
        </p:spPr>
        <p:txBody>
          <a:bodyPr/>
          <a:lstStyle/>
          <a:p>
            <a:pPr algn="ctr"/>
            <a:r>
              <a:rPr lang="en-US" sz="2000" dirty="0" smtClean="0"/>
              <a:t>Hope Carroll</a:t>
            </a:r>
          </a:p>
          <a:p>
            <a:pPr algn="ctr"/>
            <a:r>
              <a:rPr lang="en-US" sz="2000" dirty="0" smtClean="0"/>
              <a:t>Ericka Hollis</a:t>
            </a:r>
          </a:p>
          <a:p>
            <a:pPr algn="ctr"/>
            <a:r>
              <a:rPr lang="en-US" sz="2000" dirty="0" smtClean="0"/>
              <a:t>Dr. Marjorie Shavers</a:t>
            </a:r>
            <a:endParaRPr lang="en-US" sz="2000" dirty="0"/>
          </a:p>
        </p:txBody>
      </p:sp>
      <p:sp>
        <p:nvSpPr>
          <p:cNvPr id="5" name="Text Placeholder 4"/>
          <p:cNvSpPr>
            <a:spLocks noGrp="1"/>
          </p:cNvSpPr>
          <p:nvPr>
            <p:ph type="body" idx="12"/>
          </p:nvPr>
        </p:nvSpPr>
        <p:spPr/>
        <p:txBody>
          <a:bodyPr/>
          <a:lstStyle/>
          <a:p>
            <a:pPr algn="ctr"/>
            <a:r>
              <a:rPr lang="en-US" dirty="0" smtClean="0"/>
              <a:t>May 30, 2013</a:t>
            </a:r>
            <a:endParaRPr lang="en-US" dirty="0"/>
          </a:p>
        </p:txBody>
      </p:sp>
      <p:sp>
        <p:nvSpPr>
          <p:cNvPr id="6" name="Text Placeholder 5"/>
          <p:cNvSpPr>
            <a:spLocks noGrp="1"/>
          </p:cNvSpPr>
          <p:nvPr>
            <p:ph type="body" idx="13"/>
          </p:nvPr>
        </p:nvSpPr>
        <p:spPr>
          <a:xfrm>
            <a:off x="609600" y="2514600"/>
            <a:ext cx="7942810" cy="1295400"/>
          </a:xfrm>
        </p:spPr>
        <p:txBody>
          <a:bodyPr/>
          <a:lstStyle/>
          <a:p>
            <a:pPr algn="ctr"/>
            <a:r>
              <a:rPr lang="en-US" sz="3600" b="1" dirty="0"/>
              <a:t>“Listening” with Social Media in the Higher Ed Classroom</a:t>
            </a:r>
            <a:endParaRPr lang="en-US" sz="3600" dirty="0"/>
          </a:p>
          <a:p>
            <a:r>
              <a:rPr lang="en-US" dirty="0"/>
              <a:t/>
            </a:r>
            <a:br>
              <a:rPr lang="en-US" dirty="0"/>
            </a:br>
            <a:endParaRPr lang="en-US" dirty="0"/>
          </a:p>
        </p:txBody>
      </p:sp>
      <p:pic>
        <p:nvPicPr>
          <p:cNvPr id="7" name="Picture 6" descr="listening2.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601" y="152400"/>
            <a:ext cx="2238562" cy="2514600"/>
          </a:xfrm>
          <a:prstGeom prst="rect">
            <a:avLst/>
          </a:prstGeom>
        </p:spPr>
      </p:pic>
    </p:spTree>
    <p:extLst>
      <p:ext uri="{BB962C8B-B14F-4D97-AF65-F5344CB8AC3E}">
        <p14:creationId xmlns:p14="http://schemas.microsoft.com/office/powerpoint/2010/main" val="1164654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5_30_13_12_07_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47800"/>
            <a:ext cx="6382084" cy="4724400"/>
          </a:xfrm>
          <a:prstGeom prst="rect">
            <a:avLst/>
          </a:prstGeom>
        </p:spPr>
      </p:pic>
    </p:spTree>
    <p:extLst>
      <p:ext uri="{BB962C8B-B14F-4D97-AF65-F5344CB8AC3E}">
        <p14:creationId xmlns:p14="http://schemas.microsoft.com/office/powerpoint/2010/main" val="96470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Participant Responses</a:t>
            </a:r>
            <a:endParaRPr lang="en-US" dirty="0"/>
          </a:p>
        </p:txBody>
      </p:sp>
      <p:pic>
        <p:nvPicPr>
          <p:cNvPr id="5" name="Picture 4" descr="Screenshot_5_30_13_12_07_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6705600" cy="4963886"/>
          </a:xfrm>
          <a:prstGeom prst="rect">
            <a:avLst/>
          </a:prstGeom>
        </p:spPr>
      </p:pic>
    </p:spTree>
    <p:extLst>
      <p:ext uri="{BB962C8B-B14F-4D97-AF65-F5344CB8AC3E}">
        <p14:creationId xmlns:p14="http://schemas.microsoft.com/office/powerpoint/2010/main" val="409462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6"/>
          <p:cNvSpPr/>
          <p:nvPr/>
        </p:nvSpPr>
        <p:spPr>
          <a:xfrm>
            <a:off x="0" y="1454072"/>
            <a:ext cx="9144003" cy="3949856"/>
          </a:xfrm>
          <a:prstGeom prst="rect">
            <a:avLst/>
          </a:prstGeom>
          <a:blipFill>
            <a:blip r:embed="rId3"/>
            <a:stretch>
              <a:fillRect/>
            </a:stretch>
          </a:blipFill>
          <a:ln>
            <a:noFill/>
          </a:ln>
        </p:spPr>
        <p:txBody>
          <a:bodyPr/>
          <a:lstStyle/>
          <a:p>
            <a:endParaRPr lang="en-US"/>
          </a:p>
        </p:txBody>
      </p:sp>
      <p:sp>
        <p:nvSpPr>
          <p:cNvPr id="5" name="Shape 77"/>
          <p:cNvSpPr txBox="1"/>
          <p:nvPr/>
        </p:nvSpPr>
        <p:spPr>
          <a:xfrm>
            <a:off x="75" y="6151574"/>
            <a:ext cx="91439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buNone/>
            </a:pPr>
            <a:r>
              <a:rPr lang="en" sz="1200" dirty="0">
                <a:solidFill>
                  <a:schemeClr val="bg1">
                    <a:lumMod val="50000"/>
                  </a:schemeClr>
                </a:solidFill>
              </a:rPr>
              <a:t>Infographic credit: </a:t>
            </a:r>
            <a:r>
              <a:rPr lang="en" sz="1200" dirty="0" smtClean="0">
                <a:solidFill>
                  <a:schemeClr val="bg1">
                    <a:lumMod val="50000"/>
                  </a:schemeClr>
                </a:solidFill>
              </a:rPr>
              <a:t> Pearson </a:t>
            </a:r>
            <a:r>
              <a:rPr lang="en" sz="1200" dirty="0">
                <a:solidFill>
                  <a:schemeClr val="bg1">
                    <a:lumMod val="50000"/>
                  </a:schemeClr>
                </a:solidFill>
              </a:rPr>
              <a:t>Learning Solutions (2012)</a:t>
            </a:r>
          </a:p>
        </p:txBody>
      </p:sp>
    </p:spTree>
    <p:extLst>
      <p:ext uri="{BB962C8B-B14F-4D97-AF65-F5344CB8AC3E}">
        <p14:creationId xmlns:p14="http://schemas.microsoft.com/office/powerpoint/2010/main" val="27101582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
          <p:cNvSpPr/>
          <p:nvPr/>
        </p:nvSpPr>
        <p:spPr>
          <a:xfrm>
            <a:off x="0" y="1069330"/>
            <a:ext cx="9144002" cy="4719341"/>
          </a:xfrm>
          <a:prstGeom prst="rect">
            <a:avLst/>
          </a:prstGeom>
          <a:blipFill>
            <a:blip r:embed="rId3"/>
            <a:stretch>
              <a:fillRect/>
            </a:stretch>
          </a:blipFill>
          <a:ln>
            <a:noFill/>
          </a:ln>
        </p:spPr>
        <p:txBody>
          <a:bodyPr/>
          <a:lstStyle/>
          <a:p>
            <a:endParaRPr lang="en-US"/>
          </a:p>
        </p:txBody>
      </p:sp>
      <p:sp>
        <p:nvSpPr>
          <p:cNvPr id="8" name="Shape 77"/>
          <p:cNvSpPr txBox="1"/>
          <p:nvPr/>
        </p:nvSpPr>
        <p:spPr>
          <a:xfrm>
            <a:off x="75" y="6151574"/>
            <a:ext cx="91439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buNone/>
            </a:pPr>
            <a:r>
              <a:rPr lang="en" sz="1200" dirty="0">
                <a:solidFill>
                  <a:schemeClr val="bg1">
                    <a:lumMod val="50000"/>
                  </a:schemeClr>
                </a:solidFill>
              </a:rPr>
              <a:t>Infographic credit: </a:t>
            </a:r>
            <a:r>
              <a:rPr lang="en" sz="1200" dirty="0" smtClean="0">
                <a:solidFill>
                  <a:schemeClr val="bg1">
                    <a:lumMod val="50000"/>
                  </a:schemeClr>
                </a:solidFill>
              </a:rPr>
              <a:t> Pearson </a:t>
            </a:r>
            <a:r>
              <a:rPr lang="en" sz="1200" dirty="0">
                <a:solidFill>
                  <a:schemeClr val="bg1">
                    <a:lumMod val="50000"/>
                  </a:schemeClr>
                </a:solidFill>
              </a:rPr>
              <a:t>Learning Solutions (2012)</a:t>
            </a:r>
          </a:p>
        </p:txBody>
      </p:sp>
    </p:spTree>
    <p:extLst>
      <p:ext uri="{BB962C8B-B14F-4D97-AF65-F5344CB8AC3E}">
        <p14:creationId xmlns:p14="http://schemas.microsoft.com/office/powerpoint/2010/main" val="26029972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8"/>
          <p:cNvSpPr/>
          <p:nvPr/>
        </p:nvSpPr>
        <p:spPr>
          <a:xfrm>
            <a:off x="0" y="1103411"/>
            <a:ext cx="9144002" cy="4763989"/>
          </a:xfrm>
          <a:prstGeom prst="rect">
            <a:avLst/>
          </a:prstGeom>
          <a:blipFill>
            <a:blip r:embed="rId3"/>
            <a:stretch>
              <a:fillRect/>
            </a:stretch>
          </a:blipFill>
          <a:ln>
            <a:noFill/>
          </a:ln>
        </p:spPr>
        <p:txBody>
          <a:bodyPr/>
          <a:lstStyle/>
          <a:p>
            <a:endParaRPr lang="en-US"/>
          </a:p>
        </p:txBody>
      </p:sp>
      <p:sp>
        <p:nvSpPr>
          <p:cNvPr id="4" name="Shape 77"/>
          <p:cNvSpPr txBox="1"/>
          <p:nvPr/>
        </p:nvSpPr>
        <p:spPr>
          <a:xfrm>
            <a:off x="75" y="6151574"/>
            <a:ext cx="91439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buNone/>
            </a:pPr>
            <a:r>
              <a:rPr lang="en" sz="1200" dirty="0">
                <a:solidFill>
                  <a:schemeClr val="bg1">
                    <a:lumMod val="50000"/>
                  </a:schemeClr>
                </a:solidFill>
              </a:rPr>
              <a:t>Infographic credit: </a:t>
            </a:r>
            <a:r>
              <a:rPr lang="en" sz="1200" dirty="0" smtClean="0">
                <a:solidFill>
                  <a:schemeClr val="bg1">
                    <a:lumMod val="50000"/>
                  </a:schemeClr>
                </a:solidFill>
              </a:rPr>
              <a:t> Pearson </a:t>
            </a:r>
            <a:r>
              <a:rPr lang="en" sz="1200" dirty="0">
                <a:solidFill>
                  <a:schemeClr val="bg1">
                    <a:lumMod val="50000"/>
                  </a:schemeClr>
                </a:solidFill>
              </a:rPr>
              <a:t>Learning Solutions (2012)</a:t>
            </a:r>
          </a:p>
        </p:txBody>
      </p:sp>
    </p:spTree>
    <p:extLst>
      <p:ext uri="{BB962C8B-B14F-4D97-AF65-F5344CB8AC3E}">
        <p14:creationId xmlns:p14="http://schemas.microsoft.com/office/powerpoint/2010/main" val="2151709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Social Media Use</a:t>
            </a:r>
            <a:endParaRPr lang="en-US" dirty="0"/>
          </a:p>
        </p:txBody>
      </p:sp>
      <p:sp>
        <p:nvSpPr>
          <p:cNvPr id="3" name="Content Placeholder 2"/>
          <p:cNvSpPr>
            <a:spLocks noGrp="1"/>
          </p:cNvSpPr>
          <p:nvPr>
            <p:ph idx="1"/>
          </p:nvPr>
        </p:nvSpPr>
        <p:spPr>
          <a:xfrm>
            <a:off x="606829" y="1371599"/>
            <a:ext cx="8003771" cy="4546599"/>
          </a:xfrm>
        </p:spPr>
        <p:txBody>
          <a:bodyPr numCol="2"/>
          <a:lstStyle/>
          <a:p>
            <a:pPr>
              <a:spcBef>
                <a:spcPts val="0"/>
              </a:spcBef>
            </a:pPr>
            <a:r>
              <a:rPr lang="en-US" sz="2000" dirty="0"/>
              <a:t>Increases </a:t>
            </a:r>
            <a:r>
              <a:rPr lang="en-US" sz="2000" dirty="0" smtClean="0"/>
              <a:t>Engagement</a:t>
            </a:r>
            <a:r>
              <a:rPr lang="en-US" sz="2000" baseline="30000" dirty="0" smtClean="0"/>
              <a:t>1</a:t>
            </a:r>
            <a:endParaRPr lang="en-US" sz="2000" baseline="30000" dirty="0"/>
          </a:p>
          <a:p>
            <a:pPr>
              <a:spcBef>
                <a:spcPts val="0"/>
              </a:spcBef>
            </a:pPr>
            <a:r>
              <a:rPr lang="en-US" sz="2000" dirty="0"/>
              <a:t>Higher G.P.A</a:t>
            </a:r>
            <a:r>
              <a:rPr lang="en-US" sz="2000" dirty="0" smtClean="0"/>
              <a:t>.</a:t>
            </a:r>
            <a:r>
              <a:rPr lang="en-US" sz="2000" baseline="30000" dirty="0" smtClean="0"/>
              <a:t>1</a:t>
            </a:r>
          </a:p>
          <a:p>
            <a:pPr lvl="1">
              <a:spcBef>
                <a:spcPts val="0"/>
              </a:spcBef>
            </a:pPr>
            <a:r>
              <a:rPr lang="en-US" sz="1600" dirty="0" smtClean="0"/>
              <a:t>(</a:t>
            </a:r>
            <a:r>
              <a:rPr lang="en-US" sz="1600" dirty="0"/>
              <a:t>2.79 </a:t>
            </a:r>
            <a:r>
              <a:rPr lang="en-US" sz="1600" dirty="0" smtClean="0"/>
              <a:t>vs. </a:t>
            </a:r>
            <a:r>
              <a:rPr lang="en-US" sz="1600" dirty="0"/>
              <a:t>2.28</a:t>
            </a:r>
            <a:r>
              <a:rPr lang="en-US" sz="1600" dirty="0" smtClean="0"/>
              <a:t>)</a:t>
            </a:r>
          </a:p>
          <a:p>
            <a:pPr>
              <a:spcBef>
                <a:spcPts val="0"/>
              </a:spcBef>
            </a:pPr>
            <a:r>
              <a:rPr lang="en-US" sz="2000" dirty="0" smtClean="0"/>
              <a:t>Co</a:t>
            </a:r>
            <a:r>
              <a:rPr lang="en-US" sz="2000" dirty="0"/>
              <a:t>-</a:t>
            </a:r>
            <a:r>
              <a:rPr lang="en-US" sz="2000" dirty="0" smtClean="0"/>
              <a:t>constructing</a:t>
            </a:r>
            <a:r>
              <a:rPr lang="en-US" sz="2000" baseline="30000" dirty="0" smtClean="0"/>
              <a:t>2</a:t>
            </a:r>
            <a:endParaRPr lang="en-US" sz="2000" dirty="0"/>
          </a:p>
          <a:p>
            <a:pPr>
              <a:spcBef>
                <a:spcPts val="0"/>
              </a:spcBef>
            </a:pPr>
            <a:r>
              <a:rPr lang="en-US" sz="2000" dirty="0"/>
              <a:t>Makes lecture more relevant and </a:t>
            </a:r>
            <a:r>
              <a:rPr lang="en-US" sz="2000" dirty="0" smtClean="0"/>
              <a:t>interesting</a:t>
            </a:r>
            <a:r>
              <a:rPr lang="en-US" sz="2000" baseline="30000" dirty="0" smtClean="0"/>
              <a:t>2</a:t>
            </a:r>
            <a:endParaRPr lang="en-US" sz="2000" baseline="30000" dirty="0"/>
          </a:p>
          <a:p>
            <a:pPr>
              <a:spcBef>
                <a:spcPts val="0"/>
              </a:spcBef>
            </a:pPr>
            <a:r>
              <a:rPr lang="en-US" sz="2000" dirty="0"/>
              <a:t>Improves preparation and non-classroom </a:t>
            </a:r>
            <a:r>
              <a:rPr lang="en-US" sz="2000" dirty="0" smtClean="0"/>
              <a:t>time</a:t>
            </a:r>
            <a:r>
              <a:rPr lang="en-US" sz="2000" baseline="30000" dirty="0" smtClean="0"/>
              <a:t>2</a:t>
            </a:r>
            <a:endParaRPr lang="en-US" sz="2000" baseline="30000" dirty="0"/>
          </a:p>
          <a:p>
            <a:pPr>
              <a:spcBef>
                <a:spcPts val="0"/>
              </a:spcBef>
            </a:pPr>
            <a:r>
              <a:rPr lang="en-US" sz="2000" dirty="0"/>
              <a:t>Provides new ways for students to </a:t>
            </a:r>
            <a:r>
              <a:rPr lang="en-US" sz="2000" dirty="0" smtClean="0"/>
              <a:t>participate</a:t>
            </a:r>
            <a:r>
              <a:rPr lang="en-US" sz="2000" baseline="30000" dirty="0" smtClean="0"/>
              <a:t>2</a:t>
            </a:r>
            <a:endParaRPr lang="en-US" sz="2000" dirty="0"/>
          </a:p>
          <a:p>
            <a:pPr>
              <a:spcBef>
                <a:spcPts val="0"/>
              </a:spcBef>
            </a:pPr>
            <a:r>
              <a:rPr lang="en-US" sz="2000" dirty="0" smtClean="0"/>
              <a:t>Active </a:t>
            </a:r>
            <a:r>
              <a:rPr lang="en-US" sz="2000" dirty="0" smtClean="0"/>
              <a:t>Participation</a:t>
            </a:r>
            <a:r>
              <a:rPr lang="en-US" sz="2000" baseline="30000" dirty="0" smtClean="0"/>
              <a:t>2</a:t>
            </a:r>
            <a:endParaRPr lang="en-US" sz="2000" baseline="30000" dirty="0"/>
          </a:p>
          <a:p>
            <a:pPr>
              <a:spcBef>
                <a:spcPts val="0"/>
              </a:spcBef>
            </a:pPr>
            <a:r>
              <a:rPr lang="en-US" sz="2000" dirty="0" smtClean="0"/>
              <a:t>Students are comfortable </a:t>
            </a:r>
            <a:r>
              <a:rPr lang="en-US" sz="2000" dirty="0"/>
              <a:t>using social </a:t>
            </a:r>
            <a:r>
              <a:rPr lang="en-US" sz="2000" dirty="0" smtClean="0"/>
              <a:t>media</a:t>
            </a:r>
            <a:r>
              <a:rPr lang="en-US" sz="2000" baseline="30000" dirty="0" smtClean="0"/>
              <a:t>2</a:t>
            </a:r>
            <a:endParaRPr lang="en-US" sz="2000" baseline="30000" dirty="0"/>
          </a:p>
        </p:txBody>
      </p:sp>
      <p:sp>
        <p:nvSpPr>
          <p:cNvPr id="6" name="Shape 104"/>
          <p:cNvSpPr/>
          <p:nvPr/>
        </p:nvSpPr>
        <p:spPr>
          <a:xfrm>
            <a:off x="4648200" y="1371600"/>
            <a:ext cx="4030199" cy="2683852"/>
          </a:xfrm>
          <a:prstGeom prst="rect">
            <a:avLst/>
          </a:prstGeom>
          <a:blipFill>
            <a:blip r:embed="rId3"/>
            <a:stretch>
              <a:fillRect/>
            </a:stretch>
          </a:blipFill>
          <a:ln>
            <a:noFill/>
          </a:ln>
          <a:effectLst>
            <a:outerShdw blurRad="50800" dist="38100" dir="8100000" algn="tr" rotWithShape="0">
              <a:prstClr val="black">
                <a:alpha val="40000"/>
              </a:prstClr>
            </a:outerShdw>
          </a:effectLst>
        </p:spPr>
        <p:txBody>
          <a:bodyPr/>
          <a:lstStyle/>
          <a:p>
            <a:endParaRPr lang="en-US"/>
          </a:p>
        </p:txBody>
      </p:sp>
      <p:sp>
        <p:nvSpPr>
          <p:cNvPr id="5" name="Shape 77"/>
          <p:cNvSpPr txBox="1"/>
          <p:nvPr/>
        </p:nvSpPr>
        <p:spPr>
          <a:xfrm>
            <a:off x="4648200" y="3962400"/>
            <a:ext cx="4030199" cy="3048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lgn="ctr">
              <a:buNone/>
            </a:pPr>
            <a:r>
              <a:rPr lang="en" sz="1200" dirty="0">
                <a:solidFill>
                  <a:schemeClr val="bg1">
                    <a:lumMod val="50000"/>
                  </a:schemeClr>
                </a:solidFill>
              </a:rPr>
              <a:t>Infographic </a:t>
            </a:r>
            <a:r>
              <a:rPr lang="en" sz="1200" dirty="0" smtClean="0">
                <a:solidFill>
                  <a:schemeClr val="bg1">
                    <a:lumMod val="50000"/>
                  </a:schemeClr>
                </a:solidFill>
              </a:rPr>
              <a:t>from:  komarketingassociates.com</a:t>
            </a:r>
            <a:endParaRPr lang="en" sz="1200" dirty="0">
              <a:solidFill>
                <a:schemeClr val="bg1">
                  <a:lumMod val="50000"/>
                </a:schemeClr>
              </a:solidFill>
            </a:endParaRPr>
          </a:p>
        </p:txBody>
      </p:sp>
      <p:sp>
        <p:nvSpPr>
          <p:cNvPr id="4" name="TextBox 3"/>
          <p:cNvSpPr txBox="1"/>
          <p:nvPr/>
        </p:nvSpPr>
        <p:spPr>
          <a:xfrm>
            <a:off x="4648200" y="4495800"/>
            <a:ext cx="4038600" cy="1277273"/>
          </a:xfrm>
          <a:prstGeom prst="rect">
            <a:avLst/>
          </a:prstGeom>
          <a:noFill/>
        </p:spPr>
        <p:txBody>
          <a:bodyPr wrap="square" rtlCol="0">
            <a:spAutoFit/>
          </a:bodyPr>
          <a:lstStyle/>
          <a:p>
            <a:pPr marL="228600" indent="-228600">
              <a:buFont typeface="+mj-lt"/>
              <a:buAutoNum type="arabicPeriod"/>
            </a:pPr>
            <a:r>
              <a:rPr lang="en-US" sz="1100" dirty="0" smtClean="0"/>
              <a:t>Wright, S. </a:t>
            </a:r>
            <a:r>
              <a:rPr lang="en-US" sz="1100" dirty="0"/>
              <a:t>(2013). Do Social Media Benefit College Students by Engaging Them in the Course Material? </a:t>
            </a:r>
            <a:r>
              <a:rPr lang="en-US" sz="1100" dirty="0"/>
              <a:t>http://tinyurl.com/</a:t>
            </a:r>
            <a:r>
              <a:rPr lang="en-US" sz="1100" dirty="0" smtClean="0"/>
              <a:t>socialmediainhighered</a:t>
            </a:r>
          </a:p>
          <a:p>
            <a:pPr marL="228600" indent="-228600">
              <a:buFont typeface="+mj-lt"/>
              <a:buAutoNum type="arabicPeriod"/>
            </a:pPr>
            <a:r>
              <a:rPr lang="en-US" sz="1100" dirty="0" err="1" smtClean="0"/>
              <a:t>Retelny</a:t>
            </a:r>
            <a:r>
              <a:rPr lang="en-US" sz="1100" dirty="0"/>
              <a:t>, D. </a:t>
            </a:r>
            <a:r>
              <a:rPr lang="en-US" sz="1100" dirty="0" err="1"/>
              <a:t>Birnholtz</a:t>
            </a:r>
            <a:r>
              <a:rPr lang="en-US" sz="1100" dirty="0"/>
              <a:t>, J., Hancock, J. (2012). Tweeting for Class: Using Social Media to Enable Student Co-Construction of Lectures. http://</a:t>
            </a:r>
            <a:r>
              <a:rPr lang="en-US" sz="1100" dirty="0" err="1"/>
              <a:t>socialmedia.northwestern.edu</a:t>
            </a:r>
            <a:r>
              <a:rPr lang="en-US" sz="1100" dirty="0"/>
              <a:t>/files/2012/09/retelny2012_tweetingforclass.pdf</a:t>
            </a:r>
            <a:endParaRPr lang="en-US" sz="1100" dirty="0"/>
          </a:p>
        </p:txBody>
      </p:sp>
    </p:spTree>
    <p:extLst>
      <p:ext uri="{BB962C8B-B14F-4D97-AF65-F5344CB8AC3E}">
        <p14:creationId xmlns:p14="http://schemas.microsoft.com/office/powerpoint/2010/main" val="7758989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algn="ctr"/>
            <a:r>
              <a:rPr lang="en-US" sz="4800" b="1" dirty="0" smtClean="0"/>
              <a:t>Why aren’t educators using social media more often?</a:t>
            </a:r>
            <a:endParaRPr lang="en-US" sz="4800" b="1" dirty="0"/>
          </a:p>
        </p:txBody>
      </p:sp>
    </p:spTree>
    <p:extLst>
      <p:ext uri="{BB962C8B-B14F-4D97-AF65-F5344CB8AC3E}">
        <p14:creationId xmlns:p14="http://schemas.microsoft.com/office/powerpoint/2010/main" val="3505281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5"/>
          <p:cNvSpPr/>
          <p:nvPr/>
        </p:nvSpPr>
        <p:spPr>
          <a:xfrm>
            <a:off x="74" y="0"/>
            <a:ext cx="9143925" cy="6096000"/>
          </a:xfrm>
          <a:prstGeom prst="rect">
            <a:avLst/>
          </a:prstGeom>
          <a:blipFill>
            <a:blip r:embed="rId3"/>
            <a:stretch>
              <a:fillRect/>
            </a:stretch>
          </a:blipFill>
          <a:ln>
            <a:noFill/>
          </a:ln>
        </p:spPr>
        <p:txBody>
          <a:bodyPr/>
          <a:lstStyle/>
          <a:p>
            <a:endParaRPr lang="en-US"/>
          </a:p>
        </p:txBody>
      </p:sp>
      <p:sp>
        <p:nvSpPr>
          <p:cNvPr id="4" name="Shape 77"/>
          <p:cNvSpPr txBox="1"/>
          <p:nvPr/>
        </p:nvSpPr>
        <p:spPr>
          <a:xfrm>
            <a:off x="75" y="6151574"/>
            <a:ext cx="91439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buNone/>
            </a:pPr>
            <a:r>
              <a:rPr lang="en" sz="1200" dirty="0">
                <a:solidFill>
                  <a:schemeClr val="bg1">
                    <a:lumMod val="50000"/>
                  </a:schemeClr>
                </a:solidFill>
              </a:rPr>
              <a:t>Infographic credit: </a:t>
            </a:r>
            <a:r>
              <a:rPr lang="en" sz="1200" dirty="0" smtClean="0">
                <a:solidFill>
                  <a:schemeClr val="bg1">
                    <a:lumMod val="50000"/>
                  </a:schemeClr>
                </a:solidFill>
              </a:rPr>
              <a:t> Pearson </a:t>
            </a:r>
            <a:r>
              <a:rPr lang="en" sz="1200" dirty="0">
                <a:solidFill>
                  <a:schemeClr val="bg1">
                    <a:lumMod val="50000"/>
                  </a:schemeClr>
                </a:solidFill>
              </a:rPr>
              <a:t>Learning Solutions (2012)</a:t>
            </a:r>
          </a:p>
        </p:txBody>
      </p:sp>
    </p:spTree>
    <p:extLst>
      <p:ext uri="{BB962C8B-B14F-4D97-AF65-F5344CB8AC3E}">
        <p14:creationId xmlns:p14="http://schemas.microsoft.com/office/powerpoint/2010/main" val="27529766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8" y="338675"/>
            <a:ext cx="8537171" cy="1261525"/>
          </a:xfrm>
        </p:spPr>
        <p:txBody>
          <a:bodyPr>
            <a:normAutofit/>
          </a:bodyPr>
          <a:lstStyle/>
          <a:p>
            <a:r>
              <a:rPr lang="en-US" dirty="0" smtClean="0"/>
              <a:t>Barriers to Using Twitter in FYS </a:t>
            </a:r>
            <a:r>
              <a:rPr lang="en-US" dirty="0"/>
              <a:t>Course</a:t>
            </a:r>
          </a:p>
        </p:txBody>
      </p:sp>
      <p:sp>
        <p:nvSpPr>
          <p:cNvPr id="5" name="Content Placeholder 4"/>
          <p:cNvSpPr>
            <a:spLocks noGrp="1"/>
          </p:cNvSpPr>
          <p:nvPr>
            <p:ph idx="1"/>
          </p:nvPr>
        </p:nvSpPr>
        <p:spPr>
          <a:xfrm>
            <a:off x="606829" y="1828800"/>
            <a:ext cx="4879571" cy="4089398"/>
          </a:xfrm>
        </p:spPr>
        <p:txBody>
          <a:bodyPr/>
          <a:lstStyle/>
          <a:p>
            <a:r>
              <a:rPr lang="en-US" dirty="0"/>
              <a:t>Presentations: No Live Tweeting</a:t>
            </a:r>
          </a:p>
          <a:p>
            <a:r>
              <a:rPr lang="en-US" dirty="0"/>
              <a:t>Everyone did not have Smart Phone</a:t>
            </a:r>
          </a:p>
          <a:p>
            <a:r>
              <a:rPr lang="en-US" dirty="0"/>
              <a:t>Data Plan </a:t>
            </a:r>
            <a:r>
              <a:rPr lang="en-US" dirty="0" smtClean="0"/>
              <a:t>Limitations</a:t>
            </a:r>
            <a:endParaRPr lang="en-US" dirty="0"/>
          </a:p>
          <a:p>
            <a:r>
              <a:rPr lang="en-US" dirty="0"/>
              <a:t>Varying Comfort Levels</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10781"/>
            <a:ext cx="3394619" cy="3394619"/>
          </a:xfrm>
          <a:prstGeom prst="rect">
            <a:avLst/>
          </a:prstGeom>
          <a:ln>
            <a:noFill/>
          </a:ln>
          <a:effectLst>
            <a:softEdge rad="112500"/>
          </a:effectLst>
        </p:spPr>
      </p:pic>
      <p:pic>
        <p:nvPicPr>
          <p:cNvPr id="6" name="Picture 2" descr="logo w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943600"/>
            <a:ext cx="2886075" cy="628651"/>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35"/>
          <p:cNvSpPr txBox="1"/>
          <p:nvPr/>
        </p:nvSpPr>
        <p:spPr>
          <a:xfrm>
            <a:off x="5714999" y="4876800"/>
            <a:ext cx="2971801" cy="366599"/>
          </a:xfrm>
          <a:prstGeom prst="rect">
            <a:avLst/>
          </a:prstGeom>
          <a:noFill/>
        </p:spPr>
        <p:txBody>
          <a:bodyPr lIns="91425" tIns="91425" rIns="91425" bIns="91425" anchor="t" anchorCtr="0">
            <a:noAutofit/>
          </a:bodyPr>
          <a:lstStyle/>
          <a:p>
            <a:pPr lvl="0" algn="ctr" rtl="0">
              <a:buClr>
                <a:srgbClr val="000000"/>
              </a:buClr>
              <a:buSzPct val="78571"/>
              <a:buFont typeface="Arial"/>
              <a:buNone/>
            </a:pPr>
            <a:r>
              <a:rPr lang="en" sz="1200" dirty="0">
                <a:solidFill>
                  <a:schemeClr val="bg1">
                    <a:lumMod val="65000"/>
                  </a:schemeClr>
                </a:solidFill>
                <a:latin typeface="Arial"/>
                <a:cs typeface="Arial"/>
              </a:rPr>
              <a:t>Image from: </a:t>
            </a:r>
            <a:r>
              <a:rPr lang="en" sz="1200" dirty="0" smtClean="0">
                <a:solidFill>
                  <a:schemeClr val="bg1">
                    <a:lumMod val="65000"/>
                  </a:schemeClr>
                </a:solidFill>
                <a:latin typeface="Arial"/>
                <a:cs typeface="Arial"/>
              </a:rPr>
              <a:t>semanticweb.com</a:t>
            </a:r>
            <a:endParaRPr lang="en" sz="1200" dirty="0">
              <a:solidFill>
                <a:schemeClr val="bg1">
                  <a:lumMod val="65000"/>
                </a:schemeClr>
              </a:solidFill>
              <a:latin typeface="Arial"/>
              <a:cs typeface="Arial"/>
            </a:endParaRPr>
          </a:p>
          <a:p>
            <a:endParaRPr lang="en" dirty="0">
              <a:solidFill>
                <a:schemeClr val="bg1">
                  <a:lumMod val="65000"/>
                </a:schemeClr>
              </a:solidFill>
            </a:endParaRPr>
          </a:p>
        </p:txBody>
      </p:sp>
    </p:spTree>
    <p:extLst>
      <p:ext uri="{BB962C8B-B14F-4D97-AF65-F5344CB8AC3E}">
        <p14:creationId xmlns:p14="http://schemas.microsoft.com/office/powerpoint/2010/main" val="16330082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8" y="338675"/>
            <a:ext cx="8537171" cy="729971"/>
          </a:xfrm>
        </p:spPr>
        <p:txBody>
          <a:bodyPr>
            <a:normAutofit/>
          </a:bodyPr>
          <a:lstStyle/>
          <a:p>
            <a:r>
              <a:rPr lang="en-US" dirty="0" smtClean="0"/>
              <a:t>Twitter Usage in FYS Course</a:t>
            </a:r>
            <a:endParaRPr lang="en-US" dirty="0"/>
          </a:p>
        </p:txBody>
      </p:sp>
      <p:sp>
        <p:nvSpPr>
          <p:cNvPr id="5" name="Content Placeholder 4"/>
          <p:cNvSpPr>
            <a:spLocks noGrp="1"/>
          </p:cNvSpPr>
          <p:nvPr>
            <p:ph idx="1"/>
          </p:nvPr>
        </p:nvSpPr>
        <p:spPr>
          <a:xfrm>
            <a:off x="606829" y="1371599"/>
            <a:ext cx="4117571" cy="4546599"/>
          </a:xfrm>
        </p:spPr>
        <p:txBody>
          <a:bodyPr/>
          <a:lstStyle/>
          <a:p>
            <a:pPr>
              <a:spcBef>
                <a:spcPts val="0"/>
              </a:spcBef>
            </a:pPr>
            <a:r>
              <a:rPr lang="en-US" sz="2400" dirty="0"/>
              <a:t>Extending conversations outside of class.</a:t>
            </a:r>
          </a:p>
          <a:p>
            <a:pPr>
              <a:spcBef>
                <a:spcPts val="0"/>
              </a:spcBef>
            </a:pPr>
            <a:r>
              <a:rPr lang="en-US" sz="2400" dirty="0"/>
              <a:t>Live-Tweeting.</a:t>
            </a:r>
          </a:p>
          <a:p>
            <a:pPr>
              <a:spcBef>
                <a:spcPts val="0"/>
              </a:spcBef>
            </a:pPr>
            <a:r>
              <a:rPr lang="en-US" sz="2400" dirty="0"/>
              <a:t>Monitoring &amp; discussing current events.</a:t>
            </a:r>
          </a:p>
          <a:p>
            <a:pPr>
              <a:spcBef>
                <a:spcPts val="0"/>
              </a:spcBef>
            </a:pPr>
            <a:r>
              <a:rPr lang="en-US" sz="2400" dirty="0" smtClean="0"/>
              <a:t>Announcements</a:t>
            </a:r>
            <a:r>
              <a:rPr lang="en-US" sz="2400" dirty="0"/>
              <a:t>.</a:t>
            </a:r>
          </a:p>
          <a:p>
            <a:pPr>
              <a:spcBef>
                <a:spcPts val="0"/>
              </a:spcBef>
            </a:pPr>
            <a:r>
              <a:rPr lang="en-US" sz="2400" dirty="0"/>
              <a:t>Discussion about personal branding.</a:t>
            </a:r>
          </a:p>
          <a:p>
            <a:endParaRPr lang="en-US" dirty="0"/>
          </a:p>
        </p:txBody>
      </p:sp>
      <p:sp>
        <p:nvSpPr>
          <p:cNvPr id="7" name="Shape 134"/>
          <p:cNvSpPr/>
          <p:nvPr/>
        </p:nvSpPr>
        <p:spPr>
          <a:xfrm>
            <a:off x="3962400" y="1371600"/>
            <a:ext cx="4854790" cy="3694572"/>
          </a:xfrm>
          <a:prstGeom prst="rect">
            <a:avLst/>
          </a:prstGeom>
          <a:blipFill>
            <a:blip r:embed="rId3"/>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endParaRPr lang="en-US"/>
          </a:p>
        </p:txBody>
      </p:sp>
      <p:sp>
        <p:nvSpPr>
          <p:cNvPr id="8" name="Shape 135"/>
          <p:cNvSpPr txBox="1"/>
          <p:nvPr/>
        </p:nvSpPr>
        <p:spPr>
          <a:xfrm rot="751791">
            <a:off x="4385162" y="5190604"/>
            <a:ext cx="5007300" cy="366599"/>
          </a:xfrm>
          <a:prstGeom prst="rect">
            <a:avLst/>
          </a:prstGeom>
          <a:noFill/>
        </p:spPr>
        <p:txBody>
          <a:bodyPr lIns="91425" tIns="91425" rIns="91425" bIns="91425" anchor="t" anchorCtr="0">
            <a:noAutofit/>
          </a:bodyPr>
          <a:lstStyle/>
          <a:p>
            <a:pPr lvl="0" algn="ctr" rtl="0">
              <a:buClr>
                <a:srgbClr val="000000"/>
              </a:buClr>
              <a:buSzPct val="78571"/>
              <a:buFont typeface="Arial"/>
              <a:buNone/>
            </a:pPr>
            <a:r>
              <a:rPr lang="en" sz="1200" dirty="0">
                <a:solidFill>
                  <a:schemeClr val="bg1">
                    <a:lumMod val="65000"/>
                  </a:schemeClr>
                </a:solidFill>
                <a:latin typeface="Arial"/>
                <a:cs typeface="Arial"/>
              </a:rPr>
              <a:t>Image from: podcast.teachercast.net</a:t>
            </a:r>
          </a:p>
          <a:p>
            <a:endParaRPr lang="en" dirty="0">
              <a:solidFill>
                <a:schemeClr val="bg1">
                  <a:lumMod val="65000"/>
                </a:schemeClr>
              </a:solidFill>
            </a:endParaRPr>
          </a:p>
        </p:txBody>
      </p:sp>
      <p:pic>
        <p:nvPicPr>
          <p:cNvPr id="6" name="Picture 2" descr="logo w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943600"/>
            <a:ext cx="2886075"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661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pPr>
              <a:lnSpc>
                <a:spcPct val="100000"/>
              </a:lnSpc>
              <a:spcBef>
                <a:spcPts val="0"/>
              </a:spcBef>
            </a:pPr>
            <a:endParaRPr lang="en-US" dirty="0" smtClean="0"/>
          </a:p>
          <a:p>
            <a:pPr>
              <a:lnSpc>
                <a:spcPct val="100000"/>
              </a:lnSpc>
              <a:spcBef>
                <a:spcPts val="0"/>
              </a:spcBef>
            </a:pPr>
            <a:endParaRPr lang="en-US" dirty="0" smtClean="0">
              <a:solidFill>
                <a:schemeClr val="tx1"/>
              </a:solidFill>
            </a:endParaRPr>
          </a:p>
          <a:p>
            <a:pPr marL="342900" indent="-342900">
              <a:lnSpc>
                <a:spcPct val="100000"/>
              </a:lnSpc>
              <a:spcBef>
                <a:spcPts val="0"/>
              </a:spcBef>
              <a:buFont typeface="Arial"/>
              <a:buChar char="•"/>
            </a:pPr>
            <a:r>
              <a:rPr lang="en-US" dirty="0" smtClean="0">
                <a:solidFill>
                  <a:schemeClr val="tx1"/>
                </a:solidFill>
              </a:rPr>
              <a:t>Twitter Backchannel</a:t>
            </a:r>
          </a:p>
          <a:p>
            <a:pPr marL="342900" indent="-342900">
              <a:lnSpc>
                <a:spcPct val="100000"/>
              </a:lnSpc>
              <a:spcBef>
                <a:spcPts val="0"/>
              </a:spcBef>
              <a:buFont typeface="Arial"/>
              <a:buChar char="•"/>
            </a:pPr>
            <a:r>
              <a:rPr lang="en-US" dirty="0" smtClean="0">
                <a:solidFill>
                  <a:schemeClr val="tx1"/>
                </a:solidFill>
              </a:rPr>
              <a:t>Social Media in the Higher Ed Classroom</a:t>
            </a:r>
          </a:p>
          <a:p>
            <a:pPr marL="800100" lvl="1" indent="-342900">
              <a:spcBef>
                <a:spcPts val="0"/>
              </a:spcBef>
              <a:buFont typeface="Arial"/>
              <a:buChar char="•"/>
            </a:pPr>
            <a:r>
              <a:rPr lang="en-US" dirty="0" smtClean="0">
                <a:solidFill>
                  <a:schemeClr val="tx1"/>
                </a:solidFill>
              </a:rPr>
              <a:t>The Typical Lecture</a:t>
            </a:r>
          </a:p>
          <a:p>
            <a:pPr marL="800100" lvl="1" indent="-342900">
              <a:spcBef>
                <a:spcPts val="0"/>
              </a:spcBef>
              <a:buFont typeface="Arial"/>
              <a:buChar char="•"/>
            </a:pPr>
            <a:r>
              <a:rPr lang="en-US" dirty="0" smtClean="0">
                <a:solidFill>
                  <a:schemeClr val="tx1"/>
                </a:solidFill>
              </a:rPr>
              <a:t>Social Media Use of Students and Faculty</a:t>
            </a:r>
          </a:p>
          <a:p>
            <a:pPr marL="800100" lvl="1" indent="-342900">
              <a:spcBef>
                <a:spcPts val="0"/>
              </a:spcBef>
              <a:buFont typeface="Arial"/>
              <a:buChar char="•"/>
            </a:pPr>
            <a:r>
              <a:rPr lang="en-US" dirty="0" smtClean="0">
                <a:solidFill>
                  <a:schemeClr val="tx1"/>
                </a:solidFill>
              </a:rPr>
              <a:t>Benefits of Social Media </a:t>
            </a:r>
          </a:p>
          <a:p>
            <a:pPr marL="800100" lvl="1" indent="-342900">
              <a:spcBef>
                <a:spcPts val="0"/>
              </a:spcBef>
              <a:buFont typeface="Arial"/>
              <a:buChar char="•"/>
            </a:pPr>
            <a:r>
              <a:rPr lang="en-US" dirty="0" smtClean="0">
                <a:solidFill>
                  <a:schemeClr val="tx1"/>
                </a:solidFill>
              </a:rPr>
              <a:t>Barriers to Social Media Adoption in Education</a:t>
            </a:r>
          </a:p>
          <a:p>
            <a:pPr marL="800100" lvl="1" indent="-342900">
              <a:spcBef>
                <a:spcPts val="0"/>
              </a:spcBef>
              <a:buFont typeface="Arial"/>
              <a:buChar char="•"/>
            </a:pPr>
            <a:r>
              <a:rPr lang="en-US" dirty="0" smtClean="0">
                <a:solidFill>
                  <a:schemeClr val="tx1"/>
                </a:solidFill>
              </a:rPr>
              <a:t>Social Media Use in the Classroom</a:t>
            </a:r>
          </a:p>
          <a:p>
            <a:pPr marL="342900" indent="-342900">
              <a:lnSpc>
                <a:spcPct val="100000"/>
              </a:lnSpc>
              <a:spcBef>
                <a:spcPts val="0"/>
              </a:spcBef>
              <a:buFont typeface="Arial"/>
              <a:buChar char="•"/>
            </a:pPr>
            <a:r>
              <a:rPr lang="en-US" dirty="0" smtClean="0">
                <a:solidFill>
                  <a:schemeClr val="tx1"/>
                </a:solidFill>
              </a:rPr>
              <a:t>Social Media Listening</a:t>
            </a:r>
          </a:p>
          <a:p>
            <a:pPr marL="800100" lvl="1" indent="-342900">
              <a:spcBef>
                <a:spcPts val="0"/>
              </a:spcBef>
              <a:buFont typeface="Arial"/>
              <a:buChar char="•"/>
            </a:pPr>
            <a:r>
              <a:rPr lang="en-US" dirty="0" smtClean="0">
                <a:solidFill>
                  <a:schemeClr val="tx1"/>
                </a:solidFill>
              </a:rPr>
              <a:t>Defining Social Media Listening</a:t>
            </a:r>
          </a:p>
          <a:p>
            <a:pPr marL="800100" lvl="1" indent="-342900">
              <a:spcBef>
                <a:spcPts val="0"/>
              </a:spcBef>
              <a:buFont typeface="Arial"/>
              <a:buChar char="•"/>
            </a:pPr>
            <a:r>
              <a:rPr lang="en-US" dirty="0" smtClean="0">
                <a:solidFill>
                  <a:schemeClr val="tx1"/>
                </a:solidFill>
              </a:rPr>
              <a:t>Ways Social Media Listening is Used</a:t>
            </a:r>
          </a:p>
          <a:p>
            <a:pPr marL="800100" lvl="1" indent="-342900">
              <a:spcBef>
                <a:spcPts val="0"/>
              </a:spcBef>
              <a:buFont typeface="Arial"/>
              <a:buChar char="•"/>
            </a:pPr>
            <a:r>
              <a:rPr lang="en-US" dirty="0" smtClean="0">
                <a:solidFill>
                  <a:schemeClr val="tx1"/>
                </a:solidFill>
              </a:rPr>
              <a:t>Tools for Social Media Listening</a:t>
            </a:r>
          </a:p>
          <a:p>
            <a:pPr marL="342900" indent="-342900">
              <a:lnSpc>
                <a:spcPct val="100000"/>
              </a:lnSpc>
              <a:spcBef>
                <a:spcPts val="0"/>
              </a:spcBef>
              <a:buFont typeface="Arial"/>
              <a:buChar char="•"/>
            </a:pPr>
            <a:r>
              <a:rPr lang="en-US" dirty="0" smtClean="0">
                <a:solidFill>
                  <a:schemeClr val="tx1"/>
                </a:solidFill>
              </a:rPr>
              <a:t>Closing (Questions, Comments, &amp; Prizes)</a:t>
            </a:r>
            <a:endParaRPr lang="en-US" dirty="0">
              <a:solidFill>
                <a:schemeClr val="tx1"/>
              </a:solidFill>
            </a:endParaRPr>
          </a:p>
        </p:txBody>
      </p:sp>
    </p:spTree>
    <p:extLst>
      <p:ext uri="{BB962C8B-B14F-4D97-AF65-F5344CB8AC3E}">
        <p14:creationId xmlns:p14="http://schemas.microsoft.com/office/powerpoint/2010/main" val="42905727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You Use Social Media?</a:t>
            </a:r>
            <a:endParaRPr lang="en-US" dirty="0"/>
          </a:p>
        </p:txBody>
      </p:sp>
      <p:sp>
        <p:nvSpPr>
          <p:cNvPr id="7" name="Shape 141"/>
          <p:cNvSpPr/>
          <p:nvPr/>
        </p:nvSpPr>
        <p:spPr>
          <a:xfrm>
            <a:off x="692300" y="1219200"/>
            <a:ext cx="6699100" cy="4619862"/>
          </a:xfrm>
          <a:prstGeom prst="rect">
            <a:avLst/>
          </a:prstGeom>
          <a:blipFill>
            <a:blip r:embed="rId3"/>
            <a:stretch>
              <a:fillRect/>
            </a:stretch>
          </a:blipFill>
          <a:ln>
            <a:noFill/>
          </a:ln>
          <a:effectLst>
            <a:softEdge rad="31750"/>
          </a:effectLst>
        </p:spPr>
        <p:txBody>
          <a:bodyPr/>
          <a:lstStyle/>
          <a:p>
            <a:endParaRPr lang="en-US"/>
          </a:p>
        </p:txBody>
      </p:sp>
      <p:sp>
        <p:nvSpPr>
          <p:cNvPr id="6" name="Shape 77"/>
          <p:cNvSpPr txBox="1"/>
          <p:nvPr/>
        </p:nvSpPr>
        <p:spPr>
          <a:xfrm>
            <a:off x="685875" y="5791200"/>
            <a:ext cx="67055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lgn="ctr">
              <a:buNone/>
            </a:pPr>
            <a:r>
              <a:rPr lang="en" sz="1200" dirty="0" smtClean="0">
                <a:solidFill>
                  <a:schemeClr val="bg1">
                    <a:lumMod val="50000"/>
                  </a:schemeClr>
                </a:solidFill>
              </a:rPr>
              <a:t>Image from:  shakethetech.com</a:t>
            </a:r>
            <a:endParaRPr lang="en" sz="1200" dirty="0">
              <a:solidFill>
                <a:schemeClr val="bg1">
                  <a:lumMod val="50000"/>
                </a:schemeClr>
              </a:solidFill>
            </a:endParaRPr>
          </a:p>
        </p:txBody>
      </p:sp>
    </p:spTree>
    <p:extLst>
      <p:ext uri="{BB962C8B-B14F-4D97-AF65-F5344CB8AC3E}">
        <p14:creationId xmlns:p14="http://schemas.microsoft.com/office/powerpoint/2010/main" val="6753084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9" y="338675"/>
            <a:ext cx="8021782" cy="880525"/>
          </a:xfrm>
        </p:spPr>
        <p:txBody>
          <a:bodyPr>
            <a:normAutofit/>
          </a:bodyPr>
          <a:lstStyle/>
          <a:p>
            <a:r>
              <a:rPr lang="en-US" dirty="0" smtClean="0"/>
              <a:t>Helping Faculty Use Social Media</a:t>
            </a:r>
            <a:endParaRPr lang="en-US" dirty="0"/>
          </a:p>
        </p:txBody>
      </p:sp>
      <p:sp>
        <p:nvSpPr>
          <p:cNvPr id="5" name="Content Placeholder 4"/>
          <p:cNvSpPr>
            <a:spLocks noGrp="1"/>
          </p:cNvSpPr>
          <p:nvPr>
            <p:ph idx="1"/>
          </p:nvPr>
        </p:nvSpPr>
        <p:spPr>
          <a:xfrm>
            <a:off x="4724400" y="1447800"/>
            <a:ext cx="3965171" cy="4267200"/>
          </a:xfrm>
        </p:spPr>
        <p:txBody>
          <a:bodyPr/>
          <a:lstStyle/>
          <a:p>
            <a:pPr>
              <a:spcBef>
                <a:spcPts val="0"/>
              </a:spcBef>
            </a:pPr>
            <a:r>
              <a:rPr lang="en-US" dirty="0"/>
              <a:t>Start small</a:t>
            </a:r>
          </a:p>
          <a:p>
            <a:pPr>
              <a:spcBef>
                <a:spcPts val="0"/>
              </a:spcBef>
            </a:pPr>
            <a:r>
              <a:rPr lang="en-US" dirty="0"/>
              <a:t>Co-create a s</a:t>
            </a:r>
            <a:r>
              <a:rPr lang="en-US" dirty="0" smtClean="0"/>
              <a:t>ocial </a:t>
            </a:r>
            <a:r>
              <a:rPr lang="en-US" dirty="0"/>
              <a:t>m</a:t>
            </a:r>
            <a:r>
              <a:rPr lang="en-US" dirty="0" smtClean="0"/>
              <a:t>edia </a:t>
            </a:r>
            <a:r>
              <a:rPr lang="en-US" dirty="0"/>
              <a:t>policy</a:t>
            </a:r>
          </a:p>
          <a:p>
            <a:pPr>
              <a:spcBef>
                <a:spcPts val="0"/>
              </a:spcBef>
            </a:pPr>
            <a:r>
              <a:rPr lang="en-US" dirty="0"/>
              <a:t>Define the purpose</a:t>
            </a:r>
          </a:p>
          <a:p>
            <a:pPr>
              <a:spcBef>
                <a:spcPts val="0"/>
              </a:spcBef>
            </a:pPr>
            <a:r>
              <a:rPr lang="en-US" dirty="0"/>
              <a:t>Check </a:t>
            </a:r>
            <a:r>
              <a:rPr lang="en-US" dirty="0" smtClean="0"/>
              <a:t>alignment </a:t>
            </a:r>
            <a:r>
              <a:rPr lang="en-US" dirty="0"/>
              <a:t>with SLOs</a:t>
            </a:r>
          </a:p>
          <a:p>
            <a:pPr>
              <a:spcBef>
                <a:spcPts val="0"/>
              </a:spcBef>
            </a:pPr>
            <a:r>
              <a:rPr lang="en-US" dirty="0"/>
              <a:t>Formative assessment</a:t>
            </a:r>
          </a:p>
          <a:p>
            <a:pPr marL="0" indent="0">
              <a:buNone/>
            </a:pPr>
            <a:endParaRPr lang="en-US" dirty="0"/>
          </a:p>
        </p:txBody>
      </p:sp>
      <p:grpSp>
        <p:nvGrpSpPr>
          <p:cNvPr id="6" name="Group 5"/>
          <p:cNvGrpSpPr/>
          <p:nvPr/>
        </p:nvGrpSpPr>
        <p:grpSpPr>
          <a:xfrm>
            <a:off x="304800" y="1447800"/>
            <a:ext cx="4187250" cy="3886200"/>
            <a:chOff x="384750" y="2021712"/>
            <a:chExt cx="4572000" cy="4087484"/>
          </a:xfrm>
        </p:grpSpPr>
        <p:sp>
          <p:nvSpPr>
            <p:cNvPr id="9" name="Shape 156"/>
            <p:cNvSpPr/>
            <p:nvPr/>
          </p:nvSpPr>
          <p:spPr>
            <a:xfrm>
              <a:off x="384750" y="2021712"/>
              <a:ext cx="4572000" cy="3819525"/>
            </a:xfrm>
            <a:prstGeom prst="rect">
              <a:avLst/>
            </a:prstGeom>
            <a:blipFill>
              <a:blip r:embed="rId3"/>
              <a:stretch>
                <a:fillRect/>
              </a:stretch>
            </a:blipFill>
            <a:ln>
              <a:noFill/>
            </a:ln>
          </p:spPr>
          <p:txBody>
            <a:bodyPr/>
            <a:lstStyle/>
            <a:p>
              <a:endParaRPr lang="en-US"/>
            </a:p>
          </p:txBody>
        </p:sp>
        <p:sp>
          <p:nvSpPr>
            <p:cNvPr id="10" name="Shape 157"/>
            <p:cNvSpPr txBox="1"/>
            <p:nvPr/>
          </p:nvSpPr>
          <p:spPr>
            <a:xfrm>
              <a:off x="457200" y="5813696"/>
              <a:ext cx="4499550" cy="295500"/>
            </a:xfrm>
            <a:prstGeom prst="rect">
              <a:avLst/>
            </a:prstGeom>
            <a:noFill/>
          </p:spPr>
          <p:txBody>
            <a:bodyPr lIns="91425" tIns="91425" rIns="91425" bIns="91425" anchor="t" anchorCtr="0">
              <a:noAutofit/>
            </a:bodyPr>
            <a:lstStyle/>
            <a:p>
              <a:pPr lvl="0" algn="ctr" rtl="0">
                <a:buClr>
                  <a:srgbClr val="000000"/>
                </a:buClr>
                <a:buSzPct val="78571"/>
                <a:buFont typeface="Arial"/>
                <a:buNone/>
              </a:pPr>
              <a:r>
                <a:rPr lang="en" sz="1200" dirty="0">
                  <a:solidFill>
                    <a:schemeClr val="bg1">
                      <a:lumMod val="65000"/>
                    </a:schemeClr>
                  </a:solidFill>
                  <a:latin typeface="Arial" pitchFamily="34" charset="0"/>
                  <a:cs typeface="Arial" pitchFamily="34" charset="0"/>
                </a:rPr>
                <a:t>Image from: en.paperblog.com</a:t>
              </a:r>
            </a:p>
            <a:p>
              <a:endParaRPr lang="en" dirty="0"/>
            </a:p>
          </p:txBody>
        </p:sp>
      </p:grpSp>
      <p:pic>
        <p:nvPicPr>
          <p:cNvPr id="7" name="Picture 2" descr="logo w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943600"/>
            <a:ext cx="2886075"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836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9" y="338675"/>
            <a:ext cx="8021782" cy="1261525"/>
          </a:xfrm>
        </p:spPr>
        <p:txBody>
          <a:bodyPr>
            <a:normAutofit/>
          </a:bodyPr>
          <a:lstStyle/>
          <a:p>
            <a:r>
              <a:rPr lang="en-US" dirty="0" smtClean="0"/>
              <a:t>Social Media Use in a Doctoral Program</a:t>
            </a:r>
            <a:endParaRPr lang="en-US" dirty="0"/>
          </a:p>
        </p:txBody>
      </p:sp>
      <p:sp>
        <p:nvSpPr>
          <p:cNvPr id="5" name="Content Placeholder 4"/>
          <p:cNvSpPr>
            <a:spLocks noGrp="1"/>
          </p:cNvSpPr>
          <p:nvPr>
            <p:ph idx="1"/>
          </p:nvPr>
        </p:nvSpPr>
        <p:spPr>
          <a:xfrm>
            <a:off x="4724400" y="1828800"/>
            <a:ext cx="3965171" cy="4267200"/>
          </a:xfrm>
        </p:spPr>
        <p:txBody>
          <a:bodyPr/>
          <a:lstStyle/>
          <a:p>
            <a:r>
              <a:rPr lang="en-US" dirty="0"/>
              <a:t>Facebook page</a:t>
            </a:r>
          </a:p>
          <a:p>
            <a:r>
              <a:rPr lang="en-US" dirty="0"/>
              <a:t>Twitter: #UKSTL</a:t>
            </a:r>
          </a:p>
          <a:p>
            <a:r>
              <a:rPr lang="en-US" dirty="0"/>
              <a:t>Google+</a:t>
            </a:r>
          </a:p>
          <a:p>
            <a:r>
              <a:rPr lang="en-US" dirty="0" smtClean="0"/>
              <a:t>Tumblr</a:t>
            </a:r>
          </a:p>
          <a:p>
            <a:r>
              <a:rPr lang="en-US" dirty="0" err="1" smtClean="0"/>
              <a:t>Diigo</a:t>
            </a:r>
            <a:endParaRPr lang="en-US" dirty="0"/>
          </a:p>
          <a:p>
            <a:r>
              <a:rPr lang="en-US" dirty="0"/>
              <a:t>Branch </a:t>
            </a:r>
          </a:p>
          <a:p>
            <a:pPr marL="0" indent="0">
              <a:buNone/>
            </a:pPr>
            <a:endParaRPr lang="en-US" dirty="0"/>
          </a:p>
        </p:txBody>
      </p:sp>
      <p:sp>
        <p:nvSpPr>
          <p:cNvPr id="7" name="Shape 148"/>
          <p:cNvSpPr/>
          <p:nvPr/>
        </p:nvSpPr>
        <p:spPr>
          <a:xfrm>
            <a:off x="381000" y="1847850"/>
            <a:ext cx="4350192" cy="3483150"/>
          </a:xfrm>
          <a:prstGeom prst="rect">
            <a:avLst/>
          </a:prstGeom>
          <a:blipFill>
            <a:blip r:embed="rId3"/>
            <a:srcRect/>
            <a:stretch>
              <a:fillRect t="-13673" b="-11220"/>
            </a:stretch>
          </a:blipFill>
          <a:ln>
            <a:noFill/>
          </a:ln>
        </p:spPr>
        <p:txBody>
          <a:bodyPr/>
          <a:lstStyle/>
          <a:p>
            <a:endParaRPr lang="en-US"/>
          </a:p>
        </p:txBody>
      </p:sp>
      <p:sp>
        <p:nvSpPr>
          <p:cNvPr id="8" name="Shape 149"/>
          <p:cNvSpPr txBox="1"/>
          <p:nvPr/>
        </p:nvSpPr>
        <p:spPr>
          <a:xfrm>
            <a:off x="762000" y="5181600"/>
            <a:ext cx="3352800" cy="298800"/>
          </a:xfrm>
          <a:prstGeom prst="rect">
            <a:avLst/>
          </a:prstGeom>
          <a:noFill/>
        </p:spPr>
        <p:txBody>
          <a:bodyPr lIns="91425" tIns="91425" rIns="91425" bIns="91425" anchor="t" anchorCtr="0">
            <a:noAutofit/>
          </a:bodyPr>
          <a:lstStyle/>
          <a:p>
            <a:pPr lvl="0" algn="ctr" rtl="0">
              <a:buClr>
                <a:srgbClr val="000000"/>
              </a:buClr>
              <a:buSzPct val="78571"/>
              <a:buFont typeface="Arial"/>
              <a:buNone/>
            </a:pPr>
            <a:r>
              <a:rPr lang="en" sz="1200" dirty="0">
                <a:solidFill>
                  <a:schemeClr val="bg1">
                    <a:lumMod val="65000"/>
                  </a:schemeClr>
                </a:solidFill>
                <a:latin typeface="Arial"/>
                <a:cs typeface="Arial"/>
              </a:rPr>
              <a:t>Image from: www.techmagz.com</a:t>
            </a:r>
          </a:p>
          <a:p>
            <a:endParaRPr lang="en" dirty="0"/>
          </a:p>
          <a:p>
            <a:endParaRPr lang="en" dirty="0"/>
          </a:p>
        </p:txBody>
      </p:sp>
      <p:pic>
        <p:nvPicPr>
          <p:cNvPr id="4098" name="Picture 2" descr="https://encrypted-tbn1.gstatic.com/images?q=tbn:ANd9GcQ_Rr78qNGTM1F9_3DfHp4Ou1lkvSI4od3bU4NRXEnJB9OMZQYr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715000"/>
            <a:ext cx="1597025" cy="81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679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609600" y="3385468"/>
            <a:ext cx="8534400" cy="805532"/>
          </a:xfrm>
        </p:spPr>
        <p:txBody>
          <a:bodyPr/>
          <a:lstStyle/>
          <a:p>
            <a:r>
              <a:rPr lang="en-US" sz="1600" dirty="0"/>
              <a:t>Hope Carroll | Clemson University | hwayne@clemson.edu</a:t>
            </a:r>
          </a:p>
          <a:p>
            <a:endParaRPr lang="en-US" sz="1600" dirty="0"/>
          </a:p>
          <a:p>
            <a:endParaRPr lang="en-US" sz="1600" dirty="0"/>
          </a:p>
        </p:txBody>
      </p:sp>
      <p:sp>
        <p:nvSpPr>
          <p:cNvPr id="5" name="Text Placeholder 4"/>
          <p:cNvSpPr>
            <a:spLocks noGrp="1"/>
          </p:cNvSpPr>
          <p:nvPr>
            <p:ph type="body" idx="13"/>
          </p:nvPr>
        </p:nvSpPr>
        <p:spPr>
          <a:xfrm>
            <a:off x="381000" y="2667000"/>
            <a:ext cx="8610600" cy="914400"/>
          </a:xfrm>
        </p:spPr>
        <p:txBody>
          <a:bodyPr/>
          <a:lstStyle/>
          <a:p>
            <a:r>
              <a:rPr lang="en-US" dirty="0" smtClean="0"/>
              <a:t>Social Media in the Higher Ed Classroom</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35181"/>
            <a:ext cx="2489588" cy="518019"/>
          </a:xfrm>
          <a:prstGeom prst="rect">
            <a:avLst/>
          </a:prstGeom>
        </p:spPr>
      </p:pic>
    </p:spTree>
    <p:extLst>
      <p:ext uri="{BB962C8B-B14F-4D97-AF65-F5344CB8AC3E}">
        <p14:creationId xmlns:p14="http://schemas.microsoft.com/office/powerpoint/2010/main" val="19676935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606829" y="338675"/>
            <a:ext cx="8021782" cy="729971"/>
          </a:xfrm>
        </p:spPr>
        <p:txBody>
          <a:bodyPr/>
          <a:lstStyle/>
          <a:p>
            <a:r>
              <a:rPr lang="en-US" b="1" dirty="0" smtClean="0"/>
              <a:t>What is social media listening?</a:t>
            </a:r>
            <a:endParaRPr lang="en-US" b="1" dirty="0"/>
          </a:p>
        </p:txBody>
      </p:sp>
      <p:sp>
        <p:nvSpPr>
          <p:cNvPr id="13" name="Content Placeholder 4"/>
          <p:cNvSpPr>
            <a:spLocks noGrp="1"/>
          </p:cNvSpPr>
          <p:nvPr>
            <p:ph idx="1"/>
          </p:nvPr>
        </p:nvSpPr>
        <p:spPr>
          <a:xfrm>
            <a:off x="606829" y="1371599"/>
            <a:ext cx="8079971" cy="4546599"/>
          </a:xfrm>
        </p:spPr>
        <p:txBody>
          <a:bodyPr/>
          <a:lstStyle/>
          <a:p>
            <a:r>
              <a:rPr lang="en-US" dirty="0" smtClean="0"/>
              <a:t>What is social media listening?</a:t>
            </a:r>
          </a:p>
          <a:p>
            <a:r>
              <a:rPr lang="en-US" dirty="0" smtClean="0"/>
              <a:t>Why is it important for higher </a:t>
            </a:r>
            <a:r>
              <a:rPr lang="en-US" dirty="0" err="1" smtClean="0"/>
              <a:t>ed</a:t>
            </a:r>
            <a:r>
              <a:rPr lang="en-US" dirty="0" smtClean="0"/>
              <a:t>?</a:t>
            </a:r>
          </a:p>
          <a:p>
            <a:r>
              <a:rPr lang="en-US" dirty="0" smtClean="0"/>
              <a:t>Social Media Listening Center @Clemson</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505200"/>
            <a:ext cx="5943600" cy="211830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5181"/>
            <a:ext cx="2489588" cy="518019"/>
          </a:xfrm>
          <a:prstGeom prst="rect">
            <a:avLst/>
          </a:prstGeom>
        </p:spPr>
      </p:pic>
    </p:spTree>
    <p:extLst>
      <p:ext uri="{BB962C8B-B14F-4D97-AF65-F5344CB8AC3E}">
        <p14:creationId xmlns:p14="http://schemas.microsoft.com/office/powerpoint/2010/main" val="11363661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35181"/>
            <a:ext cx="2489588" cy="518019"/>
          </a:xfrm>
          <a:prstGeom prst="rect">
            <a:avLst/>
          </a:prstGeom>
        </p:spPr>
      </p:pic>
      <p:sp>
        <p:nvSpPr>
          <p:cNvPr id="10" name="Title 3"/>
          <p:cNvSpPr>
            <a:spLocks noGrp="1"/>
          </p:cNvSpPr>
          <p:nvPr>
            <p:ph type="title"/>
          </p:nvPr>
        </p:nvSpPr>
        <p:spPr>
          <a:xfrm>
            <a:off x="606829" y="338675"/>
            <a:ext cx="8021782" cy="729971"/>
          </a:xfrm>
        </p:spPr>
        <p:txBody>
          <a:bodyPr/>
          <a:lstStyle/>
          <a:p>
            <a:r>
              <a:rPr lang="en-US" b="1" dirty="0" smtClean="0"/>
              <a:t>Vocab Lesson</a:t>
            </a:r>
            <a:endParaRPr lang="en-US" b="1" dirty="0"/>
          </a:p>
        </p:txBody>
      </p:sp>
      <p:sp>
        <p:nvSpPr>
          <p:cNvPr id="12" name="Content Placeholder 4"/>
          <p:cNvSpPr>
            <a:spLocks noGrp="1"/>
          </p:cNvSpPr>
          <p:nvPr>
            <p:ph idx="1"/>
          </p:nvPr>
        </p:nvSpPr>
        <p:spPr>
          <a:xfrm>
            <a:off x="606829" y="1371599"/>
            <a:ext cx="8079971" cy="4546599"/>
          </a:xfrm>
        </p:spPr>
        <p:txBody>
          <a:bodyPr/>
          <a:lstStyle/>
          <a:p>
            <a:r>
              <a:rPr lang="en-US" sz="2700" dirty="0" smtClean="0">
                <a:solidFill>
                  <a:schemeClr val="accent6"/>
                </a:solidFill>
              </a:rPr>
              <a:t>Listening and monitoring </a:t>
            </a:r>
            <a:r>
              <a:rPr lang="en-US" sz="2700" dirty="0" smtClean="0"/>
              <a:t>= used interchangeably; see what people are saying via social media</a:t>
            </a:r>
          </a:p>
          <a:p>
            <a:r>
              <a:rPr lang="en-US" sz="2700" dirty="0" smtClean="0">
                <a:solidFill>
                  <a:schemeClr val="accent6"/>
                </a:solidFill>
              </a:rPr>
              <a:t>Mentions</a:t>
            </a:r>
            <a:r>
              <a:rPr lang="en-US" sz="2700" dirty="0" smtClean="0"/>
              <a:t> = every time somebody says something with your keyword used</a:t>
            </a:r>
            <a:endParaRPr lang="en-US" sz="2700" dirty="0"/>
          </a:p>
          <a:p>
            <a:r>
              <a:rPr lang="en-US" sz="2700" dirty="0" smtClean="0">
                <a:solidFill>
                  <a:schemeClr val="accent6"/>
                </a:solidFill>
              </a:rPr>
              <a:t>Sentiment</a:t>
            </a:r>
            <a:r>
              <a:rPr lang="en-US" sz="2700" dirty="0" smtClean="0"/>
              <a:t> = mentions that are </a:t>
            </a:r>
            <a:r>
              <a:rPr lang="en-US" sz="2700" dirty="0" err="1" smtClean="0"/>
              <a:t>pos</a:t>
            </a:r>
            <a:r>
              <a:rPr lang="en-US" sz="2700" dirty="0" smtClean="0"/>
              <a:t>/</a:t>
            </a:r>
            <a:r>
              <a:rPr lang="en-US" sz="2700" dirty="0" err="1" smtClean="0"/>
              <a:t>neg</a:t>
            </a:r>
            <a:endParaRPr lang="en-US" sz="2700" dirty="0" smtClean="0"/>
          </a:p>
          <a:p>
            <a:r>
              <a:rPr lang="en-US" sz="2700" dirty="0" smtClean="0"/>
              <a:t>Insights and </a:t>
            </a:r>
            <a:r>
              <a:rPr lang="en-US" sz="2700" dirty="0" smtClean="0">
                <a:solidFill>
                  <a:schemeClr val="accent6"/>
                </a:solidFill>
              </a:rPr>
              <a:t>Influencers</a:t>
            </a:r>
            <a:r>
              <a:rPr lang="en-US" sz="2700" dirty="0" smtClean="0"/>
              <a:t> = how many followers makes them stronger</a:t>
            </a:r>
          </a:p>
          <a:p>
            <a:r>
              <a:rPr lang="en-US" sz="2700" dirty="0" err="1" smtClean="0">
                <a:solidFill>
                  <a:schemeClr val="accent6"/>
                </a:solidFill>
              </a:rPr>
              <a:t>Infographics</a:t>
            </a:r>
            <a:r>
              <a:rPr lang="en-US" sz="2700" dirty="0" smtClean="0">
                <a:solidFill>
                  <a:schemeClr val="accent6"/>
                </a:solidFill>
              </a:rPr>
              <a:t> </a:t>
            </a:r>
            <a:r>
              <a:rPr lang="en-US" sz="2700" dirty="0" smtClean="0"/>
              <a:t>= word clouds, trend lines, graphs, demographic displays</a:t>
            </a:r>
          </a:p>
        </p:txBody>
      </p:sp>
    </p:spTree>
    <p:extLst>
      <p:ext uri="{BB962C8B-B14F-4D97-AF65-F5344CB8AC3E}">
        <p14:creationId xmlns:p14="http://schemas.microsoft.com/office/powerpoint/2010/main" val="27234332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35181"/>
            <a:ext cx="2489588" cy="518019"/>
          </a:xfrm>
          <a:prstGeom prst="rect">
            <a:avLst/>
          </a:prstGeom>
        </p:spPr>
      </p:pic>
      <p:sp>
        <p:nvSpPr>
          <p:cNvPr id="11" name="Title 3"/>
          <p:cNvSpPr>
            <a:spLocks noGrp="1"/>
          </p:cNvSpPr>
          <p:nvPr>
            <p:ph type="title"/>
          </p:nvPr>
        </p:nvSpPr>
        <p:spPr>
          <a:xfrm>
            <a:off x="606829" y="338675"/>
            <a:ext cx="8021782" cy="729971"/>
          </a:xfrm>
        </p:spPr>
        <p:txBody>
          <a:bodyPr/>
          <a:lstStyle/>
          <a:p>
            <a:r>
              <a:rPr lang="en-US" b="1" dirty="0" smtClean="0"/>
              <a:t>Ways Clemson is “listening”</a:t>
            </a:r>
            <a:endParaRPr lang="en-US" b="1" dirty="0"/>
          </a:p>
        </p:txBody>
      </p:sp>
      <p:sp>
        <p:nvSpPr>
          <p:cNvPr id="16" name="Content Placeholder 4"/>
          <p:cNvSpPr>
            <a:spLocks noGrp="1"/>
          </p:cNvSpPr>
          <p:nvPr>
            <p:ph idx="1"/>
          </p:nvPr>
        </p:nvSpPr>
        <p:spPr>
          <a:xfrm>
            <a:off x="606829" y="1371599"/>
            <a:ext cx="8079971" cy="4546599"/>
          </a:xfrm>
        </p:spPr>
        <p:txBody>
          <a:bodyPr/>
          <a:lstStyle/>
          <a:p>
            <a:r>
              <a:rPr lang="en-US" dirty="0" smtClean="0">
                <a:hlinkClick r:id="rId4"/>
              </a:rPr>
              <a:t>Creative Inquiry </a:t>
            </a:r>
            <a:r>
              <a:rPr lang="en-US" dirty="0" smtClean="0"/>
              <a:t>classes</a:t>
            </a:r>
          </a:p>
          <a:p>
            <a:r>
              <a:rPr lang="en-US" dirty="0" smtClean="0"/>
              <a:t>Industry partnerships</a:t>
            </a:r>
          </a:p>
          <a:p>
            <a:r>
              <a:rPr lang="en-US" dirty="0" smtClean="0"/>
              <a:t>Faculty research</a:t>
            </a:r>
          </a:p>
          <a:p>
            <a:r>
              <a:rPr lang="en-US" dirty="0" smtClean="0"/>
              <a:t>Departments getting involved</a:t>
            </a:r>
          </a:p>
          <a:p>
            <a:endParaRPr lang="en-US" dirty="0" smtClean="0"/>
          </a:p>
          <a:p>
            <a:endParaRPr lang="en-US"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5910" y="3886200"/>
            <a:ext cx="3527779"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3967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35181"/>
            <a:ext cx="2489588" cy="518019"/>
          </a:xfrm>
          <a:prstGeom prst="rect">
            <a:avLst/>
          </a:prstGeom>
        </p:spPr>
      </p:pic>
      <p:sp>
        <p:nvSpPr>
          <p:cNvPr id="7" name="Title 3"/>
          <p:cNvSpPr>
            <a:spLocks noGrp="1"/>
          </p:cNvSpPr>
          <p:nvPr>
            <p:ph type="title"/>
          </p:nvPr>
        </p:nvSpPr>
        <p:spPr>
          <a:xfrm>
            <a:off x="606829" y="338675"/>
            <a:ext cx="8021782" cy="729971"/>
          </a:xfrm>
        </p:spPr>
        <p:txBody>
          <a:bodyPr/>
          <a:lstStyle/>
          <a:p>
            <a:r>
              <a:rPr lang="en-US" b="1" dirty="0" smtClean="0"/>
              <a:t>Tools for “Listening”</a:t>
            </a:r>
            <a:endParaRPr lang="en-US" b="1" dirty="0"/>
          </a:p>
        </p:txBody>
      </p:sp>
      <p:sp>
        <p:nvSpPr>
          <p:cNvPr id="8" name="Content Placeholder 4"/>
          <p:cNvSpPr>
            <a:spLocks noGrp="1"/>
          </p:cNvSpPr>
          <p:nvPr>
            <p:ph idx="1"/>
          </p:nvPr>
        </p:nvSpPr>
        <p:spPr>
          <a:xfrm>
            <a:off x="606829" y="1371599"/>
            <a:ext cx="8079971" cy="4546599"/>
          </a:xfrm>
        </p:spPr>
        <p:txBody>
          <a:bodyPr/>
          <a:lstStyle/>
          <a:p>
            <a:r>
              <a:rPr lang="en-US" dirty="0" smtClean="0">
                <a:hlinkClick r:id="rId4"/>
              </a:rPr>
              <a:t>Radian6</a:t>
            </a:r>
            <a:r>
              <a:rPr lang="en-US" dirty="0" smtClean="0"/>
              <a:t> ($$)</a:t>
            </a:r>
          </a:p>
          <a:p>
            <a:r>
              <a:rPr lang="en-US" dirty="0" smtClean="0">
                <a:hlinkClick r:id="rId5"/>
              </a:rPr>
              <a:t>Social Mention </a:t>
            </a:r>
            <a:r>
              <a:rPr lang="en-US" dirty="0" smtClean="0"/>
              <a:t>(FREE)</a:t>
            </a:r>
          </a:p>
          <a:p>
            <a:r>
              <a:rPr lang="en-US" dirty="0" err="1" smtClean="0">
                <a:hlinkClick r:id="rId6"/>
              </a:rPr>
              <a:t>Hootsuite</a:t>
            </a:r>
            <a:r>
              <a:rPr lang="en-US" dirty="0" smtClean="0"/>
              <a:t> (FREE)</a:t>
            </a:r>
          </a:p>
          <a:p>
            <a:r>
              <a:rPr lang="en-US" dirty="0" err="1" smtClean="0">
                <a:hlinkClick r:id="rId7"/>
              </a:rPr>
              <a:t>Topsy</a:t>
            </a:r>
            <a:r>
              <a:rPr lang="en-US" dirty="0" smtClean="0"/>
              <a:t> (FREE)</a:t>
            </a:r>
            <a:endParaRPr lang="en-US" dirty="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3962400"/>
            <a:ext cx="6629400" cy="198882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3200400"/>
            <a:ext cx="3048000" cy="47625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0103" y="1295400"/>
            <a:ext cx="2895600" cy="754346"/>
          </a:xfrm>
          <a:prstGeom prst="rect">
            <a:avLst/>
          </a:prstGeom>
        </p:spPr>
      </p:pic>
    </p:spTree>
    <p:extLst>
      <p:ext uri="{BB962C8B-B14F-4D97-AF65-F5344CB8AC3E}">
        <p14:creationId xmlns:p14="http://schemas.microsoft.com/office/powerpoint/2010/main" val="8816157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6830" y="1371599"/>
            <a:ext cx="2364970" cy="4546599"/>
          </a:xfrm>
        </p:spPr>
        <p:txBody>
          <a:bodyPr/>
          <a:lstStyle/>
          <a:p>
            <a:r>
              <a:rPr lang="en-US" sz="2400" dirty="0" smtClean="0"/>
              <a:t>Example: Search for “</a:t>
            </a:r>
            <a:r>
              <a:rPr lang="en-US" sz="2400" dirty="0" err="1" smtClean="0"/>
              <a:t>educause</a:t>
            </a:r>
            <a:r>
              <a:rPr lang="en-US" sz="2400" dirty="0" smtClean="0"/>
              <a:t> southeast”</a:t>
            </a:r>
          </a:p>
          <a:p>
            <a:pPr marL="0" indent="0">
              <a:buNone/>
            </a:pPr>
            <a:endParaRPr lang="en-US" sz="2400" dirty="0" smtClean="0"/>
          </a:p>
          <a:p>
            <a:r>
              <a:rPr lang="en-US" sz="2400" dirty="0" smtClean="0"/>
              <a:t>Sentiment is mostly neutral; some positive</a:t>
            </a:r>
            <a:endParaRPr lang="en-US" sz="2400" dirty="0"/>
          </a:p>
        </p:txBody>
      </p:sp>
      <p:sp>
        <p:nvSpPr>
          <p:cNvPr id="6" name="Rectangle 5"/>
          <p:cNvSpPr/>
          <p:nvPr/>
        </p:nvSpPr>
        <p:spPr>
          <a:xfrm>
            <a:off x="6934200" y="5867400"/>
            <a:ext cx="1981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812" y="6073472"/>
            <a:ext cx="2489588" cy="5180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57200"/>
            <a:ext cx="2839493" cy="4436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838200"/>
            <a:ext cx="6071311" cy="5867400"/>
          </a:xfrm>
          <a:prstGeom prst="rect">
            <a:avLst/>
          </a:prstGeom>
        </p:spPr>
      </p:pic>
    </p:spTree>
    <p:extLst>
      <p:ext uri="{BB962C8B-B14F-4D97-AF65-F5344CB8AC3E}">
        <p14:creationId xmlns:p14="http://schemas.microsoft.com/office/powerpoint/2010/main" val="26004852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Thank You!</a:t>
            </a:r>
            <a:endParaRPr lang="en-US" dirty="0"/>
          </a:p>
        </p:txBody>
      </p:sp>
      <p:sp>
        <p:nvSpPr>
          <p:cNvPr id="4" name="Text Placeholder 3"/>
          <p:cNvSpPr>
            <a:spLocks noGrp="1"/>
          </p:cNvSpPr>
          <p:nvPr>
            <p:ph type="body" idx="1"/>
          </p:nvPr>
        </p:nvSpPr>
        <p:spPr/>
        <p:txBody>
          <a:bodyPr/>
          <a:lstStyle/>
          <a:p>
            <a:r>
              <a:rPr lang="en-US" dirty="0" smtClean="0"/>
              <a:t>Questions, discussion and PRIZE WINNERS!</a:t>
            </a:r>
          </a:p>
          <a:p>
            <a:endParaRPr lang="en-US" dirty="0"/>
          </a:p>
          <a:p>
            <a:r>
              <a:rPr lang="en-US" dirty="0"/>
              <a:t>For resources, visit </a:t>
            </a:r>
            <a:r>
              <a:rPr lang="en-US" dirty="0">
                <a:hlinkClick r:id="rId3"/>
              </a:rPr>
              <a:t>https://</a:t>
            </a:r>
            <a:r>
              <a:rPr lang="en-US" dirty="0" smtClean="0">
                <a:hlinkClick r:id="rId3"/>
              </a:rPr>
              <a:t>groups.diigo.com/group/social-media-in-higher-ed</a:t>
            </a:r>
            <a:r>
              <a:rPr lang="en-US" dirty="0" smtClean="0"/>
              <a:t> </a:t>
            </a:r>
            <a:endParaRPr lang="en-US" dirty="0"/>
          </a:p>
        </p:txBody>
      </p:sp>
    </p:spTree>
    <p:extLst>
      <p:ext uri="{BB962C8B-B14F-4D97-AF65-F5344CB8AC3E}">
        <p14:creationId xmlns:p14="http://schemas.microsoft.com/office/powerpoint/2010/main" val="382121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Live Tweeting</a:t>
            </a:r>
            <a:endParaRPr lang="en-US" dirty="0"/>
          </a:p>
        </p:txBody>
      </p:sp>
      <p:sp>
        <p:nvSpPr>
          <p:cNvPr id="5" name="Content Placeholder 4"/>
          <p:cNvSpPr>
            <a:spLocks noGrp="1"/>
          </p:cNvSpPr>
          <p:nvPr>
            <p:ph idx="1"/>
          </p:nvPr>
        </p:nvSpPr>
        <p:spPr>
          <a:xfrm>
            <a:off x="606829" y="1066801"/>
            <a:ext cx="8079971" cy="4851398"/>
          </a:xfrm>
        </p:spPr>
        <p:txBody>
          <a:bodyPr/>
          <a:lstStyle/>
          <a:p>
            <a:r>
              <a:rPr lang="en-US" dirty="0" smtClean="0"/>
              <a:t>Prize Winner: Thanks for tweeting early.</a:t>
            </a:r>
          </a:p>
          <a:p>
            <a:r>
              <a:rPr lang="en-US" dirty="0" smtClean="0"/>
              <a:t>Tweet </a:t>
            </a:r>
            <a:r>
              <a:rPr lang="en-US" dirty="0"/>
              <a:t>throughout the session for a chance to win prizes.</a:t>
            </a:r>
          </a:p>
          <a:p>
            <a:r>
              <a:rPr lang="en-US" dirty="0"/>
              <a:t>Session </a:t>
            </a:r>
            <a:r>
              <a:rPr lang="en-US" dirty="0" err="1"/>
              <a:t>Hashtag</a:t>
            </a:r>
            <a:r>
              <a:rPr lang="en-US" dirty="0"/>
              <a:t>: #SERC13_Listen</a:t>
            </a:r>
          </a:p>
          <a:p>
            <a:pPr lvl="1"/>
            <a:r>
              <a:rPr lang="en-US" dirty="0"/>
              <a:t>Hope Carroll – @</a:t>
            </a:r>
            <a:r>
              <a:rPr lang="en-US" dirty="0" err="1"/>
              <a:t>mhcarroll</a:t>
            </a:r>
            <a:endParaRPr lang="en-US" dirty="0"/>
          </a:p>
          <a:p>
            <a:pPr lvl="1"/>
            <a:r>
              <a:rPr lang="en-US" dirty="0"/>
              <a:t>Ericka Hollis – @</a:t>
            </a:r>
            <a:r>
              <a:rPr lang="en-US" dirty="0" err="1"/>
              <a:t>ethollis</a:t>
            </a:r>
            <a:endParaRPr lang="en-US" dirty="0"/>
          </a:p>
          <a:p>
            <a:pPr lvl="1"/>
            <a:r>
              <a:rPr lang="en-US" dirty="0"/>
              <a:t>Marjorie C. Shavers – @</a:t>
            </a:r>
            <a:r>
              <a:rPr lang="en-US" dirty="0" err="1"/>
              <a:t>drmshavers</a:t>
            </a:r>
            <a:endParaRPr lang="en-US" dirty="0"/>
          </a:p>
          <a:p>
            <a:r>
              <a:rPr lang="en-US" dirty="0"/>
              <a:t>Conference </a:t>
            </a:r>
            <a:r>
              <a:rPr lang="en-US" dirty="0" err="1"/>
              <a:t>Hashtag</a:t>
            </a:r>
            <a:r>
              <a:rPr lang="en-US" dirty="0"/>
              <a:t>: #SERC13</a:t>
            </a:r>
          </a:p>
          <a:p>
            <a:endParaRPr lang="en-US" dirty="0"/>
          </a:p>
        </p:txBody>
      </p:sp>
      <p:pic>
        <p:nvPicPr>
          <p:cNvPr id="11266" name="Picture 2" descr="http://www.teachthought.com/wp-content/uploads/2012/11/twitter-logo-hash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5479632"/>
            <a:ext cx="1676400" cy="1256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teachthought.com/wp-content/uploads/2012/11/twitter-logo-hash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81600"/>
            <a:ext cx="1676400" cy="1256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eachthought.com/wp-content/uploads/2012/11/twitter-logo-hashta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029200"/>
            <a:ext cx="1676400" cy="1256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teachthought.com/wp-content/uploads/2012/11/twitter-logo-hash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00" y="5390733"/>
            <a:ext cx="1676400" cy="1256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eachthought.com/wp-content/uploads/2012/11/twitter-logo-hash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58166"/>
            <a:ext cx="1676400" cy="12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623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665018" y="3385468"/>
            <a:ext cx="8478982" cy="805532"/>
          </a:xfrm>
        </p:spPr>
        <p:txBody>
          <a:bodyPr/>
          <a:lstStyle/>
          <a:p>
            <a:r>
              <a:rPr lang="en-US" sz="1600" dirty="0" smtClean="0"/>
              <a:t>Ericka Hollis | Morehead State University | e.hollis@moreheadstate.edu</a:t>
            </a:r>
          </a:p>
          <a:p>
            <a:r>
              <a:rPr lang="en-US" sz="1600" dirty="0" smtClean="0"/>
              <a:t>Dr. Marjorie Shavers </a:t>
            </a:r>
            <a:r>
              <a:rPr lang="en-US" sz="1600" dirty="0"/>
              <a:t>| Morehead State University | </a:t>
            </a:r>
            <a:r>
              <a:rPr lang="en-US" sz="1600" dirty="0" smtClean="0"/>
              <a:t>m.shavers@</a:t>
            </a:r>
            <a:r>
              <a:rPr lang="en-US" sz="1600" dirty="0"/>
              <a:t>moreheadstate.edu</a:t>
            </a:r>
          </a:p>
          <a:p>
            <a:endParaRPr lang="en-US" sz="1600" dirty="0"/>
          </a:p>
          <a:p>
            <a:endParaRPr lang="en-US" sz="1600" dirty="0"/>
          </a:p>
        </p:txBody>
      </p:sp>
      <p:sp>
        <p:nvSpPr>
          <p:cNvPr id="5" name="Text Placeholder 4"/>
          <p:cNvSpPr>
            <a:spLocks noGrp="1"/>
          </p:cNvSpPr>
          <p:nvPr>
            <p:ph type="body" idx="13"/>
          </p:nvPr>
        </p:nvSpPr>
        <p:spPr>
          <a:xfrm>
            <a:off x="381000" y="2667000"/>
            <a:ext cx="8610600" cy="914400"/>
          </a:xfrm>
        </p:spPr>
        <p:txBody>
          <a:bodyPr/>
          <a:lstStyle/>
          <a:p>
            <a:r>
              <a:rPr lang="en-US" dirty="0" smtClean="0"/>
              <a:t>Social Media in the Higher Ed Classroom</a:t>
            </a:r>
            <a:endParaRPr lang="en-US" dirty="0"/>
          </a:p>
        </p:txBody>
      </p:sp>
      <p:pic>
        <p:nvPicPr>
          <p:cNvPr id="1026" name="Picture 2" descr="logo w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943600"/>
            <a:ext cx="2886075"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531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hape 54"/>
          <p:cNvSpPr/>
          <p:nvPr/>
        </p:nvSpPr>
        <p:spPr>
          <a:xfrm>
            <a:off x="228600" y="-12701"/>
            <a:ext cx="8534400" cy="6424507"/>
          </a:xfrm>
          <a:prstGeom prst="rect">
            <a:avLst/>
          </a:prstGeom>
          <a:blipFill>
            <a:blip r:embed="rId3"/>
            <a:stretch>
              <a:fillRect/>
            </a:stretch>
          </a:blipFill>
          <a:ln>
            <a:noFill/>
          </a:ln>
        </p:spPr>
        <p:txBody>
          <a:bodyPr/>
          <a:lstStyle/>
          <a:p>
            <a:endParaRPr lang="en-US"/>
          </a:p>
        </p:txBody>
      </p:sp>
      <p:sp>
        <p:nvSpPr>
          <p:cNvPr id="2" name="TextBox 1"/>
          <p:cNvSpPr txBox="1"/>
          <p:nvPr/>
        </p:nvSpPr>
        <p:spPr>
          <a:xfrm>
            <a:off x="12700" y="6351657"/>
            <a:ext cx="9131300" cy="353943"/>
          </a:xfrm>
          <a:prstGeom prst="rect">
            <a:avLst/>
          </a:prstGeom>
          <a:solidFill>
            <a:schemeClr val="bg1"/>
          </a:solidFill>
          <a:ln>
            <a:noFill/>
          </a:ln>
        </p:spPr>
        <p:txBody>
          <a:bodyPr wrap="square" rtlCol="0">
            <a:spAutoFit/>
          </a:bodyPr>
          <a:lstStyle/>
          <a:p>
            <a:pPr lvl="0" algn="ctr">
              <a:buClr>
                <a:srgbClr val="000000"/>
              </a:buClr>
              <a:buSzPct val="61111"/>
            </a:pPr>
            <a:r>
              <a:rPr lang="en" sz="1700" i="1" dirty="0">
                <a:solidFill>
                  <a:srgbClr val="000000"/>
                </a:solidFill>
                <a:latin typeface="Arial"/>
                <a:cs typeface="Arial"/>
              </a:rPr>
              <a:t>Some people talk in their sleep. Lecturers talk while other people </a:t>
            </a:r>
            <a:r>
              <a:rPr lang="en" sz="1700" i="1" dirty="0" smtClean="0">
                <a:solidFill>
                  <a:srgbClr val="000000"/>
                </a:solidFill>
                <a:latin typeface="Arial"/>
                <a:cs typeface="Arial"/>
              </a:rPr>
              <a:t>sleep. – Albert Camus</a:t>
            </a:r>
          </a:p>
        </p:txBody>
      </p:sp>
    </p:spTree>
    <p:extLst>
      <p:ext uri="{BB962C8B-B14F-4D97-AF65-F5344CB8AC3E}">
        <p14:creationId xmlns:p14="http://schemas.microsoft.com/office/powerpoint/2010/main" val="10999193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Social Media Use</a:t>
            </a:r>
            <a:endParaRPr lang="en-US" dirty="0"/>
          </a:p>
        </p:txBody>
      </p:sp>
      <p:pic>
        <p:nvPicPr>
          <p:cNvPr id="2050" name="Picture 2" descr="http://alivecampus.com/wp-content/uploads/2012/11/college-students-on-social-netwo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77"/>
          <p:cNvSpPr txBox="1"/>
          <p:nvPr/>
        </p:nvSpPr>
        <p:spPr>
          <a:xfrm>
            <a:off x="75" y="6426000"/>
            <a:ext cx="9143925" cy="432000"/>
          </a:xfrm>
          <a:prstGeom prst="rect">
            <a:avLst/>
          </a:prstGeom>
          <a:solidFill>
            <a:schemeClr val="bg1">
              <a:alpha val="0"/>
            </a:schemeClr>
          </a:solidFill>
          <a:ln w="9525" cap="flat">
            <a:noFill/>
            <a:prstDash val="solid"/>
            <a:round/>
            <a:headEnd type="none" w="med" len="med"/>
            <a:tailEnd type="none" w="med" len="med"/>
          </a:ln>
        </p:spPr>
        <p:txBody>
          <a:bodyPr lIns="91425" tIns="91425" rIns="91425" bIns="91425" anchor="t" anchorCtr="0">
            <a:noAutofit/>
          </a:bodyPr>
          <a:lstStyle/>
          <a:p>
            <a:pPr>
              <a:buNone/>
            </a:pPr>
            <a:r>
              <a:rPr lang="en" sz="1200" dirty="0">
                <a:solidFill>
                  <a:schemeClr val="bg1">
                    <a:lumMod val="85000"/>
                  </a:schemeClr>
                </a:solidFill>
              </a:rPr>
              <a:t>Infographic credit: </a:t>
            </a:r>
            <a:r>
              <a:rPr lang="en" sz="1200" dirty="0" smtClean="0">
                <a:solidFill>
                  <a:schemeClr val="bg1">
                    <a:lumMod val="85000"/>
                  </a:schemeClr>
                </a:solidFill>
              </a:rPr>
              <a:t>alivecampus.com (2012) </a:t>
            </a:r>
            <a:endParaRPr lang="en" sz="1200" dirty="0">
              <a:solidFill>
                <a:schemeClr val="bg1">
                  <a:lumMod val="85000"/>
                </a:schemeClr>
              </a:solidFill>
            </a:endParaRPr>
          </a:p>
        </p:txBody>
      </p:sp>
    </p:spTree>
    <p:extLst>
      <p:ext uri="{BB962C8B-B14F-4D97-AF65-F5344CB8AC3E}">
        <p14:creationId xmlns:p14="http://schemas.microsoft.com/office/powerpoint/2010/main" val="471713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8" y="338675"/>
            <a:ext cx="8537171" cy="729971"/>
          </a:xfrm>
        </p:spPr>
        <p:txBody>
          <a:bodyPr>
            <a:normAutofit/>
          </a:bodyPr>
          <a:lstStyle/>
          <a:p>
            <a:r>
              <a:rPr lang="en-US" dirty="0" smtClean="0"/>
              <a:t>FYS Fall 2012 Student Statistics</a:t>
            </a:r>
            <a:endParaRPr lang="en-US" dirty="0"/>
          </a:p>
        </p:txBody>
      </p:sp>
      <p:pic>
        <p:nvPicPr>
          <p:cNvPr id="5" name="Picture 2" descr="logo w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943600"/>
            <a:ext cx="2886075" cy="6286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val="2541697524"/>
              </p:ext>
            </p:extLst>
          </p:nvPr>
        </p:nvGraphicFramePr>
        <p:xfrm>
          <a:off x="304800" y="838200"/>
          <a:ext cx="8572500" cy="48799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990600" y="1752600"/>
            <a:ext cx="1295400" cy="553998"/>
          </a:xfrm>
          <a:prstGeom prst="rect">
            <a:avLst/>
          </a:prstGeom>
          <a:noFill/>
        </p:spPr>
        <p:txBody>
          <a:bodyPr wrap="square" rtlCol="0">
            <a:spAutoFit/>
          </a:bodyPr>
          <a:lstStyle/>
          <a:p>
            <a:pPr algn="ctr"/>
            <a:r>
              <a:rPr lang="en-US" sz="1500" b="1" dirty="0" smtClean="0">
                <a:solidFill>
                  <a:schemeClr val="bg1"/>
                </a:solidFill>
              </a:rPr>
              <a:t>28</a:t>
            </a:r>
          </a:p>
          <a:p>
            <a:pPr algn="ctr"/>
            <a:r>
              <a:rPr lang="en-US" sz="1400" b="1" dirty="0" smtClean="0">
                <a:solidFill>
                  <a:schemeClr val="bg1"/>
                </a:solidFill>
              </a:rPr>
              <a:t>(100%)</a:t>
            </a:r>
            <a:endParaRPr lang="en-US" sz="1400" b="1" dirty="0">
              <a:solidFill>
                <a:schemeClr val="bg1"/>
              </a:solidFill>
            </a:endParaRPr>
          </a:p>
        </p:txBody>
      </p:sp>
    </p:spTree>
    <p:extLst>
      <p:ext uri="{BB962C8B-B14F-4D97-AF65-F5344CB8AC3E}">
        <p14:creationId xmlns:p14="http://schemas.microsoft.com/office/powerpoint/2010/main" val="3957950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828" y="338675"/>
            <a:ext cx="8537171" cy="729971"/>
          </a:xfrm>
        </p:spPr>
        <p:txBody>
          <a:bodyPr>
            <a:normAutofit/>
          </a:bodyPr>
          <a:lstStyle/>
          <a:p>
            <a:r>
              <a:rPr lang="en-US" dirty="0" smtClean="0"/>
              <a:t>FYS Fall 2012 Student SM Preference</a:t>
            </a:r>
            <a:endParaRPr lang="en-US" dirty="0"/>
          </a:p>
        </p:txBody>
      </p:sp>
      <p:sp>
        <p:nvSpPr>
          <p:cNvPr id="5" name="Content Placeholder 4"/>
          <p:cNvSpPr>
            <a:spLocks noGrp="1"/>
          </p:cNvSpPr>
          <p:nvPr>
            <p:ph idx="1"/>
          </p:nvPr>
        </p:nvSpPr>
        <p:spPr>
          <a:xfrm>
            <a:off x="914400" y="1219200"/>
            <a:ext cx="3428999" cy="4546599"/>
          </a:xfrm>
        </p:spPr>
        <p:txBody>
          <a:bodyPr/>
          <a:lstStyle/>
          <a:p>
            <a:pPr marL="514350" indent="-514350">
              <a:buFont typeface="+mj-ea"/>
              <a:buAutoNum type="circleNumDbPlain"/>
            </a:pPr>
            <a:r>
              <a:rPr lang="en-US" dirty="0" smtClean="0"/>
              <a:t>Twitter </a:t>
            </a:r>
          </a:p>
          <a:p>
            <a:pPr marL="514350" indent="-514350">
              <a:buFont typeface="+mj-ea"/>
              <a:buAutoNum type="circleNumDbPlain"/>
            </a:pPr>
            <a:endParaRPr lang="en-US" sz="1200" dirty="0" smtClean="0"/>
          </a:p>
          <a:p>
            <a:pPr marL="514350" indent="-514350">
              <a:buFont typeface="+mj-ea"/>
              <a:buAutoNum type="circleNumDbPlain"/>
            </a:pPr>
            <a:endParaRPr lang="en-US" sz="1200" dirty="0"/>
          </a:p>
          <a:p>
            <a:pPr marL="514350" indent="-514350">
              <a:buFont typeface="+mj-ea"/>
              <a:buAutoNum type="circleNumDbPlain"/>
            </a:pPr>
            <a:endParaRPr lang="en-US" sz="1200" dirty="0" smtClean="0"/>
          </a:p>
          <a:p>
            <a:pPr marL="514350" indent="-514350">
              <a:buFont typeface="+mj-ea"/>
              <a:buAutoNum type="circleNumDbPlain"/>
            </a:pPr>
            <a:endParaRPr lang="en-US" sz="1200" dirty="0" smtClean="0"/>
          </a:p>
          <a:p>
            <a:pPr marL="514350" indent="-514350">
              <a:buFont typeface="+mj-ea"/>
              <a:buAutoNum type="circleNumDbPlain"/>
            </a:pPr>
            <a:r>
              <a:rPr lang="en-US" dirty="0" smtClean="0"/>
              <a:t>Facebook </a:t>
            </a:r>
          </a:p>
          <a:p>
            <a:pPr marL="0" indent="0">
              <a:buNone/>
            </a:pPr>
            <a:endParaRPr lang="en-US" sz="1200" dirty="0" smtClean="0"/>
          </a:p>
          <a:p>
            <a:pPr marL="0" indent="0">
              <a:buNone/>
            </a:pPr>
            <a:endParaRPr lang="en-US" sz="1200" dirty="0"/>
          </a:p>
          <a:p>
            <a:pPr marL="0" indent="0">
              <a:buNone/>
            </a:pPr>
            <a:endParaRPr lang="en-US" sz="1200" dirty="0"/>
          </a:p>
          <a:p>
            <a:pPr marL="514350" indent="-514350">
              <a:buFont typeface="+mj-ea"/>
              <a:buAutoNum type="circleNumDbPlain"/>
            </a:pPr>
            <a:endParaRPr lang="en-US" sz="1200" dirty="0" smtClean="0"/>
          </a:p>
          <a:p>
            <a:pPr marL="514350" indent="-514350">
              <a:buFont typeface="+mj-ea"/>
              <a:buAutoNum type="circleNumDbPlain"/>
            </a:pPr>
            <a:r>
              <a:rPr lang="en-US" dirty="0" err="1" smtClean="0"/>
              <a:t>Instagram</a:t>
            </a:r>
            <a:endParaRPr lang="en-US" dirty="0"/>
          </a:p>
          <a:p>
            <a:pPr marL="514350" indent="-514350">
              <a:buFont typeface="+mj-ea"/>
              <a:buAutoNum type="circleNumDbPlain"/>
            </a:pPr>
            <a:endParaRPr lang="en-US" sz="1200" dirty="0" smtClean="0"/>
          </a:p>
          <a:p>
            <a:pPr marL="514350" indent="-514350">
              <a:buFont typeface="+mj-ea"/>
              <a:buAutoNum type="circleNumDbPlain"/>
            </a:pPr>
            <a:endParaRPr lang="en-US" sz="1200" dirty="0" smtClean="0"/>
          </a:p>
          <a:p>
            <a:pPr marL="514350" indent="-514350">
              <a:buFont typeface="+mj-ea"/>
              <a:buAutoNum type="circleNumDbPlain"/>
            </a:pPr>
            <a:endParaRPr lang="en-US" sz="1200" dirty="0"/>
          </a:p>
          <a:p>
            <a:pPr marL="514350" indent="-514350">
              <a:buFont typeface="+mj-ea"/>
              <a:buAutoNum type="circleNumDbPlain"/>
            </a:pPr>
            <a:endParaRPr lang="en-US" sz="1200" dirty="0" smtClean="0"/>
          </a:p>
          <a:p>
            <a:pPr marL="514350" indent="-514350">
              <a:buFont typeface="+mj-ea"/>
              <a:buAutoNum type="circleNumDbPlain"/>
            </a:pPr>
            <a:r>
              <a:rPr lang="en-US" dirty="0" err="1" smtClean="0"/>
              <a:t>Pinterest</a:t>
            </a:r>
            <a:endParaRPr lang="en-US" dirty="0"/>
          </a:p>
        </p:txBody>
      </p:sp>
      <p:sp>
        <p:nvSpPr>
          <p:cNvPr id="6" name="Shape 173"/>
          <p:cNvSpPr/>
          <p:nvPr/>
        </p:nvSpPr>
        <p:spPr>
          <a:xfrm>
            <a:off x="4038600" y="1066800"/>
            <a:ext cx="2057400" cy="914400"/>
          </a:xfrm>
          <a:prstGeom prst="rect">
            <a:avLst/>
          </a:prstGeom>
          <a:blipFill>
            <a:blip r:embed="rId3"/>
            <a:stretch>
              <a:fillRect/>
            </a:stretch>
          </a:blipFill>
          <a:ln>
            <a:noFill/>
          </a:ln>
        </p:spPr>
        <p:txBody>
          <a:bodyPr/>
          <a:lstStyle/>
          <a:p>
            <a:endParaRPr lang="en-US"/>
          </a:p>
        </p:txBody>
      </p:sp>
      <p:sp>
        <p:nvSpPr>
          <p:cNvPr id="7" name="Shape 165"/>
          <p:cNvSpPr/>
          <p:nvPr/>
        </p:nvSpPr>
        <p:spPr>
          <a:xfrm>
            <a:off x="3962400" y="2209800"/>
            <a:ext cx="2057400" cy="1143000"/>
          </a:xfrm>
          <a:prstGeom prst="rect">
            <a:avLst/>
          </a:prstGeom>
          <a:blipFill>
            <a:blip r:embed="rId4"/>
            <a:stretch>
              <a:fillRect/>
            </a:stretch>
          </a:blipFill>
          <a:ln>
            <a:noFill/>
          </a:ln>
        </p:spPr>
        <p:txBody>
          <a:bodyPr/>
          <a:lstStyle/>
          <a:p>
            <a:endParaRPr lang="en-US"/>
          </a:p>
        </p:txBody>
      </p:sp>
      <p:pic>
        <p:nvPicPr>
          <p:cNvPr id="2" name="Picture 1" descr="instagram-etiquett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3657600"/>
            <a:ext cx="2057400" cy="1281899"/>
          </a:xfrm>
          <a:prstGeom prst="rect">
            <a:avLst/>
          </a:prstGeom>
        </p:spPr>
      </p:pic>
      <p:sp>
        <p:nvSpPr>
          <p:cNvPr id="8" name="Shape 181"/>
          <p:cNvSpPr/>
          <p:nvPr/>
        </p:nvSpPr>
        <p:spPr>
          <a:xfrm>
            <a:off x="3962400" y="5181600"/>
            <a:ext cx="1981200" cy="1219200"/>
          </a:xfrm>
          <a:prstGeom prst="rect">
            <a:avLst/>
          </a:prstGeom>
          <a:blipFill>
            <a:blip r:embed="rId6"/>
            <a:stretch>
              <a:fillRect/>
            </a:stretch>
          </a:blipFill>
          <a:ln>
            <a:noFill/>
          </a:ln>
        </p:spPr>
        <p:txBody>
          <a:bodyPr/>
          <a:lstStyle/>
          <a:p>
            <a:endParaRPr lang="en-US"/>
          </a:p>
        </p:txBody>
      </p:sp>
      <p:sp>
        <p:nvSpPr>
          <p:cNvPr id="11" name="Shape 77"/>
          <p:cNvSpPr txBox="1"/>
          <p:nvPr/>
        </p:nvSpPr>
        <p:spPr>
          <a:xfrm>
            <a:off x="75" y="6248400"/>
            <a:ext cx="9143925" cy="432000"/>
          </a:xfrm>
          <a:prstGeom prst="rect">
            <a:avLst/>
          </a:prstGeom>
          <a:noFill/>
          <a:ln w="9525" cap="flat">
            <a:noFill/>
            <a:prstDash val="solid"/>
            <a:round/>
            <a:headEnd type="none" w="med" len="med"/>
            <a:tailEnd type="none" w="med" len="med"/>
          </a:ln>
        </p:spPr>
        <p:txBody>
          <a:bodyPr lIns="91425" tIns="91425" rIns="91425" bIns="91425" anchor="t" anchorCtr="0">
            <a:noAutofit/>
          </a:bodyPr>
          <a:lstStyle/>
          <a:p>
            <a:r>
              <a:rPr lang="en" sz="1200" dirty="0" smtClean="0">
                <a:solidFill>
                  <a:schemeClr val="bg1">
                    <a:lumMod val="50000"/>
                  </a:schemeClr>
                </a:solidFill>
              </a:rPr>
              <a:t>Images from:  </a:t>
            </a:r>
            <a:r>
              <a:rPr lang="en" sz="1200" dirty="0" smtClean="0">
                <a:solidFill>
                  <a:schemeClr val="bg1">
                    <a:lumMod val="50000"/>
                  </a:schemeClr>
                </a:solidFill>
              </a:rPr>
              <a:t>joinchatnow.com</a:t>
            </a:r>
            <a:r>
              <a:rPr lang="en-US" sz="1200" dirty="0" smtClean="0">
                <a:solidFill>
                  <a:schemeClr val="bg1">
                    <a:lumMod val="50000"/>
                  </a:schemeClr>
                </a:solidFill>
              </a:rPr>
              <a:t> (1), </a:t>
            </a:r>
            <a:r>
              <a:rPr lang="en" sz="1200" dirty="0" smtClean="0">
                <a:solidFill>
                  <a:schemeClr val="bg1">
                    <a:lumMod val="50000"/>
                  </a:schemeClr>
                </a:solidFill>
              </a:rPr>
              <a:t>edudemic.com</a:t>
            </a:r>
            <a:r>
              <a:rPr lang="en-US" sz="1200" dirty="0" smtClean="0">
                <a:solidFill>
                  <a:schemeClr val="bg1">
                    <a:lumMod val="50000"/>
                  </a:schemeClr>
                </a:solidFill>
              </a:rPr>
              <a:t> (1 &amp;3), </a:t>
            </a:r>
            <a:r>
              <a:rPr lang="en" sz="1200" dirty="0">
                <a:solidFill>
                  <a:schemeClr val="bg1">
                    <a:lumMod val="50000"/>
                  </a:schemeClr>
                </a:solidFill>
              </a:rPr>
              <a:t>www.synergymarketingpro.com</a:t>
            </a:r>
          </a:p>
          <a:p>
            <a:pPr lvl="0"/>
            <a:r>
              <a:rPr lang="en-US" sz="1200" dirty="0" smtClean="0"/>
              <a:t> </a:t>
            </a:r>
            <a:endParaRPr lang="en" sz="1200" dirty="0"/>
          </a:p>
        </p:txBody>
      </p:sp>
    </p:spTree>
    <p:extLst>
      <p:ext uri="{BB962C8B-B14F-4D97-AF65-F5344CB8AC3E}">
        <p14:creationId xmlns:p14="http://schemas.microsoft.com/office/powerpoint/2010/main" val="4186743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ultiple_choice_polls_XmL9sPUNHRd9Jy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97" y="0"/>
            <a:ext cx="8427803" cy="6096000"/>
          </a:xfrm>
          <a:prstGeom prst="rect">
            <a:avLst/>
          </a:prstGeom>
        </p:spPr>
      </p:pic>
    </p:spTree>
    <p:extLst>
      <p:ext uri="{BB962C8B-B14F-4D97-AF65-F5344CB8AC3E}">
        <p14:creationId xmlns:p14="http://schemas.microsoft.com/office/powerpoint/2010/main" val="378852894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4&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gt;&lt;object type=&quot;8&quot; unique_id=&quot;1002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9680</TotalTime>
  <Words>1504</Words>
  <Application>Microsoft Macintosh PowerPoint</Application>
  <PresentationFormat>On-screen Show (4:3)</PresentationFormat>
  <Paragraphs>224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Live Tweeting</vt:lpstr>
      <vt:lpstr>PowerPoint Presentation</vt:lpstr>
      <vt:lpstr>PowerPoint Presentation</vt:lpstr>
      <vt:lpstr>Students Social Media Use</vt:lpstr>
      <vt:lpstr>FYS Fall 2012 Student Statistics</vt:lpstr>
      <vt:lpstr>FYS Fall 2012 Student SM Preference</vt:lpstr>
      <vt:lpstr>PowerPoint Presentation</vt:lpstr>
      <vt:lpstr>PowerPoint Presentation</vt:lpstr>
      <vt:lpstr>Presentation Participant Responses</vt:lpstr>
      <vt:lpstr>PowerPoint Presentation</vt:lpstr>
      <vt:lpstr>PowerPoint Presentation</vt:lpstr>
      <vt:lpstr>PowerPoint Presentation</vt:lpstr>
      <vt:lpstr>Benefits of Social Media Use</vt:lpstr>
      <vt:lpstr>PowerPoint Presentation</vt:lpstr>
      <vt:lpstr>PowerPoint Presentation</vt:lpstr>
      <vt:lpstr>Barriers to Using Twitter in FYS Course</vt:lpstr>
      <vt:lpstr>Twitter Usage in FYS Course</vt:lpstr>
      <vt:lpstr>How Do You Use Social Media?</vt:lpstr>
      <vt:lpstr>Helping Faculty Use Social Media</vt:lpstr>
      <vt:lpstr>Social Media Use in a Doctoral Program</vt:lpstr>
      <vt:lpstr>PowerPoint Presentation</vt:lpstr>
      <vt:lpstr>What is social media listening?</vt:lpstr>
      <vt:lpstr>Vocab Lesson</vt:lpstr>
      <vt:lpstr>Ways Clemson is “listening”</vt:lpstr>
      <vt:lpstr>Tools for “Listening”</vt:lpstr>
      <vt:lpstr>PowerPoint Presentation</vt:lpstr>
      <vt:lpstr>Thank You!</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Marjorie C. Shavers</cp:lastModifiedBy>
  <cp:revision>50</cp:revision>
  <dcterms:created xsi:type="dcterms:W3CDTF">2012-08-08T18:23:13Z</dcterms:created>
  <dcterms:modified xsi:type="dcterms:W3CDTF">2013-05-30T16:10:23Z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121551162</vt:i4>
  </property>
  <property fmtid="{D5CDD505-2E9C-101B-9397-08002B2CF9AE}" pid="3" name="_NewReviewCycle">
    <vt:lpwstr/>
  </property>
  <property fmtid="{D5CDD505-2E9C-101B-9397-08002B2CF9AE}" pid="4" name="_EmailSubject">
    <vt:lpwstr>Hope's part of the presentation</vt:lpwstr>
  </property>
  <property fmtid="{D5CDD505-2E9C-101B-9397-08002B2CF9AE}" pid="5" name="_AuthorEmail">
    <vt:lpwstr>e.hollis@moreheadstate.edu</vt:lpwstr>
  </property>
  <property fmtid="{D5CDD505-2E9C-101B-9397-08002B2CF9AE}" pid="6" name="_AuthorEmailDisplayName">
    <vt:lpwstr>Ericka Tonise Hollis</vt:lpwstr>
  </property>
</Properties>
</file>