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1" d="100"/>
          <a:sy n="61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E0395-242B-A74D-AAA9-472424B5DB2E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C4E8B-23E5-014E-A639-360779403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1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C4E8B-23E5-014E-A639-3607794032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7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5/29/2013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tion508.va.gov/docs/checklist_1194_22.pdf" TargetMode="External"/><Relationship Id="rId2" Type="http://schemas.openxmlformats.org/officeDocument/2006/relationships/hyperlink" Target="http://webaim.org/standards/508/checklis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mp.ssbbartgroup.com/express" TargetMode="External"/><Relationship Id="rId2" Type="http://schemas.openxmlformats.org/officeDocument/2006/relationships/hyperlink" Target="http://wave.webai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que.com/deque-fireeye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sabilitygeek.com/10-free-web-based-web-site-accessibility-evaluation-tools/" TargetMode="External"/><Relationship Id="rId2" Type="http://schemas.openxmlformats.org/officeDocument/2006/relationships/hyperlink" Target="http://www.w3.org/WAI/RC/tools/complet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viget.com/inspire/a-designers-guide-to-accessibility-and-508-complianc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viget.com/inspire/a-designers-guide-to-accessibility-and-508-complianc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jimthatcher.com/index.htm" TargetMode="External"/><Relationship Id="rId2" Type="http://schemas.openxmlformats.org/officeDocument/2006/relationships/hyperlink" Target="http://ada508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WAI/mobile/experiences.html" TargetMode="External"/><Relationship Id="rId4" Type="http://schemas.openxmlformats.org/officeDocument/2006/relationships/hyperlink" Target="http://www.w3.org/WAI/eval/user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7733" y="2835056"/>
            <a:ext cx="6149039" cy="3651551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	</a:t>
            </a:r>
            <a:r>
              <a:rPr lang="en-US" sz="2600" dirty="0"/>
              <a:t>	Dan Bish, MS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	Manager, Learning Management 	Systems and Portal Development</a:t>
            </a:r>
          </a:p>
          <a:p>
            <a:pPr>
              <a:spcBef>
                <a:spcPts val="0"/>
              </a:spcBef>
            </a:pPr>
            <a:endParaRPr lang="en-US" sz="2600" dirty="0"/>
          </a:p>
          <a:p>
            <a:pPr algn="ctr"/>
            <a:r>
              <a:rPr lang="en-US" sz="2600" dirty="0"/>
              <a:t>Arlene C. Stewart, </a:t>
            </a:r>
            <a:r>
              <a:rPr lang="en-US" sz="2600" dirty="0" err="1"/>
              <a:t>Ed.D</a:t>
            </a:r>
            <a:r>
              <a:rPr lang="en-US" sz="2600" dirty="0"/>
              <a:t>.			Director, Student Disability Services</a:t>
            </a:r>
          </a:p>
          <a:p>
            <a:pPr algn="ctr"/>
            <a:endParaRPr lang="en-US" sz="2600" dirty="0"/>
          </a:p>
          <a:p>
            <a:pPr algn="ctr"/>
            <a:r>
              <a:rPr lang="en-US" sz="2600" dirty="0"/>
              <a:t>Clemson University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40137" y="385568"/>
            <a:ext cx="7652796" cy="2608251"/>
          </a:xfrm>
          <a:effectLst/>
        </p:spPr>
        <p:txBody>
          <a:bodyPr/>
          <a:lstStyle/>
          <a:p>
            <a:r>
              <a:rPr lang="en-US" dirty="0" smtClean="0"/>
              <a:t>Evaluating Websites for Accessibility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704094" y="387458"/>
            <a:ext cx="7795647" cy="898901"/>
          </a:xfrm>
        </p:spPr>
        <p:txBody>
          <a:bodyPr/>
          <a:lstStyle/>
          <a:p>
            <a:r>
              <a:rPr lang="en-US" dirty="0" smtClean="0"/>
              <a:t>Participants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83403" y="1487836"/>
            <a:ext cx="7422397" cy="4494509"/>
          </a:xfrm>
        </p:spPr>
        <p:txBody>
          <a:bodyPr>
            <a:noAutofit/>
          </a:bodyPr>
          <a:lstStyle/>
          <a:p>
            <a:r>
              <a:rPr lang="en-US" sz="4400" dirty="0" smtClean="0"/>
              <a:t>Web Designers</a:t>
            </a:r>
          </a:p>
          <a:p>
            <a:r>
              <a:rPr lang="en-US" sz="4400" dirty="0" smtClean="0"/>
              <a:t>Creative Services and    	Marketing</a:t>
            </a:r>
          </a:p>
          <a:p>
            <a:r>
              <a:rPr lang="en-US" sz="4400" dirty="0" smtClean="0"/>
              <a:t>Disability Services/Access </a:t>
            </a:r>
          </a:p>
          <a:p>
            <a:r>
              <a:rPr lang="en-US" sz="4400" dirty="0" smtClean="0"/>
              <a:t>Computer Training Staff</a:t>
            </a:r>
          </a:p>
          <a:p>
            <a:r>
              <a:rPr lang="en-US" sz="4400" dirty="0" smtClean="0"/>
              <a:t>?????????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31639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20311" y="371959"/>
            <a:ext cx="8183104" cy="836909"/>
          </a:xfrm>
        </p:spPr>
        <p:txBody>
          <a:bodyPr/>
          <a:lstStyle/>
          <a:p>
            <a:r>
              <a:rPr lang="en-US" dirty="0" smtClean="0"/>
              <a:t>Tools and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99" y="1394847"/>
            <a:ext cx="7427563" cy="4726983"/>
          </a:xfrm>
        </p:spPr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Adopt an Ongoing 	Accessibility Initiative</a:t>
            </a:r>
          </a:p>
          <a:p>
            <a:r>
              <a:rPr lang="en-US" sz="4400" dirty="0" smtClean="0"/>
              <a:t>Tools can only do so much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?????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87784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8868" y="557938"/>
            <a:ext cx="5036949" cy="898902"/>
          </a:xfrm>
        </p:spPr>
        <p:txBody>
          <a:bodyPr/>
          <a:lstStyle/>
          <a:p>
            <a:r>
              <a:rPr lang="en-US" dirty="0" smtClean="0"/>
              <a:t>Checklists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4950" y="1673816"/>
            <a:ext cx="8183104" cy="4602997"/>
          </a:xfrm>
        </p:spPr>
        <p:txBody>
          <a:bodyPr/>
          <a:lstStyle/>
          <a:p>
            <a:pPr marL="45720" lvl="0" indent="0">
              <a:buNone/>
            </a:pPr>
            <a:endParaRPr lang="en-US" sz="3200" dirty="0"/>
          </a:p>
          <a:p>
            <a:pPr lvl="1"/>
            <a:r>
              <a:rPr lang="en-US" sz="2400" u="sng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n-US" sz="2400" u="sng" dirty="0" smtClean="0">
                <a:solidFill>
                  <a:schemeClr val="tx1"/>
                </a:solidFill>
                <a:hlinkClick r:id="rId2"/>
              </a:rPr>
              <a:t>webaim.org/standards/508/checklist</a:t>
            </a:r>
            <a:endParaRPr lang="en-US" sz="2400" u="sng" dirty="0" smtClean="0">
              <a:solidFill>
                <a:schemeClr val="tx1"/>
              </a:solidFill>
            </a:endParaRPr>
          </a:p>
          <a:p>
            <a:pPr marL="365760" lvl="1" indent="0">
              <a:buNone/>
            </a:pPr>
            <a:endParaRPr lang="en-US" sz="2400" dirty="0"/>
          </a:p>
          <a:p>
            <a:pPr lvl="1"/>
            <a:r>
              <a:rPr lang="en-US" sz="2400" u="sng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en-US" sz="2400" u="sng" dirty="0">
                <a:solidFill>
                  <a:schemeClr val="tx1"/>
                </a:solidFill>
                <a:hlinkClick r:id="rId3"/>
              </a:rPr>
              <a:t>://</a:t>
            </a:r>
            <a:r>
              <a:rPr lang="en-US" sz="2400" u="sng" dirty="0" smtClean="0">
                <a:solidFill>
                  <a:schemeClr val="tx1"/>
                </a:solidFill>
                <a:hlinkClick r:id="rId3"/>
              </a:rPr>
              <a:t>www.section508.va.gov/docs/checklist_1194_22.pdf</a:t>
            </a:r>
            <a:endParaRPr lang="en-US" sz="2400" u="sng" dirty="0" smtClean="0">
              <a:solidFill>
                <a:schemeClr val="tx1"/>
              </a:solidFill>
            </a:endParaRPr>
          </a:p>
          <a:p>
            <a:pPr lvl="1"/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64677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34330" y="433953"/>
            <a:ext cx="4339523" cy="790413"/>
          </a:xfrm>
        </p:spPr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4915" y="1534332"/>
            <a:ext cx="7625165" cy="3363132"/>
          </a:xfrm>
        </p:spPr>
        <p:txBody>
          <a:bodyPr>
            <a:normAutofit/>
          </a:bodyPr>
          <a:lstStyle/>
          <a:p>
            <a:endParaRPr lang="en-US" dirty="0"/>
          </a:p>
          <a:p>
            <a:pPr lvl="1"/>
            <a:r>
              <a:rPr lang="en-US" sz="2400" dirty="0"/>
              <a:t>Web Aim - Web Accessibility in Mind</a:t>
            </a:r>
          </a:p>
          <a:p>
            <a:pPr lvl="2"/>
            <a:r>
              <a:rPr lang="en-US" sz="2400" u="sng" dirty="0">
                <a:hlinkClick r:id="rId2"/>
              </a:rPr>
              <a:t>http://wave.webaim.org</a:t>
            </a:r>
            <a:r>
              <a:rPr lang="en-US" sz="2400" dirty="0"/>
              <a:t>/</a:t>
            </a:r>
          </a:p>
          <a:p>
            <a:pPr lvl="1"/>
            <a:r>
              <a:rPr lang="en-US" sz="2400" dirty="0"/>
              <a:t>AMP – Accessibility on demand</a:t>
            </a:r>
          </a:p>
          <a:p>
            <a:pPr lvl="2"/>
            <a:r>
              <a:rPr lang="en-US" sz="2400" u="sng" dirty="0">
                <a:hlinkClick r:id="rId3"/>
              </a:rPr>
              <a:t>https://amp.ssbbartgroup.com/express</a:t>
            </a:r>
            <a:endParaRPr lang="en-US" sz="2400" dirty="0"/>
          </a:p>
          <a:p>
            <a:pPr lvl="1"/>
            <a:r>
              <a:rPr lang="en-US" sz="2400" dirty="0" err="1"/>
              <a:t>Deque</a:t>
            </a:r>
            <a:r>
              <a:rPr lang="en-US" sz="2400" dirty="0"/>
              <a:t> </a:t>
            </a:r>
            <a:r>
              <a:rPr lang="en-US" sz="2400" dirty="0" err="1"/>
              <a:t>FireEyes</a:t>
            </a:r>
            <a:endParaRPr lang="en-US" sz="2400" dirty="0"/>
          </a:p>
          <a:p>
            <a:pPr lvl="2"/>
            <a:r>
              <a:rPr lang="en-US" sz="2400" u="sng" dirty="0">
                <a:hlinkClick r:id="rId4"/>
              </a:rPr>
              <a:t>http://www.deque.com/deque-fireeyes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68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63850" y="402956"/>
            <a:ext cx="5253926" cy="945397"/>
          </a:xfrm>
        </p:spPr>
        <p:txBody>
          <a:bodyPr/>
          <a:lstStyle/>
          <a:p>
            <a:r>
              <a:rPr lang="en-US" dirty="0" smtClean="0"/>
              <a:t>Tools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596324"/>
            <a:ext cx="6400800" cy="3363134"/>
          </a:xfrm>
        </p:spPr>
        <p:txBody>
          <a:bodyPr/>
          <a:lstStyle/>
          <a:p>
            <a:endParaRPr lang="en-US" dirty="0"/>
          </a:p>
          <a:p>
            <a:pPr lvl="1"/>
            <a:r>
              <a:rPr lang="en-US" sz="2800" u="sng" dirty="0">
                <a:hlinkClick r:id="rId2"/>
              </a:rPr>
              <a:t>http://www.w3.org/WAI/RC/tools/complete</a:t>
            </a:r>
            <a:endParaRPr lang="en-US" sz="2800" dirty="0"/>
          </a:p>
          <a:p>
            <a:pPr lvl="1"/>
            <a:r>
              <a:rPr lang="en-US" sz="2800" u="sng" dirty="0">
                <a:hlinkClick r:id="rId3"/>
              </a:rPr>
              <a:t>http://usabilitygeek.com/10-free-web-based-web-site-accessibility-evaluation-tools/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52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25843" y="387458"/>
            <a:ext cx="6044338" cy="1022888"/>
          </a:xfrm>
        </p:spPr>
        <p:txBody>
          <a:bodyPr/>
          <a:lstStyle/>
          <a:p>
            <a:r>
              <a:rPr lang="en-US" dirty="0" smtClean="0"/>
              <a:t>Design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627322"/>
            <a:ext cx="6400800" cy="3859078"/>
          </a:xfrm>
        </p:spPr>
        <p:txBody>
          <a:bodyPr/>
          <a:lstStyle/>
          <a:p>
            <a:endParaRPr lang="en-US" dirty="0"/>
          </a:p>
          <a:p>
            <a:pPr lvl="1"/>
            <a:r>
              <a:rPr lang="en-US" sz="2800" u="sng" dirty="0">
                <a:hlinkClick r:id="rId2"/>
              </a:rPr>
              <a:t>http://viget.com/inspire/a-designers-guide-to-accessibility-and-508-compliance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57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45395" y="511444"/>
            <a:ext cx="8136610" cy="1580827"/>
          </a:xfrm>
        </p:spPr>
        <p:txBody>
          <a:bodyPr/>
          <a:lstStyle/>
          <a:p>
            <a:r>
              <a:rPr lang="en-US" dirty="0" err="1" smtClean="0"/>
              <a:t>VisCheck</a:t>
            </a:r>
            <a:r>
              <a:rPr lang="en-US" dirty="0" smtClean="0"/>
              <a:t> – Color Blind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2681206"/>
            <a:ext cx="6400800" cy="152503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lvl="1"/>
            <a:r>
              <a:rPr lang="en-US" sz="2800" u="sng" dirty="0">
                <a:hlinkClick r:id="rId2"/>
              </a:rPr>
              <a:t>http://viget.com/inspire/a-designers-guide-to-accessibility-and-508-compliance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05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42819" y="433954"/>
            <a:ext cx="9717436" cy="1441342"/>
          </a:xfrm>
        </p:spPr>
        <p:txBody>
          <a:bodyPr/>
          <a:lstStyle/>
          <a:p>
            <a:r>
              <a:rPr lang="en-US" dirty="0" smtClean="0"/>
              <a:t>Other Informational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99" y="1611824"/>
            <a:ext cx="6730139" cy="3688596"/>
          </a:xfrm>
        </p:spPr>
        <p:txBody>
          <a:bodyPr/>
          <a:lstStyle/>
          <a:p>
            <a:endParaRPr lang="en-US" dirty="0"/>
          </a:p>
          <a:p>
            <a:pPr lvl="1"/>
            <a:r>
              <a:rPr lang="en-US" sz="2800" u="sng" dirty="0">
                <a:hlinkClick r:id="rId2"/>
              </a:rPr>
              <a:t>http://ada508.com</a:t>
            </a:r>
            <a:r>
              <a:rPr lang="en-US" sz="2800" dirty="0"/>
              <a:t>/</a:t>
            </a:r>
          </a:p>
          <a:p>
            <a:pPr lvl="1"/>
            <a:r>
              <a:rPr lang="en-US" sz="2800" u="sng" dirty="0">
                <a:hlinkClick r:id="rId3"/>
              </a:rPr>
              <a:t>http://jimthatcher.com/index.htm</a:t>
            </a:r>
            <a:endParaRPr lang="en-US" sz="2800" dirty="0"/>
          </a:p>
          <a:p>
            <a:pPr lvl="1"/>
            <a:r>
              <a:rPr lang="en-US" sz="2800" u="sng" dirty="0">
                <a:hlinkClick r:id="rId4"/>
              </a:rPr>
              <a:t>http://www.w3.org/WAI/eval/users.html</a:t>
            </a:r>
            <a:endParaRPr lang="en-US" sz="2800" dirty="0"/>
          </a:p>
          <a:p>
            <a:pPr lvl="1"/>
            <a:r>
              <a:rPr lang="en-US" sz="2800" u="sng" dirty="0">
                <a:hlinkClick r:id="rId5"/>
              </a:rPr>
              <a:t>http://www.w3.org/WAI/mobile/experiences.html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04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25624" y="362888"/>
            <a:ext cx="6893431" cy="589692"/>
          </a:xfrm>
        </p:spPr>
        <p:txBody>
          <a:bodyPr/>
          <a:lstStyle/>
          <a:p>
            <a:r>
              <a:rPr lang="en-US" dirty="0" smtClean="0"/>
              <a:t>Why be concerned?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837116"/>
            <a:ext cx="6400800" cy="403711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Federal and State Laws</a:t>
            </a:r>
          </a:p>
          <a:p>
            <a:endParaRPr lang="en-US" sz="2800" dirty="0"/>
          </a:p>
          <a:p>
            <a:r>
              <a:rPr lang="en-US" sz="2800" dirty="0" smtClean="0"/>
              <a:t>State and University Policies</a:t>
            </a:r>
          </a:p>
          <a:p>
            <a:endParaRPr lang="en-US" sz="2800" dirty="0" smtClean="0"/>
          </a:p>
          <a:p>
            <a:r>
              <a:rPr lang="en-US" sz="2800" dirty="0" smtClean="0"/>
              <a:t>Universal Design</a:t>
            </a:r>
          </a:p>
          <a:p>
            <a:endParaRPr lang="en-US" sz="2800" dirty="0"/>
          </a:p>
          <a:p>
            <a:r>
              <a:rPr lang="en-US" sz="2800" dirty="0" smtClean="0"/>
              <a:t>It’s the right thing to do!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297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2358278" y="567010"/>
            <a:ext cx="6394564" cy="1474230"/>
          </a:xfrm>
        </p:spPr>
        <p:txBody>
          <a:bodyPr/>
          <a:lstStyle/>
          <a:p>
            <a:r>
              <a:rPr lang="en-US" dirty="0" smtClean="0"/>
              <a:t>Section 508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129536" y="1610312"/>
            <a:ext cx="7360410" cy="4581449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 Part of the Rehab Act of 1973</a:t>
            </a:r>
          </a:p>
          <a:p>
            <a:pPr marL="4572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(29 U.S.C. 794d)</a:t>
            </a:r>
          </a:p>
          <a:p>
            <a:endParaRPr lang="en-US" sz="36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Amended by the Workforce Investment            	Act of 1998 (P.L. 105-220)</a:t>
            </a:r>
          </a:p>
          <a:p>
            <a:endParaRPr lang="en-US" sz="4000" dirty="0" smtClean="0"/>
          </a:p>
          <a:p>
            <a:r>
              <a:rPr lang="en-US" sz="4000" dirty="0"/>
              <a:t>Requires Federal agencies to make </a:t>
            </a:r>
            <a:r>
              <a:rPr lang="en-US" sz="4000" dirty="0" smtClean="0"/>
              <a:t>	electronic </a:t>
            </a:r>
            <a:r>
              <a:rPr lang="en-US" sz="4000" dirty="0"/>
              <a:t>and </a:t>
            </a:r>
            <a:r>
              <a:rPr lang="en-US" sz="4000" dirty="0" smtClean="0"/>
              <a:t>information </a:t>
            </a:r>
          </a:p>
          <a:p>
            <a:pPr marL="4572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</a:t>
            </a:r>
            <a:r>
              <a:rPr lang="en-US" sz="4000" dirty="0"/>
              <a:t>technology </a:t>
            </a:r>
            <a:r>
              <a:rPr lang="en-US" sz="4000" dirty="0" smtClean="0"/>
              <a:t>accessible</a:t>
            </a:r>
          </a:p>
          <a:p>
            <a:pPr marL="45720" indent="0"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220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65761" y="521650"/>
            <a:ext cx="9251710" cy="1179383"/>
          </a:xfrm>
        </p:spPr>
        <p:txBody>
          <a:bodyPr/>
          <a:lstStyle/>
          <a:p>
            <a:r>
              <a:rPr lang="en-US" dirty="0" smtClean="0"/>
              <a:t>State and University </a:t>
            </a:r>
            <a:r>
              <a:rPr lang="en-US" dirty="0" err="1" smtClean="0"/>
              <a:t>Regs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882477"/>
            <a:ext cx="6400800" cy="406112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Does your state have a policy for public agencies?    17 – Section 508</a:t>
            </a:r>
          </a:p>
          <a:p>
            <a:pPr marL="2404872" lvl="8" indent="0">
              <a:buNone/>
            </a:pPr>
            <a:r>
              <a:rPr lang="en-US" sz="2000" dirty="0" smtClean="0"/>
              <a:t>       </a:t>
            </a: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800" dirty="0" smtClean="0"/>
              <a:t>  7 – WCAG</a:t>
            </a:r>
          </a:p>
          <a:p>
            <a:pPr marL="1783080" lvl="6" indent="0">
              <a:buNone/>
            </a:pPr>
            <a:r>
              <a:rPr lang="en-US" sz="2800" dirty="0" smtClean="0"/>
              <a:t>               9 – Hybrid</a:t>
            </a:r>
          </a:p>
          <a:p>
            <a:pPr marL="1783080" lvl="6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      4 – State Specific</a:t>
            </a:r>
          </a:p>
          <a:p>
            <a:pPr marL="1783080" lvl="6" indent="0">
              <a:buNone/>
            </a:pPr>
            <a:endParaRPr lang="en-US" sz="2800" dirty="0" smtClean="0"/>
          </a:p>
          <a:p>
            <a:r>
              <a:rPr lang="en-US" sz="2800" dirty="0" smtClean="0"/>
              <a:t>Does your university have a policy?</a:t>
            </a:r>
          </a:p>
          <a:p>
            <a:pPr marL="45720" indent="0">
              <a:buNone/>
            </a:pPr>
            <a:r>
              <a:rPr lang="en-US" sz="2800" dirty="0" smtClean="0"/>
              <a:t>          </a:t>
            </a:r>
            <a:endParaRPr lang="en-US" sz="2800" dirty="0"/>
          </a:p>
        </p:txBody>
      </p:sp>
      <p:pic>
        <p:nvPicPr>
          <p:cNvPr id="4" name="Picture 3" descr="mostacholi recipe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322013" y="1295400"/>
            <a:ext cx="1373677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1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73924" y="249486"/>
            <a:ext cx="6802727" cy="1134022"/>
          </a:xfrm>
        </p:spPr>
        <p:txBody>
          <a:bodyPr/>
          <a:lstStyle/>
          <a:p>
            <a:r>
              <a:rPr lang="en-US" dirty="0" smtClean="0"/>
              <a:t>Universal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99" y="1383508"/>
            <a:ext cx="7247031" cy="5125780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2000" dirty="0" smtClean="0"/>
              <a:t>PRINCIPLE ONE: Equitable Use</a:t>
            </a:r>
          </a:p>
          <a:p>
            <a:pPr>
              <a:spcBef>
                <a:spcPts val="400"/>
              </a:spcBef>
            </a:pPr>
            <a:endParaRPr lang="en-US" sz="2000" dirty="0" smtClean="0"/>
          </a:p>
          <a:p>
            <a:pPr>
              <a:spcBef>
                <a:spcPts val="400"/>
              </a:spcBef>
            </a:pPr>
            <a:r>
              <a:rPr lang="en-US" sz="2000" dirty="0" smtClean="0"/>
              <a:t>PRINCIPLE TWO: Flexibility </a:t>
            </a:r>
            <a:r>
              <a:rPr lang="en-US" sz="2000" smtClean="0"/>
              <a:t>in Use</a:t>
            </a:r>
            <a:endParaRPr lang="en-US" sz="2000"/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 smtClean="0"/>
              <a:t>PRINCIPLE </a:t>
            </a:r>
            <a:r>
              <a:rPr lang="en-US" sz="2000" dirty="0"/>
              <a:t>THREE: Simple and Intuitive </a:t>
            </a:r>
            <a:r>
              <a:rPr lang="en-US" sz="2000" dirty="0" smtClean="0"/>
              <a:t>Use</a:t>
            </a:r>
          </a:p>
          <a:p>
            <a:pPr marL="45720" indent="0">
              <a:spcBef>
                <a:spcPts val="400"/>
              </a:spcBef>
              <a:buNone/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 smtClean="0"/>
              <a:t>PRINCIPLE </a:t>
            </a:r>
            <a:r>
              <a:rPr lang="en-US" sz="2000" dirty="0"/>
              <a:t>FOUR: Perceptible </a:t>
            </a:r>
            <a:r>
              <a:rPr lang="en-US" sz="2000" dirty="0" smtClean="0"/>
              <a:t>Information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 smtClean="0"/>
              <a:t>PRINCIPLE </a:t>
            </a:r>
            <a:r>
              <a:rPr lang="en-US" sz="2000" dirty="0"/>
              <a:t>FIVE: Tolerance for </a:t>
            </a:r>
            <a:r>
              <a:rPr lang="en-US" sz="2000" dirty="0" smtClean="0"/>
              <a:t>Error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 smtClean="0"/>
              <a:t>PRINCIPLE </a:t>
            </a:r>
            <a:r>
              <a:rPr lang="en-US" sz="2000" dirty="0"/>
              <a:t>SIX: Low Physical </a:t>
            </a:r>
            <a:r>
              <a:rPr lang="en-US" sz="2000" dirty="0" smtClean="0"/>
              <a:t>Effort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 smtClean="0"/>
              <a:t>PRINCIPLE </a:t>
            </a:r>
            <a:r>
              <a:rPr lang="en-US" sz="2000" dirty="0"/>
              <a:t>SEVEN: Size and Space for Approach and Use</a:t>
            </a:r>
            <a:r>
              <a:rPr lang="en-US" sz="2000" dirty="0" smtClean="0"/>
              <a:t> 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267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73922" y="408249"/>
            <a:ext cx="7967712" cy="1632992"/>
          </a:xfrm>
        </p:spPr>
        <p:txBody>
          <a:bodyPr/>
          <a:lstStyle/>
          <a:p>
            <a:r>
              <a:rPr lang="en-US" dirty="0" smtClean="0"/>
              <a:t>It’s the Right 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587631"/>
            <a:ext cx="6400800" cy="4513409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2800" dirty="0" smtClean="0"/>
              <a:t>11% of college students</a:t>
            </a:r>
          </a:p>
          <a:p>
            <a:endParaRPr lang="en-US" sz="2800" dirty="0" smtClean="0"/>
          </a:p>
          <a:p>
            <a:r>
              <a:rPr lang="en-US" sz="2800" dirty="0" smtClean="0"/>
              <a:t>19% of the general population</a:t>
            </a:r>
          </a:p>
          <a:p>
            <a:endParaRPr lang="en-US" sz="2800" dirty="0"/>
          </a:p>
          <a:p>
            <a:r>
              <a:rPr lang="en-US" sz="2800" dirty="0" smtClean="0"/>
              <a:t>9.3 </a:t>
            </a:r>
            <a:r>
              <a:rPr lang="en-US" sz="2800" dirty="0"/>
              <a:t>million with seeing/hearing issues</a:t>
            </a:r>
          </a:p>
          <a:p>
            <a:endParaRPr lang="en-US" sz="2800" dirty="0" smtClean="0"/>
          </a:p>
          <a:p>
            <a:r>
              <a:rPr lang="en-US" sz="2800" dirty="0"/>
              <a:t>PWD = largest minority </a:t>
            </a:r>
            <a:r>
              <a:rPr lang="en-US" sz="2800" dirty="0" smtClean="0"/>
              <a:t>group</a:t>
            </a:r>
          </a:p>
          <a:p>
            <a:endParaRPr lang="en-US" sz="2800" dirty="0"/>
          </a:p>
          <a:p>
            <a:r>
              <a:rPr lang="en-US" sz="2800" dirty="0" smtClean="0"/>
              <a:t> About 500,000 veterans with</a:t>
            </a:r>
          </a:p>
          <a:p>
            <a:pPr marL="4572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disabilities returning to school</a:t>
            </a:r>
          </a:p>
          <a:p>
            <a:pPr marL="45720" indent="0">
              <a:buNone/>
            </a:pPr>
            <a:r>
              <a:rPr lang="en-US" sz="2800" dirty="0" smtClean="0"/>
              <a:t> </a:t>
            </a:r>
          </a:p>
          <a:p>
            <a:pPr marL="45720" indent="0">
              <a:buNone/>
            </a:pPr>
            <a:r>
              <a:rPr lang="en-US" sz="2800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2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42634" y="476289"/>
            <a:ext cx="10430850" cy="1134023"/>
          </a:xfrm>
        </p:spPr>
        <p:txBody>
          <a:bodyPr/>
          <a:lstStyle/>
          <a:p>
            <a:r>
              <a:rPr lang="en-US" dirty="0" smtClean="0"/>
              <a:t>Acquisition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610312"/>
            <a:ext cx="6400800" cy="40824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Software</a:t>
            </a:r>
          </a:p>
          <a:p>
            <a:endParaRPr lang="en-US" sz="2800" dirty="0" smtClean="0"/>
          </a:p>
          <a:p>
            <a:r>
              <a:rPr lang="en-US" sz="2800" dirty="0" smtClean="0"/>
              <a:t>Textbooks</a:t>
            </a:r>
          </a:p>
          <a:p>
            <a:endParaRPr lang="en-US" sz="2800"/>
          </a:p>
          <a:p>
            <a:r>
              <a:rPr lang="en-US" sz="2800" smtClean="0"/>
              <a:t>Learning </a:t>
            </a:r>
            <a:r>
              <a:rPr lang="en-US" sz="2800" dirty="0" smtClean="0"/>
              <a:t>Software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84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0480" y="418454"/>
            <a:ext cx="6617775" cy="836909"/>
          </a:xfrm>
        </p:spPr>
        <p:txBody>
          <a:bodyPr/>
          <a:lstStyle/>
          <a:p>
            <a:r>
              <a:rPr lang="en-US" dirty="0" smtClean="0"/>
              <a:t>Becoming Accessible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472338"/>
            <a:ext cx="6400800" cy="483547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3200" dirty="0" smtClean="0"/>
          </a:p>
          <a:p>
            <a:pPr lvl="2"/>
            <a:r>
              <a:rPr lang="en-US" sz="3600" b="1" dirty="0" smtClean="0"/>
              <a:t>LIST</a:t>
            </a:r>
          </a:p>
          <a:p>
            <a:pPr marL="640080" lvl="2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Learn</a:t>
            </a:r>
          </a:p>
          <a:p>
            <a:pPr marL="640080" lvl="2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Identify</a:t>
            </a:r>
          </a:p>
          <a:p>
            <a:pPr marL="640080" lvl="2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Schedule</a:t>
            </a:r>
          </a:p>
          <a:p>
            <a:pPr marL="640080" lvl="2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Take Charge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42002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402956"/>
            <a:ext cx="5114440" cy="883403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425844"/>
            <a:ext cx="6400800" cy="4773478"/>
          </a:xfrm>
        </p:spPr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Time</a:t>
            </a:r>
          </a:p>
          <a:p>
            <a:r>
              <a:rPr lang="en-US" sz="4400" dirty="0" smtClean="0"/>
              <a:t>Budget</a:t>
            </a:r>
          </a:p>
          <a:p>
            <a:r>
              <a:rPr lang="en-US" sz="4400" dirty="0" smtClean="0"/>
              <a:t>Buy-In</a:t>
            </a:r>
          </a:p>
          <a:p>
            <a:r>
              <a:rPr lang="en-US" sz="4400" dirty="0" smtClean="0"/>
              <a:t>Mobile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068915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116</TotalTime>
  <Words>254</Words>
  <Application>Microsoft Office PowerPoint</Application>
  <PresentationFormat>On-screen Show (4:3)</PresentationFormat>
  <Paragraphs>120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Evaluating Websites for Accessibility</vt:lpstr>
      <vt:lpstr>Why be concerned? </vt:lpstr>
      <vt:lpstr>Section 508 </vt:lpstr>
      <vt:lpstr>State and University Regs</vt:lpstr>
      <vt:lpstr>Universal Design</vt:lpstr>
      <vt:lpstr>It’s the Right Thing</vt:lpstr>
      <vt:lpstr>Acquisition Guidelines</vt:lpstr>
      <vt:lpstr>Becoming Accessible </vt:lpstr>
      <vt:lpstr>Considerations</vt:lpstr>
      <vt:lpstr>Participants </vt:lpstr>
      <vt:lpstr>Tools and Processes</vt:lpstr>
      <vt:lpstr>Checklists</vt:lpstr>
      <vt:lpstr>Tools</vt:lpstr>
      <vt:lpstr>Tools Lists</vt:lpstr>
      <vt:lpstr>Design Guide</vt:lpstr>
      <vt:lpstr>VisCheck – Color Blind Simulator</vt:lpstr>
      <vt:lpstr>Other Informational Sites</vt:lpstr>
    </vt:vector>
  </TitlesOfParts>
  <Company>Academic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Websites for Accessibility</dc:title>
  <dc:creator>Arlene Stewart</dc:creator>
  <cp:lastModifiedBy>Windows User</cp:lastModifiedBy>
  <cp:revision>13</cp:revision>
  <dcterms:created xsi:type="dcterms:W3CDTF">2013-05-21T14:54:47Z</dcterms:created>
  <dcterms:modified xsi:type="dcterms:W3CDTF">2013-05-29T21:02:04Z</dcterms:modified>
</cp:coreProperties>
</file>