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7" r:id="rId2"/>
    <p:sldId id="269" r:id="rId3"/>
    <p:sldId id="300" r:id="rId4"/>
    <p:sldId id="280" r:id="rId5"/>
    <p:sldId id="281" r:id="rId6"/>
    <p:sldId id="282" r:id="rId7"/>
    <p:sldId id="283" r:id="rId8"/>
    <p:sldId id="285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7" r:id="rId21"/>
    <p:sldId id="296" r:id="rId22"/>
    <p:sldId id="298" r:id="rId23"/>
    <p:sldId id="299" r:id="rId24"/>
    <p:sldId id="302" r:id="rId25"/>
    <p:sldId id="303" r:id="rId26"/>
    <p:sldId id="301" r:id="rId27"/>
    <p:sldId id="276" r:id="rId2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3246" y="-11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3C966-DDED-4EE4-BC1F-6040BCC77161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09E6D-42CE-4ED8-A857-FDA76B889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2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4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0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2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7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6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0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4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1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8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1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3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E911A-F365-439E-99D1-BAA123FE2FD8}" type="datetimeFigureOut">
              <a:rPr lang="en-US" smtClean="0"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5D8ED-207E-489F-ABE2-E8081F9C1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3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ford.edu/ts/services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hakanson@samford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Arial" pitchFamily="34" charset="0"/>
                <a:cs typeface="Arial" pitchFamily="34" charset="0"/>
              </a:rPr>
              <a:t>Creating 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University IT Service Portfolio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3291" y="47244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David Hakanson</a:t>
            </a: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Chief Information Officer </a:t>
            </a: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Samford University</a:t>
            </a:r>
          </a:p>
          <a:p>
            <a:pPr algn="ctr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May 31, 2013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4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#2 - Problems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Continued alignment to organizational chart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Listed items that are not services (IT Policy)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IT Administration is not a service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76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#3 - Services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Academic Services (Course Delivery, Computer Labs)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Application Services (Ecommerce, SIS)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Workplace Services (Email, Training, File Storage)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Consulting Services (Project Management)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Strategic Initiatives 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55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#3 - Problems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Workplace Services was confusing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Two levels under Workplace Services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Strategic Initiatives is not technically a service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2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#4 - Services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Academic Services (Course Delivery)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Application Services (Application Hosting, Survey)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My University Services (Email, Internet, Voicemail)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Consulting Services (Project Management)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4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Value Statement Design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Brief and concise</a:t>
            </a:r>
          </a:p>
          <a:p>
            <a:r>
              <a:rPr lang="en-US" sz="2600" dirty="0">
                <a:latin typeface="Arial" pitchFamily="34" charset="0"/>
                <a:cs typeface="Arial" pitchFamily="34" charset="0"/>
              </a:rPr>
              <a:t>Use non-IT language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Show strategic nature of each service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Answer “Why use this service?”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5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Value Statement Example #1</a:t>
            </a:r>
          </a:p>
          <a:p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b="1" dirty="0" smtClean="0">
                <a:latin typeface="Arial" pitchFamily="34" charset="0"/>
                <a:cs typeface="Arial" pitchFamily="34" charset="0"/>
              </a:rPr>
              <a:t>Application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Services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– Accountable for deployment and support of highly effective enterprise applications and related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systems,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which will incorporate best practices to support all University constituents and enhance the business needs of the University.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3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Value Statement Example #2</a:t>
            </a:r>
          </a:p>
          <a:p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b="1" dirty="0">
                <a:latin typeface="Arial" pitchFamily="34" charset="0"/>
                <a:cs typeface="Arial" pitchFamily="34" charset="0"/>
              </a:rPr>
              <a:t>Consulting Services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– Technology experts who can assist users with review and implementation of technologies in support of specific academic or administrative needs.  Our knowledge of technology integrations and our connections with best-practices organizations enables thorough and reliable guidance for new and emerging technologies.  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IT Service Catalog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Focuses on products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Designed as a menu of products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May have costs associated with items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Multiple options for each service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38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IT Service Catalog Examples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Email Service – Request Generic Account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File Storage – Request Additional Space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Remote Access – Request VPN Access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Project Management – Request New Project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Banner Finance – Request New Report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Banner HR – Request a Modification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Computer Labs – Request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ew Software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Using the Portfolio - Financials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Assign Banner activity code to each service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Overhead accounts created for each department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Overhead activity codes linked to p-cards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Associated activity code with each Purchase Order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Determine easiest way to assess resource assignment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 smtClean="0">
                <a:latin typeface="Arial" pitchFamily="34" charset="0"/>
                <a:cs typeface="Arial" pitchFamily="34" charset="0"/>
              </a:rPr>
              <a:t>IT Service Portfolio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Samford University Overview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Private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University in Birmingham, AL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4,758 FTE students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Eight schools (Arts, Arts &amp; Sciences, Business, Divinity, Education, Law, Nursing, Pharmacy)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6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Using the Portfolio – Resource Allocation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Request staff to estimate time per service (percentage)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Associate each percentage of salary/benefits to service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Conduct exercise on a regular basis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No timesheets per service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Technology Services :: Samford University :: 800 Lakeshore Drive Birmingham, AL 35229</a:t>
            </a:r>
            <a:endParaRPr lang="en-US" sz="1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Using the Portfolio – Resource Example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86" y="2806194"/>
            <a:ext cx="8889507" cy="134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9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Technology Services :: Samford University :: 800 Lakeshore Drive Birmingham, AL 35229</a:t>
            </a:r>
            <a:endParaRPr lang="en-US" sz="1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Using the Portfolio – Dashboard Goal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36" y="2971800"/>
            <a:ext cx="851572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2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ITSM Tool</a:t>
            </a:r>
          </a:p>
          <a:p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EasyVista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used for ITSM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Requested that Service be assigned to all tickets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Service is automatically entered based on selection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Unable to provide value statements with portfolio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4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Technology Services :: Samford University :: 800 Lakeshore Drive Birmingham, AL 35229</a:t>
            </a:r>
            <a:endParaRPr lang="en-US" sz="10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985607"/>
            <a:ext cx="7391400" cy="541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60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Technology Services :: Samford University :: 800 Lakeshore Drive Birmingham, AL 35229</a:t>
            </a:r>
            <a:endParaRPr lang="en-US" sz="10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98" y="1066800"/>
            <a:ext cx="730940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Upcoming Tasks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Complete rollout of portfolio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Assign all purchases to a service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Draft value statements with each service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Begin creating dashboards to show key performance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Gain approval on SLAs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1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86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Questions?</a:t>
            </a:r>
          </a:p>
          <a:p>
            <a:pPr marL="0" indent="0" algn="ctr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Service Portfolio: </a:t>
            </a:r>
            <a:r>
              <a:rPr lang="en-US" sz="2000" u="sng" dirty="0">
                <a:hlinkClick r:id="rId3"/>
              </a:rPr>
              <a:t>http://</a:t>
            </a:r>
            <a:r>
              <a:rPr lang="en-US" sz="2000" u="sng" dirty="0" smtClean="0">
                <a:hlinkClick r:id="rId3"/>
              </a:rPr>
              <a:t>www.samford.edu/ts/services.aspx</a:t>
            </a:r>
            <a:endParaRPr lang="en-US" sz="2000" u="sng" dirty="0" smtClean="0"/>
          </a:p>
          <a:p>
            <a:pPr marL="0" indent="0"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David Hakanson</a:t>
            </a:r>
          </a:p>
          <a:p>
            <a:pPr marL="0" indent="0" algn="ctr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  <a:hlinkClick r:id="rId4"/>
              </a:rPr>
              <a:t>dhakanson@samford.edu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29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Questions…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1) How many already have an IT Service Portfolio?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2) How many already have an IT Service Catalog?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71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Why an IT Service Portfolio is needed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Awareness of available services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Conduct quality assessment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Financial planning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Service Level Agreements (SLAs)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Increase transparency 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5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IT Portfolio vs. IT Catalog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249912"/>
              </p:ext>
            </p:extLst>
          </p:nvPr>
        </p:nvGraphicFramePr>
        <p:xfrm>
          <a:off x="1371600" y="2514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IT Service Portfolio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IT Service Catalog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Services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Products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Non-ordering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document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Ordering document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High level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Detailed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Value proposition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Transactional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Building an IT Service Portfolio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Services, not products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Independent of organizational chart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Understandable by all constituents 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Contains value statements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Approved by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niversity leadership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6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#1 - Services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Accounts &amp; Access (VPN, Banner login)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Security (SSN Security, Intrusion Detection)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Communication &amp; Collaboration (Anti-SPAM, Phones) 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Applications (Oracle, Reporting, Web Applications)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Desktop Computing &amp; Printing (Desktop repair, Printing)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Infrastructure (Data center, Application Hosting)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Web (SharePoint, Departmental Sites)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Instructional (Course Evaluations, Blackboard)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#1 - Problems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Aligned directly to IT organizational chart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Most services were actually products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Not intuitive for users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Many items were not customer-focused (ex. DHCP)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7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5410"/>
            <a:ext cx="9144000" cy="773793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sz="2400" dirty="0">
                <a:latin typeface="Arial" pitchFamily="34" charset="0"/>
                <a:cs typeface="Arial" pitchFamily="34" charset="0"/>
              </a:rPr>
              <a:t>IT Service Portfolio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36" y="172004"/>
            <a:ext cx="1745878" cy="660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515100"/>
            <a:ext cx="9144000" cy="228600"/>
          </a:xfrm>
          <a:prstGeom prst="rect">
            <a:avLst/>
          </a:prstGeom>
          <a:solidFill>
            <a:srgbClr val="003366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Technology Services :: Samford University :: 800 Lakeshore Drive Birmingham, AL 35229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43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latin typeface="Arial" pitchFamily="34" charset="0"/>
                <a:cs typeface="Arial" pitchFamily="34" charset="0"/>
              </a:rPr>
              <a:t>Portfolio #2 - Services</a:t>
            </a:r>
          </a:p>
          <a:p>
            <a:r>
              <a:rPr lang="en-US" sz="2600" dirty="0" smtClean="0"/>
              <a:t>Application Services (App Development, Finance)</a:t>
            </a:r>
          </a:p>
          <a:p>
            <a:r>
              <a:rPr lang="en-US" sz="2600" dirty="0" smtClean="0"/>
              <a:t>Telephone Services (Telephone, Voice mail)</a:t>
            </a:r>
          </a:p>
          <a:p>
            <a:r>
              <a:rPr lang="en-US" sz="2600" dirty="0" smtClean="0"/>
              <a:t>Network Services (Internet, Wired Network)</a:t>
            </a:r>
          </a:p>
          <a:p>
            <a:r>
              <a:rPr lang="en-US" sz="2600" dirty="0" smtClean="0"/>
              <a:t>Systems Services (Monitoring, Disaster Recovery)</a:t>
            </a:r>
          </a:p>
          <a:p>
            <a:r>
              <a:rPr lang="en-US" sz="2600" dirty="0" smtClean="0"/>
              <a:t>Security (Compliance, Incident Response)</a:t>
            </a:r>
          </a:p>
          <a:p>
            <a:r>
              <a:rPr lang="en-US" sz="2600" dirty="0" smtClean="0"/>
              <a:t>IT Administration (IT Policy)</a:t>
            </a:r>
          </a:p>
          <a:p>
            <a:r>
              <a:rPr lang="en-US" sz="2600" dirty="0" smtClean="0"/>
              <a:t>User Services (Email, Portal)</a:t>
            </a:r>
          </a:p>
          <a:p>
            <a:endParaRPr lang="en-US" sz="28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5122" y="6515099"/>
            <a:ext cx="1091953" cy="228601"/>
          </a:xfrm>
        </p:spPr>
        <p:txBody>
          <a:bodyPr/>
          <a:lstStyle/>
          <a:p>
            <a:fld id="{BEA1E4AF-8915-4A1A-96C5-A03E19EE10E0}" type="datetime1">
              <a:rPr lang="en-US" sz="1000" smtClean="0">
                <a:solidFill>
                  <a:schemeClr val="bg1"/>
                </a:solidFill>
              </a:rPr>
              <a:t>5/30/2013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686800" y="6515100"/>
            <a:ext cx="381000" cy="228600"/>
          </a:xfrm>
        </p:spPr>
        <p:txBody>
          <a:bodyPr/>
          <a:lstStyle/>
          <a:p>
            <a:fld id="{23AF91F5-F3BC-4422-920D-89BCB5905E80}" type="slidenum">
              <a:rPr lang="en-US" smtClean="0">
                <a:solidFill>
                  <a:schemeClr val="bg1"/>
                </a:solidFill>
              </a:r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9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8035</TotalTime>
  <Words>1218</Words>
  <Application>Microsoft Office PowerPoint</Application>
  <PresentationFormat>On-screen Show (4:3)</PresentationFormat>
  <Paragraphs>248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Creating a University IT Service Portfolio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University IT Service Portfolio</dc:title>
  <dc:subject>SERC13</dc:subject>
  <dc:creator>David Hakanson</dc:creator>
  <cp:lastModifiedBy>Hakanson, David J.</cp:lastModifiedBy>
  <cp:revision>61</cp:revision>
  <cp:lastPrinted>2012-12-17T16:29:06Z</cp:lastPrinted>
  <dcterms:created xsi:type="dcterms:W3CDTF">2012-10-29T14:15:08Z</dcterms:created>
  <dcterms:modified xsi:type="dcterms:W3CDTF">2013-05-30T22:54:48Z</dcterms:modified>
</cp:coreProperties>
</file>