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98" r:id="rId2"/>
    <p:sldId id="256" r:id="rId3"/>
    <p:sldId id="258" r:id="rId4"/>
    <p:sldId id="257" r:id="rId5"/>
    <p:sldId id="260" r:id="rId6"/>
    <p:sldId id="259" r:id="rId7"/>
    <p:sldId id="261" r:id="rId8"/>
    <p:sldId id="271" r:id="rId9"/>
    <p:sldId id="262" r:id="rId10"/>
    <p:sldId id="263" r:id="rId11"/>
    <p:sldId id="285" r:id="rId12"/>
    <p:sldId id="264" r:id="rId13"/>
    <p:sldId id="269" r:id="rId14"/>
    <p:sldId id="270" r:id="rId15"/>
    <p:sldId id="272" r:id="rId16"/>
    <p:sldId id="265" r:id="rId17"/>
    <p:sldId id="267" r:id="rId18"/>
    <p:sldId id="266" r:id="rId19"/>
    <p:sldId id="268" r:id="rId20"/>
    <p:sldId id="273" r:id="rId21"/>
    <p:sldId id="274" r:id="rId22"/>
    <p:sldId id="276" r:id="rId23"/>
    <p:sldId id="277" r:id="rId24"/>
    <p:sldId id="275" r:id="rId25"/>
    <p:sldId id="278" r:id="rId26"/>
    <p:sldId id="279" r:id="rId27"/>
    <p:sldId id="280" r:id="rId28"/>
    <p:sldId id="281" r:id="rId29"/>
    <p:sldId id="282" r:id="rId30"/>
    <p:sldId id="283" r:id="rId31"/>
    <p:sldId id="284" r:id="rId32"/>
    <p:sldId id="286" r:id="rId33"/>
    <p:sldId id="290" r:id="rId34"/>
    <p:sldId id="292" r:id="rId35"/>
    <p:sldId id="287" r:id="rId36"/>
    <p:sldId id="288" r:id="rId37"/>
    <p:sldId id="289" r:id="rId38"/>
    <p:sldId id="291" r:id="rId39"/>
    <p:sldId id="293" r:id="rId40"/>
    <p:sldId id="294" r:id="rId41"/>
    <p:sldId id="295" r:id="rId42"/>
    <p:sldId id="299" r:id="rId43"/>
    <p:sldId id="300" r:id="rId44"/>
    <p:sldId id="301" r:id="rId45"/>
    <p:sldId id="296" r:id="rId46"/>
    <p:sldId id="29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276"/>
    <a:srgbClr val="05128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4" autoAdjust="0"/>
    <p:restoredTop sz="62011" autoAdjust="0"/>
  </p:normalViewPr>
  <p:slideViewPr>
    <p:cSldViewPr>
      <p:cViewPr varScale="1">
        <p:scale>
          <a:sx n="42" d="100"/>
          <a:sy n="42" d="100"/>
        </p:scale>
        <p:origin x="-1320" y="-96"/>
      </p:cViewPr>
      <p:guideLst>
        <p:guide orient="horz" pos="2160"/>
        <p:guide pos="2880"/>
      </p:guideLst>
    </p:cSldViewPr>
  </p:slideViewPr>
  <p:outlineViewPr>
    <p:cViewPr>
      <p:scale>
        <a:sx n="33" d="100"/>
        <a:sy n="33" d="100"/>
      </p:scale>
      <p:origin x="0" y="43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6100FD3-796C-4570-A77E-8042CA733562}" type="datetimeFigureOut">
              <a:rPr lang="en-US"/>
              <a:pPr>
                <a:defRPr/>
              </a:pPr>
              <a:t>2/20/2009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7509D74-D263-4F13-934E-4C28462CC4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509D74-D263-4F13-934E-4C28462CC4B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More </a:t>
            </a:r>
            <a:r>
              <a:rPr lang="en-US" sz="1600" dirty="0" smtClean="0">
                <a:latin typeface="Arial Black" pitchFamily="34" charset="0"/>
              </a:rPr>
              <a:t>issues—Standards</a:t>
            </a:r>
            <a:r>
              <a:rPr lang="en-US" sz="1600" baseline="0" dirty="0" smtClean="0">
                <a:latin typeface="Arial Black" pitchFamily="34" charset="0"/>
              </a:rPr>
              <a:t> are big</a:t>
            </a:r>
            <a:r>
              <a:rPr lang="en-US" sz="1600" dirty="0" smtClean="0">
                <a:latin typeface="Arial Black" pitchFamily="34" charset="0"/>
              </a:rPr>
              <a:t>—These </a:t>
            </a:r>
            <a:r>
              <a:rPr lang="en-US" sz="1600" dirty="0" smtClean="0">
                <a:latin typeface="Arial Black" pitchFamily="34" charset="0"/>
              </a:rPr>
              <a:t>will be addressed more as we go along</a:t>
            </a:r>
          </a:p>
          <a:p>
            <a:pPr eaLnBrk="1" hangingPunct="1">
              <a:spcBef>
                <a:spcPct val="0"/>
              </a:spcBef>
            </a:pPr>
            <a:r>
              <a:rPr lang="en-US" sz="1600" dirty="0" smtClean="0">
                <a:latin typeface="Arial Black" pitchFamily="34" charset="0"/>
              </a:rPr>
              <a:t>Some of these issues will be easy to identify at the beginning of</a:t>
            </a:r>
            <a:r>
              <a:rPr lang="en-US" sz="1600" baseline="0" dirty="0" smtClean="0">
                <a:latin typeface="Arial Black" pitchFamily="34" charset="0"/>
              </a:rPr>
              <a:t> the process</a:t>
            </a:r>
          </a:p>
          <a:p>
            <a:pPr eaLnBrk="1" hangingPunct="1">
              <a:spcBef>
                <a:spcPct val="0"/>
              </a:spcBef>
            </a:pPr>
            <a:r>
              <a:rPr lang="en-US" sz="1600" baseline="0" dirty="0" smtClean="0">
                <a:latin typeface="Arial Black" pitchFamily="34" charset="0"/>
              </a:rPr>
              <a:t>Some will be figured out on the fly, based on specific circumstances</a:t>
            </a:r>
          </a:p>
          <a:p>
            <a:pPr eaLnBrk="1" hangingPunct="1">
              <a:spcBef>
                <a:spcPct val="0"/>
              </a:spcBef>
            </a:pPr>
            <a:r>
              <a:rPr lang="en-US" sz="1600" baseline="0" dirty="0" smtClean="0">
                <a:latin typeface="Arial Black" pitchFamily="34" charset="0"/>
              </a:rPr>
              <a:t>May vary if there are multiple collections</a:t>
            </a:r>
            <a:endParaRPr lang="en-US" sz="1600" dirty="0" smtClean="0">
              <a:latin typeface="Arial Black" pitchFamily="34" charset="0"/>
            </a:endParaRP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B15C35-FA5D-453C-AA47-B8CA011ECB6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Copyright is one that you have to be mindful of</a:t>
            </a:r>
            <a:r>
              <a:rPr lang="en-US" sz="1600" dirty="0" smtClean="0">
                <a:latin typeface="Arial Black" pitchFamily="34" charset="0"/>
              </a:rPr>
              <a:t>;</a:t>
            </a:r>
          </a:p>
          <a:p>
            <a:pPr eaLnBrk="1" hangingPunct="1">
              <a:spcBef>
                <a:spcPct val="0"/>
              </a:spcBef>
            </a:pPr>
            <a:r>
              <a:rPr lang="en-US" sz="1600" dirty="0" smtClean="0">
                <a:latin typeface="Arial Black" pitchFamily="34" charset="0"/>
              </a:rPr>
              <a:t>If you aren’t sure, err on the side of</a:t>
            </a:r>
            <a:r>
              <a:rPr lang="en-US" sz="1600" baseline="0" dirty="0" smtClean="0">
                <a:latin typeface="Arial Black" pitchFamily="34" charset="0"/>
              </a:rPr>
              <a:t> caution—leave it out</a:t>
            </a:r>
            <a:endParaRPr lang="en-US" sz="1600" dirty="0" smtClean="0">
              <a:latin typeface="Arial Black" pitchFamily="34" charset="0"/>
            </a:endParaRPr>
          </a:p>
          <a:p>
            <a:pPr eaLnBrk="1" hangingPunct="1">
              <a:spcBef>
                <a:spcPct val="0"/>
              </a:spcBef>
            </a:pPr>
            <a:r>
              <a:rPr lang="en-US" sz="1600" dirty="0" smtClean="0">
                <a:latin typeface="Arial Black" pitchFamily="34" charset="0"/>
              </a:rPr>
              <a:t>Whenever anything is served out over the Internet, there is a likelihood that it good be copied;</a:t>
            </a:r>
          </a:p>
          <a:p>
            <a:pPr eaLnBrk="1" hangingPunct="1">
              <a:spcBef>
                <a:spcPct val="0"/>
              </a:spcBef>
            </a:pPr>
            <a:r>
              <a:rPr lang="en-US" sz="1600" dirty="0" smtClean="0">
                <a:latin typeface="Arial Black" pitchFamily="34" charset="0"/>
              </a:rPr>
              <a:t>Can use banding, watermarking etc. to discourage unauthorized use</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5ABA0B-3E17-405B-AC80-6339FAAE765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This is how I felt at the beginning of our digitization project;</a:t>
            </a:r>
          </a:p>
          <a:p>
            <a:pPr eaLnBrk="1" hangingPunct="1">
              <a:spcBef>
                <a:spcPct val="0"/>
              </a:spcBef>
            </a:pPr>
            <a:r>
              <a:rPr lang="en-US" sz="1600" dirty="0" smtClean="0">
                <a:latin typeface="Arial Black" pitchFamily="34" charset="0"/>
              </a:rPr>
              <a:t>Didn’t have a lot of experience—just learned as much as a could;</a:t>
            </a:r>
          </a:p>
          <a:p>
            <a:pPr eaLnBrk="1" hangingPunct="1">
              <a:spcBef>
                <a:spcPct val="0"/>
              </a:spcBef>
            </a:pPr>
            <a:r>
              <a:rPr lang="en-US" sz="1600" dirty="0" smtClean="0">
                <a:latin typeface="Arial Black" pitchFamily="34" charset="0"/>
              </a:rPr>
              <a:t>You can’t really be lost if you don’t know where you are supposed to end up</a:t>
            </a:r>
          </a:p>
          <a:p>
            <a:pPr eaLnBrk="1" hangingPunct="1">
              <a:spcBef>
                <a:spcPct val="0"/>
              </a:spcBef>
            </a:pPr>
            <a:endParaRPr lang="en-US" sz="1600" dirty="0" smtClean="0">
              <a:latin typeface="Arial Black" pitchFamily="34" charset="0"/>
            </a:endParaRPr>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CC66A0-83A4-4AB0-B116-44A3157CCA9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Now for our story</a:t>
            </a:r>
            <a:r>
              <a:rPr lang="en-US" sz="1600" baseline="0" dirty="0" smtClean="0">
                <a:latin typeface="Arial Black" pitchFamily="34" charset="0"/>
              </a:rPr>
              <a:t> and how our digital collections started.</a:t>
            </a:r>
          </a:p>
          <a:p>
            <a:pPr eaLnBrk="1" hangingPunct="1">
              <a:spcBef>
                <a:spcPct val="0"/>
              </a:spcBef>
            </a:pPr>
            <a:r>
              <a:rPr lang="en-US" sz="1600" dirty="0" smtClean="0">
                <a:latin typeface="Arial Black" pitchFamily="34" charset="0"/>
              </a:rPr>
              <a:t>Our </a:t>
            </a:r>
            <a:r>
              <a:rPr lang="en-US" sz="1600" dirty="0" smtClean="0">
                <a:latin typeface="Arial Black" pitchFamily="34" charset="0"/>
              </a:rPr>
              <a:t>digital collections started when </a:t>
            </a:r>
            <a:r>
              <a:rPr lang="en-US" sz="1600" dirty="0" smtClean="0">
                <a:latin typeface="Arial Black" pitchFamily="34" charset="0"/>
              </a:rPr>
              <a:t>our</a:t>
            </a:r>
            <a:r>
              <a:rPr lang="en-US" sz="1600" baseline="0" dirty="0" smtClean="0">
                <a:latin typeface="Arial Black" pitchFamily="34" charset="0"/>
              </a:rPr>
              <a:t> director asked “Do you know anything about digital libraries?  I said no.  He said, Do you want to?  I said Yes.  He said good—your on the project</a:t>
            </a:r>
            <a:r>
              <a:rPr lang="en-US" sz="1600" dirty="0" smtClean="0">
                <a:latin typeface="Arial Black" pitchFamily="34" charset="0"/>
              </a:rPr>
              <a:t>;</a:t>
            </a:r>
            <a:endParaRPr lang="en-US" sz="1600" dirty="0" smtClean="0">
              <a:latin typeface="Arial Black" pitchFamily="34" charset="0"/>
            </a:endParaRPr>
          </a:p>
          <a:p>
            <a:pPr eaLnBrk="1" hangingPunct="1">
              <a:spcBef>
                <a:spcPct val="0"/>
              </a:spcBef>
            </a:pPr>
            <a:r>
              <a:rPr lang="en-US" sz="1600" dirty="0" smtClean="0">
                <a:latin typeface="Arial Black" pitchFamily="34" charset="0"/>
              </a:rPr>
              <a:t>I was told to download Greenstone collection management software and play with it;</a:t>
            </a:r>
          </a:p>
          <a:p>
            <a:pPr eaLnBrk="1" hangingPunct="1">
              <a:spcBef>
                <a:spcPct val="0"/>
              </a:spcBef>
            </a:pPr>
            <a:r>
              <a:rPr lang="en-US" sz="1600" dirty="0" smtClean="0">
                <a:latin typeface="Arial Black" pitchFamily="34" charset="0"/>
              </a:rPr>
              <a:t>Another staff member was assigned as support; </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7FFC1B-942B-40A5-B45D-C4FC0AC31CFA}"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We wanted to build on the cheap;</a:t>
            </a:r>
          </a:p>
          <a:p>
            <a:pPr eaLnBrk="1" hangingPunct="1">
              <a:spcBef>
                <a:spcPct val="0"/>
              </a:spcBef>
            </a:pPr>
            <a:r>
              <a:rPr lang="en-US" sz="1600" dirty="0" smtClean="0">
                <a:latin typeface="Arial Black" pitchFamily="34" charset="0"/>
              </a:rPr>
              <a:t>Begged borrowed, but didn’t steal </a:t>
            </a:r>
            <a:r>
              <a:rPr lang="en-US" sz="1600" dirty="0" smtClean="0">
                <a:latin typeface="Arial Black" pitchFamily="34" charset="0"/>
                <a:sym typeface="Wingdings" pitchFamily="2" charset="2"/>
              </a:rPr>
              <a:t> </a:t>
            </a:r>
          </a:p>
          <a:p>
            <a:pPr eaLnBrk="1" hangingPunct="1">
              <a:spcBef>
                <a:spcPct val="0"/>
              </a:spcBef>
            </a:pPr>
            <a:r>
              <a:rPr lang="en-US" sz="1600" dirty="0" smtClean="0">
                <a:latin typeface="Arial Black" pitchFamily="34" charset="0"/>
              </a:rPr>
              <a:t>Building </a:t>
            </a:r>
            <a:r>
              <a:rPr lang="en-US" sz="1600" dirty="0" smtClean="0">
                <a:latin typeface="Arial Black" pitchFamily="34" charset="0"/>
              </a:rPr>
              <a:t>on virtually no budget relieved a lot of pressure, except what we put on ourselves because we really wanted to succeed;</a:t>
            </a:r>
          </a:p>
          <a:p>
            <a:pPr eaLnBrk="1" hangingPunct="1">
              <a:spcBef>
                <a:spcPct val="0"/>
              </a:spcBef>
            </a:pPr>
            <a:r>
              <a:rPr lang="en-US" sz="1600" dirty="0" smtClean="0">
                <a:latin typeface="Arial Black" pitchFamily="34" charset="0"/>
              </a:rPr>
              <a:t>There were times when the digitization worked got pushed aside because of regular duties</a:t>
            </a:r>
          </a:p>
          <a:p>
            <a:pPr eaLnBrk="1" hangingPunct="1">
              <a:spcBef>
                <a:spcPct val="0"/>
              </a:spcBef>
            </a:pPr>
            <a:r>
              <a:rPr lang="en-US" sz="1600" dirty="0" smtClean="0">
                <a:latin typeface="Arial Black" pitchFamily="34" charset="0"/>
              </a:rPr>
              <a:t>This caused some organizational </a:t>
            </a:r>
            <a:r>
              <a:rPr lang="en-US" sz="1600" dirty="0" smtClean="0">
                <a:latin typeface="Arial Black" pitchFamily="34" charset="0"/>
              </a:rPr>
              <a:t>issues—which</a:t>
            </a:r>
            <a:r>
              <a:rPr lang="en-US" sz="1600" baseline="0" dirty="0" smtClean="0">
                <a:latin typeface="Arial Black" pitchFamily="34" charset="0"/>
              </a:rPr>
              <a:t> I’ll discuss a little as we move along; </a:t>
            </a:r>
          </a:p>
          <a:p>
            <a:pPr eaLnBrk="1" hangingPunct="1">
              <a:spcBef>
                <a:spcPct val="0"/>
              </a:spcBef>
            </a:pPr>
            <a:r>
              <a:rPr lang="en-US" sz="1600" baseline="0" dirty="0" smtClean="0">
                <a:latin typeface="Arial Black" pitchFamily="34" charset="0"/>
              </a:rPr>
              <a:t>Looked for something that would make an interesting collection, but easy</a:t>
            </a:r>
            <a:endParaRPr lang="en-US" sz="1600" dirty="0" smtClean="0">
              <a:latin typeface="Arial Black" pitchFamily="34" charset="0"/>
            </a:endParaRPr>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7731FC-201E-47E5-AD5F-42745394A97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Decided to use posters that were in our archives Dept.</a:t>
            </a:r>
          </a:p>
          <a:p>
            <a:pPr eaLnBrk="1" hangingPunct="1">
              <a:spcBef>
                <a:spcPct val="0"/>
              </a:spcBef>
            </a:pPr>
            <a:r>
              <a:rPr lang="en-US" sz="1600" dirty="0" smtClean="0">
                <a:latin typeface="Arial Black" pitchFamily="34" charset="0"/>
              </a:rPr>
              <a:t>The </a:t>
            </a:r>
            <a:r>
              <a:rPr lang="en-US" sz="1600" dirty="0" smtClean="0">
                <a:latin typeface="Arial Black" pitchFamily="34" charset="0"/>
              </a:rPr>
              <a:t>WWII posters were ideal to start; a Discreet collection</a:t>
            </a:r>
          </a:p>
          <a:p>
            <a:pPr eaLnBrk="1" hangingPunct="1">
              <a:spcBef>
                <a:spcPct val="0"/>
              </a:spcBef>
            </a:pPr>
            <a:r>
              <a:rPr lang="en-US" sz="1600" dirty="0" smtClean="0">
                <a:latin typeface="Arial Black" pitchFamily="34" charset="0"/>
              </a:rPr>
              <a:t>Relatively easy to digitize; We owned them; most were public domain</a:t>
            </a:r>
          </a:p>
          <a:p>
            <a:pPr eaLnBrk="1" hangingPunct="1">
              <a:spcBef>
                <a:spcPct val="0"/>
              </a:spcBef>
            </a:pPr>
            <a:r>
              <a:rPr lang="en-US" sz="1600" dirty="0" smtClean="0">
                <a:latin typeface="Arial Black" pitchFamily="34" charset="0"/>
              </a:rPr>
              <a:t>Allowed us to really explore how the software worked; </a:t>
            </a:r>
          </a:p>
          <a:p>
            <a:pPr eaLnBrk="1" hangingPunct="1">
              <a:spcBef>
                <a:spcPct val="0"/>
              </a:spcBef>
            </a:pPr>
            <a:r>
              <a:rPr lang="en-US" sz="1600" dirty="0" smtClean="0">
                <a:latin typeface="Arial Black" pitchFamily="34" charset="0"/>
              </a:rPr>
              <a:t>Became clear early on that we could expand upon this one </a:t>
            </a:r>
            <a:r>
              <a:rPr lang="en-US" sz="1600" dirty="0" smtClean="0">
                <a:latin typeface="Arial Black" pitchFamily="34" charset="0"/>
              </a:rPr>
              <a:t>collection—aimed bigger—went for money to expand</a:t>
            </a:r>
            <a:endParaRPr lang="en-US" sz="1600" dirty="0" smtClean="0">
              <a:latin typeface="Arial Black" pitchFamily="34"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6F059B-C592-44FD-8F76-AC5CB5A9217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There</a:t>
            </a:r>
            <a:r>
              <a:rPr lang="en-US" sz="1600" baseline="0" dirty="0" smtClean="0">
                <a:latin typeface="Arial Black" pitchFamily="34" charset="0"/>
              </a:rPr>
              <a:t> is quite a bit of work that really needs to be done before a digital collection project can really get off the ground</a:t>
            </a:r>
            <a:endParaRPr lang="en-US" sz="1600" dirty="0" smtClean="0">
              <a:latin typeface="Arial Black" pitchFamily="34" charset="0"/>
            </a:endParaRPr>
          </a:p>
          <a:p>
            <a:pPr eaLnBrk="1" hangingPunct="1">
              <a:spcBef>
                <a:spcPct val="0"/>
              </a:spcBef>
            </a:pPr>
            <a:endParaRPr lang="en-US" sz="1600" dirty="0" smtClean="0">
              <a:latin typeface="Arial Black" pitchFamily="34" charset="0"/>
            </a:endParaRPr>
          </a:p>
          <a:p>
            <a:pPr eaLnBrk="1" hangingPunct="1">
              <a:spcBef>
                <a:spcPct val="0"/>
              </a:spcBef>
            </a:pPr>
            <a:r>
              <a:rPr lang="en-US" sz="1600" dirty="0" smtClean="0">
                <a:latin typeface="Arial Black" pitchFamily="34" charset="0"/>
              </a:rPr>
              <a:t>When starting a collection, researching what others have done, and actually talking to them can provide some of the most valuable information;</a:t>
            </a:r>
          </a:p>
          <a:p>
            <a:pPr eaLnBrk="1" hangingPunct="1">
              <a:spcBef>
                <a:spcPct val="0"/>
              </a:spcBef>
            </a:pPr>
            <a:r>
              <a:rPr lang="en-US" sz="1600" dirty="0" smtClean="0">
                <a:latin typeface="Arial Black" pitchFamily="34" charset="0"/>
              </a:rPr>
              <a:t>Can help you decide what you want to digitize;</a:t>
            </a:r>
          </a:p>
          <a:p>
            <a:pPr eaLnBrk="1" hangingPunct="1">
              <a:spcBef>
                <a:spcPct val="0"/>
              </a:spcBef>
            </a:pPr>
            <a:r>
              <a:rPr lang="en-US" sz="1600" dirty="0" smtClean="0">
                <a:latin typeface="Arial Black" pitchFamily="34" charset="0"/>
              </a:rPr>
              <a:t>Others who have been working in the field can warn you about issues etc. that you may not have </a:t>
            </a:r>
            <a:r>
              <a:rPr lang="en-US" sz="1600" dirty="0" err="1" smtClean="0">
                <a:latin typeface="Arial Black" pitchFamily="34" charset="0"/>
              </a:rPr>
              <a:t>thioght</a:t>
            </a:r>
            <a:r>
              <a:rPr lang="en-US" sz="1600" dirty="0" smtClean="0">
                <a:latin typeface="Arial Black" pitchFamily="34" charset="0"/>
              </a:rPr>
              <a:t> about; </a:t>
            </a:r>
          </a:p>
          <a:p>
            <a:pPr eaLnBrk="1" hangingPunct="1">
              <a:spcBef>
                <a:spcPct val="0"/>
              </a:spcBef>
            </a:pPr>
            <a:r>
              <a:rPr lang="en-US" sz="1600" dirty="0" smtClean="0">
                <a:latin typeface="Arial Black" pitchFamily="34" charset="0"/>
              </a:rPr>
              <a:t>Can also serve to validate what you are doing</a:t>
            </a:r>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73E8FA-0DA9-475A-A611-1C4A439C3B4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Determining what you want to digitize is important because different types of items are handled in different ways;</a:t>
            </a:r>
          </a:p>
          <a:p>
            <a:pPr eaLnBrk="1" hangingPunct="1">
              <a:spcBef>
                <a:spcPct val="0"/>
              </a:spcBef>
            </a:pPr>
            <a:r>
              <a:rPr lang="en-US" sz="1600" dirty="0" smtClean="0">
                <a:latin typeface="Arial Black" pitchFamily="34" charset="0"/>
              </a:rPr>
              <a:t>Documents may need to be scanned; B&amp;W different than color</a:t>
            </a:r>
          </a:p>
          <a:p>
            <a:pPr eaLnBrk="1" hangingPunct="1">
              <a:spcBef>
                <a:spcPct val="0"/>
              </a:spcBef>
            </a:pPr>
            <a:r>
              <a:rPr lang="en-US" sz="1600" dirty="0" smtClean="0">
                <a:latin typeface="Arial Black" pitchFamily="34" charset="0"/>
              </a:rPr>
              <a:t> posters might need to be photographed instead, due to size</a:t>
            </a:r>
          </a:p>
          <a:p>
            <a:pPr eaLnBrk="1" hangingPunct="1">
              <a:spcBef>
                <a:spcPct val="0"/>
              </a:spcBef>
            </a:pPr>
            <a:r>
              <a:rPr lang="en-US" sz="1600" dirty="0" smtClean="0">
                <a:latin typeface="Arial Black" pitchFamily="34" charset="0"/>
              </a:rPr>
              <a:t>Some items may be born digital</a:t>
            </a:r>
          </a:p>
          <a:p>
            <a:pPr eaLnBrk="1" hangingPunct="1">
              <a:spcBef>
                <a:spcPct val="0"/>
              </a:spcBef>
            </a:pPr>
            <a:r>
              <a:rPr lang="en-US" sz="1600" dirty="0" smtClean="0">
                <a:latin typeface="Arial Black" pitchFamily="34" charset="0"/>
              </a:rPr>
              <a:t>Planning for growth may be difficult; our poster collection grew into a larger WWII collection with varied materials; quickly had a large back log; still not completely caught up, almost 2 years later</a:t>
            </a:r>
            <a:endParaRPr lang="en-US" sz="1600" dirty="0" smtClean="0">
              <a:latin typeface="Arial Black" pitchFamily="34" charset="0"/>
            </a:endParaRPr>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9BAD0A-F674-4C40-B3F4-24EFF1B2F07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See what is readily available to begin;</a:t>
            </a:r>
          </a:p>
          <a:p>
            <a:pPr eaLnBrk="1" hangingPunct="1">
              <a:spcBef>
                <a:spcPct val="0"/>
              </a:spcBef>
            </a:pPr>
            <a:r>
              <a:rPr lang="en-US" sz="1600" dirty="0" smtClean="0">
                <a:latin typeface="Arial Black" pitchFamily="34" charset="0"/>
              </a:rPr>
              <a:t>In </a:t>
            </a:r>
            <a:r>
              <a:rPr lang="en-US" sz="1600" dirty="0" smtClean="0">
                <a:latin typeface="Arial Black" pitchFamily="34" charset="0"/>
              </a:rPr>
              <a:t>our case, we found out we didn’t need to buy new equipment to begin; had computers, scanners in the library;</a:t>
            </a:r>
          </a:p>
          <a:p>
            <a:pPr eaLnBrk="1" hangingPunct="1">
              <a:spcBef>
                <a:spcPct val="0"/>
              </a:spcBef>
            </a:pPr>
            <a:r>
              <a:rPr lang="en-US" sz="1600" dirty="0" smtClean="0">
                <a:latin typeface="Arial Black" pitchFamily="34" charset="0"/>
              </a:rPr>
              <a:t>Greenstone didn’t require a </a:t>
            </a:r>
            <a:r>
              <a:rPr lang="en-US" sz="1600" dirty="0" smtClean="0">
                <a:latin typeface="Arial Black" pitchFamily="34" charset="0"/>
              </a:rPr>
              <a:t>particularly</a:t>
            </a:r>
            <a:r>
              <a:rPr lang="en-US" sz="1600" baseline="0" dirty="0" smtClean="0">
                <a:latin typeface="Arial Black" pitchFamily="34" charset="0"/>
              </a:rPr>
              <a:t> powerful PC</a:t>
            </a:r>
            <a:r>
              <a:rPr lang="en-US" sz="1600" dirty="0" smtClean="0">
                <a:latin typeface="Arial Black" pitchFamily="34" charset="0"/>
              </a:rPr>
              <a:t>;</a:t>
            </a:r>
            <a:endParaRPr lang="en-US" sz="1600" dirty="0" smtClean="0">
              <a:latin typeface="Arial Black" pitchFamily="34" charset="0"/>
            </a:endParaRPr>
          </a:p>
          <a:p>
            <a:pPr eaLnBrk="1" hangingPunct="1">
              <a:spcBef>
                <a:spcPct val="0"/>
              </a:spcBef>
            </a:pPr>
            <a:r>
              <a:rPr lang="en-US" sz="1600" dirty="0" smtClean="0">
                <a:latin typeface="Arial Black" pitchFamily="34" charset="0"/>
              </a:rPr>
              <a:t>If you are part of a larger institution see if you can take advantage of computer network, servers etc; In our case University Technology Services Dept; offered to provide tech support, and supply server space, so we didn’t have to buy a new one;</a:t>
            </a:r>
          </a:p>
          <a:p>
            <a:pPr eaLnBrk="1" hangingPunct="1">
              <a:spcBef>
                <a:spcPct val="0"/>
              </a:spcBef>
            </a:pPr>
            <a:r>
              <a:rPr lang="en-US" sz="1600" dirty="0" smtClean="0">
                <a:latin typeface="Arial Black" pitchFamily="34" charset="0"/>
              </a:rPr>
              <a:t>If existing staff are working on collection, ask about specific interests/skills, and take advantage of them;</a:t>
            </a:r>
          </a:p>
          <a:p>
            <a:pPr eaLnBrk="1" hangingPunct="1">
              <a:spcBef>
                <a:spcPct val="0"/>
              </a:spcBef>
            </a:pPr>
            <a:r>
              <a:rPr lang="en-US" sz="1600" dirty="0" smtClean="0">
                <a:latin typeface="Arial Black" pitchFamily="34" charset="0"/>
              </a:rPr>
              <a:t>Measurable goals are very useful to determine/quantify progress—may change rapidly, particularly at first</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41FB5B-A4FC-4CE1-BA44-A3AE0AA2F388}"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Division </a:t>
            </a:r>
            <a:r>
              <a:rPr lang="en-US" sz="1400" dirty="0" smtClean="0">
                <a:latin typeface="Arial Black" pitchFamily="34" charset="0"/>
              </a:rPr>
              <a:t>of responsibilities is very important;  will help make sure that people know what their expectations are, and that people aren’t unnecessarily doubling up on work etc.</a:t>
            </a:r>
          </a:p>
          <a:p>
            <a:pPr eaLnBrk="1" hangingPunct="1"/>
            <a:r>
              <a:rPr lang="en-US" sz="1400" dirty="0" smtClean="0">
                <a:latin typeface="Arial Black" pitchFamily="34" charset="0"/>
              </a:rPr>
              <a:t>Some sort of workflow will allow you to examine the processes used and make sure they are the most ideal;</a:t>
            </a:r>
          </a:p>
          <a:p>
            <a:pPr eaLnBrk="1" hangingPunct="1"/>
            <a:r>
              <a:rPr lang="en-US" sz="1400" dirty="0" smtClean="0">
                <a:latin typeface="Arial Black" pitchFamily="34" charset="0"/>
              </a:rPr>
              <a:t>Organization is </a:t>
            </a:r>
            <a:r>
              <a:rPr lang="en-US" sz="1400" b="1" dirty="0" smtClean="0">
                <a:latin typeface="Arial Black" pitchFamily="34" charset="0"/>
              </a:rPr>
              <a:t>KEY</a:t>
            </a:r>
            <a:r>
              <a:rPr lang="en-US" sz="1400" dirty="0" smtClean="0">
                <a:latin typeface="Arial Black" pitchFamily="34" charset="0"/>
              </a:rPr>
              <a:t>; ran into some issues where scanned files were dumped on hard drive w/out being renamed, sometimes weeks would go by before metadata could be added; Collection grew much faster than anticipated; was not always easy to remember exactly what it was;  Finally getting caught up after almost 2 years</a:t>
            </a:r>
          </a:p>
          <a:p>
            <a:pPr eaLnBrk="1" hangingPunct="1"/>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3ABF48-6628-4CC5-9C93-114EB53E089D}"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7509D74-D263-4F13-934E-4C28462CC4B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Now we’ll talk a bit about collection management systems</a:t>
            </a:r>
            <a:r>
              <a:rPr lang="en-US" sz="1600" dirty="0" smtClean="0">
                <a:latin typeface="Arial Black" pitchFamily="34" charset="0"/>
              </a:rPr>
              <a:t>;  There are 2 ways you</a:t>
            </a:r>
            <a:r>
              <a:rPr lang="en-US" sz="1600" baseline="0" dirty="0" smtClean="0">
                <a:latin typeface="Arial Black" pitchFamily="34" charset="0"/>
              </a:rPr>
              <a:t> can go;</a:t>
            </a:r>
          </a:p>
          <a:p>
            <a:pPr eaLnBrk="1" hangingPunct="1">
              <a:spcBef>
                <a:spcPct val="0"/>
              </a:spcBef>
            </a:pPr>
            <a:r>
              <a:rPr lang="en-US" sz="1600" dirty="0" smtClean="0">
                <a:latin typeface="Arial Black" pitchFamily="34" charset="0"/>
              </a:rPr>
              <a:t> </a:t>
            </a:r>
            <a:r>
              <a:rPr lang="en-US" sz="1600" dirty="0" smtClean="0">
                <a:latin typeface="Arial Black" pitchFamily="34" charset="0"/>
              </a:rPr>
              <a:t>Both types have pros and cons—decision will depend on environmental factors, budget;  These are examples of both kinds;</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8A8534-2EBD-4530-9609-9C23C2A8EF23}"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First,</a:t>
            </a:r>
            <a:r>
              <a:rPr lang="en-US" sz="1600" baseline="0" dirty="0" smtClean="0">
                <a:latin typeface="Arial Black" pitchFamily="34" charset="0"/>
              </a:rPr>
              <a:t> the advantages of open source—FREE;</a:t>
            </a:r>
          </a:p>
          <a:p>
            <a:pPr eaLnBrk="1" hangingPunct="1">
              <a:spcBef>
                <a:spcPct val="0"/>
              </a:spcBef>
            </a:pPr>
            <a:r>
              <a:rPr lang="en-US" sz="1600" dirty="0" smtClean="0">
                <a:latin typeface="Arial Black" pitchFamily="34" charset="0"/>
              </a:rPr>
              <a:t>We </a:t>
            </a:r>
            <a:r>
              <a:rPr lang="en-US" sz="1600" dirty="0" smtClean="0">
                <a:latin typeface="Arial Black" pitchFamily="34" charset="0"/>
              </a:rPr>
              <a:t>started with open source; Just downloaded the software and started reading a help wiki;</a:t>
            </a:r>
          </a:p>
          <a:p>
            <a:pPr eaLnBrk="1" hangingPunct="1">
              <a:spcBef>
                <a:spcPct val="0"/>
              </a:spcBef>
            </a:pPr>
            <a:r>
              <a:rPr lang="en-US" sz="1600" dirty="0" smtClean="0">
                <a:latin typeface="Arial Black" pitchFamily="34" charset="0"/>
              </a:rPr>
              <a:t>Initially liked Greenstone, because collections could be saved on CDs/DVDs, viewed on a computer/out and Internet connection</a:t>
            </a:r>
          </a:p>
          <a:p>
            <a:pPr eaLnBrk="1" hangingPunct="1">
              <a:spcBef>
                <a:spcPct val="0"/>
              </a:spcBef>
            </a:pPr>
            <a:r>
              <a:rPr lang="en-US" sz="1600" dirty="0" smtClean="0">
                <a:latin typeface="Arial Black" pitchFamily="34" charset="0"/>
              </a:rPr>
              <a:t>Had scanned images in a database in a matter of a couple hours; metadata, and minimal customization took a bit longer</a:t>
            </a:r>
          </a:p>
          <a:p>
            <a:pPr eaLnBrk="1" hangingPunct="1">
              <a:spcBef>
                <a:spcPct val="0"/>
              </a:spcBef>
            </a:pPr>
            <a:r>
              <a:rPr lang="en-US" sz="1600" dirty="0" smtClean="0">
                <a:latin typeface="Arial Black" pitchFamily="34" charset="0"/>
              </a:rPr>
              <a:t>We measured progress in baby steps, were thrilled to have images up</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F88CAE-4157-4E47-AF61-D13ED0D848BF}"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latin typeface="Arial Black" pitchFamily="34" charset="0"/>
              </a:rPr>
              <a:t>This is the search page of our first simple collection all of the settings were default with minimum metadata displayed; only 16 items; only Title and Creator were indexed; </a:t>
            </a:r>
          </a:p>
          <a:p>
            <a:pPr eaLnBrk="1" hangingPunct="1"/>
            <a:r>
              <a:rPr lang="en-US" sz="1600" dirty="0" smtClean="0">
                <a:latin typeface="Arial Black" pitchFamily="34" charset="0"/>
              </a:rPr>
              <a:t>Could be browsed by Title, Creator, Type</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AEC0D7-3F55-4FDF-9D57-D5EFC5F9A443}"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This is a screenshot of basic metadata records, as displayed;</a:t>
            </a:r>
          </a:p>
          <a:p>
            <a:pPr eaLnBrk="1" hangingPunct="1"/>
            <a:r>
              <a:rPr lang="en-US" sz="1400" dirty="0" smtClean="0">
                <a:latin typeface="Arial Black" pitchFamily="34" charset="0"/>
              </a:rPr>
              <a:t>Displayed fields were Title, Subject; Creator; Resource Type; and Date</a:t>
            </a:r>
          </a:p>
          <a:p>
            <a:pPr eaLnBrk="1" hangingPunct="1"/>
            <a:r>
              <a:rPr lang="en-US" sz="1400" dirty="0" smtClean="0">
                <a:latin typeface="Arial Black" pitchFamily="34" charset="0"/>
              </a:rPr>
              <a:t>Right is a closer shot of one of our posters</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3EEB68-512B-4D80-93B0-30ED90EF5162}"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Open source does have some short comings;</a:t>
            </a:r>
          </a:p>
          <a:p>
            <a:pPr eaLnBrk="1" hangingPunct="1"/>
            <a:r>
              <a:rPr lang="en-US" sz="1400" dirty="0" smtClean="0">
                <a:latin typeface="Arial Black" pitchFamily="34" charset="0"/>
              </a:rPr>
              <a:t>Greenstone </a:t>
            </a:r>
            <a:r>
              <a:rPr lang="en-US" sz="1400" dirty="0" smtClean="0">
                <a:latin typeface="Arial Black" pitchFamily="34" charset="0"/>
              </a:rPr>
              <a:t>was a really quite powerful program but there were issues for us;</a:t>
            </a:r>
          </a:p>
          <a:p>
            <a:pPr eaLnBrk="1" hangingPunct="1"/>
            <a:r>
              <a:rPr lang="en-US" sz="1400" dirty="0" smtClean="0">
                <a:latin typeface="Arial Black" pitchFamily="34" charset="0"/>
              </a:rPr>
              <a:t>Any level of customization required considerable HTML knowledge; </a:t>
            </a:r>
            <a:endParaRPr lang="en-US" sz="1400" dirty="0" smtClean="0">
              <a:latin typeface="Arial Black" pitchFamily="34" charset="0"/>
            </a:endParaRPr>
          </a:p>
          <a:p>
            <a:pPr eaLnBrk="1" hangingPunct="1"/>
            <a:r>
              <a:rPr lang="en-US" sz="1400" dirty="0" smtClean="0">
                <a:latin typeface="Arial Black" pitchFamily="34" charset="0"/>
              </a:rPr>
              <a:t>Those </a:t>
            </a:r>
            <a:r>
              <a:rPr lang="en-US" sz="1400" dirty="0" smtClean="0">
                <a:latin typeface="Arial Black" pitchFamily="34" charset="0"/>
              </a:rPr>
              <a:t>of us involved in the project didn’t have a great deal; </a:t>
            </a:r>
            <a:endParaRPr lang="en-US" sz="1400" dirty="0" smtClean="0">
              <a:latin typeface="Arial Black" pitchFamily="34" charset="0"/>
            </a:endParaRPr>
          </a:p>
          <a:p>
            <a:pPr eaLnBrk="1" hangingPunct="1"/>
            <a:r>
              <a:rPr lang="en-US" sz="1400" dirty="0" smtClean="0">
                <a:latin typeface="Arial Black" pitchFamily="34" charset="0"/>
              </a:rPr>
              <a:t>The </a:t>
            </a:r>
            <a:r>
              <a:rPr lang="en-US" sz="1400" dirty="0" smtClean="0">
                <a:latin typeface="Arial Black" pitchFamily="34" charset="0"/>
              </a:rPr>
              <a:t>main source of tech support was the wiki; was not always easy to find a clear answer for specific issues;  Spent a lot of time on what ended up being relatively minor issues;</a:t>
            </a:r>
          </a:p>
          <a:p>
            <a:pPr eaLnBrk="1" hangingPunct="1"/>
            <a:r>
              <a:rPr lang="en-US" sz="1400" dirty="0" smtClean="0">
                <a:latin typeface="Arial Black" pitchFamily="34" charset="0"/>
              </a:rPr>
              <a:t>We came to the realization that you can either pay in money or time, but you will pay</a:t>
            </a:r>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8DFD55-8527-49D5-95FB-1D91B1D9183A}"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For us, it became clear that we open source was not the way to go; We needed more </a:t>
            </a:r>
            <a:r>
              <a:rPr lang="en-US" sz="1400" dirty="0" err="1" smtClean="0">
                <a:latin typeface="Arial Black" pitchFamily="34" charset="0"/>
              </a:rPr>
              <a:t>interms</a:t>
            </a:r>
            <a:r>
              <a:rPr lang="en-US" sz="1400" dirty="0" smtClean="0">
                <a:latin typeface="Arial Black" pitchFamily="34" charset="0"/>
              </a:rPr>
              <a:t> of support</a:t>
            </a:r>
          </a:p>
          <a:p>
            <a:pPr eaLnBrk="1" hangingPunct="1"/>
            <a:r>
              <a:rPr lang="en-US" sz="1400" dirty="0" smtClean="0">
                <a:latin typeface="Arial Black" pitchFamily="34" charset="0"/>
              </a:rPr>
              <a:t>We </a:t>
            </a:r>
            <a:r>
              <a:rPr lang="en-US" sz="1400" dirty="0" smtClean="0">
                <a:latin typeface="Arial Black" pitchFamily="34" charset="0"/>
              </a:rPr>
              <a:t>used our small collection with our free software as justification to get the money for CONTENTdm;</a:t>
            </a:r>
          </a:p>
          <a:p>
            <a:pPr eaLnBrk="1" hangingPunct="1"/>
            <a:r>
              <a:rPr lang="en-US" sz="1400" dirty="0" smtClean="0">
                <a:latin typeface="Arial Black" pitchFamily="34" charset="0"/>
              </a:rPr>
              <a:t>Was much more expensive, but with the cost came access to tech support, and access to optional training session with company reps;</a:t>
            </a:r>
          </a:p>
          <a:p>
            <a:pPr eaLnBrk="1" hangingPunct="1"/>
            <a:r>
              <a:rPr lang="en-US" sz="1600" dirty="0" smtClean="0">
                <a:latin typeface="Albertus Medium" pitchFamily="34" charset="0"/>
              </a:rPr>
              <a:t>Also a unique licensing arrangement where the software license could be distributed by us to other people/institutions has become a corner stone of our digital collections.</a:t>
            </a:r>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A35F77-38FF-458F-816F-760BBCB313E2}"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Proprietary may not be right for all;</a:t>
            </a:r>
          </a:p>
          <a:p>
            <a:pPr eaLnBrk="1" hangingPunct="1"/>
            <a:r>
              <a:rPr lang="en-US" sz="1400" dirty="0" smtClean="0">
                <a:latin typeface="Arial Black" pitchFamily="34" charset="0"/>
              </a:rPr>
              <a:t>Cost </a:t>
            </a:r>
            <a:r>
              <a:rPr lang="en-US" sz="1400" dirty="0" smtClean="0">
                <a:latin typeface="Arial Black" pitchFamily="34" charset="0"/>
              </a:rPr>
              <a:t>is likely the most prohibitive aspects of proprietary software, particularly for smaller institutions;</a:t>
            </a:r>
          </a:p>
          <a:p>
            <a:pPr eaLnBrk="1" hangingPunct="1"/>
            <a:r>
              <a:rPr lang="en-US" sz="1400" dirty="0" smtClean="0">
                <a:latin typeface="Arial Black" pitchFamily="34" charset="0"/>
              </a:rPr>
              <a:t>Open source may work fine, particularly if some staff has good knowledge of HTML etc.;  If we had had a dedicated programmer, we may very well have stayed with open source longer, if for no other reason than cost;</a:t>
            </a:r>
          </a:p>
          <a:p>
            <a:pPr eaLnBrk="1" hangingPunct="1"/>
            <a:r>
              <a:rPr lang="en-US" sz="1400" dirty="0" smtClean="0">
                <a:latin typeface="Arial Black" pitchFamily="34" charset="0"/>
              </a:rPr>
              <a:t>Such factors need to be taken into consideration when choosing the appropriate software</a:t>
            </a:r>
          </a:p>
          <a:p>
            <a:pPr eaLnBrk="1" hangingPunct="1"/>
            <a:endParaRPr lang="en-US" sz="1400" dirty="0" smtClean="0">
              <a:latin typeface="Arial Black" pitchFamily="34" charset="0"/>
            </a:endParaRPr>
          </a:p>
          <a:p>
            <a:pPr eaLnBrk="1" hangingPunct="1"/>
            <a:r>
              <a:rPr lang="en-US" sz="1400" dirty="0" smtClean="0">
                <a:latin typeface="Arial Black" pitchFamily="34" charset="0"/>
              </a:rPr>
              <a:t>Also, you might explore consortia agreements where</a:t>
            </a:r>
            <a:r>
              <a:rPr lang="en-US" sz="1400" baseline="0" dirty="0" smtClean="0">
                <a:latin typeface="Arial Black" pitchFamily="34" charset="0"/>
              </a:rPr>
              <a:t> other institutions share the cost</a:t>
            </a:r>
            <a:endParaRPr lang="en-US" sz="1400" dirty="0" smtClean="0">
              <a:latin typeface="Arial Black" pitchFamily="34" charset="0"/>
            </a:endParaRPr>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BCF7D8-9AB5-4D63-AA0D-C23B1DE16B79}"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After decisions about staffing, software etc, is necessary to start thinking about the mechanics of digitization, and what produces an acceptable level of quality for digitization;</a:t>
            </a:r>
          </a:p>
          <a:p>
            <a:pPr eaLnBrk="1" hangingPunct="1"/>
            <a:r>
              <a:rPr lang="en-US" sz="1400" dirty="0" smtClean="0">
                <a:latin typeface="Arial Black" pitchFamily="34" charset="0"/>
              </a:rPr>
              <a:t>There are 3 types of files to consider—Master files, Access files, Thumbnails;</a:t>
            </a:r>
          </a:p>
          <a:p>
            <a:pPr eaLnBrk="1" hangingPunct="1"/>
            <a:r>
              <a:rPr lang="en-US" sz="1400" dirty="0" smtClean="0">
                <a:latin typeface="Arial Black" pitchFamily="34" charset="0"/>
              </a:rPr>
              <a:t>One of the goals of digitization is often to get items accessible online, but not the only one;</a:t>
            </a:r>
          </a:p>
          <a:p>
            <a:pPr eaLnBrk="1" hangingPunct="1"/>
            <a:r>
              <a:rPr lang="en-US" sz="1400" dirty="0" smtClean="0">
                <a:latin typeface="Arial Black" pitchFamily="34" charset="0"/>
              </a:rPr>
              <a:t>It’s also important to retain a digital copy for archival purposes as well; That’s where the master file is importa</a:t>
            </a:r>
            <a:r>
              <a:rPr lang="en-US" dirty="0" smtClean="0"/>
              <a:t>nt</a:t>
            </a:r>
            <a:endParaRPr lang="en-US" dirty="0"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615D33-E5DB-4198-8CB6-94ED89C6A8F4}"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Master files can often be one of the most problematic files because they are generally fairly large in size; unless you have a server, or very large hard drives, you can run out of space fairly quickly;</a:t>
            </a:r>
          </a:p>
          <a:p>
            <a:pPr eaLnBrk="1" hangingPunct="1"/>
            <a:r>
              <a:rPr lang="en-US" sz="1400" dirty="0" smtClean="0">
                <a:latin typeface="Arial Black" pitchFamily="34" charset="0"/>
              </a:rPr>
              <a:t>That has even been an issue for us, even though we have server space; the entire university uses the network, and our collection grew faster than anyone expected;</a:t>
            </a:r>
          </a:p>
          <a:p>
            <a:pPr eaLnBrk="1" hangingPunct="1"/>
            <a:r>
              <a:rPr lang="en-US" sz="1400" dirty="0" smtClean="0">
                <a:latin typeface="Arial Black" pitchFamily="34" charset="0"/>
              </a:rPr>
              <a:t>World War II collection, for example has become fairly focused on video files—A one hour mp4 video file is about 229 MB; A one hour AVI, which is the digital master, averages about 13GB;  An uncompressed, or at least minimally compressed master is desirable</a:t>
            </a:r>
          </a:p>
          <a:p>
            <a:pPr eaLnBrk="1" hangingPunct="1"/>
            <a:endParaRPr lang="en-US" dirty="0"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17C684-864D-449D-BA9A-9487114706C1}"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Haven’t worked with much audio yet;</a:t>
            </a:r>
          </a:p>
          <a:p>
            <a:pPr eaLnBrk="1" hangingPunct="1"/>
            <a:r>
              <a:rPr lang="en-US" sz="1400" dirty="0" smtClean="0">
                <a:latin typeface="Arial Black" pitchFamily="34" charset="0"/>
              </a:rPr>
              <a:t>The 3 types of files are important regardless of whether you are dealing with images, documents, audio, or video</a:t>
            </a:r>
          </a:p>
          <a:p>
            <a:pPr eaLnBrk="1" hangingPunct="1"/>
            <a:endParaRPr lang="en-US" sz="1400" dirty="0" smtClean="0">
              <a:latin typeface="Arial Black" pitchFamily="34" charset="0"/>
            </a:endParaRPr>
          </a:p>
          <a:p>
            <a:pPr eaLnBrk="1" hangingPunct="1"/>
            <a:r>
              <a:rPr lang="en-US" sz="1400" dirty="0" smtClean="0">
                <a:latin typeface="Arial Black" pitchFamily="34" charset="0"/>
              </a:rPr>
              <a:t>Standards and practices strongly recommend all 3 types of files, but there may be cases where it is simply not possible to maintain a set of all 3;</a:t>
            </a:r>
          </a:p>
          <a:p>
            <a:pPr eaLnBrk="1" hangingPunct="1"/>
            <a:r>
              <a:rPr lang="en-US" sz="1400" dirty="0" smtClean="0">
                <a:latin typeface="Arial Black" pitchFamily="34" charset="0"/>
              </a:rPr>
              <a:t>You have to create the highest quality that is feasible; </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486A41-5EFD-4766-A1A1-D4980308A451}"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7509D74-D263-4F13-934E-4C28462CC4B4}"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Access files</a:t>
            </a:r>
          </a:p>
          <a:p>
            <a:pPr eaLnBrk="1" hangingPunct="1"/>
            <a:r>
              <a:rPr lang="en-US" sz="1400" dirty="0" smtClean="0">
                <a:latin typeface="Arial Black" pitchFamily="34" charset="0"/>
              </a:rPr>
              <a:t>Lower quality, but--If </a:t>
            </a:r>
            <a:r>
              <a:rPr lang="en-US" sz="1400" dirty="0" smtClean="0">
                <a:latin typeface="Arial Black" pitchFamily="34" charset="0"/>
              </a:rPr>
              <a:t>you don’t have server space or large hard drives, it may not feasible to keeps such large files;</a:t>
            </a:r>
          </a:p>
          <a:p>
            <a:pPr eaLnBrk="1" hangingPunct="1"/>
            <a:r>
              <a:rPr lang="en-US" sz="1400" dirty="0" smtClean="0">
                <a:latin typeface="Arial Black" pitchFamily="34" charset="0"/>
              </a:rPr>
              <a:t>In such cases the only option might be to keep lower resolution files, like MPEGS, or JPEGS;</a:t>
            </a:r>
          </a:p>
          <a:p>
            <a:pPr eaLnBrk="1" hangingPunct="1"/>
            <a:r>
              <a:rPr lang="en-US" sz="1400" dirty="0" smtClean="0">
                <a:latin typeface="Arial Black" pitchFamily="34" charset="0"/>
              </a:rPr>
              <a:t>If the files are not going to be edited and resaved in anyway, might be easier to get away with only the access files;</a:t>
            </a:r>
          </a:p>
          <a:p>
            <a:pPr eaLnBrk="1" hangingPunct="1"/>
            <a:r>
              <a:rPr lang="en-US" sz="1400" dirty="0" smtClean="0">
                <a:latin typeface="Arial Black" pitchFamily="34" charset="0"/>
              </a:rPr>
              <a:t>If files will be edited, or prints made, lower resolution will likely not suffice</a:t>
            </a:r>
          </a:p>
          <a:p>
            <a:pPr eaLnBrk="1" hangingPunct="1"/>
            <a:endParaRPr lang="en-US" sz="1400" dirty="0" smtClean="0">
              <a:latin typeface="Arial Black" pitchFamily="34" charset="0"/>
            </a:endParaRP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3F4B5A-34DE-45E8-8222-480BABC4211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With access files it is useful to try to have compatible formats with major online players;</a:t>
            </a:r>
          </a:p>
          <a:p>
            <a:pPr eaLnBrk="1" hangingPunct="1"/>
            <a:r>
              <a:rPr lang="en-US" sz="1400" dirty="0" smtClean="0">
                <a:latin typeface="Arial Black" pitchFamily="34" charset="0"/>
              </a:rPr>
              <a:t>If the player is free, may be able to simply put a note on the record saying what is needed;</a:t>
            </a:r>
          </a:p>
          <a:p>
            <a:pPr eaLnBrk="1" hangingPunct="1"/>
            <a:r>
              <a:rPr lang="en-US" sz="1400" dirty="0" smtClean="0">
                <a:latin typeface="Arial Black" pitchFamily="34" charset="0"/>
              </a:rPr>
              <a:t>Also maybe a link where to get the player;</a:t>
            </a:r>
          </a:p>
          <a:p>
            <a:pPr eaLnBrk="1" hangingPunct="1"/>
            <a:r>
              <a:rPr lang="en-US" sz="1400" dirty="0" smtClean="0">
                <a:latin typeface="Arial Black" pitchFamily="34" charset="0"/>
              </a:rPr>
              <a:t>With digital media there may be an issue with trying to prevent unauthorized use;  Images could be banded, watermarked etc;  Audio/video might be trickier, if perceived as a problem, might be necessary to restrict access;</a:t>
            </a:r>
          </a:p>
          <a:p>
            <a:pPr eaLnBrk="1" hangingPunct="1"/>
            <a:r>
              <a:rPr lang="en-US" sz="1400" dirty="0" smtClean="0">
                <a:latin typeface="Arial Black" pitchFamily="34" charset="0"/>
              </a:rPr>
              <a:t>Our philosophy so far has been to be as open as possible;</a:t>
            </a:r>
          </a:p>
          <a:p>
            <a:pPr eaLnBrk="1" hangingPunct="1"/>
            <a:r>
              <a:rPr lang="en-US" sz="1400" dirty="0" smtClean="0">
                <a:latin typeface="Arial Black" pitchFamily="34" charset="0"/>
              </a:rPr>
              <a:t>So far we haven’t had any major issues</a:t>
            </a:r>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C8B1A3-5B23-4D61-A567-E87005FE77DB}"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The third file type;  Think of it as an index print of the object</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8B8635-5346-46B8-95A8-748BDFEA7CF6}"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Black" pitchFamily="34" charset="0"/>
              </a:rPr>
              <a:t>We are lucky to be able to take advantage of our university tech services department;  They handle backups</a:t>
            </a:r>
          </a:p>
          <a:p>
            <a:r>
              <a:rPr lang="en-US" sz="1400" dirty="0" smtClean="0">
                <a:latin typeface="Arial Black" pitchFamily="34" charset="0"/>
              </a:rPr>
              <a:t>Gets rid of much stress related to these issues</a:t>
            </a:r>
            <a:endParaRPr lang="en-US" sz="1400" dirty="0">
              <a:latin typeface="Arial Black" pitchFamily="34" charset="0"/>
            </a:endParaRPr>
          </a:p>
        </p:txBody>
      </p:sp>
      <p:sp>
        <p:nvSpPr>
          <p:cNvPr id="4" name="Slide Number Placeholder 3"/>
          <p:cNvSpPr>
            <a:spLocks noGrp="1"/>
          </p:cNvSpPr>
          <p:nvPr>
            <p:ph type="sldNum" sz="quarter" idx="10"/>
          </p:nvPr>
        </p:nvSpPr>
        <p:spPr/>
        <p:txBody>
          <a:bodyPr/>
          <a:lstStyle/>
          <a:p>
            <a:pPr>
              <a:defRPr/>
            </a:pPr>
            <a:fld id="{47509D74-D263-4F13-934E-4C28462CC4B4}"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Black" pitchFamily="34" charset="0"/>
              </a:rPr>
              <a:t>Many of the institutions we work with have</a:t>
            </a:r>
            <a:r>
              <a:rPr lang="en-US" sz="1400" baseline="0" dirty="0" smtClean="0">
                <a:latin typeface="Arial Black" pitchFamily="34" charset="0"/>
              </a:rPr>
              <a:t> limited technology infrastructures, or are limited by some constraint and many use external drives, discs etc.; Their collections reside on our servers and those online collections are backed up by us, but we typically don’t maintain master files for </a:t>
            </a:r>
            <a:r>
              <a:rPr lang="en-US" sz="1400" baseline="0" dirty="0" smtClean="0">
                <a:latin typeface="Arial Black" pitchFamily="34" charset="0"/>
              </a:rPr>
              <a:t>them; Point is, you need to try to follow as closely as you can, but must be practical too</a:t>
            </a:r>
            <a:endParaRPr lang="en-US" sz="1400" dirty="0">
              <a:latin typeface="Arial Black" pitchFamily="34" charset="0"/>
            </a:endParaRPr>
          </a:p>
        </p:txBody>
      </p:sp>
      <p:sp>
        <p:nvSpPr>
          <p:cNvPr id="4" name="Slide Number Placeholder 3"/>
          <p:cNvSpPr>
            <a:spLocks noGrp="1"/>
          </p:cNvSpPr>
          <p:nvPr>
            <p:ph type="sldNum" sz="quarter" idx="10"/>
          </p:nvPr>
        </p:nvSpPr>
        <p:spPr/>
        <p:txBody>
          <a:bodyPr/>
          <a:lstStyle/>
          <a:p>
            <a:pPr>
              <a:defRPr/>
            </a:pPr>
            <a:fld id="{47509D74-D263-4F13-934E-4C28462CC4B4}"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latin typeface="Arial Black" pitchFamily="34" charset="0"/>
              </a:rPr>
              <a:t>Now, a little bit about metadata;</a:t>
            </a:r>
          </a:p>
          <a:p>
            <a:pPr eaLnBrk="1" hangingPunct="1"/>
            <a:r>
              <a:rPr lang="en-US" sz="1600" dirty="0" smtClean="0">
                <a:latin typeface="Arial Black" pitchFamily="34" charset="0"/>
              </a:rPr>
              <a:t>One </a:t>
            </a:r>
            <a:r>
              <a:rPr lang="en-US" sz="1600" dirty="0" smtClean="0">
                <a:latin typeface="Arial Black" pitchFamily="34" charset="0"/>
              </a:rPr>
              <a:t>of the benefits of using collection management software is that it gives the ability to attach a metadata record to each item;</a:t>
            </a:r>
          </a:p>
          <a:p>
            <a:pPr eaLnBrk="1" hangingPunct="1"/>
            <a:endParaRPr lang="en-US" sz="1600" dirty="0" smtClean="0">
              <a:latin typeface="Arial Black" pitchFamily="34" charset="0"/>
            </a:endParaRPr>
          </a:p>
          <a:p>
            <a:pPr eaLnBrk="1" hangingPunct="1"/>
            <a:r>
              <a:rPr lang="en-US" sz="1600" dirty="0" smtClean="0">
                <a:latin typeface="Arial Black" pitchFamily="34" charset="0"/>
              </a:rPr>
              <a:t>Records can be</a:t>
            </a:r>
            <a:r>
              <a:rPr lang="en-US" sz="1600" baseline="0" dirty="0" smtClean="0">
                <a:latin typeface="Arial Black" pitchFamily="34" charset="0"/>
              </a:rPr>
              <a:t> easily indexed, edited</a:t>
            </a:r>
            <a:endParaRPr lang="en-US" sz="1600" dirty="0" smtClean="0">
              <a:latin typeface="Arial Black" pitchFamily="34" charset="0"/>
            </a:endParaRP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F6788C-2B67-4452-A491-D612226936CC}"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latin typeface="Arial Black" pitchFamily="34" charset="0"/>
              </a:rPr>
              <a:t>These are just a few of the Schemas currently in use;</a:t>
            </a:r>
          </a:p>
          <a:p>
            <a:pPr eaLnBrk="1" hangingPunct="1"/>
            <a:r>
              <a:rPr lang="en-US" sz="1600" dirty="0" smtClean="0">
                <a:latin typeface="Arial Black" pitchFamily="34" charset="0"/>
              </a:rPr>
              <a:t>CONTENTdm supports Dublin Core, simple; and qualified</a:t>
            </a:r>
          </a:p>
          <a:p>
            <a:pPr eaLnBrk="1" hangingPunct="1"/>
            <a:r>
              <a:rPr lang="en-US" sz="1600" dirty="0" smtClean="0">
                <a:latin typeface="Arial Black" pitchFamily="34" charset="0"/>
              </a:rPr>
              <a:t>Also supports VRA Core</a:t>
            </a:r>
          </a:p>
          <a:p>
            <a:pPr eaLnBrk="1" hangingPunct="1"/>
            <a:r>
              <a:rPr lang="en-US" sz="1600" dirty="0" smtClean="0">
                <a:latin typeface="Arial Black" pitchFamily="34" charset="0"/>
              </a:rPr>
              <a:t>I believe you can make</a:t>
            </a:r>
            <a:r>
              <a:rPr lang="en-US" sz="1600" baseline="0" dirty="0" smtClean="0">
                <a:latin typeface="Arial Black" pitchFamily="34" charset="0"/>
              </a:rPr>
              <a:t> it use METS too but not supported natively</a:t>
            </a:r>
            <a:endParaRPr lang="en-US" sz="1600" dirty="0" smtClean="0">
              <a:latin typeface="Arial Black" pitchFamily="34" charset="0"/>
            </a:endParaRPr>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8E1079-5B55-45C7-8180-B754764DAC34}"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latin typeface="Arial Black" pitchFamily="34" charset="0"/>
              </a:rPr>
              <a:t>Dublin Core is what we use;</a:t>
            </a:r>
          </a:p>
          <a:p>
            <a:pPr eaLnBrk="1" hangingPunct="1"/>
            <a:r>
              <a:rPr lang="en-US" sz="1600" dirty="0" smtClean="0">
                <a:latin typeface="Arial Black" pitchFamily="34" charset="0"/>
              </a:rPr>
              <a:t>Very flexible system; can describe a wide range of objects in a variety of formats</a:t>
            </a:r>
          </a:p>
          <a:p>
            <a:pPr eaLnBrk="1" hangingPunct="1"/>
            <a:r>
              <a:rPr lang="en-US" sz="1600" dirty="0" smtClean="0">
                <a:latin typeface="Arial Black" pitchFamily="34" charset="0"/>
              </a:rPr>
              <a:t>Not overwhelming</a:t>
            </a:r>
          </a:p>
          <a:p>
            <a:pPr eaLnBrk="1" hangingPunct="1"/>
            <a:endParaRPr lang="en-US" sz="1600" dirty="0" smtClean="0">
              <a:latin typeface="Arial Black" pitchFamily="34" charset="0"/>
            </a:endParaRPr>
          </a:p>
          <a:p>
            <a:pPr eaLnBrk="1" hangingPunct="1"/>
            <a:r>
              <a:rPr lang="en-US" sz="1600" dirty="0" smtClean="0">
                <a:latin typeface="Arial Black" pitchFamily="34" charset="0"/>
              </a:rPr>
              <a:t>Mainly only descriptive</a:t>
            </a:r>
            <a:r>
              <a:rPr lang="en-US" sz="1600" baseline="0" dirty="0" smtClean="0">
                <a:latin typeface="Arial Black" pitchFamily="34" charset="0"/>
              </a:rPr>
              <a:t> metadata</a:t>
            </a:r>
            <a:endParaRPr lang="en-US" sz="1600" dirty="0" smtClean="0">
              <a:latin typeface="Arial Black" pitchFamily="34" charset="0"/>
            </a:endParaRP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8551E1-5418-4AD6-AE7B-7644888E46BE}"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Black" pitchFamily="34" charset="0"/>
              </a:rPr>
              <a:t>More about DC can be found at it’s site, including definitions, usage guides etc.</a:t>
            </a:r>
            <a:endParaRPr lang="en-US" sz="1400" dirty="0">
              <a:latin typeface="Arial Black" pitchFamily="34" charset="0"/>
            </a:endParaRPr>
          </a:p>
        </p:txBody>
      </p:sp>
      <p:sp>
        <p:nvSpPr>
          <p:cNvPr id="4" name="Slide Number Placeholder 3"/>
          <p:cNvSpPr>
            <a:spLocks noGrp="1"/>
          </p:cNvSpPr>
          <p:nvPr>
            <p:ph type="sldNum" sz="quarter" idx="10"/>
          </p:nvPr>
        </p:nvSpPr>
        <p:spPr/>
        <p:txBody>
          <a:bodyPr/>
          <a:lstStyle/>
          <a:p>
            <a:pPr>
              <a:defRPr/>
            </a:pPr>
            <a:fld id="{47509D74-D263-4F13-934E-4C28462CC4B4}"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600" dirty="0" smtClean="0">
                <a:latin typeface="Arial Black" pitchFamily="34" charset="0"/>
              </a:rPr>
              <a:t>Our Digital collections experiment started a little over 2 years ago;</a:t>
            </a:r>
          </a:p>
          <a:p>
            <a:pPr eaLnBrk="1" hangingPunct="1"/>
            <a:r>
              <a:rPr lang="en-US" sz="1600" dirty="0" smtClean="0">
                <a:latin typeface="Arial Black" pitchFamily="34" charset="0"/>
              </a:rPr>
              <a:t>We’ve grown into our own department with a full time librarian</a:t>
            </a:r>
          </a:p>
          <a:p>
            <a:pPr eaLnBrk="1" hangingPunct="1"/>
            <a:r>
              <a:rPr lang="en-US" sz="1600" dirty="0" smtClean="0">
                <a:latin typeface="Arial Black" pitchFamily="34" charset="0"/>
              </a:rPr>
              <a:t>We are under the umbrella of systems in our </a:t>
            </a:r>
            <a:r>
              <a:rPr lang="en-US" sz="1600" dirty="0" smtClean="0">
                <a:latin typeface="Arial Black" pitchFamily="34" charset="0"/>
              </a:rPr>
              <a:t>library;</a:t>
            </a:r>
          </a:p>
          <a:p>
            <a:pPr eaLnBrk="1" hangingPunct="1"/>
            <a:r>
              <a:rPr lang="en-US" sz="1600" dirty="0" smtClean="0">
                <a:latin typeface="Arial Black" pitchFamily="34" charset="0"/>
              </a:rPr>
              <a:t>Got more people helping</a:t>
            </a:r>
            <a:endParaRPr lang="en-US" sz="1600" dirty="0" smtClean="0">
              <a:latin typeface="Arial Black" pitchFamily="34" charset="0"/>
            </a:endParaRP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B34621-411E-4D7A-A616-029A3274E478}"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This is a quote that I thought was very interesting, particularly in</a:t>
            </a:r>
            <a:r>
              <a:rPr lang="en-US" sz="1600" baseline="0" dirty="0" smtClean="0">
                <a:latin typeface="Arial Black" pitchFamily="34" charset="0"/>
              </a:rPr>
              <a:t> a library context.  Traditionally, libraries have depended on people coming to where we are.  People now expect things to come to them, wherever they might be.  This is the reality in which libraries work now.</a:t>
            </a:r>
            <a:endParaRPr lang="en-US" sz="1600" dirty="0" smtClean="0">
              <a:latin typeface="Arial Black" pitchFamily="34" charset="0"/>
            </a:endParaRPr>
          </a:p>
          <a:p>
            <a:pPr eaLnBrk="1" hangingPunct="1">
              <a:spcBef>
                <a:spcPct val="0"/>
              </a:spcBef>
            </a:pPr>
            <a:endParaRPr lang="en-US" sz="1600"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6F1671-093D-49D8-BEC1-A9CABF7A6C79}"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Funding is always a concern;</a:t>
            </a:r>
          </a:p>
          <a:p>
            <a:pPr eaLnBrk="1" hangingPunct="1"/>
            <a:r>
              <a:rPr lang="en-US" sz="1400" dirty="0" smtClean="0">
                <a:latin typeface="Arial Black" pitchFamily="34" charset="0"/>
              </a:rPr>
              <a:t>We </a:t>
            </a:r>
            <a:r>
              <a:rPr lang="en-US" sz="1400" dirty="0" smtClean="0">
                <a:latin typeface="Arial Black" pitchFamily="34" charset="0"/>
              </a:rPr>
              <a:t>were lucky that our university president at the time we started was very enthusiastic about the possibilities of the project, based on what he saw with the pilot; Was very easy to sell;</a:t>
            </a:r>
          </a:p>
          <a:p>
            <a:pPr eaLnBrk="1" hangingPunct="1"/>
            <a:r>
              <a:rPr lang="en-US" sz="1400" dirty="0" smtClean="0">
                <a:latin typeface="Arial Black" pitchFamily="34" charset="0"/>
              </a:rPr>
              <a:t>We recently received an LSTA grant that will help to fund our efforts in working with external groups</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0DCDBD-23B0-4937-A04D-E82F92199597}"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5 collections with objects in them online;</a:t>
            </a:r>
          </a:p>
          <a:p>
            <a:pPr eaLnBrk="1" hangingPunct="1"/>
            <a:r>
              <a:rPr lang="en-US" sz="1400" dirty="0" smtClean="0">
                <a:latin typeface="Arial Black" pitchFamily="34" charset="0"/>
              </a:rPr>
              <a:t>More on the horizon; Digital collections department works very closely with archives/Special Collections dept;</a:t>
            </a:r>
          </a:p>
          <a:p>
            <a:pPr eaLnBrk="1" hangingPunct="1"/>
            <a:r>
              <a:rPr lang="en-US" sz="1400" dirty="0" smtClean="0">
                <a:latin typeface="Arial Black" pitchFamily="34" charset="0"/>
              </a:rPr>
              <a:t>Hope to digitize some new collections</a:t>
            </a:r>
          </a:p>
          <a:p>
            <a:pPr eaLnBrk="1" hangingPunct="1"/>
            <a:r>
              <a:rPr lang="en-US" sz="1400" dirty="0" smtClean="0">
                <a:latin typeface="Arial Black" pitchFamily="34" charset="0"/>
              </a:rPr>
              <a:t>Have put much effort into working with smaller local institutions and groups; We are in a position of offer access to resources and expertise to them; helps bring these unique collections to a wider range of people; Helps the university build valuable community relationships as well</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B47F21-F4F6-4997-83D3-CC44FD562F2D}"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400" dirty="0" smtClean="0">
                <a:latin typeface="Arial Black" pitchFamily="34" charset="0"/>
              </a:rPr>
              <a:t>Though we have progressed all the issues related to standards, formats etc. are ongoing;</a:t>
            </a:r>
          </a:p>
          <a:p>
            <a:pPr eaLnBrk="1" hangingPunct="1"/>
            <a:r>
              <a:rPr lang="en-US" sz="1400" dirty="0" smtClean="0">
                <a:latin typeface="Arial Black" pitchFamily="34" charset="0"/>
              </a:rPr>
              <a:t>The digital environment/technology is constantly evolving; important to stay informed and re-evaluate regularly</a:t>
            </a:r>
          </a:p>
          <a:p>
            <a:pPr eaLnBrk="1" hangingPunct="1"/>
            <a:r>
              <a:rPr lang="en-US" sz="1400" dirty="0" smtClean="0">
                <a:latin typeface="Arial Black" pitchFamily="34" charset="0"/>
              </a:rPr>
              <a:t>Recently</a:t>
            </a:r>
            <a:r>
              <a:rPr lang="en-US" sz="1400" baseline="0" dirty="0" smtClean="0">
                <a:latin typeface="Arial Black" pitchFamily="34" charset="0"/>
              </a:rPr>
              <a:t> our biggest problem is that we have run out of server space; We sill have room to put collections up via CONTENTdm, but we have no place on the server to place master files; we have approximately 2TB of AVI files to store w/ more on the way, and less than half of those currently reside on a server—That does not include MPEGs, JPEGS,  TIFFS, WAVs etc.  We will soon have our own server for the collections so we can continue to grow;</a:t>
            </a:r>
          </a:p>
          <a:p>
            <a:pPr eaLnBrk="1" hangingPunct="1"/>
            <a:r>
              <a:rPr lang="en-US" sz="1400" baseline="0" dirty="0" smtClean="0">
                <a:latin typeface="Arial Black" pitchFamily="34" charset="0"/>
              </a:rPr>
              <a:t>In the process of renewing our major grant to continue funding our efforts</a:t>
            </a:r>
            <a:endParaRPr lang="en-US" sz="1400" dirty="0" smtClean="0">
              <a:latin typeface="Arial Black" pitchFamily="34" charset="0"/>
            </a:endParaRP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6D9147-E0D3-4E2A-A638-A6E4F3F2D34D}" type="slidenum">
              <a:rPr lang="en-US" smtClean="0"/>
              <a:pPr/>
              <a:t>45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As technology has proliferated, some have said it would be the end of libraries;</a:t>
            </a:r>
          </a:p>
          <a:p>
            <a:pPr eaLnBrk="1" hangingPunct="1">
              <a:spcBef>
                <a:spcPct val="0"/>
              </a:spcBef>
            </a:pPr>
            <a:r>
              <a:rPr lang="en-US" sz="1600" dirty="0" smtClean="0">
                <a:latin typeface="Arial Black" pitchFamily="34" charset="0"/>
              </a:rPr>
              <a:t>Not true—There is more information than ever that needs to be organized and accessed; Just in different way</a:t>
            </a:r>
          </a:p>
          <a:p>
            <a:pPr eaLnBrk="1" hangingPunct="1">
              <a:spcBef>
                <a:spcPct val="0"/>
              </a:spcBef>
            </a:pPr>
            <a:r>
              <a:rPr lang="en-US" sz="1600" dirty="0" smtClean="0">
                <a:latin typeface="Arial Black" pitchFamily="34" charset="0"/>
              </a:rPr>
              <a:t>Digital Collections are one way to use technology to our advantage</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0A2D7-6417-456F-912B-9433F39E209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Digital collections do have advantages over traditional ones;</a:t>
            </a:r>
          </a:p>
          <a:p>
            <a:pPr eaLnBrk="1" hangingPunct="1">
              <a:spcBef>
                <a:spcPct val="0"/>
              </a:spcBef>
            </a:pPr>
            <a:r>
              <a:rPr lang="en-US" sz="1600" dirty="0" smtClean="0">
                <a:latin typeface="Arial Black" pitchFamily="34" charset="0"/>
              </a:rPr>
              <a:t>Not bound or limited by geography</a:t>
            </a:r>
            <a:r>
              <a:rPr lang="en-US" sz="1600" dirty="0" smtClean="0">
                <a:latin typeface="Arial Black" pitchFamily="34" charset="0"/>
              </a:rPr>
              <a:t>;</a:t>
            </a:r>
          </a:p>
          <a:p>
            <a:pPr eaLnBrk="1" hangingPunct="1">
              <a:spcBef>
                <a:spcPct val="0"/>
              </a:spcBef>
            </a:pPr>
            <a:r>
              <a:rPr lang="en-US" sz="1600" dirty="0" smtClean="0">
                <a:latin typeface="Arial Black" pitchFamily="34" charset="0"/>
              </a:rPr>
              <a:t>Accessible</a:t>
            </a:r>
            <a:r>
              <a:rPr lang="en-US" sz="1600" baseline="0" dirty="0" smtClean="0">
                <a:latin typeface="Arial Black" pitchFamily="34" charset="0"/>
              </a:rPr>
              <a:t> all the time</a:t>
            </a:r>
            <a:endParaRPr lang="en-US" sz="1600" dirty="0" smtClean="0">
              <a:latin typeface="Arial Black" pitchFamily="34" charset="0"/>
            </a:endParaRPr>
          </a:p>
          <a:p>
            <a:pPr eaLnBrk="1" hangingPunct="1">
              <a:spcBef>
                <a:spcPct val="0"/>
              </a:spcBef>
            </a:pPr>
            <a:r>
              <a:rPr lang="en-US" sz="1600" dirty="0" smtClean="0">
                <a:latin typeface="Arial Black" pitchFamily="34" charset="0"/>
              </a:rPr>
              <a:t>Can prolong life of fragile or delicate materials</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0BD41A-304C-4264-8DE7-F02C6240E0C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So the question is—Where do I begin?</a:t>
            </a:r>
          </a:p>
          <a:p>
            <a:pPr eaLnBrk="1" hangingPunct="1">
              <a:spcBef>
                <a:spcPct val="0"/>
              </a:spcBef>
            </a:pPr>
            <a:r>
              <a:rPr lang="en-US" sz="1600" dirty="0" smtClean="0">
                <a:latin typeface="Arial Black" pitchFamily="34" charset="0"/>
              </a:rPr>
              <a:t>Almost </a:t>
            </a:r>
            <a:r>
              <a:rPr lang="en-US" sz="1600" dirty="0" smtClean="0">
                <a:latin typeface="Arial Black" pitchFamily="34" charset="0"/>
              </a:rPr>
              <a:t>any individual or institution can explore digitization with relatively simple technology;</a:t>
            </a:r>
          </a:p>
          <a:p>
            <a:pPr eaLnBrk="1" hangingPunct="1">
              <a:spcBef>
                <a:spcPct val="0"/>
              </a:spcBef>
            </a:pPr>
            <a:r>
              <a:rPr lang="en-US" sz="1600" dirty="0" smtClean="0">
                <a:latin typeface="Arial Black" pitchFamily="34" charset="0"/>
              </a:rPr>
              <a:t>Can seem overwhelming at the beginning</a:t>
            </a:r>
          </a:p>
          <a:p>
            <a:pPr eaLnBrk="1" hangingPunct="1">
              <a:spcBef>
                <a:spcPct val="0"/>
              </a:spcBef>
            </a:pPr>
            <a:r>
              <a:rPr lang="en-US" sz="1600" dirty="0" smtClean="0">
                <a:latin typeface="Arial Black" pitchFamily="34" charset="0"/>
              </a:rPr>
              <a:t>Is a new field; not always consensus on practices, but there are some guidelines out there</a:t>
            </a:r>
          </a:p>
          <a:p>
            <a:pPr eaLnBrk="1" hangingPunct="1">
              <a:spcBef>
                <a:spcPct val="0"/>
              </a:spcBef>
            </a:pPr>
            <a:r>
              <a:rPr lang="en-US" sz="1600" dirty="0" smtClean="0">
                <a:latin typeface="Arial Black" pitchFamily="34" charset="0"/>
              </a:rPr>
              <a:t>Fun time to be in field; have some latitude</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033239-592D-4D91-8A7F-F483E8342B2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This is what I plan to </a:t>
            </a:r>
            <a:r>
              <a:rPr lang="en-US" sz="1600" dirty="0" smtClean="0">
                <a:latin typeface="Arial Black" pitchFamily="34" charset="0"/>
              </a:rPr>
              <a:t>cover:</a:t>
            </a:r>
          </a:p>
          <a:p>
            <a:pPr eaLnBrk="1" hangingPunct="1">
              <a:spcBef>
                <a:spcPct val="0"/>
              </a:spcBef>
            </a:pPr>
            <a:r>
              <a:rPr lang="en-US" sz="1600" dirty="0" smtClean="0">
                <a:latin typeface="Arial Black" pitchFamily="34" charset="0"/>
              </a:rPr>
              <a:t>Want to talk</a:t>
            </a:r>
            <a:r>
              <a:rPr lang="en-US" sz="1600" baseline="0" dirty="0" smtClean="0">
                <a:latin typeface="Arial Black" pitchFamily="34" charset="0"/>
              </a:rPr>
              <a:t> a little about admin. Issues do deal w/ before digitization</a:t>
            </a:r>
          </a:p>
          <a:p>
            <a:pPr eaLnBrk="1" hangingPunct="1">
              <a:spcBef>
                <a:spcPct val="0"/>
              </a:spcBef>
            </a:pPr>
            <a:r>
              <a:rPr lang="en-US" sz="1600" baseline="0" dirty="0" smtClean="0">
                <a:latin typeface="Arial Black" pitchFamily="34" charset="0"/>
              </a:rPr>
              <a:t>Some mechanics of digitization</a:t>
            </a:r>
          </a:p>
          <a:p>
            <a:pPr eaLnBrk="1" hangingPunct="1">
              <a:spcBef>
                <a:spcPct val="0"/>
              </a:spcBef>
            </a:pPr>
            <a:r>
              <a:rPr lang="en-US" sz="1600" baseline="0" dirty="0" smtClean="0">
                <a:latin typeface="Arial Black" pitchFamily="34" charset="0"/>
              </a:rPr>
              <a:t>Where we started; where we are today</a:t>
            </a:r>
            <a:endParaRPr lang="en-US" sz="1600" dirty="0" smtClean="0">
              <a:latin typeface="Arial Black" pitchFamily="34" charset="0"/>
            </a:endParaRPr>
          </a:p>
          <a:p>
            <a:pPr eaLnBrk="1" hangingPunct="1">
              <a:spcBef>
                <a:spcPct val="0"/>
              </a:spcBef>
            </a:pPr>
            <a:r>
              <a:rPr lang="en-US" sz="1600" dirty="0" smtClean="0">
                <a:latin typeface="Arial Black" pitchFamily="34" charset="0"/>
              </a:rPr>
              <a:t>The information here is informed by my specific experiences with digital collections;</a:t>
            </a:r>
          </a:p>
          <a:p>
            <a:pPr eaLnBrk="1" hangingPunct="1">
              <a:spcBef>
                <a:spcPct val="0"/>
              </a:spcBef>
            </a:pPr>
            <a:r>
              <a:rPr lang="en-US" sz="1600" dirty="0" smtClean="0">
                <a:latin typeface="Arial Black" pitchFamily="34" charset="0"/>
              </a:rPr>
              <a:t>By no means is it comprehensive or definitive</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D3AD15-E83B-4E43-B4E4-62C6ADE2CA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smtClean="0">
                <a:latin typeface="Arial Black" pitchFamily="34" charset="0"/>
              </a:rPr>
              <a:t>These next few slides address issues related to planning</a:t>
            </a:r>
          </a:p>
          <a:p>
            <a:pPr eaLnBrk="1" hangingPunct="1">
              <a:spcBef>
                <a:spcPct val="0"/>
              </a:spcBef>
            </a:pPr>
            <a:r>
              <a:rPr lang="en-US" sz="1600" dirty="0" smtClean="0">
                <a:latin typeface="Arial Black" pitchFamily="34" charset="0"/>
              </a:rPr>
              <a:t>It is important to try to do as much planning as possible before you start to make the process go more smoothly</a:t>
            </a:r>
          </a:p>
          <a:p>
            <a:pPr eaLnBrk="1" hangingPunct="1">
              <a:spcBef>
                <a:spcPct val="0"/>
              </a:spcBef>
            </a:pPr>
            <a:r>
              <a:rPr lang="en-US" sz="1600" dirty="0" smtClean="0">
                <a:latin typeface="Arial Black" pitchFamily="34" charset="0"/>
              </a:rPr>
              <a:t>These are some of the issues that will need to be </a:t>
            </a:r>
            <a:r>
              <a:rPr lang="en-US" sz="1600" dirty="0" smtClean="0">
                <a:latin typeface="Arial Black" pitchFamily="34" charset="0"/>
              </a:rPr>
              <a:t>addressed:</a:t>
            </a:r>
          </a:p>
          <a:p>
            <a:pPr eaLnBrk="1" hangingPunct="1">
              <a:spcBef>
                <a:spcPct val="0"/>
              </a:spcBef>
            </a:pPr>
            <a:r>
              <a:rPr lang="en-US" sz="1600" dirty="0" smtClean="0">
                <a:latin typeface="Arial Black" pitchFamily="34" charset="0"/>
              </a:rPr>
              <a:t>Software used, file</a:t>
            </a:r>
            <a:r>
              <a:rPr lang="en-US" sz="1600" baseline="0" dirty="0" smtClean="0">
                <a:latin typeface="Arial Black" pitchFamily="34" charset="0"/>
              </a:rPr>
              <a:t> formats, storage</a:t>
            </a:r>
            <a:endParaRPr lang="en-US" sz="1600" dirty="0" smtClean="0">
              <a:latin typeface="Arial Black" pitchFamily="34" charset="0"/>
            </a:endParaRP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CE0FC-01E4-488A-8D12-8327623956D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13C43F45-FD31-4E5B-9262-ACFED86CEE19}" type="datetimeFigureOut">
              <a:rPr lang="en-US"/>
              <a:pPr>
                <a:defRPr/>
              </a:pPr>
              <a:t>2/20/2009</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CA054D5-C908-474D-85BC-55A583B1A2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74728ED-DA7D-4697-9ABD-085403B1A08F}" type="datetimeFigureOut">
              <a:rPr lang="en-US"/>
              <a:pPr>
                <a:defRPr/>
              </a:pPr>
              <a:t>2/20/2009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4561B06-AF76-402B-A03A-346A171A19E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C5CE608-EDC1-4BFB-B7A8-F4E672AAF4CE}" type="datetimeFigureOut">
              <a:rPr lang="en-US"/>
              <a:pPr>
                <a:defRPr/>
              </a:pPr>
              <a:t>2/20/2009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60B932-6598-415C-842E-FC9ACC92ED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F0046802-9024-4B95-BC74-C2004629A4B0}" type="datetimeFigureOut">
              <a:rPr lang="en-US"/>
              <a:pPr>
                <a:defRPr/>
              </a:pPr>
              <a:t>2/20/2009</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40B5F5C-4C4A-47F2-9598-6E2F1AF6EA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DA06763-8B3D-485A-B07D-EE364D05354C}" type="datetimeFigureOut">
              <a:rPr lang="en-US"/>
              <a:pPr>
                <a:defRPr/>
              </a:pPr>
              <a:t>2/20/2009</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CD98D4B3-A49B-4712-9703-868CBC83C5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fld id="{8FEE6CF0-8AA3-443D-BB31-5A599A88424C}" type="datetimeFigureOut">
              <a:rPr lang="en-US"/>
              <a:pPr>
                <a:defRPr/>
              </a:pPr>
              <a:t>2/20/2009</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9A9C30B-ECEE-48BF-8E1D-1C964E4BC6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8D728E2-DD34-4C3B-A547-A50780488424}" type="datetimeFigureOut">
              <a:rPr lang="en-US"/>
              <a:pPr>
                <a:defRPr/>
              </a:pPr>
              <a:t>2/20/2009</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AF4FF1E4-5234-457D-BC38-A37B83F1FB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0CEE092-EE3B-4BC0-BC0C-10DEA7FE9D8C}" type="datetimeFigureOut">
              <a:rPr lang="en-US"/>
              <a:pPr>
                <a:defRPr/>
              </a:pPr>
              <a:t>2/20/2009</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ABA00E2-90CE-4913-855F-7E050DB01A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A3C8D84-CC89-48B2-8D33-6E9CE098DC6B}" type="datetimeFigureOut">
              <a:rPr lang="en-US"/>
              <a:pPr>
                <a:defRPr/>
              </a:pPr>
              <a:t>2/20/2009</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0E3DEA2-9254-4602-A6C1-85426481E69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27C9B47-AFC7-4A99-A9F7-C9EAA2775A2C}" type="datetimeFigureOut">
              <a:rPr lang="en-US"/>
              <a:pPr>
                <a:defRPr/>
              </a:pPr>
              <a:t>2/20/2009</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8E9586A-F7D0-40B2-BC3B-AB086C0351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F9A9B58F-2106-425A-9202-204EC11D3E4B}" type="datetimeFigureOut">
              <a:rPr lang="en-US"/>
              <a:pPr>
                <a:defRPr/>
              </a:pPr>
              <a:t>2/20/2009</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BF936038-EF8A-4E9A-B15A-26B64D746D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724B885B-9BE7-4BB9-B472-7B5894DC18A0}" type="datetimeFigureOut">
              <a:rPr lang="en-US"/>
              <a:pPr>
                <a:defRPr/>
              </a:pPr>
              <a:t>2/20/2009</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02217C0-A717-4DB0-B224-AA34A143C4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9" r:id="rId1"/>
    <p:sldLayoutId id="2147483773" r:id="rId2"/>
    <p:sldLayoutId id="2147483780" r:id="rId3"/>
    <p:sldLayoutId id="2147483774" r:id="rId4"/>
    <p:sldLayoutId id="2147483781" r:id="rId5"/>
    <p:sldLayoutId id="2147483775" r:id="rId6"/>
    <p:sldLayoutId id="2147483776" r:id="rId7"/>
    <p:sldLayoutId id="2147483782" r:id="rId8"/>
    <p:sldLayoutId id="2147483783" r:id="rId9"/>
    <p:sldLayoutId id="2147483777" r:id="rId10"/>
    <p:sldLayoutId id="214748377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228600"/>
            <a:ext cx="6858000" cy="6093976"/>
          </a:xfrm>
          <a:prstGeom prst="rect">
            <a:avLst/>
          </a:prstGeom>
        </p:spPr>
        <p:txBody>
          <a:bodyPr wrap="square">
            <a:spAutoFit/>
          </a:bodyPr>
          <a:lstStyle/>
          <a:p>
            <a:pPr algn="ctr"/>
            <a:r>
              <a:rPr lang="en-US" sz="3000" dirty="0" smtClean="0">
                <a:solidFill>
                  <a:srgbClr val="05128D"/>
                </a:solidFill>
                <a:latin typeface="Albertus Extra Bold" pitchFamily="34" charset="0"/>
              </a:rPr>
              <a:t>Copyright Adam Northam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3000" dirty="0">
              <a:solidFill>
                <a:srgbClr val="05128D"/>
              </a:solidFill>
              <a:latin typeface="Albertus Extra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1600200"/>
            <a:ext cx="8229600" cy="5029200"/>
          </a:xfrm>
        </p:spPr>
        <p:txBody>
          <a:bodyPr/>
          <a:lstStyle/>
          <a:p>
            <a:pPr eaLnBrk="1" hangingPunct="1"/>
            <a:r>
              <a:rPr lang="en-US" dirty="0" smtClean="0"/>
              <a:t>What standards and practices will be used to ensure quality and consistency?</a:t>
            </a:r>
          </a:p>
          <a:p>
            <a:pPr lvl="1" eaLnBrk="1" hangingPunct="1"/>
            <a:r>
              <a:rPr lang="en-US" i="1" dirty="0" smtClean="0"/>
              <a:t>Digitization standards, metadata scheme, etc.</a:t>
            </a:r>
          </a:p>
          <a:p>
            <a:pPr eaLnBrk="1" hangingPunct="1"/>
            <a:endParaRPr lang="en-US" dirty="0" smtClean="0"/>
          </a:p>
          <a:p>
            <a:pPr eaLnBrk="1" hangingPunct="1"/>
            <a:r>
              <a:rPr lang="en-US" dirty="0" smtClean="0"/>
              <a:t>Who will be responsible for maintaining the collection?</a:t>
            </a:r>
            <a:endParaRPr lang="en-US" i="1" dirty="0" smtClean="0"/>
          </a:p>
          <a:p>
            <a:pPr lvl="1" eaLnBrk="1" hangingPunct="1"/>
            <a:r>
              <a:rPr lang="en-US" i="1" dirty="0" smtClean="0"/>
              <a:t>Current staff? New staff? Full time? Part time?</a:t>
            </a:r>
          </a:p>
          <a:p>
            <a:pPr eaLnBrk="1" hangingPunct="1"/>
            <a:r>
              <a:rPr lang="en-US" dirty="0" smtClean="0"/>
              <a:t>Who is the audience?</a:t>
            </a:r>
          </a:p>
          <a:p>
            <a:pPr lvl="1" eaLnBrk="1" hangingPunct="1"/>
            <a:r>
              <a:rPr lang="en-US" i="1" dirty="0" smtClean="0"/>
              <a:t>Faculty/staff? Students? General public?</a:t>
            </a:r>
          </a:p>
        </p:txBody>
      </p:sp>
      <p:sp>
        <p:nvSpPr>
          <p:cNvPr id="10242" name="Title 1"/>
          <p:cNvSpPr>
            <a:spLocks noGrp="1"/>
          </p:cNvSpPr>
          <p:nvPr>
            <p:ph type="title"/>
          </p:nvPr>
        </p:nvSpPr>
        <p:spPr/>
        <p:txBody>
          <a:bodyPr/>
          <a:lstStyle/>
          <a:p>
            <a:pPr algn="ctr" eaLnBrk="1" fontAlgn="auto" hangingPunct="1">
              <a:spcAft>
                <a:spcPts val="0"/>
              </a:spcAft>
              <a:defRPr/>
            </a:pPr>
            <a:r>
              <a:rPr lang="en-US" dirty="0" smtClean="0">
                <a:solidFill>
                  <a:srgbClr val="05128D"/>
                </a:solidFill>
                <a:latin typeface="Albertus Extra Bold" pitchFamily="34" charset="0"/>
              </a:rPr>
              <a:t>Planning (cont.)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smtClean="0"/>
              <a:t>Copyright</a:t>
            </a:r>
          </a:p>
          <a:p>
            <a:endParaRPr lang="en-US" smtClean="0"/>
          </a:p>
          <a:p>
            <a:pPr lvl="1"/>
            <a:r>
              <a:rPr lang="en-US" smtClean="0"/>
              <a:t>Consider public domain, fair use</a:t>
            </a:r>
          </a:p>
          <a:p>
            <a:pPr lvl="1"/>
            <a:endParaRPr lang="en-US" smtClean="0"/>
          </a:p>
          <a:p>
            <a:pPr lvl="1"/>
            <a:r>
              <a:rPr lang="en-US" smtClean="0"/>
              <a:t>When in doubt try to find someone to ask for permission (publisher, creator, etc.)  </a:t>
            </a:r>
          </a:p>
          <a:p>
            <a:pPr lvl="1"/>
            <a:endParaRPr lang="en-US" smtClean="0"/>
          </a:p>
          <a:p>
            <a:pPr lvl="1"/>
            <a:r>
              <a:rPr lang="en-US" smtClean="0"/>
              <a:t>If issue can’t be clearly resolved, exclude item from public collections</a:t>
            </a:r>
          </a:p>
          <a:p>
            <a:pPr>
              <a:buFont typeface="Wingdings 3" pitchFamily="18" charset="2"/>
              <a:buNone/>
            </a:pPr>
            <a:endParaRPr lang="en-US"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Planning (cont.)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C:\Documents and Settings\northamadam\Local Settings\Temporary Internet Files\Content.IE5\40T6I2VB\MPj04276700000[1].jpg"/>
          <p:cNvPicPr>
            <a:picLocks noChangeAspect="1" noChangeArrowheads="1"/>
          </p:cNvPicPr>
          <p:nvPr/>
        </p:nvPicPr>
        <p:blipFill>
          <a:blip r:embed="rId3"/>
          <a:srcRect/>
          <a:stretch>
            <a:fillRect/>
          </a:stretch>
        </p:blipFill>
        <p:spPr bwMode="auto">
          <a:xfrm>
            <a:off x="341313" y="228600"/>
            <a:ext cx="8194675" cy="5461000"/>
          </a:xfrm>
          <a:prstGeom prst="rect">
            <a:avLst/>
          </a:prstGeom>
          <a:noFill/>
          <a:ln w="9525">
            <a:noFill/>
            <a:miter lim="800000"/>
            <a:headEnd/>
            <a:tailEnd/>
          </a:ln>
        </p:spPr>
      </p:pic>
      <p:sp>
        <p:nvSpPr>
          <p:cNvPr id="17411" name="Content Placeholder 2"/>
          <p:cNvSpPr>
            <a:spLocks noGrp="1"/>
          </p:cNvSpPr>
          <p:nvPr>
            <p:ph idx="1"/>
          </p:nvPr>
        </p:nvSpPr>
        <p:spPr>
          <a:xfrm>
            <a:off x="381000" y="2362200"/>
            <a:ext cx="7924800" cy="3505200"/>
          </a:xfrm>
        </p:spPr>
        <p:txBody>
          <a:bodyPr/>
          <a:lstStyle/>
          <a:p>
            <a:pPr algn="ctr" eaLnBrk="1" hangingPunct="1">
              <a:buFont typeface="Arial" charset="0"/>
              <a:buNone/>
            </a:pPr>
            <a:endParaRPr lang="en-US" smtClean="0">
              <a:latin typeface="Albertus Extra Bold" pitchFamily="34" charset="0"/>
            </a:endParaRPr>
          </a:p>
          <a:p>
            <a:pPr algn="ctr" eaLnBrk="1" hangingPunct="1">
              <a:buFont typeface="Arial" charset="0"/>
              <a:buNone/>
            </a:pPr>
            <a:endParaRPr lang="en-US" smtClean="0">
              <a:latin typeface="Albertus Extra Bold" pitchFamily="34" charset="0"/>
            </a:endParaRPr>
          </a:p>
          <a:p>
            <a:pPr algn="ctr" eaLnBrk="1" hangingPunct="1">
              <a:buFont typeface="Arial" charset="0"/>
              <a:buNone/>
            </a:pPr>
            <a:r>
              <a:rPr lang="en-US" smtClean="0">
                <a:solidFill>
                  <a:schemeClr val="bg1"/>
                </a:solidFill>
                <a:latin typeface="Albertus Extra Bold" pitchFamily="34" charset="0"/>
              </a:rPr>
              <a:t>“If you don’t know where you’re going, any road will take you there”</a:t>
            </a:r>
          </a:p>
          <a:p>
            <a:pPr algn="r" eaLnBrk="1" hangingPunct="1">
              <a:buFont typeface="Arial" charset="0"/>
              <a:buNone/>
            </a:pPr>
            <a:endParaRPr lang="en-US" smtClean="0">
              <a:latin typeface="Albertus Extra Bold" pitchFamily="34" charset="0"/>
            </a:endParaRPr>
          </a:p>
          <a:p>
            <a:pPr algn="r" eaLnBrk="1" hangingPunct="1">
              <a:buFont typeface="Arial" charset="0"/>
              <a:buNone/>
            </a:pPr>
            <a:r>
              <a:rPr lang="en-US" sz="2400" i="1" smtClean="0">
                <a:solidFill>
                  <a:schemeClr val="bg1"/>
                </a:solidFill>
                <a:latin typeface="Albertus Extra Bold" pitchFamily="34" charset="0"/>
              </a:rPr>
              <a:t>   --George Harrison</a:t>
            </a:r>
          </a:p>
        </p:txBody>
      </p:sp>
      <p:sp>
        <p:nvSpPr>
          <p:cNvPr id="11266" name="Title 1"/>
          <p:cNvSpPr>
            <a:spLocks noGrp="1"/>
          </p:cNvSpPr>
          <p:nvPr>
            <p:ph type="title"/>
          </p:nvPr>
        </p:nvSpPr>
        <p:spPr>
          <a:xfrm>
            <a:off x="457200" y="274638"/>
            <a:ext cx="8229600" cy="1858962"/>
          </a:xfrm>
        </p:spPr>
        <p:txBody>
          <a:bodyPr/>
          <a:lstStyle/>
          <a:p>
            <a:pPr algn="ctr" eaLnBrk="1" fontAlgn="auto" hangingPunct="1">
              <a:spcAft>
                <a:spcPts val="0"/>
              </a:spcAft>
              <a:defRPr/>
            </a:pPr>
            <a:r>
              <a:rPr lang="en-US" dirty="0" smtClean="0">
                <a:solidFill>
                  <a:schemeClr val="bg1"/>
                </a:solidFill>
                <a:latin typeface="Albertus Extra Bold" pitchFamily="34" charset="0"/>
              </a:rPr>
              <a:t>Our Experience (and some tips) for building Digital Collections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752600"/>
            <a:ext cx="8229600" cy="4724400"/>
          </a:xfrm>
        </p:spPr>
        <p:txBody>
          <a:bodyPr/>
          <a:lstStyle/>
          <a:p>
            <a:pPr eaLnBrk="1" hangingPunct="1">
              <a:buFont typeface="Arial" charset="0"/>
              <a:buNone/>
            </a:pPr>
            <a:r>
              <a:rPr lang="en-US" smtClean="0"/>
              <a:t>We set forth:</a:t>
            </a:r>
          </a:p>
          <a:p>
            <a:pPr eaLnBrk="1" hangingPunct="1">
              <a:buFont typeface="Arial" charset="0"/>
              <a:buNone/>
            </a:pPr>
            <a:endParaRPr lang="en-US" smtClean="0"/>
          </a:p>
          <a:p>
            <a:pPr eaLnBrk="1" hangingPunct="1"/>
            <a:r>
              <a:rPr lang="en-US" smtClean="0"/>
              <a:t>We wanted a greater digital presence beyond traditional web</a:t>
            </a:r>
          </a:p>
          <a:p>
            <a:pPr lvl="1" eaLnBrk="1" hangingPunct="1">
              <a:buFont typeface="Verdana" pitchFamily="34" charset="0"/>
              <a:buNone/>
            </a:pPr>
            <a:endParaRPr lang="en-US" i="1" smtClean="0"/>
          </a:p>
          <a:p>
            <a:pPr lvl="1" eaLnBrk="1" hangingPunct="1">
              <a:buFont typeface="Verdana" pitchFamily="34" charset="0"/>
              <a:buNone/>
            </a:pPr>
            <a:endParaRPr lang="en-US" i="1" smtClean="0"/>
          </a:p>
          <a:p>
            <a:pPr lvl="1" eaLnBrk="1" hangingPunct="1"/>
            <a:r>
              <a:rPr lang="en-US" i="1" smtClean="0"/>
              <a:t>Two interested persons were given the opportunity to research building digital collections</a:t>
            </a:r>
          </a:p>
          <a:p>
            <a:pPr eaLnBrk="1" hangingPunct="1">
              <a:buFont typeface="Arial" charset="0"/>
              <a:buNone/>
            </a:pPr>
            <a:endParaRPr lang="en-US" smtClean="0"/>
          </a:p>
        </p:txBody>
      </p:sp>
      <p:sp>
        <p:nvSpPr>
          <p:cNvPr id="12290" name="Title 1"/>
          <p:cNvSpPr>
            <a:spLocks noGrp="1"/>
          </p:cNvSpPr>
          <p:nvPr>
            <p:ph type="title"/>
          </p:nvPr>
        </p:nvSpPr>
        <p:spPr>
          <a:xfrm>
            <a:off x="457200" y="274638"/>
            <a:ext cx="8229600" cy="1325562"/>
          </a:xfrm>
        </p:spPr>
        <p:txBody>
          <a:bodyPr>
            <a:normAutofit fontScale="90000"/>
          </a:bodyPr>
          <a:lstStyle/>
          <a:p>
            <a:pPr eaLnBrk="1" fontAlgn="auto" hangingPunct="1">
              <a:spcAft>
                <a:spcPts val="0"/>
              </a:spcAft>
              <a:defRPr/>
            </a:pPr>
            <a:r>
              <a:rPr lang="en-US" smtClean="0">
                <a:solidFill>
                  <a:srgbClr val="05128D"/>
                </a:solidFill>
                <a:latin typeface="Albertus Extra Bold" pitchFamily="34" charset="0"/>
              </a:rPr>
              <a:t>A Bit About Our Journey into Digitization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3"/>
          <p:cNvSpPr>
            <a:spLocks noGrp="1"/>
          </p:cNvSpPr>
          <p:nvPr>
            <p:ph idx="1"/>
          </p:nvPr>
        </p:nvSpPr>
        <p:spPr/>
        <p:txBody>
          <a:bodyPr/>
          <a:lstStyle/>
          <a:p>
            <a:pPr eaLnBrk="1" hangingPunct="1">
              <a:buFont typeface="Arial" charset="0"/>
              <a:buNone/>
            </a:pPr>
            <a:endParaRPr lang="en-US" dirty="0" smtClean="0"/>
          </a:p>
          <a:p>
            <a:pPr eaLnBrk="1" hangingPunct="1"/>
            <a:r>
              <a:rPr lang="en-US" dirty="0" smtClean="0"/>
              <a:t>We wanted to build our first collection on a shoestring budget</a:t>
            </a:r>
          </a:p>
          <a:p>
            <a:pPr eaLnBrk="1" hangingPunct="1"/>
            <a:endParaRPr lang="en-US" dirty="0" smtClean="0"/>
          </a:p>
          <a:p>
            <a:pPr lvl="1" eaLnBrk="1" hangingPunct="1"/>
            <a:r>
              <a:rPr lang="en-US" i="1" dirty="0" smtClean="0"/>
              <a:t>Borrowed unused equipment within our library</a:t>
            </a:r>
          </a:p>
          <a:p>
            <a:pPr lvl="1" eaLnBrk="1" hangingPunct="1"/>
            <a:r>
              <a:rPr lang="en-US" i="1" dirty="0" smtClean="0"/>
              <a:t>Found freely available software</a:t>
            </a:r>
          </a:p>
          <a:p>
            <a:pPr lvl="1" eaLnBrk="1" hangingPunct="1"/>
            <a:r>
              <a:rPr lang="en-US" i="1" dirty="0" smtClean="0"/>
              <a:t>Worked when not bound by other job responsibilities</a:t>
            </a:r>
          </a:p>
          <a:p>
            <a:pPr lvl="1" eaLnBrk="1" hangingPunct="1"/>
            <a:r>
              <a:rPr lang="en-US" i="1" dirty="0" smtClean="0"/>
              <a:t>Identified collections that we owned for possible digitization</a:t>
            </a:r>
          </a:p>
          <a:p>
            <a:pPr lvl="1" eaLnBrk="1" hangingPunct="1"/>
            <a:endParaRPr lang="en-US" i="1" dirty="0" smtClean="0"/>
          </a:p>
        </p:txBody>
      </p:sp>
      <p:sp>
        <p:nvSpPr>
          <p:cNvPr id="13314"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05128D"/>
                </a:solidFill>
                <a:latin typeface="Albertus Extra Bold" pitchFamily="34" charset="0"/>
              </a:rPr>
              <a:t>A Bit About Our Journey into Digitization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pPr eaLnBrk="1" hangingPunct="1"/>
            <a:r>
              <a:rPr lang="en-US" smtClean="0"/>
              <a:t>Built a small pilot collection of World War II posters</a:t>
            </a:r>
          </a:p>
          <a:p>
            <a:pPr eaLnBrk="1" hangingPunct="1"/>
            <a:endParaRPr lang="en-US" smtClean="0"/>
          </a:p>
          <a:p>
            <a:pPr lvl="1" eaLnBrk="1" hangingPunct="1"/>
            <a:r>
              <a:rPr lang="en-US" i="1" smtClean="0"/>
              <a:t>Used for trial and error to see what was involved with collection building and maintenance</a:t>
            </a:r>
          </a:p>
          <a:p>
            <a:pPr lvl="1" eaLnBrk="1" hangingPunct="1">
              <a:buFont typeface="Arial" charset="0"/>
              <a:buNone/>
            </a:pPr>
            <a:r>
              <a:rPr lang="en-US" smtClean="0"/>
              <a:t> </a:t>
            </a:r>
          </a:p>
          <a:p>
            <a:pPr lvl="1" eaLnBrk="1" hangingPunct="1"/>
            <a:r>
              <a:rPr lang="en-US" i="1" smtClean="0"/>
              <a:t>Used to solicit seed money to grow collection</a:t>
            </a:r>
          </a:p>
          <a:p>
            <a:pPr eaLnBrk="1" hangingPunct="1"/>
            <a:endParaRPr lang="en-US" smtClean="0"/>
          </a:p>
          <a:p>
            <a:pPr eaLnBrk="1" hangingPunct="1">
              <a:buFont typeface="Arial" charset="0"/>
              <a:buNone/>
            </a:pPr>
            <a:endParaRPr lang="en-US" smtClean="0"/>
          </a:p>
        </p:txBody>
      </p:sp>
      <p:sp>
        <p:nvSpPr>
          <p:cNvPr id="14338" name="Title 1"/>
          <p:cNvSpPr>
            <a:spLocks noGrp="1"/>
          </p:cNvSpPr>
          <p:nvPr>
            <p:ph type="title"/>
          </p:nvPr>
        </p:nvSpPr>
        <p:spPr/>
        <p:txBody>
          <a:bodyPr>
            <a:normAutofit fontScale="90000"/>
          </a:bodyPr>
          <a:lstStyle/>
          <a:p>
            <a:pPr eaLnBrk="1" fontAlgn="auto" hangingPunct="1">
              <a:spcAft>
                <a:spcPts val="0"/>
              </a:spcAft>
              <a:defRPr/>
            </a:pPr>
            <a:r>
              <a:rPr lang="en-US" smtClean="0">
                <a:solidFill>
                  <a:srgbClr val="05128D"/>
                </a:solidFill>
                <a:latin typeface="Albertus Extra Bold" pitchFamily="34" charset="0"/>
              </a:rPr>
              <a:t>A Bit About Our Journey into Digitization</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600200"/>
            <a:ext cx="8229600" cy="4953000"/>
          </a:xfrm>
        </p:spPr>
        <p:txBody>
          <a:bodyPr/>
          <a:lstStyle/>
          <a:p>
            <a:pPr eaLnBrk="1" hangingPunct="1">
              <a:buFont typeface="Arial" charset="0"/>
              <a:buNone/>
            </a:pPr>
            <a:r>
              <a:rPr lang="en-US" smtClean="0"/>
              <a:t>Before you begin digitizing:</a:t>
            </a:r>
          </a:p>
          <a:p>
            <a:pPr eaLnBrk="1" hangingPunct="1">
              <a:buFont typeface="Arial" charset="0"/>
              <a:buNone/>
            </a:pPr>
            <a:endParaRPr lang="en-US" smtClean="0"/>
          </a:p>
          <a:p>
            <a:pPr eaLnBrk="1" hangingPunct="1"/>
            <a:r>
              <a:rPr lang="en-US" smtClean="0"/>
              <a:t>Research</a:t>
            </a:r>
          </a:p>
          <a:p>
            <a:pPr lvl="1" eaLnBrk="1" hangingPunct="1"/>
            <a:r>
              <a:rPr lang="en-US" i="1" smtClean="0"/>
              <a:t>Look at what others are doing (collections, software, standards, etc.)</a:t>
            </a:r>
          </a:p>
          <a:p>
            <a:pPr lvl="1" eaLnBrk="1" hangingPunct="1"/>
            <a:endParaRPr lang="en-US" i="1" smtClean="0"/>
          </a:p>
          <a:p>
            <a:pPr eaLnBrk="1" hangingPunct="1"/>
            <a:r>
              <a:rPr lang="en-US" smtClean="0"/>
              <a:t>Talk to Others</a:t>
            </a:r>
          </a:p>
          <a:p>
            <a:pPr lvl="1" eaLnBrk="1" hangingPunct="1"/>
            <a:r>
              <a:rPr lang="en-US" i="1" smtClean="0"/>
              <a:t>Contact others who have digital collections for advice</a:t>
            </a:r>
          </a:p>
          <a:p>
            <a:pPr eaLnBrk="1" hangingPunct="1">
              <a:buFont typeface="Arial" charset="0"/>
              <a:buNone/>
            </a:pPr>
            <a:endParaRPr lang="en-US" smtClean="0"/>
          </a:p>
          <a:p>
            <a:pPr eaLnBrk="1" hangingPunct="1">
              <a:buFont typeface="Arial" charset="0"/>
              <a:buNone/>
            </a:pPr>
            <a:endParaRPr lang="en-US" smtClean="0"/>
          </a:p>
          <a:p>
            <a:pPr eaLnBrk="1" hangingPunct="1"/>
            <a:endParaRPr lang="en-US" smtClean="0"/>
          </a:p>
          <a:p>
            <a:pPr eaLnBrk="1" hangingPunct="1"/>
            <a:endParaRPr lang="en-US" smtClean="0"/>
          </a:p>
        </p:txBody>
      </p:sp>
      <p:sp>
        <p:nvSpPr>
          <p:cNvPr id="15362" name="Title 1"/>
          <p:cNvSpPr>
            <a:spLocks noGrp="1"/>
          </p:cNvSpPr>
          <p:nvPr>
            <p:ph type="title"/>
          </p:nvPr>
        </p:nvSpPr>
        <p:spPr/>
        <p:txBody>
          <a:bodyPr/>
          <a:lstStyle/>
          <a:p>
            <a:pPr eaLnBrk="1" fontAlgn="auto" hangingPunct="1">
              <a:spcAft>
                <a:spcPts val="0"/>
              </a:spcAft>
              <a:defRPr/>
            </a:pPr>
            <a:r>
              <a:rPr lang="en-US" dirty="0" smtClean="0">
                <a:solidFill>
                  <a:srgbClr val="05128D"/>
                </a:solidFill>
                <a:latin typeface="Albertus Extra Bold" pitchFamily="34" charset="0"/>
              </a:rPr>
              <a:t>Before Digitization Begins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buFont typeface="Arial" charset="0"/>
              <a:buNone/>
            </a:pPr>
            <a:r>
              <a:rPr lang="en-US" smtClean="0"/>
              <a:t>Before you begin digitizing:</a:t>
            </a:r>
          </a:p>
          <a:p>
            <a:pPr eaLnBrk="1" hangingPunct="1">
              <a:buFont typeface="Arial" charset="0"/>
              <a:buNone/>
            </a:pPr>
            <a:endParaRPr lang="en-US" smtClean="0"/>
          </a:p>
          <a:p>
            <a:pPr eaLnBrk="1" hangingPunct="1"/>
            <a:r>
              <a:rPr lang="en-US" smtClean="0"/>
              <a:t>Identify potential collections for digitization</a:t>
            </a:r>
          </a:p>
          <a:p>
            <a:pPr eaLnBrk="1" hangingPunct="1">
              <a:buFont typeface="Arial" charset="0"/>
              <a:buNone/>
            </a:pPr>
            <a:endParaRPr lang="en-US" smtClean="0"/>
          </a:p>
          <a:p>
            <a:pPr eaLnBrk="1" hangingPunct="1"/>
            <a:endParaRPr lang="en-US" smtClean="0"/>
          </a:p>
          <a:p>
            <a:pPr eaLnBrk="1" hangingPunct="1"/>
            <a:r>
              <a:rPr lang="en-US" smtClean="0"/>
              <a:t>Try to plan for growth</a:t>
            </a:r>
          </a:p>
          <a:p>
            <a:pPr eaLnBrk="1" hangingPunct="1"/>
            <a:endParaRPr lang="en-US" smtClean="0"/>
          </a:p>
        </p:txBody>
      </p:sp>
      <p:sp>
        <p:nvSpPr>
          <p:cNvPr id="17410" name="Title 1"/>
          <p:cNvSpPr>
            <a:spLocks noGrp="1"/>
          </p:cNvSpPr>
          <p:nvPr>
            <p:ph type="title"/>
          </p:nvPr>
        </p:nvSpPr>
        <p:spPr/>
        <p:txBody>
          <a:bodyPr/>
          <a:lstStyle/>
          <a:p>
            <a:pPr eaLnBrk="1" fontAlgn="auto" hangingPunct="1">
              <a:spcAft>
                <a:spcPts val="0"/>
              </a:spcAft>
              <a:defRPr/>
            </a:pPr>
            <a:r>
              <a:rPr lang="en-US" dirty="0" smtClean="0">
                <a:solidFill>
                  <a:srgbClr val="05128D"/>
                </a:solidFill>
                <a:latin typeface="Albertus Extra Bold" pitchFamily="34" charset="0"/>
              </a:rPr>
              <a:t>Before Digitization Begins</a:t>
            </a:r>
            <a:endParaRPr lang="en-US"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1600200"/>
            <a:ext cx="8229600" cy="4953000"/>
          </a:xfrm>
        </p:spPr>
        <p:txBody>
          <a:bodyPr/>
          <a:lstStyle/>
          <a:p>
            <a:pPr eaLnBrk="1" hangingPunct="1">
              <a:buFont typeface="Arial" charset="0"/>
              <a:buNone/>
            </a:pPr>
            <a:r>
              <a:rPr lang="en-US" smtClean="0"/>
              <a:t>Before you begin digitizing:</a:t>
            </a:r>
          </a:p>
          <a:p>
            <a:pPr eaLnBrk="1" hangingPunct="1">
              <a:buFont typeface="Arial" charset="0"/>
              <a:buNone/>
            </a:pPr>
            <a:endParaRPr lang="en-US" smtClean="0"/>
          </a:p>
          <a:p>
            <a:pPr eaLnBrk="1" hangingPunct="1"/>
            <a:r>
              <a:rPr lang="en-US" smtClean="0"/>
              <a:t>Take Stock of your Institution’s resources</a:t>
            </a:r>
          </a:p>
          <a:p>
            <a:pPr lvl="1" eaLnBrk="1" hangingPunct="1"/>
            <a:r>
              <a:rPr lang="en-US" i="1" smtClean="0"/>
              <a:t>Hardware, Software, Technology Infrastructure, Staff</a:t>
            </a:r>
          </a:p>
          <a:p>
            <a:pPr eaLnBrk="1" hangingPunct="1"/>
            <a:endParaRPr lang="en-US" smtClean="0"/>
          </a:p>
          <a:p>
            <a:pPr eaLnBrk="1" hangingPunct="1"/>
            <a:r>
              <a:rPr lang="en-US" smtClean="0"/>
              <a:t>Set goals for your digitization project</a:t>
            </a:r>
          </a:p>
          <a:p>
            <a:pPr lvl="1" eaLnBrk="1" hangingPunct="1"/>
            <a:r>
              <a:rPr lang="en-US" i="1" smtClean="0"/>
              <a:t>What do you hope to accomplish? 3 mo. 1 yr. beyond?</a:t>
            </a:r>
          </a:p>
          <a:p>
            <a:pPr eaLnBrk="1" hangingPunct="1">
              <a:buFont typeface="Arial" charset="0"/>
              <a:buNone/>
            </a:pPr>
            <a:endParaRPr lang="en-US" smtClean="0"/>
          </a:p>
          <a:p>
            <a:pPr eaLnBrk="1" hangingPunct="1">
              <a:buFont typeface="Arial" charset="0"/>
              <a:buNone/>
            </a:pPr>
            <a:endParaRPr lang="en-US" smtClean="0"/>
          </a:p>
        </p:txBody>
      </p:sp>
      <p:sp>
        <p:nvSpPr>
          <p:cNvPr id="16386" name="Title 1"/>
          <p:cNvSpPr>
            <a:spLocks noGrp="1"/>
          </p:cNvSpPr>
          <p:nvPr>
            <p:ph type="title"/>
          </p:nvPr>
        </p:nvSpPr>
        <p:spPr/>
        <p:txBody>
          <a:bodyPr/>
          <a:lstStyle/>
          <a:p>
            <a:pPr eaLnBrk="1" fontAlgn="auto" hangingPunct="1">
              <a:spcAft>
                <a:spcPts val="0"/>
              </a:spcAft>
              <a:defRPr/>
            </a:pPr>
            <a:r>
              <a:rPr lang="en-US" dirty="0" smtClean="0">
                <a:solidFill>
                  <a:srgbClr val="05128D"/>
                </a:solidFill>
                <a:latin typeface="Albertus Extra Bold" pitchFamily="34" charset="0"/>
              </a:rPr>
              <a:t>Before Digitization Begins</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r>
              <a:rPr lang="en-US" dirty="0" smtClean="0"/>
              <a:t>Identify who will work on project</a:t>
            </a:r>
          </a:p>
          <a:p>
            <a:pPr eaLnBrk="1" hangingPunct="1"/>
            <a:endParaRPr lang="en-US" dirty="0" smtClean="0"/>
          </a:p>
          <a:p>
            <a:pPr eaLnBrk="1" hangingPunct="1"/>
            <a:r>
              <a:rPr lang="en-US" dirty="0" smtClean="0"/>
              <a:t>Define and divide essential responsibilities</a:t>
            </a:r>
          </a:p>
          <a:p>
            <a:pPr eaLnBrk="1" hangingPunct="1"/>
            <a:endParaRPr lang="en-US" dirty="0" smtClean="0"/>
          </a:p>
          <a:p>
            <a:pPr eaLnBrk="1" hangingPunct="1"/>
            <a:r>
              <a:rPr lang="en-US" dirty="0" smtClean="0"/>
              <a:t>Develop a rough workflow</a:t>
            </a:r>
          </a:p>
          <a:p>
            <a:pPr eaLnBrk="1" hangingPunct="1"/>
            <a:endParaRPr lang="en-US" dirty="0" smtClean="0"/>
          </a:p>
          <a:p>
            <a:pPr eaLnBrk="1" hangingPunct="1"/>
            <a:r>
              <a:rPr lang="en-US" dirty="0" smtClean="0"/>
              <a:t>Be organized and methodical</a:t>
            </a:r>
          </a:p>
          <a:p>
            <a:pPr eaLnBrk="1" hangingPunct="1"/>
            <a:endParaRPr lang="en-US" dirty="0" smtClean="0"/>
          </a:p>
          <a:p>
            <a:pPr eaLnBrk="1" hangingPunct="1">
              <a:buFont typeface="Wingdings 3" pitchFamily="18" charset="2"/>
              <a:buNone/>
            </a:pPr>
            <a:endParaRPr lang="en-US" dirty="0" smtClean="0"/>
          </a:p>
          <a:p>
            <a:pPr eaLnBrk="1" hangingPunct="1"/>
            <a:endParaRPr lang="en-US" dirty="0" smtClean="0"/>
          </a:p>
          <a:p>
            <a:pPr eaLnBrk="1" hangingPunct="1"/>
            <a:endParaRPr lang="en-US" dirty="0" smtClean="0"/>
          </a:p>
        </p:txBody>
      </p:sp>
      <p:sp>
        <p:nvSpPr>
          <p:cNvPr id="18434" name="Title 1"/>
          <p:cNvSpPr>
            <a:spLocks noGrp="1"/>
          </p:cNvSpPr>
          <p:nvPr>
            <p:ph type="title"/>
          </p:nvPr>
        </p:nvSpPr>
        <p:spPr/>
        <p:txBody>
          <a:bodyPr/>
          <a:lstStyle/>
          <a:p>
            <a:pPr eaLnBrk="1" fontAlgn="auto" hangingPunct="1">
              <a:spcAft>
                <a:spcPts val="0"/>
              </a:spcAft>
              <a:defRPr/>
            </a:pPr>
            <a:r>
              <a:rPr lang="en-US" dirty="0" smtClean="0">
                <a:solidFill>
                  <a:srgbClr val="05128D"/>
                </a:solidFill>
                <a:latin typeface="Albertus Extra Bold" pitchFamily="34" charset="0"/>
              </a:rPr>
              <a:t>Before Digitization Begins</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5"/>
          <p:cNvSpPr>
            <a:spLocks noGrp="1"/>
          </p:cNvSpPr>
          <p:nvPr>
            <p:ph type="ctrTitle"/>
          </p:nvPr>
        </p:nvSpPr>
        <p:spPr/>
        <p:txBody>
          <a:bodyPr>
            <a:normAutofit fontScale="90000"/>
          </a:bodyPr>
          <a:lstStyle/>
          <a:p>
            <a:pPr eaLnBrk="1" fontAlgn="auto" hangingPunct="1">
              <a:spcAft>
                <a:spcPts val="0"/>
              </a:spcAft>
              <a:defRPr/>
            </a:pPr>
            <a:r>
              <a:rPr lang="en-US" sz="6000" dirty="0" smtClean="0">
                <a:solidFill>
                  <a:srgbClr val="05128D"/>
                </a:solidFill>
                <a:latin typeface="Albertus Extra Bold" pitchFamily="34" charset="0"/>
              </a:rPr>
              <a:t>Building a Digital Collection from the Ground Up</a:t>
            </a:r>
          </a:p>
        </p:txBody>
      </p:sp>
      <p:sp>
        <p:nvSpPr>
          <p:cNvPr id="7171" name="Content Placeholder 4"/>
          <p:cNvSpPr>
            <a:spLocks noGrp="1"/>
          </p:cNvSpPr>
          <p:nvPr>
            <p:ph type="subTitle" idx="1"/>
          </p:nvPr>
        </p:nvSpPr>
        <p:spPr>
          <a:xfrm>
            <a:off x="685800" y="3611563"/>
            <a:ext cx="7772400" cy="1200150"/>
          </a:xfrm>
        </p:spPr>
        <p:txBody>
          <a:bodyPr/>
          <a:lstStyle/>
          <a:p>
            <a:pPr marR="0" eaLnBrk="1" hangingPunct="1">
              <a:buFont typeface="Arial" charset="0"/>
              <a:buNone/>
            </a:pPr>
            <a:endParaRPr lang="en-US" smtClean="0"/>
          </a:p>
          <a:p>
            <a:pPr marR="0" eaLnBrk="1" hangingPunct="1">
              <a:buFont typeface="Arial" charset="0"/>
              <a:buNone/>
            </a:pPr>
            <a:endParaRPr lang="en-US" smtClean="0"/>
          </a:p>
        </p:txBody>
      </p:sp>
      <p:pic>
        <p:nvPicPr>
          <p:cNvPr id="7172" name="Picture 3" descr="Blocklogo.jpg"/>
          <p:cNvPicPr>
            <a:picLocks noChangeAspect="1"/>
          </p:cNvPicPr>
          <p:nvPr/>
        </p:nvPicPr>
        <p:blipFill>
          <a:blip r:embed="rId3"/>
          <a:srcRect/>
          <a:stretch>
            <a:fillRect/>
          </a:stretch>
        </p:blipFill>
        <p:spPr bwMode="auto">
          <a:xfrm>
            <a:off x="762000" y="3124200"/>
            <a:ext cx="2940050" cy="16208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pPr eaLnBrk="1" hangingPunct="1"/>
            <a:r>
              <a:rPr lang="en-US" dirty="0" smtClean="0"/>
              <a:t>One of the major decisions will be which collection management software to use</a:t>
            </a:r>
          </a:p>
          <a:p>
            <a:pPr lvl="1" eaLnBrk="1" hangingPunct="1"/>
            <a:endParaRPr lang="en-US" i="1" dirty="0" smtClean="0"/>
          </a:p>
          <a:p>
            <a:pPr lvl="1" eaLnBrk="1" hangingPunct="1"/>
            <a:r>
              <a:rPr lang="en-US" i="1" dirty="0" smtClean="0"/>
              <a:t>Open Source (Greenstone, </a:t>
            </a:r>
            <a:r>
              <a:rPr lang="en-US" i="1" dirty="0" err="1" smtClean="0"/>
              <a:t>Dspace</a:t>
            </a:r>
            <a:r>
              <a:rPr lang="en-US" i="1" dirty="0" smtClean="0"/>
              <a:t>, FEDORA, etc.)</a:t>
            </a:r>
          </a:p>
          <a:p>
            <a:pPr lvl="1" eaLnBrk="1" hangingPunct="1">
              <a:buFont typeface="Verdana" pitchFamily="34" charset="0"/>
              <a:buNone/>
            </a:pPr>
            <a:endParaRPr lang="en-US" i="1" dirty="0" smtClean="0"/>
          </a:p>
          <a:p>
            <a:pPr lvl="1" eaLnBrk="1" hangingPunct="1"/>
            <a:endParaRPr lang="en-US" i="1" dirty="0" smtClean="0"/>
          </a:p>
          <a:p>
            <a:pPr lvl="1" eaLnBrk="1" hangingPunct="1"/>
            <a:r>
              <a:rPr lang="en-US" i="1" dirty="0" smtClean="0"/>
              <a:t>Proprietary (CONTENTdm)</a:t>
            </a:r>
          </a:p>
        </p:txBody>
      </p:sp>
      <p:sp>
        <p:nvSpPr>
          <p:cNvPr id="2" name="Title 1"/>
          <p:cNvSpPr>
            <a:spLocks noGrp="1"/>
          </p:cNvSpPr>
          <p:nvPr>
            <p:ph type="title"/>
          </p:nvPr>
        </p:nvSpPr>
        <p:spPr/>
        <p:txBody>
          <a:bodyPr/>
          <a:lstStyle/>
          <a:p>
            <a:pPr eaLnBrk="1" fontAlgn="auto" hangingPunct="1">
              <a:spcAft>
                <a:spcPts val="0"/>
              </a:spcAft>
              <a:defRPr/>
            </a:pPr>
            <a:r>
              <a:rPr lang="en-US" dirty="0" smtClean="0">
                <a:solidFill>
                  <a:srgbClr val="05128D"/>
                </a:solidFill>
                <a:latin typeface="Albertus Extra Bold" pitchFamily="34" charset="0"/>
              </a:rPr>
              <a:t>Building a Digital Collection</a:t>
            </a:r>
            <a:endParaRPr lang="en-US" dirty="0">
              <a:solidFill>
                <a:srgbClr val="05128D"/>
              </a:solidFill>
              <a:latin typeface="Albertus Extra Bold"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p:txBody>
          <a:bodyPr/>
          <a:lstStyle/>
          <a:p>
            <a:pPr eaLnBrk="1" hangingPunct="1"/>
            <a:r>
              <a:rPr lang="en-US" smtClean="0"/>
              <a:t>Advantages of open source software</a:t>
            </a:r>
          </a:p>
          <a:p>
            <a:pPr eaLnBrk="1" hangingPunct="1"/>
            <a:endParaRPr lang="en-US" smtClean="0"/>
          </a:p>
          <a:p>
            <a:pPr lvl="1" eaLnBrk="1" hangingPunct="1"/>
            <a:r>
              <a:rPr lang="en-US" i="1" smtClean="0"/>
              <a:t>Free of cost</a:t>
            </a:r>
          </a:p>
          <a:p>
            <a:pPr lvl="1" eaLnBrk="1" hangingPunct="1"/>
            <a:endParaRPr lang="en-US" smtClean="0"/>
          </a:p>
          <a:p>
            <a:pPr lvl="1" eaLnBrk="1" hangingPunct="1"/>
            <a:r>
              <a:rPr lang="en-US" i="1" smtClean="0"/>
              <a:t>Relatively quick, simple to download and try</a:t>
            </a:r>
          </a:p>
          <a:p>
            <a:pPr lvl="1" eaLnBrk="1" hangingPunct="1"/>
            <a:endParaRPr lang="en-US" i="1" smtClean="0"/>
          </a:p>
          <a:p>
            <a:pPr lvl="1" eaLnBrk="1" hangingPunct="1"/>
            <a:r>
              <a:rPr lang="en-US" i="1" smtClean="0"/>
              <a:t>Could have a basic collection up in a short period of time</a:t>
            </a:r>
          </a:p>
        </p:txBody>
      </p:sp>
      <p:sp>
        <p:nvSpPr>
          <p:cNvPr id="3" name="Title 2"/>
          <p:cNvSpPr>
            <a:spLocks noGrp="1"/>
          </p:cNvSpPr>
          <p:nvPr>
            <p:ph type="title"/>
          </p:nvPr>
        </p:nvSpPr>
        <p:spPr/>
        <p:txBody>
          <a:bodyPr/>
          <a:lstStyle/>
          <a:p>
            <a:pPr eaLnBrk="1" fontAlgn="auto" hangingPunct="1">
              <a:spcAft>
                <a:spcPts val="0"/>
              </a:spcAft>
              <a:defRPr/>
            </a:pPr>
            <a:r>
              <a:rPr lang="en-US" dirty="0" smtClean="0">
                <a:solidFill>
                  <a:srgbClr val="05128D"/>
                </a:solidFill>
                <a:latin typeface="Albertus Extra Bold" pitchFamily="34" charset="0"/>
              </a:rPr>
              <a:t>Building a Digital Collection</a:t>
            </a:r>
            <a:endParaRPr lang="en-US" dirty="0"/>
          </a:p>
        </p:txBody>
      </p:sp>
      <p:pic>
        <p:nvPicPr>
          <p:cNvPr id="25606" name="Picture 6"/>
          <p:cNvPicPr>
            <a:picLocks noChangeAspect="1" noChangeArrowheads="1"/>
          </p:cNvPicPr>
          <p:nvPr/>
        </p:nvPicPr>
        <p:blipFill>
          <a:blip r:embed="rId3"/>
          <a:srcRect/>
          <a:stretch>
            <a:fillRect/>
          </a:stretch>
        </p:blipFill>
        <p:spPr bwMode="auto">
          <a:xfrm>
            <a:off x="7467600" y="5105400"/>
            <a:ext cx="1524000" cy="1524000"/>
          </a:xfrm>
          <a:prstGeom prst="rect">
            <a:avLst/>
          </a:prstGeom>
          <a:solidFill>
            <a:schemeClr val="bg1">
              <a:lumMod val="75000"/>
              <a:alpha val="0"/>
            </a:schemeClr>
          </a:solid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endParaRPr lang="en-US" dirty="0"/>
          </a:p>
        </p:txBody>
      </p:sp>
      <p:pic>
        <p:nvPicPr>
          <p:cNvPr id="27651" name="Picture 4"/>
          <p:cNvPicPr>
            <a:picLocks noGrp="1" noChangeAspect="1" noChangeArrowheads="1"/>
          </p:cNvPicPr>
          <p:nvPr>
            <p:ph idx="1"/>
          </p:nvPr>
        </p:nvPicPr>
        <p:blipFill>
          <a:blip r:embed="rId3"/>
          <a:srcRect/>
          <a:stretch>
            <a:fillRect/>
          </a:stretch>
        </p:blipFill>
        <p:spPr>
          <a:xfrm>
            <a:off x="0" y="0"/>
            <a:ext cx="9223375" cy="6858000"/>
          </a:xfrm>
          <a:noFill/>
        </p:spPr>
      </p:pic>
      <p:sp>
        <p:nvSpPr>
          <p:cNvPr id="10" name="TextBox 9"/>
          <p:cNvSpPr txBox="1"/>
          <p:nvPr/>
        </p:nvSpPr>
        <p:spPr>
          <a:xfrm>
            <a:off x="6172200" y="55563"/>
            <a:ext cx="2971800" cy="6802437"/>
          </a:xfrm>
          <a:prstGeom prst="rect">
            <a:avLst/>
          </a:prstGeom>
          <a:solidFill>
            <a:schemeClr val="bg1">
              <a:lumMod val="75000"/>
            </a:schemeClr>
          </a:solidFill>
        </p:spPr>
        <p:txBody>
          <a:bodyPr>
            <a:spAutoFit/>
          </a:bodyPr>
          <a:lstStyle/>
          <a:p>
            <a:pPr algn="ctr">
              <a:defRPr/>
            </a:pPr>
            <a:r>
              <a:rPr lang="en-US" sz="3200" dirty="0">
                <a:solidFill>
                  <a:srgbClr val="083276"/>
                </a:solidFill>
                <a:latin typeface="Albertus Extra Bold" pitchFamily="34" charset="0"/>
              </a:rPr>
              <a:t>Our First Attempt at a Digital Collection</a:t>
            </a:r>
          </a:p>
          <a:p>
            <a:pPr>
              <a:buFont typeface="Arial" pitchFamily="34" charset="0"/>
              <a:buChar char="•"/>
              <a:defRPr/>
            </a:pPr>
            <a:endParaRPr lang="en-US" sz="2400" dirty="0">
              <a:solidFill>
                <a:srgbClr val="083276"/>
              </a:solidFill>
              <a:latin typeface="Arial" pitchFamily="34" charset="0"/>
              <a:cs typeface="Arial" pitchFamily="34" charset="0"/>
            </a:endParaRPr>
          </a:p>
          <a:p>
            <a:pPr>
              <a:buFont typeface="Arial" pitchFamily="34" charset="0"/>
              <a:buChar char="•"/>
              <a:defRPr/>
            </a:pPr>
            <a:r>
              <a:rPr lang="en-US" sz="3200" dirty="0">
                <a:solidFill>
                  <a:srgbClr val="083276"/>
                </a:solidFill>
                <a:latin typeface="Arial" pitchFamily="34" charset="0"/>
                <a:cs typeface="Arial" pitchFamily="34" charset="0"/>
              </a:rPr>
              <a:t>Search</a:t>
            </a:r>
          </a:p>
          <a:p>
            <a:pPr>
              <a:defRPr/>
            </a:pPr>
            <a:endParaRPr lang="en-US" sz="3200" dirty="0">
              <a:solidFill>
                <a:srgbClr val="083276"/>
              </a:solidFill>
              <a:latin typeface="Arial" pitchFamily="34" charset="0"/>
              <a:cs typeface="Arial" pitchFamily="34" charset="0"/>
            </a:endParaRPr>
          </a:p>
          <a:p>
            <a:pPr>
              <a:buFont typeface="Arial" pitchFamily="34" charset="0"/>
              <a:buChar char="•"/>
              <a:defRPr/>
            </a:pPr>
            <a:r>
              <a:rPr lang="en-US" sz="3200" dirty="0">
                <a:solidFill>
                  <a:srgbClr val="083276"/>
                </a:solidFill>
                <a:latin typeface="Arial" pitchFamily="34" charset="0"/>
                <a:cs typeface="Arial" pitchFamily="34" charset="0"/>
              </a:rPr>
              <a:t>Browse by</a:t>
            </a:r>
          </a:p>
          <a:p>
            <a:pPr lvl="1">
              <a:buFont typeface="Arial" pitchFamily="34" charset="0"/>
              <a:buChar char="•"/>
              <a:defRPr/>
            </a:pPr>
            <a:r>
              <a:rPr lang="en-US" sz="3200" dirty="0">
                <a:solidFill>
                  <a:srgbClr val="083276"/>
                </a:solidFill>
                <a:latin typeface="Arial" pitchFamily="34" charset="0"/>
                <a:cs typeface="Arial" pitchFamily="34" charset="0"/>
              </a:rPr>
              <a:t>Title </a:t>
            </a:r>
          </a:p>
          <a:p>
            <a:pPr lvl="1">
              <a:buFont typeface="Arial" pitchFamily="34" charset="0"/>
              <a:buChar char="•"/>
              <a:defRPr/>
            </a:pPr>
            <a:r>
              <a:rPr lang="en-US" sz="3200" dirty="0">
                <a:solidFill>
                  <a:srgbClr val="083276"/>
                </a:solidFill>
                <a:latin typeface="Arial" pitchFamily="34" charset="0"/>
                <a:cs typeface="Arial" pitchFamily="34" charset="0"/>
              </a:rPr>
              <a:t>Creator</a:t>
            </a:r>
          </a:p>
          <a:p>
            <a:pPr lvl="1">
              <a:buFont typeface="Arial" pitchFamily="34" charset="0"/>
              <a:buChar char="•"/>
              <a:defRPr/>
            </a:pPr>
            <a:r>
              <a:rPr lang="en-US" sz="3200" dirty="0">
                <a:solidFill>
                  <a:srgbClr val="083276"/>
                </a:solidFill>
                <a:latin typeface="Arial" pitchFamily="34" charset="0"/>
                <a:cs typeface="Arial" pitchFamily="34" charset="0"/>
              </a:rPr>
              <a:t>Type</a:t>
            </a:r>
          </a:p>
          <a:p>
            <a:pPr lvl="1">
              <a:defRPr/>
            </a:pPr>
            <a:endParaRPr lang="en-US" sz="2400" dirty="0">
              <a:solidFill>
                <a:srgbClr val="083276"/>
              </a:solidFill>
              <a:latin typeface="Arial" pitchFamily="34" charset="0"/>
              <a:cs typeface="Arial" pitchFamily="34" charset="0"/>
            </a:endParaRPr>
          </a:p>
          <a:p>
            <a:pPr>
              <a:defRPr/>
            </a:pPr>
            <a:endParaRPr lang="en-US" sz="3200" dirty="0">
              <a:solidFill>
                <a:srgbClr val="083276"/>
              </a:solidFill>
              <a:latin typeface="Albertus Extra Bold" pitchFamily="34" charset="0"/>
            </a:endParaRPr>
          </a:p>
          <a:p>
            <a:pPr>
              <a:defRPr/>
            </a:pPr>
            <a:endParaRPr lang="en-US" sz="3600" dirty="0">
              <a:solidFill>
                <a:srgbClr val="083276"/>
              </a:solidFill>
              <a:latin typeface="Albertus Extra Bold"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hangingPunct="1">
              <a:defRPr/>
            </a:pPr>
            <a:endParaRPr lang="en-US"/>
          </a:p>
        </p:txBody>
      </p:sp>
      <p:pic>
        <p:nvPicPr>
          <p:cNvPr id="28675" name="Picture 2"/>
          <p:cNvPicPr>
            <a:picLocks noGrp="1" noChangeAspect="1" noChangeArrowheads="1"/>
          </p:cNvPicPr>
          <p:nvPr>
            <p:ph idx="1"/>
          </p:nvPr>
        </p:nvPicPr>
        <p:blipFill>
          <a:blip r:embed="rId3"/>
          <a:srcRect/>
          <a:stretch>
            <a:fillRect/>
          </a:stretch>
        </p:blipFill>
        <p:spPr>
          <a:xfrm>
            <a:off x="0" y="0"/>
            <a:ext cx="9144000" cy="6858000"/>
          </a:xfrm>
          <a:noFill/>
        </p:spPr>
      </p:pic>
      <p:pic>
        <p:nvPicPr>
          <p:cNvPr id="28676" name="Picture 2"/>
          <p:cNvPicPr>
            <a:picLocks noChangeAspect="1" noChangeArrowheads="1"/>
          </p:cNvPicPr>
          <p:nvPr/>
        </p:nvPicPr>
        <p:blipFill>
          <a:blip r:embed="rId4"/>
          <a:srcRect/>
          <a:stretch>
            <a:fillRect/>
          </a:stretch>
        </p:blipFill>
        <p:spPr bwMode="auto">
          <a:xfrm>
            <a:off x="4186238" y="0"/>
            <a:ext cx="4957762"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r>
              <a:rPr lang="en-US" smtClean="0"/>
              <a:t>Possible drawbacks of open source software</a:t>
            </a:r>
          </a:p>
          <a:p>
            <a:pPr eaLnBrk="1" hangingPunct="1"/>
            <a:endParaRPr lang="en-US" smtClean="0"/>
          </a:p>
          <a:p>
            <a:pPr lvl="1" eaLnBrk="1" hangingPunct="1"/>
            <a:r>
              <a:rPr lang="en-US" smtClean="0"/>
              <a:t>Steeper learning curve</a:t>
            </a:r>
          </a:p>
          <a:p>
            <a:pPr lvl="1" eaLnBrk="1" hangingPunct="1"/>
            <a:endParaRPr lang="en-US" smtClean="0"/>
          </a:p>
          <a:p>
            <a:pPr lvl="1" eaLnBrk="1" hangingPunct="1"/>
            <a:r>
              <a:rPr lang="en-US" smtClean="0"/>
              <a:t>Often requires specific programming knowledge </a:t>
            </a:r>
          </a:p>
          <a:p>
            <a:pPr lvl="1" eaLnBrk="1" hangingPunct="1"/>
            <a:endParaRPr lang="en-US" smtClean="0"/>
          </a:p>
          <a:p>
            <a:pPr lvl="1" eaLnBrk="1" hangingPunct="1"/>
            <a:r>
              <a:rPr lang="en-US" smtClean="0"/>
              <a:t>Support might be more difficult to get</a:t>
            </a:r>
          </a:p>
          <a:p>
            <a:pPr lvl="1" eaLnBrk="1" hangingPunct="1"/>
            <a:endParaRPr lang="en-US" smtClean="0"/>
          </a:p>
          <a:p>
            <a:pPr lvl="1" eaLnBrk="1" hangingPunct="1"/>
            <a:r>
              <a:rPr lang="en-US" smtClean="0"/>
              <a:t>May not be as functional as proprietary software</a:t>
            </a:r>
          </a:p>
        </p:txBody>
      </p:sp>
      <p:sp>
        <p:nvSpPr>
          <p:cNvPr id="3" name="Title 2"/>
          <p:cNvSpPr>
            <a:spLocks noGrp="1"/>
          </p:cNvSpPr>
          <p:nvPr>
            <p:ph type="title"/>
          </p:nvPr>
        </p:nvSpPr>
        <p:spPr/>
        <p:txBody>
          <a:bodyPr/>
          <a:lstStyle/>
          <a:p>
            <a:pPr algn="ctr" eaLnBrk="1" fontAlgn="auto" hangingPunct="1">
              <a:spcAft>
                <a:spcPts val="0"/>
              </a:spcAft>
              <a:defRPr/>
            </a:pPr>
            <a:r>
              <a:rPr lang="en-US" dirty="0" smtClean="0">
                <a:solidFill>
                  <a:srgbClr val="05128D"/>
                </a:solidFill>
                <a:latin typeface="Albertus Extra Bold" pitchFamily="34" charset="0"/>
              </a:rPr>
              <a:t>Building a Digital Collection</a:t>
            </a:r>
            <a:endParaRPr lang="en-US" dirty="0"/>
          </a:p>
        </p:txBody>
      </p:sp>
      <p:pic>
        <p:nvPicPr>
          <p:cNvPr id="29700" name="Picture 4"/>
          <p:cNvPicPr>
            <a:picLocks noChangeAspect="1" noChangeArrowheads="1"/>
          </p:cNvPicPr>
          <p:nvPr/>
        </p:nvPicPr>
        <p:blipFill>
          <a:blip r:embed="rId3"/>
          <a:srcRect/>
          <a:stretch>
            <a:fillRect/>
          </a:stretch>
        </p:blipFill>
        <p:spPr bwMode="auto">
          <a:xfrm>
            <a:off x="7620000" y="5334000"/>
            <a:ext cx="1295400" cy="1295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eaLnBrk="1" hangingPunct="1"/>
            <a:r>
              <a:rPr lang="en-US" dirty="0" smtClean="0"/>
              <a:t>Advantages of proprietary software</a:t>
            </a:r>
          </a:p>
          <a:p>
            <a:pPr lvl="1" eaLnBrk="1" hangingPunct="1"/>
            <a:endParaRPr lang="en-US" dirty="0" smtClean="0"/>
          </a:p>
          <a:p>
            <a:pPr lvl="1" eaLnBrk="1" hangingPunct="1"/>
            <a:r>
              <a:rPr lang="en-US" dirty="0" smtClean="0"/>
              <a:t>Often easier to use “right out of the box”</a:t>
            </a:r>
          </a:p>
          <a:p>
            <a:pPr lvl="1" eaLnBrk="1" hangingPunct="1"/>
            <a:endParaRPr lang="en-US" dirty="0" smtClean="0"/>
          </a:p>
          <a:p>
            <a:pPr lvl="1" eaLnBrk="1" hangingPunct="1"/>
            <a:r>
              <a:rPr lang="en-US" dirty="0" smtClean="0"/>
              <a:t>Professional tech support</a:t>
            </a:r>
          </a:p>
          <a:p>
            <a:pPr lvl="1" eaLnBrk="1" hangingPunct="1"/>
            <a:endParaRPr lang="en-US" dirty="0" smtClean="0"/>
          </a:p>
          <a:p>
            <a:pPr lvl="1" eaLnBrk="1" hangingPunct="1"/>
            <a:r>
              <a:rPr lang="en-US" dirty="0" smtClean="0"/>
              <a:t>May be possible to get structured training </a:t>
            </a:r>
          </a:p>
        </p:txBody>
      </p:sp>
      <p:sp>
        <p:nvSpPr>
          <p:cNvPr id="3" name="Title 2"/>
          <p:cNvSpPr>
            <a:spLocks noGrp="1"/>
          </p:cNvSpPr>
          <p:nvPr>
            <p:ph type="title"/>
          </p:nvPr>
        </p:nvSpPr>
        <p:spPr/>
        <p:txBody>
          <a:bodyPr/>
          <a:lstStyle/>
          <a:p>
            <a:pPr algn="ctr" eaLnBrk="1" hangingPunct="1">
              <a:defRPr/>
            </a:pPr>
            <a:r>
              <a:rPr lang="en-US" dirty="0" smtClean="0">
                <a:solidFill>
                  <a:srgbClr val="05128D"/>
                </a:solidFill>
                <a:latin typeface="Albertus Extra Bold" pitchFamily="34" charset="0"/>
              </a:rPr>
              <a:t>Building a Digital Collection</a:t>
            </a:r>
            <a:endParaRPr lang="en-US" dirty="0"/>
          </a:p>
        </p:txBody>
      </p:sp>
      <p:pic>
        <p:nvPicPr>
          <p:cNvPr id="4" name="Picture 6"/>
          <p:cNvPicPr>
            <a:picLocks noChangeAspect="1" noChangeArrowheads="1"/>
          </p:cNvPicPr>
          <p:nvPr/>
        </p:nvPicPr>
        <p:blipFill>
          <a:blip r:embed="rId3"/>
          <a:srcRect/>
          <a:stretch>
            <a:fillRect/>
          </a:stretch>
        </p:blipFill>
        <p:spPr bwMode="auto">
          <a:xfrm>
            <a:off x="7467600" y="5105400"/>
            <a:ext cx="1524000" cy="1524000"/>
          </a:xfrm>
          <a:prstGeom prst="rect">
            <a:avLst/>
          </a:prstGeom>
          <a:solidFill>
            <a:schemeClr val="bg1">
              <a:lumMod val="75000"/>
              <a:alpha val="0"/>
            </a:schemeClr>
          </a:solid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lstStyle/>
          <a:p>
            <a:r>
              <a:rPr lang="en-US" dirty="0" smtClean="0"/>
              <a:t>Possible drawbacks of proprietary software</a:t>
            </a:r>
          </a:p>
          <a:p>
            <a:endParaRPr lang="en-US" dirty="0" smtClean="0"/>
          </a:p>
          <a:p>
            <a:pPr lvl="1"/>
            <a:r>
              <a:rPr lang="en-US" dirty="0" smtClean="0"/>
              <a:t>Can be prohibitively expensive</a:t>
            </a:r>
          </a:p>
          <a:p>
            <a:pPr lvl="1"/>
            <a:endParaRPr lang="en-US" dirty="0" smtClean="0"/>
          </a:p>
          <a:p>
            <a:pPr lvl="1"/>
            <a:r>
              <a:rPr lang="en-US" dirty="0" smtClean="0"/>
              <a:t>May have to pay extra for advanced features</a:t>
            </a:r>
          </a:p>
          <a:p>
            <a:pPr lvl="1"/>
            <a:endParaRPr lang="en-US" dirty="0" smtClean="0"/>
          </a:p>
          <a:p>
            <a:pPr lvl="1"/>
            <a:r>
              <a:rPr lang="en-US" dirty="0" smtClean="0"/>
              <a:t>May have an annual maintenance fee</a:t>
            </a:r>
          </a:p>
          <a:p>
            <a:pPr lvl="1"/>
            <a:endParaRPr lang="en-US" dirty="0" smtClean="0"/>
          </a:p>
          <a:p>
            <a:pPr lvl="1"/>
            <a:r>
              <a:rPr lang="en-US" dirty="0" smtClean="0"/>
              <a:t>Proprietary software may not be interoperable with other technology</a:t>
            </a:r>
          </a:p>
          <a:p>
            <a:pPr lvl="1"/>
            <a:endParaRPr lang="en-US" dirty="0" smtClean="0"/>
          </a:p>
          <a:p>
            <a:pPr lvl="1"/>
            <a:endParaRPr lang="en-US" dirty="0"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Building a Digital Collection</a:t>
            </a:r>
            <a:endParaRPr lang="en-US" dirty="0"/>
          </a:p>
        </p:txBody>
      </p:sp>
      <p:pic>
        <p:nvPicPr>
          <p:cNvPr id="31748" name="Picture 4"/>
          <p:cNvPicPr>
            <a:picLocks noChangeAspect="1" noChangeArrowheads="1"/>
          </p:cNvPicPr>
          <p:nvPr/>
        </p:nvPicPr>
        <p:blipFill>
          <a:blip r:embed="rId3"/>
          <a:srcRect/>
          <a:stretch>
            <a:fillRect/>
          </a:stretch>
        </p:blipFill>
        <p:spPr bwMode="auto">
          <a:xfrm>
            <a:off x="7620000" y="5334000"/>
            <a:ext cx="1295400" cy="12954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r>
              <a:rPr lang="en-US" smtClean="0"/>
              <a:t>Most collections comprised of 3 kinds of files</a:t>
            </a:r>
          </a:p>
          <a:p>
            <a:endParaRPr lang="en-US" smtClean="0"/>
          </a:p>
          <a:p>
            <a:pPr lvl="1"/>
            <a:r>
              <a:rPr lang="en-US" i="1" smtClean="0"/>
              <a:t>Master files-Highest quality; Other files derived from them</a:t>
            </a:r>
          </a:p>
          <a:p>
            <a:pPr lvl="1"/>
            <a:endParaRPr lang="en-US" i="1" smtClean="0"/>
          </a:p>
          <a:p>
            <a:pPr lvl="1"/>
            <a:r>
              <a:rPr lang="en-US" i="1" smtClean="0"/>
              <a:t>Access files-Mid quality; optimal  for web delivery</a:t>
            </a:r>
          </a:p>
          <a:p>
            <a:pPr lvl="1"/>
            <a:endParaRPr lang="en-US" i="1" smtClean="0"/>
          </a:p>
          <a:p>
            <a:pPr lvl="1"/>
            <a:r>
              <a:rPr lang="en-US" i="1" smtClean="0"/>
              <a:t>Thumbnails-Lowest quality;  act as an index image for quick reference</a:t>
            </a:r>
          </a:p>
          <a:p>
            <a:pPr lvl="1">
              <a:buFont typeface="Verdana" pitchFamily="34" charset="0"/>
              <a:buNone/>
            </a:pPr>
            <a:endParaRPr lang="en-US" i="1"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Types of Files and Formats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idx="1"/>
          </p:nvPr>
        </p:nvSpPr>
        <p:spPr>
          <a:xfrm>
            <a:off x="457200" y="1481138"/>
            <a:ext cx="8229600" cy="4691062"/>
          </a:xfrm>
        </p:spPr>
        <p:txBody>
          <a:bodyPr/>
          <a:lstStyle/>
          <a:p>
            <a:r>
              <a:rPr lang="en-US" smtClean="0"/>
              <a:t>Master files-Need to be as uncompressed as possible for highest quality</a:t>
            </a:r>
          </a:p>
          <a:p>
            <a:pPr lvl="1"/>
            <a:endParaRPr lang="en-US" i="1" smtClean="0"/>
          </a:p>
          <a:p>
            <a:pPr lvl="1"/>
            <a:r>
              <a:rPr lang="en-US" smtClean="0"/>
              <a:t>Appropriate format varies depending on media type</a:t>
            </a:r>
          </a:p>
          <a:p>
            <a:pPr lvl="1"/>
            <a:endParaRPr lang="en-US" smtClean="0"/>
          </a:p>
          <a:p>
            <a:pPr lvl="2"/>
            <a:r>
              <a:rPr lang="en-US" smtClean="0"/>
              <a:t>Photos/documents-TIFF-uncompressed image; Also supports LZW lossless compression; professional standard; files are large; other formats may be acceptable-PDF etc.</a:t>
            </a:r>
          </a:p>
          <a:p>
            <a:pPr lvl="2"/>
            <a:endParaRPr lang="en-US" smtClean="0"/>
          </a:p>
          <a:p>
            <a:pPr lvl="2"/>
            <a:r>
              <a:rPr lang="en-US" sz="2000" smtClean="0"/>
              <a:t>Video-Compression will vary depending on mode of capture; AVI applies no further compression to a video file; good for master files; can be very large</a:t>
            </a:r>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Types of Files and Formats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lvl="2"/>
            <a:r>
              <a:rPr lang="en-US" dirty="0" smtClean="0"/>
              <a:t>Audio-WAV or AIF; Both uncompressed file formats; not open source, but widely supported; are large in size </a:t>
            </a:r>
          </a:p>
          <a:p>
            <a:pPr lvl="2">
              <a:buFont typeface="Wingdings 2" pitchFamily="18" charset="2"/>
              <a:buNone/>
            </a:pPr>
            <a:endParaRPr lang="en-US" dirty="0" smtClean="0"/>
          </a:p>
          <a:p>
            <a:pPr lvl="2"/>
            <a:r>
              <a:rPr lang="en-US" dirty="0" smtClean="0"/>
              <a:t>Ideally, quality of file should be main factor in choosing file type</a:t>
            </a:r>
          </a:p>
          <a:p>
            <a:pPr lvl="2"/>
            <a:endParaRPr lang="en-US" dirty="0" smtClean="0"/>
          </a:p>
          <a:p>
            <a:pPr lvl="2"/>
            <a:r>
              <a:rPr lang="en-US" dirty="0" smtClean="0"/>
              <a:t>Size often becomes as or more important than quality</a:t>
            </a:r>
          </a:p>
          <a:p>
            <a:pPr lvl="2"/>
            <a:endParaRPr lang="en-US" dirty="0" smtClean="0"/>
          </a:p>
          <a:p>
            <a:pPr lvl="2"/>
            <a:r>
              <a:rPr lang="en-US" dirty="0" smtClean="0"/>
              <a:t>Find balance</a:t>
            </a:r>
          </a:p>
          <a:p>
            <a:pPr lvl="2">
              <a:buFont typeface="Wingdings 2" pitchFamily="18" charset="2"/>
              <a:buNone/>
            </a:pPr>
            <a:endParaRPr lang="en-US" dirty="0"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Types of Files and Formats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buFont typeface="Arial" charset="0"/>
              <a:buNone/>
            </a:pPr>
            <a:endParaRPr lang="en-US" dirty="0" smtClean="0"/>
          </a:p>
          <a:p>
            <a:pPr eaLnBrk="1" hangingPunct="1">
              <a:buFont typeface="Arial" charset="0"/>
              <a:buNone/>
            </a:pPr>
            <a:r>
              <a:rPr lang="en-US" sz="4400" dirty="0" smtClean="0">
                <a:latin typeface="Albertus Extra Bold" pitchFamily="34" charset="0"/>
              </a:rPr>
              <a:t>	</a:t>
            </a:r>
            <a:r>
              <a:rPr lang="en-US" sz="4400" dirty="0" smtClean="0">
                <a:solidFill>
                  <a:srgbClr val="05128D"/>
                </a:solidFill>
                <a:latin typeface="Albertus Extra Bold" pitchFamily="34" charset="0"/>
              </a:rPr>
              <a:t>Digital Collections Librarian, </a:t>
            </a:r>
          </a:p>
          <a:p>
            <a:pPr eaLnBrk="1" hangingPunct="1">
              <a:buFont typeface="Arial" charset="0"/>
              <a:buNone/>
            </a:pPr>
            <a:r>
              <a:rPr lang="en-US" sz="4400" dirty="0" smtClean="0">
                <a:solidFill>
                  <a:srgbClr val="05128D"/>
                </a:solidFill>
                <a:latin typeface="Albertus Extra Bold" pitchFamily="34" charset="0"/>
              </a:rPr>
              <a:t>	</a:t>
            </a:r>
          </a:p>
          <a:p>
            <a:pPr eaLnBrk="1" hangingPunct="1">
              <a:buFont typeface="Arial" charset="0"/>
              <a:buNone/>
            </a:pPr>
            <a:r>
              <a:rPr lang="en-US" sz="4400" dirty="0" smtClean="0">
                <a:solidFill>
                  <a:srgbClr val="05128D"/>
                </a:solidFill>
                <a:latin typeface="Albertus Extra Bold" pitchFamily="34" charset="0"/>
              </a:rPr>
              <a:t>	Texas A&amp;M University-Commerce</a:t>
            </a:r>
            <a:endParaRPr lang="en-US" sz="4400" dirty="0" smtClean="0">
              <a:latin typeface="Albertus Extra Bold" pitchFamily="34" charset="0"/>
            </a:endParaRPr>
          </a:p>
        </p:txBody>
      </p:sp>
      <p:sp>
        <p:nvSpPr>
          <p:cNvPr id="3074" name="Title 1"/>
          <p:cNvSpPr>
            <a:spLocks noGrp="1"/>
          </p:cNvSpPr>
          <p:nvPr>
            <p:ph type="title"/>
          </p:nvPr>
        </p:nvSpPr>
        <p:spPr/>
        <p:txBody>
          <a:bodyPr/>
          <a:lstStyle/>
          <a:p>
            <a:pPr eaLnBrk="1" fontAlgn="auto" hangingPunct="1">
              <a:spcAft>
                <a:spcPts val="0"/>
              </a:spcAft>
              <a:defRPr/>
            </a:pPr>
            <a:r>
              <a:rPr lang="en-US" sz="6000" dirty="0" smtClean="0">
                <a:solidFill>
                  <a:srgbClr val="05128D"/>
                </a:solidFill>
                <a:latin typeface="Albertus Extra Bold" pitchFamily="34" charset="0"/>
              </a:rPr>
              <a:t>Adam Northam</a:t>
            </a:r>
          </a:p>
        </p:txBody>
      </p:sp>
      <p:pic>
        <p:nvPicPr>
          <p:cNvPr id="4" name="Picture 3" descr="logo1-310x107-trans.gif"/>
          <p:cNvPicPr>
            <a:picLocks noChangeAspect="1"/>
          </p:cNvPicPr>
          <p:nvPr/>
        </p:nvPicPr>
        <p:blipFill>
          <a:blip r:embed="rId3"/>
          <a:stretch>
            <a:fillRect/>
          </a:stretch>
        </p:blipFill>
        <p:spPr>
          <a:xfrm>
            <a:off x="4572000" y="4876800"/>
            <a:ext cx="2952750" cy="10191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r>
              <a:rPr lang="en-US" smtClean="0"/>
              <a:t>Access Files</a:t>
            </a:r>
          </a:p>
          <a:p>
            <a:endParaRPr lang="en-US" smtClean="0"/>
          </a:p>
          <a:p>
            <a:pPr lvl="1"/>
            <a:r>
              <a:rPr lang="en-US" smtClean="0"/>
              <a:t>Generally not archival quality; smaller size for more efficient delivery</a:t>
            </a:r>
          </a:p>
          <a:p>
            <a:pPr lvl="1"/>
            <a:endParaRPr lang="en-US" smtClean="0"/>
          </a:p>
          <a:p>
            <a:pPr lvl="2"/>
            <a:r>
              <a:rPr lang="en-US" smtClean="0"/>
              <a:t>Photos/documents—Typically JPEG; easier transmission via web or networks; suitable for onscreen display</a:t>
            </a:r>
          </a:p>
          <a:p>
            <a:pPr lvl="2"/>
            <a:endParaRPr lang="en-US" smtClean="0"/>
          </a:p>
          <a:p>
            <a:pPr lvl="2"/>
            <a:r>
              <a:rPr lang="en-US" smtClean="0"/>
              <a:t>Video-MPEG2 (DVD compatible files) MP4 or Flash for viewing via web</a:t>
            </a:r>
          </a:p>
          <a:p>
            <a:pPr lvl="2"/>
            <a:endParaRPr lang="en-US" smtClean="0"/>
          </a:p>
          <a:p>
            <a:pPr lvl="1"/>
            <a:endParaRPr lang="en-US" smtClean="0"/>
          </a:p>
          <a:p>
            <a:endParaRPr lang="en-US" smtClean="0"/>
          </a:p>
          <a:p>
            <a:endParaRPr lang="en-US"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Types of Files and Formats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p:txBody>
          <a:bodyPr/>
          <a:lstStyle/>
          <a:p>
            <a:pPr lvl="2"/>
            <a:r>
              <a:rPr lang="en-US" dirty="0" smtClean="0"/>
              <a:t>Audio-MP3, WMV, RA-All of these formats are acceptable for access files</a:t>
            </a:r>
          </a:p>
          <a:p>
            <a:pPr lvl="2"/>
            <a:endParaRPr lang="en-US" dirty="0" smtClean="0"/>
          </a:p>
          <a:p>
            <a:pPr lvl="2"/>
            <a:r>
              <a:rPr lang="en-US" dirty="0" smtClean="0"/>
              <a:t>Desirable to have multiple formats available for various players</a:t>
            </a:r>
          </a:p>
          <a:p>
            <a:pPr lvl="2"/>
            <a:endParaRPr lang="en-US" dirty="0" smtClean="0"/>
          </a:p>
          <a:p>
            <a:pPr lvl="2"/>
            <a:r>
              <a:rPr lang="en-US" dirty="0" smtClean="0"/>
              <a:t>If only one format available provide at least a note telling user what is required</a:t>
            </a:r>
          </a:p>
          <a:p>
            <a:pPr lvl="2"/>
            <a:endParaRPr lang="en-US" dirty="0" smtClean="0"/>
          </a:p>
          <a:p>
            <a:pPr lvl="2"/>
            <a:r>
              <a:rPr lang="en-US" dirty="0" smtClean="0"/>
              <a:t>File security may be an issue for some collections</a:t>
            </a:r>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Types of Files and Formats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r>
              <a:rPr lang="en-US" smtClean="0"/>
              <a:t>Thumbnails</a:t>
            </a:r>
          </a:p>
          <a:p>
            <a:endParaRPr lang="en-US" smtClean="0"/>
          </a:p>
          <a:p>
            <a:pPr lvl="1"/>
            <a:r>
              <a:rPr lang="en-US" smtClean="0"/>
              <a:t>Typically low resolution JPEG files or GIF files</a:t>
            </a:r>
          </a:p>
          <a:p>
            <a:pPr lvl="1"/>
            <a:endParaRPr lang="en-US" smtClean="0"/>
          </a:p>
          <a:p>
            <a:pPr lvl="1"/>
            <a:r>
              <a:rPr lang="en-US" smtClean="0"/>
              <a:t>Helpful for making quick judgments about content</a:t>
            </a:r>
          </a:p>
          <a:p>
            <a:pPr>
              <a:buFont typeface="Wingdings 3" pitchFamily="18" charset="2"/>
              <a:buNone/>
            </a:pPr>
            <a:endParaRPr lang="en-US"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Types of Files and Formats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p:txBody>
          <a:bodyPr/>
          <a:lstStyle/>
          <a:p>
            <a:r>
              <a:rPr lang="en-US" dirty="0" smtClean="0"/>
              <a:t>File storage maintenance one of biggest challenges</a:t>
            </a:r>
          </a:p>
          <a:p>
            <a:endParaRPr lang="en-US" dirty="0" smtClean="0"/>
          </a:p>
          <a:p>
            <a:r>
              <a:rPr lang="en-US" dirty="0" smtClean="0"/>
              <a:t>Backup essential</a:t>
            </a:r>
          </a:p>
          <a:p>
            <a:endParaRPr lang="en-US" dirty="0" smtClean="0"/>
          </a:p>
          <a:p>
            <a:r>
              <a:rPr lang="en-US" dirty="0" smtClean="0"/>
              <a:t>Must try to prepare for hard drive crashes data corruption, data loss, etc.</a:t>
            </a:r>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Storage and backup of files</a:t>
            </a:r>
            <a:endParaRPr lang="en-US" dirty="0">
              <a:solidFill>
                <a:srgbClr val="05128D"/>
              </a:solidFill>
              <a:latin typeface="Albertus Extra Bold"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1"/>
          <p:cNvSpPr>
            <a:spLocks noGrp="1"/>
          </p:cNvSpPr>
          <p:nvPr>
            <p:ph idx="1"/>
          </p:nvPr>
        </p:nvSpPr>
        <p:spPr/>
        <p:txBody>
          <a:bodyPr/>
          <a:lstStyle/>
          <a:p>
            <a:r>
              <a:rPr lang="en-US" smtClean="0"/>
              <a:t>If possible store on server that is backed up regularly</a:t>
            </a:r>
          </a:p>
          <a:p>
            <a:endParaRPr lang="en-US" smtClean="0"/>
          </a:p>
          <a:p>
            <a:r>
              <a:rPr lang="en-US" smtClean="0"/>
              <a:t>Not always practical</a:t>
            </a:r>
          </a:p>
          <a:p>
            <a:endParaRPr lang="en-US" smtClean="0"/>
          </a:p>
          <a:p>
            <a:r>
              <a:rPr lang="en-US" smtClean="0"/>
              <a:t>External hard drives, High capacity disks may be most practical solutions</a:t>
            </a:r>
          </a:p>
          <a:p>
            <a:endParaRPr lang="en-US" smtClean="0"/>
          </a:p>
          <a:p>
            <a:r>
              <a:rPr lang="en-US" smtClean="0"/>
              <a:t>Have multiple files stored in different places</a:t>
            </a:r>
          </a:p>
          <a:p>
            <a:endParaRPr lang="en-US"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Storage and backup of files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p:txBody>
          <a:bodyPr/>
          <a:lstStyle/>
          <a:p>
            <a:r>
              <a:rPr lang="en-US" smtClean="0"/>
              <a:t>Literally means data about data</a:t>
            </a:r>
          </a:p>
          <a:p>
            <a:endParaRPr lang="en-US" smtClean="0"/>
          </a:p>
          <a:p>
            <a:r>
              <a:rPr lang="en-US" smtClean="0"/>
              <a:t>Specifically structured information that describes any information object, either print or digital</a:t>
            </a:r>
          </a:p>
          <a:p>
            <a:endParaRPr lang="en-US" smtClean="0"/>
          </a:p>
          <a:p>
            <a:r>
              <a:rPr lang="en-US" smtClean="0"/>
              <a:t>There are several metadata schemas in use</a:t>
            </a:r>
          </a:p>
          <a:p>
            <a:endParaRPr lang="en-US"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Metadata</a:t>
            </a:r>
            <a:endParaRPr lang="en-US" dirty="0">
              <a:solidFill>
                <a:srgbClr val="05128D"/>
              </a:solidFill>
              <a:latin typeface="Albertus Extra Bold"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p:txBody>
          <a:bodyPr/>
          <a:lstStyle/>
          <a:p>
            <a:r>
              <a:rPr lang="en-US" smtClean="0"/>
              <a:t>MARC (Machine Readable Cataloging)</a:t>
            </a:r>
          </a:p>
          <a:p>
            <a:endParaRPr lang="en-US" smtClean="0"/>
          </a:p>
          <a:p>
            <a:r>
              <a:rPr lang="en-US" smtClean="0"/>
              <a:t>METS (Metadata Encoding and Transmission Standards)</a:t>
            </a:r>
          </a:p>
          <a:p>
            <a:endParaRPr lang="en-US" smtClean="0"/>
          </a:p>
          <a:p>
            <a:r>
              <a:rPr lang="en-US" smtClean="0"/>
              <a:t>VRA Core (Visual Resources Association)</a:t>
            </a:r>
          </a:p>
          <a:p>
            <a:endParaRPr lang="en-US" smtClean="0"/>
          </a:p>
          <a:p>
            <a:r>
              <a:rPr lang="en-US" smtClean="0"/>
              <a:t>Dublin Core</a:t>
            </a:r>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Metadata Schemas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r>
              <a:rPr lang="en-US" smtClean="0"/>
              <a:t>Designed to be a relatively simple system</a:t>
            </a:r>
          </a:p>
          <a:p>
            <a:endParaRPr lang="en-US" smtClean="0"/>
          </a:p>
          <a:p>
            <a:r>
              <a:rPr lang="en-US" smtClean="0"/>
              <a:t>Succinctly describe a wide range of objects</a:t>
            </a:r>
          </a:p>
          <a:p>
            <a:endParaRPr lang="en-US" smtClean="0"/>
          </a:p>
          <a:p>
            <a:r>
              <a:rPr lang="en-US" smtClean="0"/>
              <a:t>Simple Dublin Core made up of 15 elements</a:t>
            </a:r>
          </a:p>
          <a:p>
            <a:pPr lvl="1"/>
            <a:r>
              <a:rPr lang="en-US" i="1" smtClean="0"/>
              <a:t>Can be qualified to provide more detailed information</a:t>
            </a:r>
          </a:p>
          <a:p>
            <a:pPr lvl="1"/>
            <a:endParaRPr lang="en-US" i="1" smtClean="0"/>
          </a:p>
          <a:p>
            <a:pPr lvl="1"/>
            <a:r>
              <a:rPr lang="en-US" i="1" smtClean="0"/>
              <a:t>Fields can be repeated, renamed etc.</a:t>
            </a:r>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Dublin Core</a:t>
            </a:r>
            <a:endParaRPr lang="en-US" dirty="0">
              <a:solidFill>
                <a:srgbClr val="05128D"/>
              </a:solidFill>
              <a:latin typeface="Albertus Extra Bold"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Imposes some structure on collections</a:t>
            </a:r>
          </a:p>
          <a:p>
            <a:pPr>
              <a:defRPr/>
            </a:pPr>
            <a:endParaRPr lang="en-US" dirty="0" smtClean="0"/>
          </a:p>
          <a:p>
            <a:pPr>
              <a:defRPr/>
            </a:pPr>
            <a:r>
              <a:rPr lang="en-US" dirty="0" smtClean="0"/>
              <a:t>Flexible</a:t>
            </a:r>
          </a:p>
          <a:p>
            <a:pPr>
              <a:defRPr/>
            </a:pPr>
            <a:endParaRPr lang="en-US" dirty="0" smtClean="0"/>
          </a:p>
          <a:p>
            <a:pPr>
              <a:defRPr/>
            </a:pPr>
            <a:r>
              <a:rPr lang="en-US" dirty="0" smtClean="0"/>
              <a:t>Makes data migration easier</a:t>
            </a:r>
          </a:p>
          <a:p>
            <a:pPr>
              <a:defRPr/>
            </a:pPr>
            <a:endParaRPr lang="en-US" dirty="0" smtClean="0"/>
          </a:p>
          <a:p>
            <a:pPr>
              <a:defRPr/>
            </a:pPr>
            <a:r>
              <a:rPr lang="en-US" dirty="0" smtClean="0">
                <a:solidFill>
                  <a:srgbClr val="083276"/>
                </a:solidFill>
              </a:rPr>
              <a:t>http://www.dublincore.org</a:t>
            </a:r>
          </a:p>
          <a:p>
            <a:pPr>
              <a:buNone/>
              <a:defRPr/>
            </a:pPr>
            <a:endParaRPr lang="en-US" dirty="0" smtClean="0"/>
          </a:p>
          <a:p>
            <a:pPr>
              <a:defRPr/>
            </a:pPr>
            <a:endParaRPr lang="en-US" dirty="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Dublin Core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r>
              <a:rPr lang="en-US" smtClean="0"/>
              <a:t>Digital Collections now its own Department</a:t>
            </a:r>
          </a:p>
          <a:p>
            <a:pPr lvl="1"/>
            <a:endParaRPr lang="en-US" smtClean="0"/>
          </a:p>
          <a:p>
            <a:pPr lvl="1"/>
            <a:r>
              <a:rPr lang="en-US" i="1" smtClean="0"/>
              <a:t>Full time digital collections librarian</a:t>
            </a:r>
          </a:p>
          <a:p>
            <a:pPr lvl="1"/>
            <a:endParaRPr lang="en-US" i="1" smtClean="0"/>
          </a:p>
          <a:p>
            <a:pPr lvl="1"/>
            <a:r>
              <a:rPr lang="en-US" i="1" smtClean="0"/>
              <a:t>No longer use open source software</a:t>
            </a:r>
          </a:p>
          <a:p>
            <a:pPr lvl="1"/>
            <a:endParaRPr lang="en-US" i="1" smtClean="0"/>
          </a:p>
          <a:p>
            <a:pPr lvl="1"/>
            <a:r>
              <a:rPr lang="en-US" i="1" smtClean="0"/>
              <a:t>Student worker to help with processing</a:t>
            </a:r>
          </a:p>
          <a:p>
            <a:pPr lvl="1">
              <a:buFont typeface="Verdana" pitchFamily="34" charset="0"/>
              <a:buNone/>
            </a:pPr>
            <a:endParaRPr lang="en-US" i="1" smtClean="0"/>
          </a:p>
          <a:p>
            <a:pPr lvl="1"/>
            <a:r>
              <a:rPr lang="en-US" i="1" smtClean="0"/>
              <a:t>Dedicated  person in cataloging dept to handle digital  object metadata</a:t>
            </a:r>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Where we are Now</a:t>
            </a:r>
            <a:endParaRPr lang="en-US" dirty="0">
              <a:solidFill>
                <a:srgbClr val="05128D"/>
              </a:solidFill>
              <a:latin typeface="Albertus Extra Bold"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r>
              <a:rPr lang="en-US" smtClean="0">
                <a:latin typeface="Albertus Extra Bold" pitchFamily="34" charset="0"/>
              </a:rPr>
              <a:t>“We have technology, finally, that for the first time in human history allows people to really maintain rich connections with much larger numbers of people.”</a:t>
            </a:r>
          </a:p>
          <a:p>
            <a:pPr eaLnBrk="1" hangingPunct="1">
              <a:buFont typeface="Arial" charset="0"/>
              <a:buNone/>
            </a:pPr>
            <a:r>
              <a:rPr lang="en-US" smtClean="0">
                <a:latin typeface="Albertus Extra Bold" pitchFamily="34" charset="0"/>
              </a:rPr>
              <a:t/>
            </a:r>
            <a:br>
              <a:rPr lang="en-US" smtClean="0">
                <a:latin typeface="Albertus Extra Bold" pitchFamily="34" charset="0"/>
              </a:rPr>
            </a:br>
            <a:r>
              <a:rPr lang="en-US" smtClean="0">
                <a:latin typeface="Albertus Extra Bold" pitchFamily="34" charset="0"/>
              </a:rPr>
              <a:t>--Pierre Omidyar, founder of Ebay</a:t>
            </a:r>
          </a:p>
        </p:txBody>
      </p:sp>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3600" dirty="0" smtClean="0">
                <a:solidFill>
                  <a:srgbClr val="05128D"/>
                </a:solidFill>
                <a:latin typeface="Albertus Extra Bold" pitchFamily="34" charset="0"/>
              </a:rPr>
              <a:t>Technology Can Reach Beyond Traditional Boundaries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r>
              <a:rPr lang="en-US" smtClean="0"/>
              <a:t>Funding</a:t>
            </a:r>
          </a:p>
          <a:p>
            <a:endParaRPr lang="en-US" smtClean="0"/>
          </a:p>
          <a:p>
            <a:r>
              <a:rPr lang="en-US" smtClean="0"/>
              <a:t>First 2 years of our digital collections were funded by the President of our University</a:t>
            </a:r>
          </a:p>
          <a:p>
            <a:pPr lvl="1"/>
            <a:endParaRPr lang="en-US" smtClean="0"/>
          </a:p>
          <a:p>
            <a:pPr lvl="1"/>
            <a:r>
              <a:rPr lang="en-US" i="1" smtClean="0"/>
              <a:t>Direct result of pilot project</a:t>
            </a:r>
          </a:p>
          <a:p>
            <a:endParaRPr lang="en-US" smtClean="0"/>
          </a:p>
          <a:p>
            <a:r>
              <a:rPr lang="en-US" smtClean="0"/>
              <a:t>Recently received LSTA grant </a:t>
            </a:r>
          </a:p>
          <a:p>
            <a:endParaRPr lang="en-US" smtClean="0"/>
          </a:p>
          <a:p>
            <a:pPr lvl="1"/>
            <a:r>
              <a:rPr lang="en-US" i="1" smtClean="0"/>
              <a:t>Renewable up to 3 yrs</a:t>
            </a:r>
          </a:p>
          <a:p>
            <a:pPr>
              <a:buFont typeface="Wingdings 3" pitchFamily="18" charset="2"/>
              <a:buNone/>
            </a:pPr>
            <a:endParaRPr lang="en-US" i="1" smtClean="0"/>
          </a:p>
          <a:p>
            <a:pPr>
              <a:buFont typeface="Wingdings 3" pitchFamily="18" charset="2"/>
              <a:buNone/>
            </a:pPr>
            <a:endParaRPr lang="en-US"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Where we are Now</a:t>
            </a:r>
            <a:endParaRPr lang="en-US" dirty="0">
              <a:solidFill>
                <a:srgbClr val="05128D"/>
              </a:solidFill>
              <a:latin typeface="Albertus Extra Bold"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p:txBody>
          <a:bodyPr/>
          <a:lstStyle/>
          <a:p>
            <a:r>
              <a:rPr lang="en-US" smtClean="0"/>
              <a:t>Collections</a:t>
            </a:r>
          </a:p>
          <a:p>
            <a:endParaRPr lang="en-US" smtClean="0"/>
          </a:p>
          <a:p>
            <a:pPr lvl="1"/>
            <a:r>
              <a:rPr lang="en-US" smtClean="0"/>
              <a:t>Currently have 5 collections online of varying size</a:t>
            </a:r>
          </a:p>
          <a:p>
            <a:pPr lvl="1">
              <a:buFont typeface="Verdana" pitchFamily="34" charset="0"/>
              <a:buNone/>
            </a:pPr>
            <a:endParaRPr lang="en-US" smtClean="0"/>
          </a:p>
          <a:p>
            <a:pPr lvl="1">
              <a:buFont typeface="Verdana" pitchFamily="34" charset="0"/>
              <a:buNone/>
            </a:pPr>
            <a:endParaRPr lang="en-US" smtClean="0"/>
          </a:p>
          <a:p>
            <a:pPr lvl="1"/>
            <a:endParaRPr lang="en-US" smtClean="0"/>
          </a:p>
          <a:p>
            <a:pPr lvl="1"/>
            <a:r>
              <a:rPr lang="en-US" smtClean="0"/>
              <a:t>Working with public libraries &amp; historical societies to digitize collections</a:t>
            </a:r>
          </a:p>
          <a:p>
            <a:pPr lvl="1"/>
            <a:endParaRPr lang="en-US" smtClean="0"/>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Where we are Now</a:t>
            </a:r>
            <a:endParaRPr lang="en-US" dirty="0">
              <a:solidFill>
                <a:srgbClr val="05128D"/>
              </a:solidFill>
              <a:latin typeface="Albertus Extra Bold"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Homepagw.bmp"/>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seDCpage.bmp"/>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CMetaRecord.bmp"/>
          <p:cNvPicPr>
            <a:picLocks noGrp="1" noChangeAspect="1"/>
          </p:cNvPicPr>
          <p:nvPr>
            <p:ph idx="1"/>
          </p:nvPr>
        </p:nvPicPr>
        <p:blipFill>
          <a:blip r:embed="rId2"/>
          <a:stretch>
            <a:fillRect/>
          </a:stretch>
        </p:blipFill>
        <p:spPr>
          <a:xfrm>
            <a:off x="0" y="0"/>
            <a:ext cx="9144000" cy="68580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r>
              <a:rPr lang="en-US" dirty="0" smtClean="0"/>
              <a:t>Ongoing concerns</a:t>
            </a:r>
          </a:p>
          <a:p>
            <a:endParaRPr lang="en-US" dirty="0" smtClean="0"/>
          </a:p>
          <a:p>
            <a:pPr lvl="1"/>
            <a:r>
              <a:rPr lang="en-US" dirty="0" smtClean="0"/>
              <a:t>Standards &amp; practices</a:t>
            </a:r>
          </a:p>
          <a:p>
            <a:pPr lvl="1"/>
            <a:endParaRPr lang="en-US" dirty="0" smtClean="0"/>
          </a:p>
          <a:p>
            <a:pPr lvl="1"/>
            <a:r>
              <a:rPr lang="en-US" dirty="0" smtClean="0"/>
              <a:t>Formats</a:t>
            </a:r>
          </a:p>
          <a:p>
            <a:pPr lvl="1">
              <a:buNone/>
            </a:pPr>
            <a:endParaRPr lang="en-US" dirty="0" smtClean="0"/>
          </a:p>
          <a:p>
            <a:pPr lvl="1"/>
            <a:r>
              <a:rPr lang="en-US" dirty="0" smtClean="0"/>
              <a:t>Staffing</a:t>
            </a:r>
          </a:p>
          <a:p>
            <a:pPr lvl="1">
              <a:buFont typeface="Verdana" pitchFamily="34" charset="0"/>
              <a:buNone/>
            </a:pPr>
            <a:endParaRPr lang="en-US" dirty="0" smtClean="0"/>
          </a:p>
          <a:p>
            <a:pPr lvl="1"/>
            <a:r>
              <a:rPr lang="en-US" dirty="0" smtClean="0"/>
              <a:t>Funds</a:t>
            </a:r>
          </a:p>
          <a:p>
            <a:pPr lvl="1"/>
            <a:endParaRPr lang="en-US" dirty="0" smtClean="0"/>
          </a:p>
          <a:p>
            <a:pPr lvl="1"/>
            <a:r>
              <a:rPr lang="en-US" dirty="0" smtClean="0"/>
              <a:t>Storage</a:t>
            </a:r>
          </a:p>
        </p:txBody>
      </p:sp>
      <p:sp>
        <p:nvSpPr>
          <p:cNvPr id="3" name="Title 2"/>
          <p:cNvSpPr>
            <a:spLocks noGrp="1"/>
          </p:cNvSpPr>
          <p:nvPr>
            <p:ph type="title"/>
          </p:nvPr>
        </p:nvSpPr>
        <p:spPr/>
        <p:txBody>
          <a:bodyPr/>
          <a:lstStyle/>
          <a:p>
            <a:pPr algn="ctr">
              <a:defRPr/>
            </a:pPr>
            <a:r>
              <a:rPr lang="en-US" dirty="0" smtClean="0">
                <a:solidFill>
                  <a:srgbClr val="05128D"/>
                </a:solidFill>
                <a:latin typeface="Albertus Extra Bold" pitchFamily="34" charset="0"/>
              </a:rPr>
              <a:t>Where we are Now</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p:txBody>
          <a:bodyPr/>
          <a:lstStyle/>
          <a:p>
            <a:pPr algn="ctr"/>
            <a:endParaRPr lang="en-US" smtClean="0"/>
          </a:p>
          <a:p>
            <a:pPr algn="ctr"/>
            <a:endParaRPr lang="en-US" smtClean="0"/>
          </a:p>
          <a:p>
            <a:pPr algn="ctr"/>
            <a:endParaRPr lang="en-US" smtClean="0"/>
          </a:p>
          <a:p>
            <a:pPr algn="ctr">
              <a:buFont typeface="Wingdings 3" pitchFamily="18" charset="2"/>
              <a:buNone/>
            </a:pPr>
            <a:endParaRPr lang="en-US" smtClean="0"/>
          </a:p>
          <a:p>
            <a:pPr algn="ctr">
              <a:buFont typeface="Wingdings 3" pitchFamily="18" charset="2"/>
              <a:buNone/>
            </a:pPr>
            <a:r>
              <a:rPr lang="en-US" sz="4800" smtClean="0"/>
              <a:t>Questions?</a:t>
            </a:r>
          </a:p>
          <a:p>
            <a:pPr algn="ct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pPr eaLnBrk="1" hangingPunct="1"/>
            <a:r>
              <a:rPr lang="en-US" smtClean="0"/>
              <a:t>Libraries have historically been adept at preserving, organizing, providing access to information</a:t>
            </a:r>
          </a:p>
          <a:p>
            <a:pPr eaLnBrk="1" hangingPunct="1"/>
            <a:endParaRPr lang="en-US" smtClean="0"/>
          </a:p>
          <a:p>
            <a:pPr eaLnBrk="1" hangingPunct="1"/>
            <a:r>
              <a:rPr lang="en-US" smtClean="0"/>
              <a:t>Technology means that libraries must change how information is organized and accessed</a:t>
            </a:r>
          </a:p>
          <a:p>
            <a:pPr eaLnBrk="1" hangingPunct="1"/>
            <a:endParaRPr lang="en-US" smtClean="0"/>
          </a:p>
          <a:p>
            <a:pPr eaLnBrk="1" hangingPunct="1"/>
            <a:r>
              <a:rPr lang="en-US" smtClean="0"/>
              <a:t>Digital information becoming more important</a:t>
            </a:r>
          </a:p>
          <a:p>
            <a:pPr eaLnBrk="1" hangingPunct="1">
              <a:buFont typeface="Arial" charset="0"/>
              <a:buNone/>
            </a:pPr>
            <a:endParaRPr lang="en-US" smtClean="0"/>
          </a:p>
          <a:p>
            <a:pPr eaLnBrk="1" hangingPunct="1">
              <a:buFont typeface="Arial" charset="0"/>
              <a:buNone/>
            </a:pPr>
            <a:endParaRPr lang="en-US" smtClean="0"/>
          </a:p>
        </p:txBody>
      </p:sp>
      <p:sp>
        <p:nvSpPr>
          <p:cNvPr id="4098" name="Title 1"/>
          <p:cNvSpPr>
            <a:spLocks noGrp="1"/>
          </p:cNvSpPr>
          <p:nvPr>
            <p:ph type="title"/>
          </p:nvPr>
        </p:nvSpPr>
        <p:spPr/>
        <p:txBody>
          <a:bodyPr/>
          <a:lstStyle/>
          <a:p>
            <a:pPr algn="ctr" eaLnBrk="1" fontAlgn="auto" hangingPunct="1">
              <a:spcAft>
                <a:spcPts val="0"/>
              </a:spcAft>
              <a:defRPr/>
            </a:pPr>
            <a:r>
              <a:rPr lang="en-US" sz="3200" dirty="0" smtClean="0">
                <a:solidFill>
                  <a:srgbClr val="05128D"/>
                </a:solidFill>
                <a:latin typeface="Albertus Extra Bold" pitchFamily="34" charset="0"/>
              </a:rPr>
              <a:t>Libraries Must Adapt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buFont typeface="Arial" charset="0"/>
              <a:buNone/>
            </a:pPr>
            <a:r>
              <a:rPr lang="en-US" smtClean="0"/>
              <a:t>	Some advantages of digital collections:</a:t>
            </a:r>
          </a:p>
          <a:p>
            <a:pPr eaLnBrk="1" hangingPunct="1">
              <a:buFont typeface="Arial" charset="0"/>
              <a:buNone/>
            </a:pPr>
            <a:endParaRPr lang="en-US" smtClean="0"/>
          </a:p>
          <a:p>
            <a:pPr eaLnBrk="1" hangingPunct="1">
              <a:buFont typeface="Arial" charset="0"/>
              <a:buChar char="•"/>
            </a:pPr>
            <a:r>
              <a:rPr lang="en-US" smtClean="0"/>
              <a:t>Available 24 x 7 x 365</a:t>
            </a:r>
          </a:p>
          <a:p>
            <a:pPr eaLnBrk="1" hangingPunct="1">
              <a:buFont typeface="Arial" charset="0"/>
              <a:buNone/>
            </a:pPr>
            <a:endParaRPr lang="en-US" smtClean="0"/>
          </a:p>
          <a:p>
            <a:pPr eaLnBrk="1" hangingPunct="1">
              <a:buFont typeface="Arial" charset="0"/>
              <a:buChar char="•"/>
            </a:pPr>
            <a:r>
              <a:rPr lang="en-US" smtClean="0"/>
              <a:t>Can be accessible from almost anywhere</a:t>
            </a:r>
          </a:p>
          <a:p>
            <a:pPr eaLnBrk="1" hangingPunct="1">
              <a:buFont typeface="Arial" charset="0"/>
              <a:buChar char="•"/>
            </a:pPr>
            <a:endParaRPr lang="en-US" smtClean="0"/>
          </a:p>
          <a:p>
            <a:pPr eaLnBrk="1" hangingPunct="1">
              <a:buFont typeface="Arial" charset="0"/>
              <a:buChar char="•"/>
            </a:pPr>
            <a:r>
              <a:rPr lang="en-US" smtClean="0"/>
              <a:t>Digitization can save physical collections from degradation</a:t>
            </a:r>
          </a:p>
          <a:p>
            <a:pPr eaLnBrk="1" hangingPunct="1">
              <a:buFont typeface="Arial" charset="0"/>
              <a:buChar char="•"/>
            </a:pPr>
            <a:endParaRPr lang="en-US" smtClean="0"/>
          </a:p>
          <a:p>
            <a:pPr eaLnBrk="1" hangingPunct="1">
              <a:buFont typeface="Arial" charset="0"/>
              <a:buNone/>
            </a:pPr>
            <a:endParaRPr lang="en-US" smtClean="0"/>
          </a:p>
        </p:txBody>
      </p:sp>
      <p:sp>
        <p:nvSpPr>
          <p:cNvPr id="6146" name="Title 1"/>
          <p:cNvSpPr>
            <a:spLocks noGrp="1"/>
          </p:cNvSpPr>
          <p:nvPr>
            <p:ph type="title"/>
          </p:nvPr>
        </p:nvSpPr>
        <p:spPr/>
        <p:txBody>
          <a:bodyPr/>
          <a:lstStyle/>
          <a:p>
            <a:pPr algn="ctr" eaLnBrk="1" fontAlgn="auto" hangingPunct="1">
              <a:spcAft>
                <a:spcPts val="0"/>
              </a:spcAft>
              <a:defRPr/>
            </a:pPr>
            <a:r>
              <a:rPr lang="en-US" sz="3200" dirty="0" smtClean="0">
                <a:solidFill>
                  <a:srgbClr val="05128D"/>
                </a:solidFill>
                <a:latin typeface="Albertus Extra Bold" pitchFamily="34" charset="0"/>
              </a:rPr>
              <a:t>Libraries Can Bring Collections to Patrons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50px-Blue_question_mark.svg.png"/>
          <p:cNvPicPr>
            <a:picLocks noChangeAspect="1"/>
          </p:cNvPicPr>
          <p:nvPr/>
        </p:nvPicPr>
        <p:blipFill>
          <a:blip r:embed="rId3">
            <a:duotone>
              <a:schemeClr val="accent3">
                <a:shade val="45000"/>
                <a:satMod val="135000"/>
              </a:schemeClr>
              <a:prstClr val="white"/>
            </a:duotone>
          </a:blip>
          <a:stretch>
            <a:fillRect/>
          </a:stretch>
        </p:blipFill>
        <p:spPr>
          <a:xfrm>
            <a:off x="1143000" y="0"/>
            <a:ext cx="6858000" cy="6858000"/>
          </a:xfrm>
          <a:prstGeom prst="rect">
            <a:avLst/>
          </a:prstGeom>
          <a:noFill/>
          <a:ln>
            <a:noFill/>
          </a:ln>
        </p:spPr>
      </p:pic>
      <p:sp>
        <p:nvSpPr>
          <p:cNvPr id="12291" name="Content Placeholder 2"/>
          <p:cNvSpPr>
            <a:spLocks noGrp="1"/>
          </p:cNvSpPr>
          <p:nvPr>
            <p:ph idx="1"/>
          </p:nvPr>
        </p:nvSpPr>
        <p:spPr/>
        <p:txBody>
          <a:bodyPr/>
          <a:lstStyle/>
          <a:p>
            <a:pPr eaLnBrk="1" hangingPunct="1"/>
            <a:r>
              <a:rPr lang="en-US" smtClean="0"/>
              <a:t>Almost anyone can begin a digitization project</a:t>
            </a:r>
          </a:p>
          <a:p>
            <a:pPr eaLnBrk="1" hangingPunct="1"/>
            <a:endParaRPr lang="en-US" smtClean="0"/>
          </a:p>
          <a:p>
            <a:pPr eaLnBrk="1" hangingPunct="1"/>
            <a:r>
              <a:rPr lang="en-US" smtClean="0"/>
              <a:t>Can be daunting</a:t>
            </a:r>
          </a:p>
          <a:p>
            <a:pPr eaLnBrk="1" hangingPunct="1"/>
            <a:endParaRPr lang="en-US" smtClean="0"/>
          </a:p>
          <a:p>
            <a:pPr eaLnBrk="1" hangingPunct="1"/>
            <a:r>
              <a:rPr lang="en-US" smtClean="0"/>
              <a:t>Digital Collections are a relatively new field</a:t>
            </a:r>
          </a:p>
          <a:p>
            <a:pPr eaLnBrk="1" hangingPunct="1"/>
            <a:endParaRPr lang="en-US" smtClean="0"/>
          </a:p>
          <a:p>
            <a:pPr eaLnBrk="1" hangingPunct="1"/>
            <a:r>
              <a:rPr lang="en-US" smtClean="0"/>
              <a:t>Not a great deal of firm standards</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7170" name="Title 1"/>
          <p:cNvSpPr>
            <a:spLocks noGrp="1"/>
          </p:cNvSpPr>
          <p:nvPr>
            <p:ph type="title"/>
          </p:nvPr>
        </p:nvSpPr>
        <p:spPr/>
        <p:txBody>
          <a:bodyPr/>
          <a:lstStyle/>
          <a:p>
            <a:pPr algn="ctr" eaLnBrk="1" fontAlgn="auto" hangingPunct="1">
              <a:spcAft>
                <a:spcPts val="0"/>
              </a:spcAft>
              <a:defRPr/>
            </a:pPr>
            <a:r>
              <a:rPr lang="en-US" dirty="0" smtClean="0">
                <a:solidFill>
                  <a:srgbClr val="05128D"/>
                </a:solidFill>
                <a:latin typeface="Albertus Extra Bold" pitchFamily="34" charset="0"/>
              </a:rPr>
              <a:t>Where to Start??</a:t>
            </a:r>
          </a:p>
        </p:txBody>
      </p:sp>
      <p:sp>
        <p:nvSpPr>
          <p:cNvPr id="4" name="Rectangle 3"/>
          <p:cNvSpPr/>
          <p:nvPr/>
        </p:nvSpPr>
        <p:spPr>
          <a:xfrm>
            <a:off x="3429000" y="1905000"/>
            <a:ext cx="184150" cy="923925"/>
          </a:xfrm>
          <a:prstGeom prst="rect">
            <a:avLst/>
          </a:prstGeom>
          <a:noFill/>
        </p:spPr>
        <p:txBody>
          <a:bodyPr wrap="none">
            <a:spAutoFit/>
          </a:bodyPr>
          <a:lstStyle/>
          <a:p>
            <a:pPr algn="ctr">
              <a:defRPr/>
            </a:pP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Documents and Settings\northamadam\Local Settings\Temporary Internet Files\Content.IE5\54AAYICT\MPj04009930000[1].jpg"/>
          <p:cNvPicPr>
            <a:picLocks noChangeAspect="1" noChangeArrowheads="1"/>
          </p:cNvPicPr>
          <p:nvPr/>
        </p:nvPicPr>
        <p:blipFill>
          <a:blip r:embed="rId3">
            <a:lum bright="-28000"/>
          </a:blip>
          <a:srcRect/>
          <a:stretch>
            <a:fillRect/>
          </a:stretch>
        </p:blipFill>
        <p:spPr bwMode="auto">
          <a:xfrm>
            <a:off x="304800" y="228600"/>
            <a:ext cx="8305800" cy="5535613"/>
          </a:xfrm>
          <a:prstGeom prst="rect">
            <a:avLst/>
          </a:prstGeom>
          <a:noFill/>
          <a:ln w="9525">
            <a:noFill/>
            <a:miter lim="800000"/>
            <a:headEnd/>
            <a:tailEnd/>
          </a:ln>
        </p:spPr>
      </p:pic>
      <p:sp>
        <p:nvSpPr>
          <p:cNvPr id="13315" name="Content Placeholder 2"/>
          <p:cNvSpPr>
            <a:spLocks noGrp="1"/>
          </p:cNvSpPr>
          <p:nvPr>
            <p:ph idx="1"/>
          </p:nvPr>
        </p:nvSpPr>
        <p:spPr/>
        <p:txBody>
          <a:bodyPr/>
          <a:lstStyle/>
          <a:p>
            <a:pPr eaLnBrk="1" hangingPunct="1">
              <a:buFont typeface="Arial" charset="0"/>
              <a:buNone/>
            </a:pPr>
            <a:r>
              <a:rPr lang="en-US" dirty="0" smtClean="0">
                <a:solidFill>
                  <a:schemeClr val="bg1"/>
                </a:solidFill>
              </a:rPr>
              <a:t>This presentation aims to provide practical experience to those who wish to begin a digitization project of their own</a:t>
            </a:r>
          </a:p>
          <a:p>
            <a:pPr eaLnBrk="1" hangingPunct="1">
              <a:buFont typeface="Arial" charset="0"/>
              <a:buNone/>
            </a:pPr>
            <a:r>
              <a:rPr lang="en-US" dirty="0" smtClean="0">
                <a:solidFill>
                  <a:schemeClr val="bg1"/>
                </a:solidFill>
              </a:rPr>
              <a:t>Topics include:</a:t>
            </a:r>
          </a:p>
          <a:p>
            <a:pPr eaLnBrk="1" hangingPunct="1"/>
            <a:r>
              <a:rPr lang="en-US" dirty="0" smtClean="0">
                <a:solidFill>
                  <a:schemeClr val="bg1"/>
                </a:solidFill>
              </a:rPr>
              <a:t>Dealing with administrative issues ;planning  for collections</a:t>
            </a:r>
          </a:p>
          <a:p>
            <a:pPr eaLnBrk="1" hangingPunct="1"/>
            <a:r>
              <a:rPr lang="en-US" dirty="0" smtClean="0">
                <a:solidFill>
                  <a:schemeClr val="bg1"/>
                </a:solidFill>
              </a:rPr>
              <a:t>Lessons learned from our experiences</a:t>
            </a:r>
          </a:p>
          <a:p>
            <a:pPr eaLnBrk="1" hangingPunct="1"/>
            <a:r>
              <a:rPr lang="en-US" dirty="0" smtClean="0">
                <a:solidFill>
                  <a:schemeClr val="bg1"/>
                </a:solidFill>
              </a:rPr>
              <a:t>Where our collection stands now</a:t>
            </a:r>
          </a:p>
        </p:txBody>
      </p:sp>
      <p:sp>
        <p:nvSpPr>
          <p:cNvPr id="8194" name="Title 1"/>
          <p:cNvSpPr>
            <a:spLocks noGrp="1"/>
          </p:cNvSpPr>
          <p:nvPr>
            <p:ph type="title"/>
          </p:nvPr>
        </p:nvSpPr>
        <p:spPr/>
        <p:txBody>
          <a:bodyPr/>
          <a:lstStyle/>
          <a:p>
            <a:pPr algn="ctr" eaLnBrk="1" fontAlgn="auto" hangingPunct="1">
              <a:spcAft>
                <a:spcPts val="0"/>
              </a:spcAft>
              <a:defRPr/>
            </a:pPr>
            <a:r>
              <a:rPr lang="en-US" dirty="0" smtClean="0">
                <a:solidFill>
                  <a:schemeClr val="bg1"/>
                </a:solidFill>
                <a:latin typeface="Albertus Extra Bold" pitchFamily="34" charset="0"/>
              </a:rPr>
              <a:t>The Goal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1600200"/>
            <a:ext cx="8229600" cy="4876800"/>
          </a:xfrm>
        </p:spPr>
        <p:txBody>
          <a:bodyPr/>
          <a:lstStyle/>
          <a:p>
            <a:pPr eaLnBrk="1" hangingPunct="1"/>
            <a:r>
              <a:rPr lang="en-US" dirty="0" smtClean="0"/>
              <a:t>How will collections be delivered to users?</a:t>
            </a:r>
          </a:p>
          <a:p>
            <a:pPr lvl="1" eaLnBrk="1" hangingPunct="1"/>
            <a:r>
              <a:rPr lang="en-US" dirty="0" smtClean="0"/>
              <a:t>Content management System (open source v. proprietary)</a:t>
            </a:r>
          </a:p>
          <a:p>
            <a:pPr lvl="1" eaLnBrk="1" hangingPunct="1"/>
            <a:endParaRPr lang="en-US" dirty="0" smtClean="0"/>
          </a:p>
          <a:p>
            <a:pPr eaLnBrk="1" hangingPunct="1"/>
            <a:r>
              <a:rPr lang="en-US" dirty="0" smtClean="0"/>
              <a:t>Which file formats should be used?</a:t>
            </a:r>
          </a:p>
          <a:p>
            <a:pPr lvl="1" eaLnBrk="1" hangingPunct="1"/>
            <a:r>
              <a:rPr lang="en-US" i="1" dirty="0" smtClean="0"/>
              <a:t>TIFF, JPEG, AVI, MPEG etc.</a:t>
            </a:r>
          </a:p>
          <a:p>
            <a:pPr lvl="1" eaLnBrk="1" hangingPunct="1">
              <a:buFont typeface="Arial" charset="0"/>
              <a:buNone/>
            </a:pPr>
            <a:endParaRPr lang="en-US" i="1" dirty="0" smtClean="0"/>
          </a:p>
          <a:p>
            <a:pPr eaLnBrk="1" hangingPunct="1"/>
            <a:r>
              <a:rPr lang="en-US" dirty="0" smtClean="0"/>
              <a:t>Where will the objects be stored?</a:t>
            </a:r>
          </a:p>
          <a:p>
            <a:pPr lvl="1" eaLnBrk="1" hangingPunct="1"/>
            <a:r>
              <a:rPr lang="en-US" i="1" dirty="0" smtClean="0"/>
              <a:t>Hard drive, server, backups, etc</a:t>
            </a:r>
          </a:p>
          <a:p>
            <a:pPr lvl="1" eaLnBrk="1" hangingPunct="1">
              <a:buFont typeface="Arial" charset="0"/>
              <a:buNone/>
            </a:pPr>
            <a:endParaRPr lang="en-US" i="1" dirty="0" smtClean="0"/>
          </a:p>
          <a:p>
            <a:pPr eaLnBrk="1" hangingPunct="1">
              <a:buFont typeface="Arial" charset="0"/>
              <a:buNone/>
            </a:pPr>
            <a:endParaRPr lang="en-US" dirty="0" smtClean="0"/>
          </a:p>
          <a:p>
            <a:pPr lvl="1" eaLnBrk="1" hangingPunct="1">
              <a:buFont typeface="Arial" charset="0"/>
              <a:buNone/>
            </a:pPr>
            <a:endParaRPr lang="en-US" dirty="0" smtClean="0"/>
          </a:p>
          <a:p>
            <a:pPr lvl="1" eaLnBrk="1" hangingPunct="1">
              <a:buFont typeface="Arial" charset="0"/>
              <a:buNone/>
            </a:pPr>
            <a:endParaRPr lang="en-US" dirty="0" smtClean="0"/>
          </a:p>
        </p:txBody>
      </p:sp>
      <p:sp>
        <p:nvSpPr>
          <p:cNvPr id="9218" name="Title 1"/>
          <p:cNvSpPr>
            <a:spLocks noGrp="1"/>
          </p:cNvSpPr>
          <p:nvPr>
            <p:ph type="title"/>
          </p:nvPr>
        </p:nvSpPr>
        <p:spPr/>
        <p:txBody>
          <a:bodyPr/>
          <a:lstStyle/>
          <a:p>
            <a:pPr algn="ctr" eaLnBrk="1" fontAlgn="auto" hangingPunct="1">
              <a:spcAft>
                <a:spcPts val="0"/>
              </a:spcAft>
              <a:defRPr/>
            </a:pPr>
            <a:r>
              <a:rPr lang="en-US" dirty="0" smtClean="0">
                <a:solidFill>
                  <a:srgbClr val="05128D"/>
                </a:solidFill>
                <a:latin typeface="Albertus Extra Bold" pitchFamily="34" charset="0"/>
              </a:rPr>
              <a:t>Planning for a Digital Collection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
      <a:dk1>
        <a:sysClr val="windowText" lastClr="133D6A"/>
      </a:dk1>
      <a:lt1>
        <a:sysClr val="window" lastClr="FFFFFF"/>
      </a:lt1>
      <a:dk2>
        <a:srgbClr val="04617B"/>
      </a:dk2>
      <a:lt2>
        <a:srgbClr val="DBF5F9"/>
      </a:lt2>
      <a:accent1>
        <a:srgbClr val="002060"/>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33D6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7680</TotalTime>
  <Words>3996</Words>
  <Application>Microsoft Office PowerPoint</Application>
  <PresentationFormat>On-screen Show (4:3)</PresentationFormat>
  <Paragraphs>516</Paragraphs>
  <Slides>46</Slides>
  <Notes>42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Slide 1</vt:lpstr>
      <vt:lpstr>Building a Digital Collection from the Ground Up</vt:lpstr>
      <vt:lpstr>Adam Northam</vt:lpstr>
      <vt:lpstr>Technology Can Reach Beyond Traditional Boundaries</vt:lpstr>
      <vt:lpstr>Libraries Must Adapt</vt:lpstr>
      <vt:lpstr>Libraries Can Bring Collections to Patrons</vt:lpstr>
      <vt:lpstr>Where to Start??</vt:lpstr>
      <vt:lpstr>The Goal</vt:lpstr>
      <vt:lpstr>Planning for a Digital Collection</vt:lpstr>
      <vt:lpstr>Planning (cont.)</vt:lpstr>
      <vt:lpstr>Planning (cont.)</vt:lpstr>
      <vt:lpstr>Our Experience (and some tips) for building Digital Collections</vt:lpstr>
      <vt:lpstr>A Bit About Our Journey into Digitization</vt:lpstr>
      <vt:lpstr>A Bit About Our Journey into Digitization</vt:lpstr>
      <vt:lpstr>A Bit About Our Journey into Digitization</vt:lpstr>
      <vt:lpstr>Before Digitization Begins</vt:lpstr>
      <vt:lpstr>Before Digitization Begins</vt:lpstr>
      <vt:lpstr>Before Digitization Begins</vt:lpstr>
      <vt:lpstr>Before Digitization Begins</vt:lpstr>
      <vt:lpstr>Building a Digital Collection</vt:lpstr>
      <vt:lpstr>Building a Digital Collection</vt:lpstr>
      <vt:lpstr>Slide 22</vt:lpstr>
      <vt:lpstr>Slide 23</vt:lpstr>
      <vt:lpstr>Building a Digital Collection</vt:lpstr>
      <vt:lpstr>Building a Digital Collection</vt:lpstr>
      <vt:lpstr>Building a Digital Collection</vt:lpstr>
      <vt:lpstr>Types of Files and Formats</vt:lpstr>
      <vt:lpstr>Types of Files and Formats</vt:lpstr>
      <vt:lpstr>Types of Files and Formats</vt:lpstr>
      <vt:lpstr>Types of Files and Formats</vt:lpstr>
      <vt:lpstr>Types of Files and Formats</vt:lpstr>
      <vt:lpstr>Types of Files and Formats</vt:lpstr>
      <vt:lpstr>Storage and backup of files</vt:lpstr>
      <vt:lpstr>Storage and backup of files</vt:lpstr>
      <vt:lpstr>Metadata</vt:lpstr>
      <vt:lpstr>Metadata Schemas</vt:lpstr>
      <vt:lpstr>Dublin Core</vt:lpstr>
      <vt:lpstr>Dublin Core</vt:lpstr>
      <vt:lpstr>Where we are Now</vt:lpstr>
      <vt:lpstr>Where we are Now</vt:lpstr>
      <vt:lpstr>Where we are Now</vt:lpstr>
      <vt:lpstr>Slide 42</vt:lpstr>
      <vt:lpstr>Slide 43</vt:lpstr>
      <vt:lpstr>Slide 44</vt:lpstr>
      <vt:lpstr>Where we are Now</vt:lpstr>
      <vt:lpstr>Slide 46</vt:lpstr>
    </vt:vector>
  </TitlesOfParts>
  <Company>Texas A&amp;M-Commerce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Digital Collection from the Ground Up</dc:title>
  <dc:creator>Adam Northam</dc:creator>
  <cp:lastModifiedBy>Adam Northam</cp:lastModifiedBy>
  <cp:revision>502</cp:revision>
  <dcterms:created xsi:type="dcterms:W3CDTF">2008-12-17T15:05:49Z</dcterms:created>
  <dcterms:modified xsi:type="dcterms:W3CDTF">2009-02-20T18:27:38Z</dcterms:modified>
</cp:coreProperties>
</file>