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79" r:id="rId9"/>
    <p:sldId id="280" r:id="rId10"/>
    <p:sldId id="281" r:id="rId11"/>
    <p:sldId id="263" r:id="rId12"/>
    <p:sldId id="282" r:id="rId13"/>
    <p:sldId id="283" r:id="rId14"/>
    <p:sldId id="284" r:id="rId15"/>
    <p:sldId id="285" r:id="rId16"/>
    <p:sldId id="264" r:id="rId17"/>
    <p:sldId id="286" r:id="rId18"/>
    <p:sldId id="287" r:id="rId19"/>
    <p:sldId id="288" r:id="rId20"/>
    <p:sldId id="289" r:id="rId21"/>
    <p:sldId id="266" r:id="rId22"/>
    <p:sldId id="29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8" autoAdjust="0"/>
    <p:restoredTop sz="86385" autoAdjust="0"/>
  </p:normalViewPr>
  <p:slideViewPr>
    <p:cSldViewPr snapToObjects="1">
      <p:cViewPr varScale="1">
        <p:scale>
          <a:sx n="98" d="100"/>
          <a:sy n="98" d="100"/>
        </p:scale>
        <p:origin x="-129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CC1427-4EC1-EA44-BE8C-10CC4F034CAC}" type="datetimeFigureOut">
              <a:rPr lang="en-US" smtClean="0"/>
              <a:pPr/>
              <a:t>4/13/2009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9070A-A512-4E47-8BDD-20D8A0FBB72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CC1427-4EC1-EA44-BE8C-10CC4F034CAC}" type="datetimeFigureOut">
              <a:rPr lang="en-US" smtClean="0"/>
              <a:pPr/>
              <a:t>4/13/2009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9070A-A512-4E47-8BDD-20D8A0FBB7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CC1427-4EC1-EA44-BE8C-10CC4F034CAC}" type="datetimeFigureOut">
              <a:rPr lang="en-US" smtClean="0"/>
              <a:pPr/>
              <a:t>4/13/2009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9070A-A512-4E47-8BDD-20D8A0FBB7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CC1427-4EC1-EA44-BE8C-10CC4F034CAC}" type="datetimeFigureOut">
              <a:rPr lang="en-US" smtClean="0"/>
              <a:pPr/>
              <a:t>4/13/2009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9070A-A512-4E47-8BDD-20D8A0FBB7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CC1427-4EC1-EA44-BE8C-10CC4F034CAC}" type="datetimeFigureOut">
              <a:rPr lang="en-US" smtClean="0"/>
              <a:pPr/>
              <a:t>4/13/2009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9070A-A512-4E47-8BDD-20D8A0FBB72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CC1427-4EC1-EA44-BE8C-10CC4F034CAC}" type="datetimeFigureOut">
              <a:rPr lang="en-US" smtClean="0"/>
              <a:pPr/>
              <a:t>4/13/2009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59070A-A512-4E47-8BDD-20D8A0FBB7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CC1427-4EC1-EA44-BE8C-10CC4F034CAC}" type="datetimeFigureOut">
              <a:rPr lang="en-US" smtClean="0"/>
              <a:pPr/>
              <a:t>4/13/2009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59070A-A512-4E47-8BDD-20D8A0FBB7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CC1427-4EC1-EA44-BE8C-10CC4F034CAC}" type="datetimeFigureOut">
              <a:rPr lang="en-US" smtClean="0"/>
              <a:pPr/>
              <a:t>4/13/2009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59070A-A512-4E47-8BDD-20D8A0FBB7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CC1427-4EC1-EA44-BE8C-10CC4F034CAC}" type="datetimeFigureOut">
              <a:rPr lang="en-US" smtClean="0"/>
              <a:pPr/>
              <a:t>4/13/2009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59070A-A512-4E47-8BDD-20D8A0FBB7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CC1427-4EC1-EA44-BE8C-10CC4F034CAC}" type="datetimeFigureOut">
              <a:rPr lang="en-US" smtClean="0"/>
              <a:pPr/>
              <a:t>4/13/2009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59070A-A512-4E47-8BDD-20D8A0FBB7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CC1427-4EC1-EA44-BE8C-10CC4F034CAC}" type="datetimeFigureOut">
              <a:rPr lang="en-US" smtClean="0"/>
              <a:pPr/>
              <a:t>4/13/2009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59070A-A512-4E47-8BDD-20D8A0FBB72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CC1427-4EC1-EA44-BE8C-10CC4F034CAC}" type="datetimeFigureOut">
              <a:rPr lang="en-US" smtClean="0"/>
              <a:pPr/>
              <a:t>4/13/2009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59070A-A512-4E47-8BDD-20D8A0FBB72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image" Target="../media/image6.wmf"/></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image" Target="../media/image9.wmf"/></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1219200"/>
          </a:xfrm>
        </p:spPr>
        <p:txBody>
          <a:bodyPr>
            <a:normAutofit/>
          </a:bodyPr>
          <a:lstStyle/>
          <a:p>
            <a:r>
              <a:rPr lang="en-US" sz="3600" dirty="0" smtClean="0">
                <a:solidFill>
                  <a:schemeClr val="bg1"/>
                </a:solidFill>
              </a:rPr>
              <a:t>Server Virtualization and Consolidation</a:t>
            </a:r>
            <a:endParaRPr lang="en-US" sz="3600" dirty="0">
              <a:solidFill>
                <a:schemeClr val="bg1"/>
              </a:solidFill>
            </a:endParaRPr>
          </a:p>
        </p:txBody>
      </p:sp>
      <p:sp>
        <p:nvSpPr>
          <p:cNvPr id="3" name="Subtitle 2"/>
          <p:cNvSpPr>
            <a:spLocks noGrp="1"/>
          </p:cNvSpPr>
          <p:nvPr>
            <p:ph type="subTitle" idx="1"/>
          </p:nvPr>
        </p:nvSpPr>
        <p:spPr>
          <a:xfrm>
            <a:off x="1371600" y="990601"/>
            <a:ext cx="6400800" cy="2362200"/>
          </a:xfrm>
        </p:spPr>
        <p:txBody>
          <a:bodyPr>
            <a:normAutofit fontScale="92500" lnSpcReduction="10000"/>
          </a:bodyPr>
          <a:lstStyle/>
          <a:p>
            <a:r>
              <a:rPr lang="en-US" sz="2800" dirty="0" smtClean="0">
                <a:solidFill>
                  <a:schemeClr val="bg1">
                    <a:lumMod val="85000"/>
                  </a:schemeClr>
                </a:solidFill>
              </a:rPr>
              <a:t>Presented by</a:t>
            </a:r>
          </a:p>
          <a:p>
            <a:r>
              <a:rPr lang="en-US" sz="2600" dirty="0" smtClean="0">
                <a:solidFill>
                  <a:schemeClr val="bg1">
                    <a:lumMod val="85000"/>
                  </a:schemeClr>
                </a:solidFill>
              </a:rPr>
              <a:t>Mike </a:t>
            </a:r>
            <a:r>
              <a:rPr lang="en-US" sz="2600" dirty="0" smtClean="0">
                <a:solidFill>
                  <a:schemeClr val="bg1">
                    <a:lumMod val="85000"/>
                  </a:schemeClr>
                </a:solidFill>
              </a:rPr>
              <a:t>Bradley</a:t>
            </a:r>
            <a:r>
              <a:rPr lang="en-US" dirty="0" smtClean="0">
                <a:solidFill>
                  <a:schemeClr val="bg1">
                    <a:lumMod val="85000"/>
                  </a:schemeClr>
                </a:solidFill>
              </a:rPr>
              <a:t>, </a:t>
            </a:r>
            <a:r>
              <a:rPr lang="en-US" sz="1900" dirty="0" smtClean="0">
                <a:solidFill>
                  <a:schemeClr val="bg1">
                    <a:lumMod val="85000"/>
                  </a:schemeClr>
                </a:solidFill>
              </a:rPr>
              <a:t>Systems Administrator </a:t>
            </a:r>
            <a:endParaRPr lang="en-US" dirty="0" smtClean="0">
              <a:solidFill>
                <a:schemeClr val="bg1">
                  <a:lumMod val="85000"/>
                </a:schemeClr>
              </a:solidFill>
            </a:endParaRPr>
          </a:p>
          <a:p>
            <a:r>
              <a:rPr lang="en-US" sz="2600" dirty="0" smtClean="0">
                <a:solidFill>
                  <a:schemeClr val="bg1">
                    <a:lumMod val="85000"/>
                  </a:schemeClr>
                </a:solidFill>
              </a:rPr>
              <a:t>Kurt Giessel</a:t>
            </a:r>
            <a:r>
              <a:rPr lang="en-US" dirty="0" smtClean="0">
                <a:solidFill>
                  <a:schemeClr val="bg1">
                    <a:lumMod val="85000"/>
                  </a:schemeClr>
                </a:solidFill>
              </a:rPr>
              <a:t>, </a:t>
            </a:r>
            <a:r>
              <a:rPr lang="en-US" sz="1900" dirty="0" smtClean="0">
                <a:solidFill>
                  <a:schemeClr val="bg1">
                    <a:lumMod val="85000"/>
                  </a:schemeClr>
                </a:solidFill>
              </a:rPr>
              <a:t>Server Administrator</a:t>
            </a:r>
            <a:endParaRPr lang="en-US" sz="1900" dirty="0" smtClean="0">
              <a:solidFill>
                <a:schemeClr val="bg1">
                  <a:lumMod val="85000"/>
                </a:schemeClr>
              </a:solidFill>
            </a:endParaRPr>
          </a:p>
          <a:p>
            <a:r>
              <a:rPr lang="en-US" sz="2600" dirty="0" smtClean="0">
                <a:solidFill>
                  <a:schemeClr val="bg1">
                    <a:lumMod val="85000"/>
                  </a:schemeClr>
                </a:solidFill>
              </a:rPr>
              <a:t>Introduction by </a:t>
            </a:r>
            <a:endParaRPr lang="en-US" sz="2600" dirty="0" smtClean="0">
              <a:solidFill>
                <a:schemeClr val="bg1">
                  <a:lumMod val="85000"/>
                </a:schemeClr>
              </a:solidFill>
            </a:endParaRPr>
          </a:p>
          <a:p>
            <a:r>
              <a:rPr lang="en-US" sz="2600" dirty="0" smtClean="0">
                <a:solidFill>
                  <a:schemeClr val="bg1">
                    <a:lumMod val="85000"/>
                  </a:schemeClr>
                </a:solidFill>
              </a:rPr>
              <a:t>Tim Wrye</a:t>
            </a:r>
            <a:r>
              <a:rPr lang="en-US" dirty="0" smtClean="0">
                <a:solidFill>
                  <a:schemeClr val="bg1">
                    <a:lumMod val="85000"/>
                  </a:schemeClr>
                </a:solidFill>
              </a:rPr>
              <a:t>, </a:t>
            </a:r>
            <a:r>
              <a:rPr lang="en-US" sz="1900" dirty="0" smtClean="0">
                <a:solidFill>
                  <a:schemeClr val="bg1">
                    <a:lumMod val="85000"/>
                  </a:schemeClr>
                </a:solidFill>
              </a:rPr>
              <a:t>Director Instructional Computing </a:t>
            </a:r>
            <a:endParaRPr lang="en-US" sz="1900" dirty="0">
              <a:solidFill>
                <a:schemeClr val="bg1">
                  <a:lumMod val="8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Planning and Research</a:t>
            </a:r>
            <a:endParaRPr lang="en-US" dirty="0">
              <a:solidFill>
                <a:schemeClr val="bg1"/>
              </a:solidFill>
            </a:endParaRPr>
          </a:p>
        </p:txBody>
      </p:sp>
      <p:sp>
        <p:nvSpPr>
          <p:cNvPr id="3" name="Content Placeholder 2"/>
          <p:cNvSpPr>
            <a:spLocks noGrp="1"/>
          </p:cNvSpPr>
          <p:nvPr>
            <p:ph idx="1"/>
          </p:nvPr>
        </p:nvSpPr>
        <p:spPr>
          <a:xfrm>
            <a:off x="457200" y="2514600"/>
            <a:ext cx="5105400" cy="3611563"/>
          </a:xfrm>
        </p:spPr>
        <p:txBody>
          <a:bodyPr>
            <a:normAutofit/>
          </a:bodyPr>
          <a:lstStyle/>
          <a:p>
            <a:pPr>
              <a:buNone/>
            </a:pPr>
            <a:r>
              <a:rPr lang="en-US" sz="2200" dirty="0" smtClean="0"/>
              <a:t>Hewlett-Packard</a:t>
            </a:r>
          </a:p>
          <a:p>
            <a:pPr>
              <a:buNone/>
            </a:pPr>
            <a:r>
              <a:rPr lang="en-US" sz="2200" dirty="0" smtClean="0"/>
              <a:t>	</a:t>
            </a:r>
          </a:p>
          <a:p>
            <a:pPr>
              <a:buNone/>
            </a:pPr>
            <a:endParaRPr lang="en-US" sz="2200" dirty="0" smtClean="0"/>
          </a:p>
          <a:p>
            <a:pPr>
              <a:buNone/>
            </a:pPr>
            <a:endParaRPr lang="en-US" sz="2200" dirty="0" smtClean="0"/>
          </a:p>
          <a:p>
            <a:pPr>
              <a:buNone/>
            </a:pPr>
            <a:endParaRPr lang="en-US" sz="2200" dirty="0" smtClean="0"/>
          </a:p>
          <a:p>
            <a:pPr>
              <a:buNone/>
            </a:pPr>
            <a:r>
              <a:rPr lang="en-US" sz="2200" dirty="0" smtClean="0"/>
              <a:t>Dell-</a:t>
            </a:r>
            <a:r>
              <a:rPr lang="en-US" sz="2200" dirty="0" err="1" smtClean="0"/>
              <a:t>Equallogic</a:t>
            </a:r>
            <a:r>
              <a:rPr lang="en-US" sz="2200" dirty="0" smtClean="0"/>
              <a:t> 		</a:t>
            </a:r>
          </a:p>
          <a:p>
            <a:pPr>
              <a:buNone/>
            </a:pPr>
            <a:endParaRPr lang="en-US" sz="2200" dirty="0" smtClean="0"/>
          </a:p>
          <a:p>
            <a:pPr>
              <a:buNone/>
            </a:pPr>
            <a:r>
              <a:rPr lang="en-US" sz="2200" dirty="0" err="1" smtClean="0"/>
              <a:t>VMWare</a:t>
            </a:r>
            <a:r>
              <a:rPr lang="en-US" sz="2200" dirty="0" smtClean="0"/>
              <a:t> 		      ESX 3.5 Enterprise 					      Edition</a:t>
            </a:r>
          </a:p>
          <a:p>
            <a:endParaRPr lang="en-US" dirty="0"/>
          </a:p>
        </p:txBody>
      </p:sp>
      <p:sp>
        <p:nvSpPr>
          <p:cNvPr id="5" name="TextBox 4"/>
          <p:cNvSpPr txBox="1"/>
          <p:nvPr/>
        </p:nvSpPr>
        <p:spPr>
          <a:xfrm>
            <a:off x="457200" y="1600200"/>
            <a:ext cx="8229600" cy="646331"/>
          </a:xfrm>
          <a:prstGeom prst="rect">
            <a:avLst/>
          </a:prstGeom>
          <a:noFill/>
        </p:spPr>
        <p:txBody>
          <a:bodyPr wrap="square" rtlCol="0">
            <a:spAutoFit/>
          </a:bodyPr>
          <a:lstStyle/>
          <a:p>
            <a:pPr algn="ctr"/>
            <a:r>
              <a:rPr lang="en-US" sz="3600" dirty="0" smtClean="0"/>
              <a:t>Final Solution</a:t>
            </a:r>
            <a:endParaRPr lang="en-US" sz="3600" dirty="0"/>
          </a:p>
        </p:txBody>
      </p:sp>
      <p:sp>
        <p:nvSpPr>
          <p:cNvPr id="6" name="TextBox 5"/>
          <p:cNvSpPr txBox="1"/>
          <p:nvPr/>
        </p:nvSpPr>
        <p:spPr>
          <a:xfrm>
            <a:off x="2667000" y="2514600"/>
            <a:ext cx="3200400" cy="2462212"/>
          </a:xfrm>
          <a:prstGeom prst="rect">
            <a:avLst/>
          </a:prstGeom>
          <a:noFill/>
        </p:spPr>
        <p:txBody>
          <a:bodyPr wrap="square" rtlCol="0">
            <a:spAutoFit/>
          </a:bodyPr>
          <a:lstStyle/>
          <a:p>
            <a:pPr>
              <a:buNone/>
            </a:pPr>
            <a:r>
              <a:rPr lang="en-US" sz="2200" dirty="0" smtClean="0"/>
              <a:t>C3000 Enclosure </a:t>
            </a:r>
          </a:p>
          <a:p>
            <a:pPr>
              <a:buNone/>
            </a:pPr>
            <a:r>
              <a:rPr lang="en-US" sz="2200" dirty="0" smtClean="0"/>
              <a:t>Eight- BL 460 Blades</a:t>
            </a:r>
          </a:p>
          <a:p>
            <a:pPr>
              <a:buNone/>
            </a:pPr>
            <a:r>
              <a:rPr lang="en-US" sz="2200" dirty="0" smtClean="0"/>
              <a:t>2xIntel Quad CPU</a:t>
            </a:r>
          </a:p>
          <a:p>
            <a:pPr>
              <a:buNone/>
            </a:pPr>
            <a:r>
              <a:rPr lang="en-US" sz="2200" dirty="0" smtClean="0"/>
              <a:t>16GB RAM</a:t>
            </a:r>
          </a:p>
          <a:p>
            <a:pPr>
              <a:buNone/>
            </a:pPr>
            <a:r>
              <a:rPr lang="en-US" sz="2200" dirty="0" smtClean="0"/>
              <a:t>Physical interconnects.</a:t>
            </a:r>
          </a:p>
          <a:p>
            <a:pPr>
              <a:buNone/>
            </a:pPr>
            <a:r>
              <a:rPr lang="en-US" sz="2200" dirty="0" smtClean="0"/>
              <a:t>	</a:t>
            </a:r>
          </a:p>
          <a:p>
            <a:pPr>
              <a:buNone/>
            </a:pPr>
            <a:r>
              <a:rPr lang="en-US" sz="2200" dirty="0" smtClean="0"/>
              <a:t>PS5500e SAN (2)</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Pre Deployment: Planning and Testing</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t>June 2008</a:t>
            </a:r>
            <a:endParaRPr lang="en-US" dirty="0"/>
          </a:p>
        </p:txBody>
      </p:sp>
      <p:pic>
        <p:nvPicPr>
          <p:cNvPr id="4" name="Picture 2" descr="C:\Program Files\Microsoft Office\MEDIA\CAGCAT10\j0195812.wmf"/>
          <p:cNvPicPr>
            <a:picLocks noChangeAspect="1" noChangeArrowheads="1"/>
          </p:cNvPicPr>
          <p:nvPr/>
        </p:nvPicPr>
        <p:blipFill>
          <a:blip r:embed="rId3"/>
          <a:stretch>
            <a:fillRect/>
          </a:stretch>
        </p:blipFill>
        <p:spPr bwMode="auto">
          <a:xfrm>
            <a:off x="1589989" y="3225705"/>
            <a:ext cx="1773022" cy="1824228"/>
          </a:xfrm>
          <a:prstGeom prst="rect">
            <a:avLst/>
          </a:prstGeom>
          <a:noFill/>
        </p:spPr>
      </p:pic>
      <p:pic>
        <p:nvPicPr>
          <p:cNvPr id="5" name="Picture 4" descr="C:\Program Files\Microsoft Office\MEDIA\CAGCAT10\j0205582.wmf"/>
          <p:cNvPicPr>
            <a:picLocks noChangeAspect="1" noChangeArrowheads="1"/>
          </p:cNvPicPr>
          <p:nvPr/>
        </p:nvPicPr>
        <p:blipFill>
          <a:blip r:embed="rId4"/>
          <a:srcRect/>
          <a:stretch>
            <a:fillRect/>
          </a:stretch>
        </p:blipFill>
        <p:spPr bwMode="auto">
          <a:xfrm>
            <a:off x="3683660" y="2613812"/>
            <a:ext cx="1776679" cy="1630375"/>
          </a:xfrm>
          <a:prstGeom prst="rect">
            <a:avLst/>
          </a:prstGeom>
          <a:noFill/>
        </p:spPr>
      </p:pic>
      <p:pic>
        <p:nvPicPr>
          <p:cNvPr id="6" name="Picture 3" descr="C:\Program Files\Microsoft Office\MEDIA\CAGCAT10\j0199727.wmf"/>
          <p:cNvPicPr>
            <a:picLocks noChangeAspect="1" noChangeArrowheads="1"/>
          </p:cNvPicPr>
          <p:nvPr/>
        </p:nvPicPr>
        <p:blipFill>
          <a:blip r:embed="rId5"/>
          <a:srcRect/>
          <a:stretch>
            <a:fillRect/>
          </a:stretch>
        </p:blipFill>
        <p:spPr bwMode="auto">
          <a:xfrm>
            <a:off x="5782818" y="3268224"/>
            <a:ext cx="1769364" cy="173918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Pre Deployment: Planning and Testing</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dirty="0" smtClean="0"/>
              <a:t>Received hardware from HP, racked and stacked in the datacenter.</a:t>
            </a:r>
          </a:p>
          <a:p>
            <a:r>
              <a:rPr lang="en-US" dirty="0" smtClean="0"/>
              <a:t>Installed and setup switches, connections, and </a:t>
            </a:r>
            <a:r>
              <a:rPr lang="en-US" dirty="0" err="1" smtClean="0"/>
              <a:t>Vlans</a:t>
            </a:r>
            <a:r>
              <a:rPr lang="en-US" dirty="0" smtClean="0"/>
              <a:t>. </a:t>
            </a:r>
          </a:p>
          <a:p>
            <a:pPr>
              <a:buNone/>
            </a:pPr>
            <a:r>
              <a:rPr lang="en-US" dirty="0" smtClean="0"/>
              <a:t>	Comment: Interconnects versus virtual network connect. Virtual connect is probably worth the additional money. </a:t>
            </a:r>
          </a:p>
          <a:p>
            <a:pPr>
              <a:buNone/>
            </a:pPr>
            <a:r>
              <a:rPr lang="en-US" dirty="0" smtClean="0"/>
              <a:t>	Getting your head wrapped around the whole virtual thing.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Pre Deployment: Planning and Testing</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dirty="0" smtClean="0"/>
              <a:t>Installed </a:t>
            </a:r>
            <a:r>
              <a:rPr lang="en-US" dirty="0" err="1" smtClean="0"/>
              <a:t>VMware</a:t>
            </a:r>
            <a:r>
              <a:rPr lang="en-US" dirty="0" smtClean="0"/>
              <a:t> ESX Enterprise Edition - three times, hardware issues, update issues, and one more for good measure.</a:t>
            </a:r>
          </a:p>
          <a:p>
            <a:pPr>
              <a:buNone/>
            </a:pPr>
            <a:endParaRPr lang="en-US" dirty="0" smtClean="0"/>
          </a:p>
          <a:p>
            <a:pPr>
              <a:buNone/>
            </a:pPr>
            <a:r>
              <a:rPr lang="en-US" dirty="0" smtClean="0"/>
              <a:t>	Comment: What the HAL!</a:t>
            </a:r>
          </a:p>
          <a:p>
            <a:pPr>
              <a:buNone/>
            </a:pPr>
            <a:r>
              <a:rPr lang="en-US" dirty="0" smtClean="0"/>
              <a:t>	Verify hardware and firmware is current and certified by </a:t>
            </a:r>
            <a:r>
              <a:rPr lang="en-US" dirty="0" err="1" smtClean="0"/>
              <a:t>VMWare</a:t>
            </a:r>
            <a:r>
              <a:rPr lang="en-US" dirty="0" smtClean="0"/>
              <a:t>. HP provided the latest mezzanine card which was due to be certified by VM for another 2-3 months (Oct 2008).</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Pre Deployment: Planning and Testing</a:t>
            </a:r>
            <a:endParaRPr lang="en-US" dirty="0">
              <a:solidFill>
                <a:schemeClr val="bg1"/>
              </a:solidFill>
            </a:endParaRPr>
          </a:p>
        </p:txBody>
      </p:sp>
      <p:sp>
        <p:nvSpPr>
          <p:cNvPr id="3" name="Content Placeholder 2"/>
          <p:cNvSpPr>
            <a:spLocks noGrp="1"/>
          </p:cNvSpPr>
          <p:nvPr>
            <p:ph idx="1"/>
          </p:nvPr>
        </p:nvSpPr>
        <p:spPr/>
        <p:txBody>
          <a:bodyPr>
            <a:normAutofit fontScale="85000" lnSpcReduction="10000"/>
          </a:bodyPr>
          <a:lstStyle/>
          <a:p>
            <a:r>
              <a:rPr lang="en-US" dirty="0" smtClean="0"/>
              <a:t>Began testing the P2V, another setback, V2V fine, Windows P2V inconsistent, Linux P2V non-existent. </a:t>
            </a:r>
          </a:p>
          <a:p>
            <a:r>
              <a:rPr lang="en-US" dirty="0" smtClean="0"/>
              <a:t>We explored third-party </a:t>
            </a:r>
            <a:r>
              <a:rPr lang="en-US" dirty="0" err="1" smtClean="0"/>
              <a:t>vConverters</a:t>
            </a:r>
            <a:r>
              <a:rPr lang="en-US" dirty="0" smtClean="0"/>
              <a:t>, no support for Linux conversions. </a:t>
            </a:r>
          </a:p>
          <a:p>
            <a:r>
              <a:rPr lang="en-US" dirty="0" smtClean="0"/>
              <a:t>Generated support call to </a:t>
            </a:r>
            <a:r>
              <a:rPr lang="en-US" dirty="0" err="1" smtClean="0"/>
              <a:t>VMWare</a:t>
            </a:r>
            <a:r>
              <a:rPr lang="en-US" dirty="0" smtClean="0"/>
              <a:t>, “Phone tag and waiting game.” </a:t>
            </a:r>
          </a:p>
          <a:p>
            <a:pPr>
              <a:buNone/>
            </a:pPr>
            <a:endParaRPr lang="en-US" dirty="0" smtClean="0"/>
          </a:p>
          <a:p>
            <a:pPr>
              <a:buNone/>
            </a:pPr>
            <a:r>
              <a:rPr lang="en-US" dirty="0" smtClean="0"/>
              <a:t>	Comment: </a:t>
            </a:r>
            <a:r>
              <a:rPr lang="en-US" dirty="0" err="1" smtClean="0"/>
              <a:t>VMWare</a:t>
            </a:r>
            <a:r>
              <a:rPr lang="en-US" dirty="0" smtClean="0"/>
              <a:t> tech support is great, very knowledgeable, thorough, and committed to resolving all issues (6-7 hour support call). Introduced to Virtual Converter Beta!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Pre Deployment: Planning and Testing</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a:t>Completed Pre-deployment and “testing” last week of January 2009</a:t>
            </a:r>
            <a:endParaRPr lang="en-US" dirty="0" smtClean="0"/>
          </a:p>
        </p:txBody>
      </p:sp>
      <p:pic>
        <p:nvPicPr>
          <p:cNvPr id="4" name="Picture 9" descr="C:\Program Files\Microsoft Office\MEDIA\CAGCAT10\j0299587.wmf"/>
          <p:cNvPicPr>
            <a:picLocks noChangeAspect="1" noChangeArrowheads="1"/>
          </p:cNvPicPr>
          <p:nvPr/>
        </p:nvPicPr>
        <p:blipFill>
          <a:blip r:embed="rId3"/>
          <a:srcRect/>
          <a:stretch>
            <a:fillRect/>
          </a:stretch>
        </p:blipFill>
        <p:spPr bwMode="auto">
          <a:xfrm>
            <a:off x="1562557" y="3226162"/>
            <a:ext cx="1827886" cy="1823314"/>
          </a:xfrm>
          <a:prstGeom prst="rect">
            <a:avLst/>
          </a:prstGeom>
          <a:noFill/>
        </p:spPr>
      </p:pic>
      <p:pic>
        <p:nvPicPr>
          <p:cNvPr id="5" name="Picture 4" descr="C:\Program Files\Microsoft Office\MEDIA\CAGCAT10\j0216516.wmf"/>
          <p:cNvPicPr>
            <a:picLocks noChangeAspect="1" noChangeArrowheads="1"/>
          </p:cNvPicPr>
          <p:nvPr/>
        </p:nvPicPr>
        <p:blipFill>
          <a:blip r:embed="rId4"/>
          <a:srcRect/>
          <a:stretch>
            <a:fillRect/>
          </a:stretch>
        </p:blipFill>
        <p:spPr bwMode="auto">
          <a:xfrm>
            <a:off x="3733800" y="3581400"/>
            <a:ext cx="1572768" cy="1820570"/>
          </a:xfrm>
          <a:prstGeom prst="rect">
            <a:avLst/>
          </a:prstGeom>
          <a:noFill/>
        </p:spPr>
      </p:pic>
      <p:pic>
        <p:nvPicPr>
          <p:cNvPr id="6" name="Picture 2" descr="C:\Program Files\Microsoft Office\MEDIA\CAGCAT10\j0215086.wmf"/>
          <p:cNvPicPr>
            <a:picLocks noChangeAspect="1" noChangeArrowheads="1"/>
          </p:cNvPicPr>
          <p:nvPr/>
        </p:nvPicPr>
        <p:blipFill>
          <a:blip r:embed="rId5"/>
          <a:srcRect/>
          <a:stretch>
            <a:fillRect/>
          </a:stretch>
        </p:blipFill>
        <p:spPr bwMode="auto">
          <a:xfrm>
            <a:off x="5836844" y="2837892"/>
            <a:ext cx="1661311" cy="259985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Deployment (More Testing?)</a:t>
            </a:r>
            <a:endParaRPr lang="en-US" dirty="0">
              <a:solidFill>
                <a:schemeClr val="bg1"/>
              </a:solidFill>
            </a:endParaRPr>
          </a:p>
        </p:txBody>
      </p:sp>
      <p:sp>
        <p:nvSpPr>
          <p:cNvPr id="3" name="Content Placeholder 2"/>
          <p:cNvSpPr>
            <a:spLocks noGrp="1"/>
          </p:cNvSpPr>
          <p:nvPr>
            <p:ph idx="1"/>
          </p:nvPr>
        </p:nvSpPr>
        <p:spPr>
          <a:xfrm>
            <a:off x="457200" y="2438400"/>
            <a:ext cx="4038600" cy="3687763"/>
          </a:xfrm>
        </p:spPr>
        <p:txBody>
          <a:bodyPr>
            <a:normAutofit fontScale="85000" lnSpcReduction="20000"/>
          </a:bodyPr>
          <a:lstStyle/>
          <a:p>
            <a:r>
              <a:rPr lang="en-US" dirty="0" smtClean="0"/>
              <a:t>P2V and V2V conversions going well.</a:t>
            </a:r>
          </a:p>
          <a:p>
            <a:r>
              <a:rPr lang="en-US" dirty="0" smtClean="0"/>
              <a:t>Fifty-four total virtual machines distributed across three resource pools;</a:t>
            </a:r>
          </a:p>
          <a:p>
            <a:pPr>
              <a:buNone/>
            </a:pPr>
            <a:r>
              <a:rPr lang="en-US" dirty="0"/>
              <a:t>	</a:t>
            </a:r>
            <a:r>
              <a:rPr lang="en-US" dirty="0" smtClean="0"/>
              <a:t>Production (Critical)</a:t>
            </a:r>
          </a:p>
          <a:p>
            <a:pPr>
              <a:buNone/>
            </a:pPr>
            <a:r>
              <a:rPr lang="en-US" dirty="0"/>
              <a:t>	</a:t>
            </a:r>
            <a:r>
              <a:rPr lang="en-US" dirty="0" smtClean="0"/>
              <a:t>Production (Normal)</a:t>
            </a:r>
          </a:p>
          <a:p>
            <a:pPr>
              <a:buNone/>
            </a:pPr>
            <a:r>
              <a:rPr lang="en-US" dirty="0"/>
              <a:t>	</a:t>
            </a:r>
            <a:r>
              <a:rPr lang="en-US" dirty="0" smtClean="0"/>
              <a:t>and Test.</a:t>
            </a:r>
          </a:p>
          <a:p>
            <a:endParaRPr lang="en-US" dirty="0"/>
          </a:p>
        </p:txBody>
      </p:sp>
      <p:pic>
        <p:nvPicPr>
          <p:cNvPr id="4" name="Picture 4"/>
          <p:cNvPicPr>
            <a:picLocks noChangeAspect="1" noChangeArrowheads="1"/>
          </p:cNvPicPr>
          <p:nvPr/>
        </p:nvPicPr>
        <p:blipFill>
          <a:blip r:embed="rId3"/>
          <a:srcRect l="909" t="17513" r="66364" b="20220"/>
          <a:stretch>
            <a:fillRect/>
          </a:stretch>
        </p:blipFill>
        <p:spPr bwMode="auto">
          <a:xfrm>
            <a:off x="4343400" y="1828800"/>
            <a:ext cx="3657600" cy="4673600"/>
          </a:xfrm>
          <a:prstGeom prst="rect">
            <a:avLst/>
          </a:prstGeom>
          <a:noFill/>
          <a:ln w="9525">
            <a:noFill/>
            <a:miter lim="800000"/>
            <a:headEnd/>
            <a:tailEnd/>
          </a:ln>
          <a:effectLst/>
        </p:spPr>
      </p:pic>
      <p:sp>
        <p:nvSpPr>
          <p:cNvPr id="5" name="TextBox 4"/>
          <p:cNvSpPr txBox="1"/>
          <p:nvPr/>
        </p:nvSpPr>
        <p:spPr>
          <a:xfrm>
            <a:off x="457200" y="1688068"/>
            <a:ext cx="3886200" cy="553998"/>
          </a:xfrm>
          <a:prstGeom prst="rect">
            <a:avLst/>
          </a:prstGeom>
          <a:noFill/>
        </p:spPr>
        <p:txBody>
          <a:bodyPr wrap="square" rtlCol="0">
            <a:spAutoFit/>
          </a:bodyPr>
          <a:lstStyle/>
          <a:p>
            <a:r>
              <a:rPr lang="en-US" sz="3000" dirty="0" smtClean="0"/>
              <a:t>February – March 2009</a:t>
            </a:r>
            <a:endParaRPr lang="en-US" sz="3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Deployment (More Testing?)</a:t>
            </a:r>
            <a:endParaRPr lang="en-US" dirty="0">
              <a:solidFill>
                <a:schemeClr val="bg1"/>
              </a:solidFill>
            </a:endParaRPr>
          </a:p>
        </p:txBody>
      </p:sp>
      <p:sp>
        <p:nvSpPr>
          <p:cNvPr id="3" name="Content Placeholder 2"/>
          <p:cNvSpPr>
            <a:spLocks noGrp="1"/>
          </p:cNvSpPr>
          <p:nvPr>
            <p:ph idx="1"/>
          </p:nvPr>
        </p:nvSpPr>
        <p:spPr>
          <a:xfrm>
            <a:off x="457200" y="2438400"/>
            <a:ext cx="8229600" cy="3687763"/>
          </a:xfrm>
        </p:spPr>
        <p:txBody>
          <a:bodyPr>
            <a:normAutofit fontScale="85000" lnSpcReduction="20000"/>
          </a:bodyPr>
          <a:lstStyle/>
          <a:p>
            <a:r>
              <a:rPr lang="en-US" dirty="0" smtClean="0"/>
              <a:t>We planned to convert 65-70 servers out of our combined 80 total. </a:t>
            </a:r>
          </a:p>
          <a:p>
            <a:r>
              <a:rPr lang="en-US" dirty="0" smtClean="0"/>
              <a:t>Currently 54 virtual servers are running, of that number 20 are new or test boxes, watch the server sprawl.</a:t>
            </a:r>
          </a:p>
          <a:p>
            <a:r>
              <a:rPr lang="en-US" dirty="0" smtClean="0"/>
              <a:t>The “Bad </a:t>
            </a:r>
            <a:r>
              <a:rPr lang="en-US" dirty="0" err="1" smtClean="0"/>
              <a:t>SANta</a:t>
            </a:r>
            <a:r>
              <a:rPr lang="en-US" dirty="0" smtClean="0"/>
              <a:t>” issue, MPC setback, </a:t>
            </a:r>
            <a:r>
              <a:rPr lang="en-US" dirty="0" err="1" smtClean="0"/>
              <a:t>VMware</a:t>
            </a:r>
            <a:r>
              <a:rPr lang="en-US" dirty="0" smtClean="0"/>
              <a:t> support comes though in the clinch.</a:t>
            </a:r>
          </a:p>
          <a:p>
            <a:r>
              <a:rPr lang="en-US" dirty="0" smtClean="0"/>
              <a:t>Investigate new SAN solution to meet multiple needs within the enterprise; two Dell-</a:t>
            </a:r>
            <a:r>
              <a:rPr lang="en-US" dirty="0" err="1" smtClean="0"/>
              <a:t>Equallogic</a:t>
            </a:r>
            <a:r>
              <a:rPr lang="en-US" dirty="0" smtClean="0"/>
              <a:t> PS5500e SAN units, is our answer.</a:t>
            </a:r>
          </a:p>
          <a:p>
            <a:endParaRPr lang="en-US" dirty="0"/>
          </a:p>
        </p:txBody>
      </p:sp>
      <p:sp>
        <p:nvSpPr>
          <p:cNvPr id="5" name="TextBox 4"/>
          <p:cNvSpPr txBox="1"/>
          <p:nvPr/>
        </p:nvSpPr>
        <p:spPr>
          <a:xfrm>
            <a:off x="457200" y="1688068"/>
            <a:ext cx="3886200" cy="553998"/>
          </a:xfrm>
          <a:prstGeom prst="rect">
            <a:avLst/>
          </a:prstGeom>
          <a:noFill/>
        </p:spPr>
        <p:txBody>
          <a:bodyPr wrap="square" rtlCol="0">
            <a:spAutoFit/>
          </a:bodyPr>
          <a:lstStyle/>
          <a:p>
            <a:r>
              <a:rPr lang="en-US" sz="3000" dirty="0" smtClean="0"/>
              <a:t>February – March 2009</a:t>
            </a:r>
            <a:endParaRPr lang="en-US" sz="3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Summary: Lessons Learned so far…</a:t>
            </a:r>
            <a:endParaRPr lang="en-US" dirty="0">
              <a:solidFill>
                <a:schemeClr val="bg1"/>
              </a:solidFill>
            </a:endParaRPr>
          </a:p>
        </p:txBody>
      </p:sp>
      <p:sp>
        <p:nvSpPr>
          <p:cNvPr id="3" name="Content Placeholder 2"/>
          <p:cNvSpPr>
            <a:spLocks noGrp="1"/>
          </p:cNvSpPr>
          <p:nvPr>
            <p:ph idx="1"/>
          </p:nvPr>
        </p:nvSpPr>
        <p:spPr>
          <a:xfrm>
            <a:off x="457200" y="2438400"/>
            <a:ext cx="8229600" cy="3687763"/>
          </a:xfrm>
        </p:spPr>
        <p:txBody>
          <a:bodyPr>
            <a:normAutofit fontScale="92500" lnSpcReduction="20000"/>
          </a:bodyPr>
          <a:lstStyle/>
          <a:p>
            <a:r>
              <a:rPr lang="en-US" dirty="0" err="1" smtClean="0"/>
              <a:t>VMWare</a:t>
            </a:r>
            <a:r>
              <a:rPr lang="en-US" dirty="0" smtClean="0"/>
              <a:t> training. Definitely, start your deployment immediately, before your new knowledge goes stale.  The intricacies’ of </a:t>
            </a:r>
            <a:r>
              <a:rPr lang="en-US" dirty="0" err="1" smtClean="0"/>
              <a:t>VMWare</a:t>
            </a:r>
            <a:r>
              <a:rPr lang="en-US" dirty="0" smtClean="0"/>
              <a:t> configuration and tools or not real intuitive, you get better with practice.</a:t>
            </a:r>
          </a:p>
          <a:p>
            <a:r>
              <a:rPr lang="en-US" dirty="0" smtClean="0"/>
              <a:t>If you choose a blade solution and a “virtual-connect“ network option is available, go for it. It will save time, simplify your network connectivity and reduce cable clutter and confusion.</a:t>
            </a:r>
          </a:p>
          <a:p>
            <a:endParaRPr lang="en-US" dirty="0"/>
          </a:p>
        </p:txBody>
      </p:sp>
      <p:sp>
        <p:nvSpPr>
          <p:cNvPr id="5" name="TextBox 4"/>
          <p:cNvSpPr txBox="1"/>
          <p:nvPr/>
        </p:nvSpPr>
        <p:spPr>
          <a:xfrm>
            <a:off x="457200" y="1688068"/>
            <a:ext cx="3886200" cy="553998"/>
          </a:xfrm>
          <a:prstGeom prst="rect">
            <a:avLst/>
          </a:prstGeom>
          <a:noFill/>
        </p:spPr>
        <p:txBody>
          <a:bodyPr wrap="square" rtlCol="0">
            <a:spAutoFit/>
          </a:bodyPr>
          <a:lstStyle/>
          <a:p>
            <a:r>
              <a:rPr lang="en-US" sz="3000" dirty="0" smtClean="0"/>
              <a:t>April 2009</a:t>
            </a:r>
            <a:endParaRPr lang="en-US" sz="3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Summary: Lessons Learned so far…</a:t>
            </a:r>
            <a:endParaRPr lang="en-US" dirty="0">
              <a:solidFill>
                <a:schemeClr val="bg1"/>
              </a:solidFill>
            </a:endParaRPr>
          </a:p>
        </p:txBody>
      </p:sp>
      <p:sp>
        <p:nvSpPr>
          <p:cNvPr id="3" name="Content Placeholder 2"/>
          <p:cNvSpPr>
            <a:spLocks noGrp="1"/>
          </p:cNvSpPr>
          <p:nvPr>
            <p:ph idx="1"/>
          </p:nvPr>
        </p:nvSpPr>
        <p:spPr>
          <a:xfrm>
            <a:off x="457200" y="2438400"/>
            <a:ext cx="8229600" cy="3687763"/>
          </a:xfrm>
        </p:spPr>
        <p:txBody>
          <a:bodyPr>
            <a:normAutofit fontScale="92500" lnSpcReduction="10000"/>
          </a:bodyPr>
          <a:lstStyle/>
          <a:p>
            <a:r>
              <a:rPr lang="en-US" dirty="0" smtClean="0"/>
              <a:t>Work closely with your in-house partners, to avoid the “virtual roadblock.” The virtualization concept can be difficult for some to digest. Initially, we recommend you approach virtual entity as you would a physical.</a:t>
            </a:r>
          </a:p>
          <a:p>
            <a:r>
              <a:rPr lang="en-US" dirty="0" smtClean="0"/>
              <a:t>Work closely with your </a:t>
            </a:r>
            <a:r>
              <a:rPr lang="en-US" dirty="0" err="1" smtClean="0"/>
              <a:t>VMWare</a:t>
            </a:r>
            <a:r>
              <a:rPr lang="en-US" dirty="0" smtClean="0"/>
              <a:t> hardware partner. Double check hardware and application compatibility and support.</a:t>
            </a:r>
          </a:p>
          <a:p>
            <a:pPr>
              <a:buNone/>
            </a:pPr>
            <a:endParaRPr lang="en-US" dirty="0" smtClean="0"/>
          </a:p>
          <a:p>
            <a:endParaRPr lang="en-US" dirty="0"/>
          </a:p>
        </p:txBody>
      </p:sp>
      <p:sp>
        <p:nvSpPr>
          <p:cNvPr id="5" name="TextBox 4"/>
          <p:cNvSpPr txBox="1"/>
          <p:nvPr/>
        </p:nvSpPr>
        <p:spPr>
          <a:xfrm>
            <a:off x="457200" y="1688068"/>
            <a:ext cx="3886200" cy="553998"/>
          </a:xfrm>
          <a:prstGeom prst="rect">
            <a:avLst/>
          </a:prstGeom>
          <a:noFill/>
        </p:spPr>
        <p:txBody>
          <a:bodyPr wrap="square" rtlCol="0">
            <a:spAutoFit/>
          </a:bodyPr>
          <a:lstStyle/>
          <a:p>
            <a:r>
              <a:rPr lang="en-US" sz="3000" dirty="0" smtClean="0"/>
              <a:t>April 2009</a:t>
            </a:r>
            <a:endParaRPr lang="en-US" sz="3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Introduction</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t>Virtualization presents an opportunity to reduce the costs of supporting and maintaining your data center by consolidating physical resources. We will road map our consolidation plan from researching virtualization technologies, selecting new hardware, to implementation and deployment of virtual hosts and guests.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Summary: Lessons Learned so far…</a:t>
            </a:r>
            <a:endParaRPr lang="en-US" dirty="0">
              <a:solidFill>
                <a:schemeClr val="bg1"/>
              </a:solidFill>
            </a:endParaRPr>
          </a:p>
        </p:txBody>
      </p:sp>
      <p:sp>
        <p:nvSpPr>
          <p:cNvPr id="3" name="Content Placeholder 2"/>
          <p:cNvSpPr>
            <a:spLocks noGrp="1"/>
          </p:cNvSpPr>
          <p:nvPr>
            <p:ph idx="1"/>
          </p:nvPr>
        </p:nvSpPr>
        <p:spPr>
          <a:xfrm>
            <a:off x="457200" y="2438400"/>
            <a:ext cx="4038600" cy="3687763"/>
          </a:xfrm>
        </p:spPr>
        <p:txBody>
          <a:bodyPr>
            <a:normAutofit/>
          </a:bodyPr>
          <a:lstStyle/>
          <a:p>
            <a:r>
              <a:rPr lang="en-US" sz="2400" dirty="0" smtClean="0"/>
              <a:t>Power and cooling calculator from Microsoft Hyper-V Virtualization tools.</a:t>
            </a:r>
          </a:p>
          <a:p>
            <a:endParaRPr lang="en-US" dirty="0" smtClean="0"/>
          </a:p>
          <a:p>
            <a:pPr>
              <a:buNone/>
            </a:pPr>
            <a:r>
              <a:rPr lang="en-US" sz="2800" dirty="0" smtClean="0">
                <a:solidFill>
                  <a:schemeClr val="accent1"/>
                </a:solidFill>
              </a:rPr>
              <a:t>   </a:t>
            </a:r>
            <a:r>
              <a:rPr lang="en-US" sz="2000" u="sng" dirty="0" err="1" smtClean="0">
                <a:solidFill>
                  <a:schemeClr val="accent1"/>
                </a:solidFill>
              </a:rPr>
              <a:t>http://www.hyper-green.com</a:t>
            </a:r>
            <a:endParaRPr lang="en-US" sz="2000" dirty="0" smtClean="0">
              <a:solidFill>
                <a:schemeClr val="accent1"/>
              </a:solidFill>
            </a:endParaRPr>
          </a:p>
          <a:p>
            <a:endParaRPr lang="en-US" dirty="0"/>
          </a:p>
        </p:txBody>
      </p:sp>
      <p:sp>
        <p:nvSpPr>
          <p:cNvPr id="5" name="TextBox 4"/>
          <p:cNvSpPr txBox="1"/>
          <p:nvPr/>
        </p:nvSpPr>
        <p:spPr>
          <a:xfrm>
            <a:off x="457200" y="1688068"/>
            <a:ext cx="3886200" cy="553998"/>
          </a:xfrm>
          <a:prstGeom prst="rect">
            <a:avLst/>
          </a:prstGeom>
          <a:noFill/>
        </p:spPr>
        <p:txBody>
          <a:bodyPr wrap="square" rtlCol="0">
            <a:spAutoFit/>
          </a:bodyPr>
          <a:lstStyle/>
          <a:p>
            <a:r>
              <a:rPr lang="en-US" sz="3000" dirty="0" smtClean="0"/>
              <a:t>April 2009</a:t>
            </a:r>
            <a:endParaRPr lang="en-US" sz="3000" dirty="0"/>
          </a:p>
        </p:txBody>
      </p:sp>
      <p:sp>
        <p:nvSpPr>
          <p:cNvPr id="6" name="TextBox 5"/>
          <p:cNvSpPr txBox="1"/>
          <p:nvPr/>
        </p:nvSpPr>
        <p:spPr>
          <a:xfrm>
            <a:off x="4495800" y="2438399"/>
            <a:ext cx="4190999" cy="3687763"/>
          </a:xfrm>
          <a:prstGeom prst="rect">
            <a:avLst/>
          </a:prstGeom>
          <a:noFill/>
        </p:spPr>
        <p:txBody>
          <a:bodyPr vert="horz" wrap="square" rtlCol="0">
            <a:noAutofit/>
          </a:bodyPr>
          <a:lstStyle/>
          <a:p>
            <a:pPr marL="347472" indent="-347472">
              <a:spcBef>
                <a:spcPts val="24"/>
              </a:spcBef>
              <a:buFont typeface="Arial"/>
              <a:buChar char="•"/>
            </a:pPr>
            <a:r>
              <a:rPr lang="en-US" sz="2400" dirty="0" smtClean="0"/>
              <a:t>Conversion goal at 53% estimate current annual savings, based on regional power costs, to be $19,468.00. The savings after 82% “full” conversion goal is estimated at $33,800.00 annually.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srcRect l="10565" t="16667" r="35863" b="14761"/>
          <a:stretch>
            <a:fillRect/>
          </a:stretch>
        </p:blipFill>
        <p:spPr bwMode="auto">
          <a:xfrm>
            <a:off x="1219200" y="914400"/>
            <a:ext cx="6762750" cy="54209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914399"/>
          </a:xfrm>
        </p:spPr>
        <p:txBody>
          <a:bodyPr>
            <a:normAutofit/>
          </a:bodyPr>
          <a:lstStyle/>
          <a:p>
            <a:r>
              <a:rPr lang="en-US" dirty="0" smtClean="0">
                <a:solidFill>
                  <a:schemeClr val="bg1"/>
                </a:solidFill>
              </a:rPr>
              <a:t>Thank You</a:t>
            </a:r>
            <a:endParaRPr lang="en-US" dirty="0">
              <a:solidFill>
                <a:schemeClr val="bg1"/>
              </a:solidFill>
            </a:endParaRPr>
          </a:p>
        </p:txBody>
      </p:sp>
      <p:sp>
        <p:nvSpPr>
          <p:cNvPr id="3" name="Subtitle 2"/>
          <p:cNvSpPr>
            <a:spLocks noGrp="1"/>
          </p:cNvSpPr>
          <p:nvPr>
            <p:ph type="subTitle" idx="1"/>
          </p:nvPr>
        </p:nvSpPr>
        <p:spPr>
          <a:xfrm>
            <a:off x="1371600" y="1143000"/>
            <a:ext cx="6400800" cy="1752600"/>
          </a:xfrm>
        </p:spPr>
        <p:txBody>
          <a:bodyPr/>
          <a:lstStyle/>
          <a:p>
            <a:r>
              <a:rPr lang="en-US" dirty="0" smtClean="0">
                <a:solidFill>
                  <a:schemeClr val="bg2"/>
                </a:solidFill>
              </a:rPr>
              <a:t>mbradley@highline.edu</a:t>
            </a:r>
          </a:p>
          <a:p>
            <a:r>
              <a:rPr lang="en-US" dirty="0" smtClean="0">
                <a:solidFill>
                  <a:schemeClr val="bg2"/>
                </a:solidFill>
              </a:rPr>
              <a:t>kgiessel@highline.edu</a:t>
            </a:r>
          </a:p>
          <a:p>
            <a:r>
              <a:rPr lang="en-US" dirty="0" smtClean="0">
                <a:solidFill>
                  <a:schemeClr val="bg2"/>
                </a:solidFill>
              </a:rPr>
              <a:t>twrye@highline.edu</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The Situation</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dirty="0" smtClean="0"/>
              <a:t>Two distinct and separate data centers, Instructional and Administrative.</a:t>
            </a:r>
          </a:p>
          <a:p>
            <a:r>
              <a:rPr lang="en-US" dirty="0" smtClean="0"/>
              <a:t>Support multiple services.</a:t>
            </a:r>
          </a:p>
          <a:p>
            <a:pPr lvl="1"/>
            <a:r>
              <a:rPr lang="en-US" dirty="0" err="1" smtClean="0"/>
              <a:t>eDirectory</a:t>
            </a:r>
            <a:r>
              <a:rPr lang="en-US" dirty="0" smtClean="0"/>
              <a:t> and Active Directory Services </a:t>
            </a:r>
          </a:p>
          <a:p>
            <a:pPr lvl="1"/>
            <a:r>
              <a:rPr lang="en-US" dirty="0" smtClean="0"/>
              <a:t>DNS</a:t>
            </a:r>
          </a:p>
          <a:p>
            <a:pPr lvl="1"/>
            <a:r>
              <a:rPr lang="en-US" dirty="0" smtClean="0"/>
              <a:t>Proxy</a:t>
            </a:r>
          </a:p>
          <a:p>
            <a:pPr lvl="1"/>
            <a:r>
              <a:rPr lang="en-US" dirty="0" smtClean="0"/>
              <a:t>File Shares</a:t>
            </a:r>
          </a:p>
          <a:p>
            <a:pPr lvl="1"/>
            <a:r>
              <a:rPr lang="en-US" dirty="0" smtClean="0"/>
              <a:t>Web Services</a:t>
            </a:r>
          </a:p>
          <a:p>
            <a:pPr lvl="1"/>
            <a:r>
              <a:rPr lang="en-US" dirty="0" smtClean="0"/>
              <a:t>Power and cooling and administrative overhead</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The Situation</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t>Responsibility to effectively and efficiently use tax payer resources.</a:t>
            </a:r>
          </a:p>
          <a:p>
            <a:r>
              <a:rPr lang="en-US" dirty="0" smtClean="0"/>
              <a:t>Rising costs of hardware, power and support. </a:t>
            </a:r>
          </a:p>
          <a:p>
            <a:r>
              <a:rPr lang="en-US" dirty="0" smtClean="0"/>
              <a:t>Increasing demand for new and innovative technology.</a:t>
            </a:r>
          </a:p>
          <a:p>
            <a:r>
              <a:rPr lang="en-US" dirty="0" smtClean="0"/>
              <a:t>Do "more with less."</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The Project: A Phased Approach</a:t>
            </a:r>
            <a:endParaRPr lang="en-US" dirty="0">
              <a:solidFill>
                <a:schemeClr val="bg1"/>
              </a:solidFill>
            </a:endParaRPr>
          </a:p>
        </p:txBody>
      </p:sp>
      <p:sp>
        <p:nvSpPr>
          <p:cNvPr id="3" name="Content Placeholder 2"/>
          <p:cNvSpPr>
            <a:spLocks noGrp="1"/>
          </p:cNvSpPr>
          <p:nvPr>
            <p:ph idx="1"/>
          </p:nvPr>
        </p:nvSpPr>
        <p:spPr/>
        <p:txBody>
          <a:bodyPr>
            <a:normAutofit/>
          </a:bodyPr>
          <a:lstStyle/>
          <a:p>
            <a:pPr lvl="0"/>
            <a:r>
              <a:rPr lang="en-US" dirty="0" smtClean="0"/>
              <a:t>Planning and Research</a:t>
            </a:r>
          </a:p>
          <a:p>
            <a:pPr lvl="0"/>
            <a:r>
              <a:rPr lang="en-US" dirty="0" smtClean="0"/>
              <a:t>Pre-deployment</a:t>
            </a:r>
          </a:p>
          <a:p>
            <a:pPr lvl="0"/>
            <a:r>
              <a:rPr lang="en-US" dirty="0" smtClean="0"/>
              <a:t>Deployment</a:t>
            </a:r>
          </a:p>
          <a:p>
            <a:pPr lvl="0"/>
            <a:r>
              <a:rPr lang="en-US" dirty="0" smtClean="0"/>
              <a:t>Summary and review</a:t>
            </a:r>
          </a:p>
          <a:p>
            <a:pPr lvl="0"/>
            <a:r>
              <a:rPr lang="en-US" dirty="0" smtClean="0"/>
              <a:t>“The Future for Highline Community College”</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Planning and Research</a:t>
            </a:r>
            <a:endParaRPr lang="en-US" dirty="0">
              <a:solidFill>
                <a:schemeClr val="bg1"/>
              </a:solidFill>
            </a:endParaRPr>
          </a:p>
        </p:txBody>
      </p:sp>
      <p:sp>
        <p:nvSpPr>
          <p:cNvPr id="3" name="Content Placeholder 2"/>
          <p:cNvSpPr>
            <a:spLocks noGrp="1"/>
          </p:cNvSpPr>
          <p:nvPr>
            <p:ph idx="1"/>
          </p:nvPr>
        </p:nvSpPr>
        <p:spPr>
          <a:xfrm>
            <a:off x="457200" y="1600200"/>
            <a:ext cx="4038600" cy="4525963"/>
          </a:xfrm>
        </p:spPr>
        <p:txBody>
          <a:bodyPr>
            <a:normAutofit fontScale="62500" lnSpcReduction="20000"/>
          </a:bodyPr>
          <a:lstStyle/>
          <a:p>
            <a:pPr>
              <a:buNone/>
            </a:pPr>
            <a:r>
              <a:rPr lang="en-US" sz="5120" dirty="0" smtClean="0"/>
              <a:t>February 2008</a:t>
            </a:r>
          </a:p>
          <a:p>
            <a:pPr>
              <a:buNone/>
            </a:pPr>
            <a:endParaRPr lang="en-US" sz="2000" dirty="0" smtClean="0"/>
          </a:p>
          <a:p>
            <a:pPr>
              <a:buNone/>
            </a:pPr>
            <a:r>
              <a:rPr lang="en-US" sz="2000" dirty="0" smtClean="0"/>
              <a:t>The Odd Couple:</a:t>
            </a:r>
          </a:p>
          <a:p>
            <a:pPr>
              <a:buNone/>
            </a:pPr>
            <a:endParaRPr lang="en-US" sz="2000" dirty="0" smtClean="0"/>
          </a:p>
          <a:p>
            <a:pPr>
              <a:buNone/>
            </a:pPr>
            <a:endParaRPr lang="en-US" sz="2000" dirty="0" smtClean="0"/>
          </a:p>
          <a:p>
            <a:pPr>
              <a:buNone/>
            </a:pPr>
            <a:r>
              <a:rPr lang="en-US" sz="2000" dirty="0" smtClean="0"/>
              <a:t> 	</a:t>
            </a:r>
            <a:r>
              <a:rPr lang="en-US" dirty="0" smtClean="0"/>
              <a:t>A.T. was looking for a cost efficient way to replace retiring servers, save energy costs and reduce RACK-CLUTTER in the data center. </a:t>
            </a:r>
          </a:p>
          <a:p>
            <a:pPr>
              <a:buNone/>
            </a:pPr>
            <a:r>
              <a:rPr lang="en-US" dirty="0" smtClean="0"/>
              <a:t>	</a:t>
            </a:r>
          </a:p>
          <a:p>
            <a:pPr>
              <a:buNone/>
            </a:pPr>
            <a:r>
              <a:rPr lang="en-US" dirty="0" smtClean="0"/>
              <a:t>	I.C. had been using the free VM Server version and ESX in a limited capacity and was looking for an opportunity to do virtualization in the “right way.”</a:t>
            </a:r>
          </a:p>
          <a:p>
            <a:endParaRPr lang="en-US" dirty="0"/>
          </a:p>
        </p:txBody>
      </p:sp>
      <p:pic>
        <p:nvPicPr>
          <p:cNvPr id="4" name="Content Placeholder 4" descr="Odd-Couple-tv-01.jpg"/>
          <p:cNvPicPr>
            <a:picLocks noChangeAspect="1"/>
          </p:cNvPicPr>
          <p:nvPr/>
        </p:nvPicPr>
        <p:blipFill>
          <a:blip r:embed="rId3"/>
          <a:stretch>
            <a:fillRect/>
          </a:stretch>
        </p:blipFill>
        <p:spPr>
          <a:xfrm>
            <a:off x="4847620" y="1920875"/>
            <a:ext cx="3639759" cy="443388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Planning and Research</a:t>
            </a:r>
            <a:endParaRPr lang="en-US" dirty="0">
              <a:solidFill>
                <a:schemeClr val="bg1"/>
              </a:solidFill>
            </a:endParaRPr>
          </a:p>
        </p:txBody>
      </p:sp>
      <p:sp>
        <p:nvSpPr>
          <p:cNvPr id="3" name="Content Placeholder 2"/>
          <p:cNvSpPr>
            <a:spLocks noGrp="1"/>
          </p:cNvSpPr>
          <p:nvPr>
            <p:ph idx="1"/>
          </p:nvPr>
        </p:nvSpPr>
        <p:spPr>
          <a:xfrm>
            <a:off x="457200" y="2514600"/>
            <a:ext cx="4038600" cy="3611563"/>
          </a:xfrm>
        </p:spPr>
        <p:txBody>
          <a:bodyPr>
            <a:normAutofit/>
          </a:bodyPr>
          <a:lstStyle/>
          <a:p>
            <a:r>
              <a:rPr lang="en-US" dirty="0" smtClean="0"/>
              <a:t>Thirty day network consolidation survey was conducted by a VAR (what a dream!).</a:t>
            </a:r>
          </a:p>
          <a:p>
            <a:endParaRPr lang="en-US" dirty="0"/>
          </a:p>
        </p:txBody>
      </p:sp>
      <p:sp>
        <p:nvSpPr>
          <p:cNvPr id="5" name="TextBox 4"/>
          <p:cNvSpPr txBox="1"/>
          <p:nvPr/>
        </p:nvSpPr>
        <p:spPr>
          <a:xfrm>
            <a:off x="457200" y="1600200"/>
            <a:ext cx="8229600" cy="646331"/>
          </a:xfrm>
          <a:prstGeom prst="rect">
            <a:avLst/>
          </a:prstGeom>
          <a:noFill/>
        </p:spPr>
        <p:txBody>
          <a:bodyPr wrap="square" rtlCol="0">
            <a:spAutoFit/>
          </a:bodyPr>
          <a:lstStyle/>
          <a:p>
            <a:pPr algn="ctr"/>
            <a:r>
              <a:rPr lang="en-US" sz="3600" dirty="0" smtClean="0"/>
              <a:t>Survey Says!</a:t>
            </a:r>
            <a:endParaRPr lang="en-US" sz="3600" dirty="0"/>
          </a:p>
        </p:txBody>
      </p:sp>
      <p:pic>
        <p:nvPicPr>
          <p:cNvPr id="6" name="Picture 2" descr="C:\Users\Mike\Pictures\Microsoft Clip Organizer\j0439824.png"/>
          <p:cNvPicPr>
            <a:picLocks noChangeAspect="1" noChangeArrowheads="1"/>
          </p:cNvPicPr>
          <p:nvPr/>
        </p:nvPicPr>
        <p:blipFill>
          <a:blip r:embed="rId3"/>
          <a:srcRect/>
          <a:stretch>
            <a:fillRect/>
          </a:stretch>
        </p:blipFill>
        <p:spPr bwMode="auto">
          <a:xfrm>
            <a:off x="4837341" y="2609285"/>
            <a:ext cx="3657143" cy="365714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Planning and Research</a:t>
            </a:r>
            <a:endParaRPr lang="en-US" dirty="0">
              <a:solidFill>
                <a:schemeClr val="bg1"/>
              </a:solidFill>
            </a:endParaRPr>
          </a:p>
        </p:txBody>
      </p:sp>
      <p:sp>
        <p:nvSpPr>
          <p:cNvPr id="3" name="Content Placeholder 2"/>
          <p:cNvSpPr>
            <a:spLocks noGrp="1"/>
          </p:cNvSpPr>
          <p:nvPr>
            <p:ph idx="1"/>
          </p:nvPr>
        </p:nvSpPr>
        <p:spPr>
          <a:xfrm>
            <a:off x="457200" y="2514600"/>
            <a:ext cx="8229600" cy="3611563"/>
          </a:xfrm>
        </p:spPr>
        <p:txBody>
          <a:bodyPr>
            <a:normAutofit fontScale="92500" lnSpcReduction="20000"/>
          </a:bodyPr>
          <a:lstStyle/>
          <a:p>
            <a:r>
              <a:rPr lang="en-US" dirty="0" smtClean="0"/>
              <a:t>We wanted a blade system for efficiency and consolidation and scalability.</a:t>
            </a:r>
          </a:p>
          <a:p>
            <a:r>
              <a:rPr lang="en-US" dirty="0" smtClean="0"/>
              <a:t>Our choices were limited by our power constraints, 110 vs. 220.</a:t>
            </a:r>
          </a:p>
          <a:p>
            <a:r>
              <a:rPr lang="en-US" dirty="0" smtClean="0"/>
              <a:t>We elected to review SUN and Hewlett-Packard</a:t>
            </a:r>
          </a:p>
          <a:p>
            <a:r>
              <a:rPr lang="en-US" dirty="0" smtClean="0"/>
              <a:t>Selected the HP c3000 because of our familiarity with the hardware and management software </a:t>
            </a:r>
            <a:r>
              <a:rPr lang="en-US" dirty="0" err="1" smtClean="0"/>
              <a:t>iLO</a:t>
            </a:r>
            <a:r>
              <a:rPr lang="en-US" dirty="0" smtClean="0"/>
              <a:t> and SIM.</a:t>
            </a:r>
          </a:p>
          <a:p>
            <a:endParaRPr lang="en-US" dirty="0"/>
          </a:p>
        </p:txBody>
      </p:sp>
      <p:sp>
        <p:nvSpPr>
          <p:cNvPr id="5" name="TextBox 4"/>
          <p:cNvSpPr txBox="1"/>
          <p:nvPr/>
        </p:nvSpPr>
        <p:spPr>
          <a:xfrm>
            <a:off x="457200" y="1600200"/>
            <a:ext cx="8229600" cy="646331"/>
          </a:xfrm>
          <a:prstGeom prst="rect">
            <a:avLst/>
          </a:prstGeom>
          <a:noFill/>
        </p:spPr>
        <p:txBody>
          <a:bodyPr wrap="square" rtlCol="0">
            <a:spAutoFit/>
          </a:bodyPr>
          <a:lstStyle/>
          <a:p>
            <a:pPr algn="ctr"/>
            <a:r>
              <a:rPr lang="en-US" sz="3600" dirty="0" smtClean="0"/>
              <a:t>Hardware</a:t>
            </a:r>
            <a:endParaRPr lang="en-US" sz="3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Planning and Research</a:t>
            </a:r>
            <a:endParaRPr lang="en-US" dirty="0">
              <a:solidFill>
                <a:schemeClr val="bg1"/>
              </a:solidFill>
            </a:endParaRPr>
          </a:p>
        </p:txBody>
      </p:sp>
      <p:sp>
        <p:nvSpPr>
          <p:cNvPr id="3" name="Content Placeholder 2"/>
          <p:cNvSpPr>
            <a:spLocks noGrp="1"/>
          </p:cNvSpPr>
          <p:nvPr>
            <p:ph idx="1"/>
          </p:nvPr>
        </p:nvSpPr>
        <p:spPr>
          <a:xfrm>
            <a:off x="457200" y="2514600"/>
            <a:ext cx="8229600" cy="3611563"/>
          </a:xfrm>
        </p:spPr>
        <p:txBody>
          <a:bodyPr>
            <a:normAutofit fontScale="92500" lnSpcReduction="10000"/>
          </a:bodyPr>
          <a:lstStyle/>
          <a:p>
            <a:r>
              <a:rPr lang="en-US" dirty="0" smtClean="0"/>
              <a:t>Parallels </a:t>
            </a:r>
            <a:r>
              <a:rPr lang="en-US" dirty="0" err="1" smtClean="0"/>
              <a:t>Virtuozzo</a:t>
            </a:r>
            <a:endParaRPr lang="en-US" dirty="0" smtClean="0"/>
          </a:p>
          <a:p>
            <a:r>
              <a:rPr lang="en-US" dirty="0" smtClean="0"/>
              <a:t>XEN</a:t>
            </a:r>
          </a:p>
          <a:p>
            <a:r>
              <a:rPr lang="en-US" dirty="0" smtClean="0"/>
              <a:t>Microsoft Hyper-V</a:t>
            </a:r>
          </a:p>
          <a:p>
            <a:r>
              <a:rPr lang="en-US" dirty="0" err="1" smtClean="0"/>
              <a:t>VMWare</a:t>
            </a:r>
            <a:r>
              <a:rPr lang="en-US" dirty="0" smtClean="0"/>
              <a:t> </a:t>
            </a:r>
            <a:r>
              <a:rPr lang="en-US" dirty="0" err="1" smtClean="0"/>
              <a:t>esx</a:t>
            </a:r>
            <a:endParaRPr lang="en-US" dirty="0" smtClean="0"/>
          </a:p>
          <a:p>
            <a:r>
              <a:rPr lang="en-US" dirty="0" smtClean="0"/>
              <a:t>SUN </a:t>
            </a:r>
            <a:r>
              <a:rPr lang="en-US" dirty="0" err="1" smtClean="0"/>
              <a:t>xVM</a:t>
            </a:r>
            <a:endParaRPr lang="en-US" dirty="0" smtClean="0"/>
          </a:p>
          <a:p>
            <a:r>
              <a:rPr lang="en-US" dirty="0" smtClean="0"/>
              <a:t>Virtual Iron</a:t>
            </a:r>
          </a:p>
          <a:p>
            <a:r>
              <a:rPr lang="en-US" dirty="0" smtClean="0"/>
              <a:t>Stoneware </a:t>
            </a:r>
            <a:r>
              <a:rPr lang="en-US" sz="2400" dirty="0" smtClean="0"/>
              <a:t>(desktop virtualization)</a:t>
            </a:r>
          </a:p>
          <a:p>
            <a:endParaRPr lang="en-US" dirty="0"/>
          </a:p>
        </p:txBody>
      </p:sp>
      <p:sp>
        <p:nvSpPr>
          <p:cNvPr id="5" name="TextBox 4"/>
          <p:cNvSpPr txBox="1"/>
          <p:nvPr/>
        </p:nvSpPr>
        <p:spPr>
          <a:xfrm>
            <a:off x="457200" y="1600200"/>
            <a:ext cx="8229600" cy="646331"/>
          </a:xfrm>
          <a:prstGeom prst="rect">
            <a:avLst/>
          </a:prstGeom>
          <a:noFill/>
        </p:spPr>
        <p:txBody>
          <a:bodyPr wrap="square" rtlCol="0">
            <a:spAutoFit/>
          </a:bodyPr>
          <a:lstStyle/>
          <a:p>
            <a:pPr algn="ctr"/>
            <a:r>
              <a:rPr lang="en-US" sz="3600" dirty="0" smtClean="0"/>
              <a:t>Software</a:t>
            </a:r>
            <a:endParaRPr lang="en-US" sz="3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388</TotalTime>
  <Words>740</Words>
  <Application>Microsoft Macintosh PowerPoint</Application>
  <PresentationFormat>On-screen Show (4:3)</PresentationFormat>
  <Paragraphs>123</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Server Virtualization and Consolidation</vt:lpstr>
      <vt:lpstr>Introduction</vt:lpstr>
      <vt:lpstr>The Situation</vt:lpstr>
      <vt:lpstr>The Situation</vt:lpstr>
      <vt:lpstr>The Project: A Phased Approach</vt:lpstr>
      <vt:lpstr>Planning and Research</vt:lpstr>
      <vt:lpstr>Planning and Research</vt:lpstr>
      <vt:lpstr>Planning and Research</vt:lpstr>
      <vt:lpstr>Planning and Research</vt:lpstr>
      <vt:lpstr>Planning and Research</vt:lpstr>
      <vt:lpstr>Pre Deployment: Planning and Testing</vt:lpstr>
      <vt:lpstr>Pre Deployment: Planning and Testing</vt:lpstr>
      <vt:lpstr>Pre Deployment: Planning and Testing</vt:lpstr>
      <vt:lpstr>Pre Deployment: Planning and Testing</vt:lpstr>
      <vt:lpstr>Pre Deployment: Planning and Testing</vt:lpstr>
      <vt:lpstr>Deployment (More Testing?)</vt:lpstr>
      <vt:lpstr>Deployment (More Testing?)</vt:lpstr>
      <vt:lpstr>Summary: Lessons Learned so far…</vt:lpstr>
      <vt:lpstr>Summary: Lessons Learned so far…</vt:lpstr>
      <vt:lpstr>Summary: Lessons Learned so far…</vt:lpstr>
      <vt:lpstr>Slide 21</vt:lpstr>
      <vt:lpstr>Thank You</vt:lpstr>
    </vt:vector>
  </TitlesOfParts>
  <Company>Highline Community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Server Virtualization and Consolidation</dc:title>
  <dc:creator>Kurt Giessel</dc:creator>
  <cp:lastModifiedBy>Windows User</cp:lastModifiedBy>
  <cp:revision>29</cp:revision>
  <dcterms:created xsi:type="dcterms:W3CDTF">2009-04-09T18:30:34Z</dcterms:created>
  <dcterms:modified xsi:type="dcterms:W3CDTF">2009-04-14T03:49:17Z</dcterms:modified>
</cp:coreProperties>
</file>