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sldIdLst>
    <p:sldId id="258" r:id="rId2"/>
    <p:sldId id="296" r:id="rId3"/>
    <p:sldId id="310" r:id="rId4"/>
    <p:sldId id="311" r:id="rId5"/>
    <p:sldId id="312" r:id="rId6"/>
    <p:sldId id="329" r:id="rId7"/>
    <p:sldId id="315" r:id="rId8"/>
    <p:sldId id="335" r:id="rId9"/>
    <p:sldId id="261" r:id="rId10"/>
    <p:sldId id="263" r:id="rId11"/>
    <p:sldId id="264" r:id="rId12"/>
    <p:sldId id="266" r:id="rId13"/>
    <p:sldId id="268" r:id="rId14"/>
    <p:sldId id="269" r:id="rId15"/>
    <p:sldId id="270" r:id="rId16"/>
    <p:sldId id="271" r:id="rId17"/>
    <p:sldId id="272" r:id="rId18"/>
    <p:sldId id="273" r:id="rId19"/>
    <p:sldId id="293" r:id="rId20"/>
    <p:sldId id="300" r:id="rId21"/>
    <p:sldId id="277" r:id="rId22"/>
    <p:sldId id="278" r:id="rId23"/>
    <p:sldId id="279" r:id="rId24"/>
    <p:sldId id="280" r:id="rId25"/>
    <p:sldId id="281" r:id="rId26"/>
    <p:sldId id="282" r:id="rId27"/>
    <p:sldId id="283" r:id="rId28"/>
    <p:sldId id="284" r:id="rId29"/>
    <p:sldId id="294" r:id="rId30"/>
    <p:sldId id="257" r:id="rId31"/>
    <p:sldId id="285" r:id="rId32"/>
    <p:sldId id="286" r:id="rId33"/>
    <p:sldId id="334" r:id="rId34"/>
    <p:sldId id="288" r:id="rId35"/>
    <p:sldId id="289" r:id="rId36"/>
    <p:sldId id="290" r:id="rId37"/>
    <p:sldId id="303" r:id="rId38"/>
    <p:sldId id="316" r:id="rId39"/>
    <p:sldId id="331" r:id="rId40"/>
    <p:sldId id="321" r:id="rId41"/>
    <p:sldId id="304" r:id="rId42"/>
    <p:sldId id="325" r:id="rId43"/>
    <p:sldId id="324" r:id="rId44"/>
    <p:sldId id="305" r:id="rId45"/>
    <p:sldId id="309" r:id="rId46"/>
    <p:sldId id="306" r:id="rId47"/>
    <p:sldId id="326"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1270"/>
    <a:srgbClr val="66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73" d="100"/>
          <a:sy n="73" d="100"/>
        </p:scale>
        <p:origin x="-107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16"/>
    </p:cViewPr>
  </p:sorter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C4565A0-294A-4716-BD52-2B312CD6E65C}" type="datetimeFigureOut">
              <a:rPr lang="en-US"/>
              <a:pPr/>
              <a:t>2/22/2011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3991290-E1BB-4FD2-8DF3-FD2BB992980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educause.edu/EDUCAUSE+Quarterly/EDUCAUSEQuarterlyMagazineVolum/TeachingandLearningwithEReader/213704#TB_inline?height=500&amp;width=630&amp;inlineId=sidebar7&amp;modal=false" TargetMode="External"/><Relationship Id="rId3" Type="http://schemas.openxmlformats.org/officeDocument/2006/relationships/hyperlink" Target="http://www.educause.edu/EDUCAUSE+Quarterly/EDUCAUSEQuarterlyMagazineVolum/TeachingandLearningwithEReader/213704#TB_inline?height=500&amp;width=630&amp;inlineId=sidebar2&amp;modal=false" TargetMode="External"/><Relationship Id="rId7" Type="http://schemas.openxmlformats.org/officeDocument/2006/relationships/hyperlink" Target="http://www.educause.edu/EDUCAUSE+Quarterly/EDUCAUSEQuarterlyMagazineVolum/TeachingandLearningwithEReader/213704#TB_inline?height=500&amp;width=630&amp;inlineId=sidebar6&amp;modal=fals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educause.edu/EDUCAUSE+Quarterly/EDUCAUSEQuarterlyMagazineVolum/TeachingandLearningwithEReader/213704#TB_inline?height=500&amp;width=630&amp;inlineId=sidebar5&amp;modal=false" TargetMode="External"/><Relationship Id="rId5" Type="http://schemas.openxmlformats.org/officeDocument/2006/relationships/hyperlink" Target="http://www.educause.edu/EDUCAUSE+Quarterly/EDUCAUSEQuarterlyMagazineVolum/TeachingandLearningwithEReader/213704#TB_inline?height=500&amp;width=630&amp;inlineId=sidebar4&amp;modal=false" TargetMode="External"/><Relationship Id="rId4" Type="http://schemas.openxmlformats.org/officeDocument/2006/relationships/hyperlink" Target="http://www.educause.edu/EDUCAUSE+Quarterly/EDUCAUSEQuarterlyMagazineVolum/TeachingandLearningwithEReader/213704#TB_inline?height=500&amp;width=630&amp;inlineId=sidebar3&amp;modal=fals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ducause.edu/EDUCAUSE+Quarterly/EDUCAUSEQuarterlyMagazineVolum/TeachingandLearningwithEReader/213704#TB_inline?height=500&amp;width=630&amp;inlineId=sidebar1&amp;modal=fals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We know that an ebook/ereader  revolution is here—part of what Adam Gopnik, in this week’s New Yorker (How the Internet Gets Inside Us) calls an unprecedented shift in communication, and what he quotes NYU prof Clay Shirky as calling “the coming of the digital millennium.”</a:t>
            </a:r>
          </a:p>
          <a:p>
            <a:pPr>
              <a:spcBef>
                <a:spcPct val="0"/>
              </a:spcBef>
            </a:pPr>
            <a:endParaRPr lang="en-US" sz="1800" dirty="0"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85AC3B-1012-473F-BEDB-4C244294ECF5}" type="slidenum">
              <a:rPr lang="en-US"/>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000" dirty="0" smtClean="0">
                <a:latin typeface="Arial" pitchFamily="34" charset="0"/>
                <a:ea typeface="ＭＳ Ｐゴシック" charset="-128"/>
              </a:rPr>
              <a:t>A primary objective of CLU's English 111 course is that students develop the ability to write original, thesis-driven, well-structured academic essays. We used the e-readers to help the pilot students achieve this objective. The result, according to the instructor, was that their papers were more thorough and more detailed than the usual English 111 papers. Students used e-readers in class to read, discuss, </a:t>
            </a:r>
            <a:r>
              <a:rPr lang="en-US" sz="1000" dirty="0" smtClean="0">
                <a:latin typeface="Arial" pitchFamily="34" charset="0"/>
                <a:ea typeface="ＭＳ Ｐゴシック" charset="-128"/>
                <a:hlinkClick r:id="rId3"/>
              </a:rPr>
              <a:t>highlight, and take notes</a:t>
            </a:r>
            <a:r>
              <a:rPr lang="en-US" sz="1000" dirty="0" smtClean="0">
                <a:latin typeface="Arial" pitchFamily="34" charset="0"/>
                <a:ea typeface="ＭＳ Ｐゴシック" charset="-128"/>
              </a:rPr>
              <a:t> on specific passages. As they developed their note taking and summary skills, the students created a body of material and saved it in "</a:t>
            </a:r>
            <a:r>
              <a:rPr lang="en-US" sz="1000" dirty="0" smtClean="0">
                <a:latin typeface="Arial" pitchFamily="34" charset="0"/>
                <a:ea typeface="ＭＳ Ｐゴシック" charset="-128"/>
                <a:hlinkClick r:id="rId4"/>
              </a:rPr>
              <a:t>My Clippings</a:t>
            </a:r>
            <a:r>
              <a:rPr lang="en-US" sz="1000" dirty="0" smtClean="0">
                <a:latin typeface="Arial" pitchFamily="34" charset="0"/>
                <a:ea typeface="ＭＳ Ｐゴシック" charset="-128"/>
              </a:rPr>
              <a:t>," the e-reader's storage space for notes and highlights.</a:t>
            </a:r>
          </a:p>
          <a:p>
            <a:pPr eaLnBrk="1" hangingPunct="1">
              <a:lnSpc>
                <a:spcPct val="80000"/>
              </a:lnSpc>
              <a:spcBef>
                <a:spcPct val="0"/>
              </a:spcBef>
            </a:pPr>
            <a:r>
              <a:rPr lang="en-US" sz="1000" dirty="0" smtClean="0">
                <a:latin typeface="Arial" pitchFamily="34" charset="0"/>
                <a:ea typeface="ＭＳ Ｐゴシック" charset="-128"/>
              </a:rPr>
              <a:t>In previous semesters, the first step in helping students develop the ability to write a solid academic essay has been to assign a five-page freewrite — five pages of initial stream-of-consciousness-like responses to and ideas about a given topic or reading. Students often had difficulties with this assignment, even those who had marked passages in their print texts to use in their freewrites. In the pilot courses, students were shown how to access their e-reader "My Clippings" as a base for the freewrite assignment. Having notes and quotations stored in "My Clippings" meant they could download this material into a Word document, a process that saved them the time of having to find, type, and cite those quotations and </a:t>
            </a:r>
            <a:r>
              <a:rPr lang="en-US" sz="1000" dirty="0" smtClean="0">
                <a:latin typeface="Arial" pitchFamily="34" charset="0"/>
                <a:ea typeface="ＭＳ Ｐゴシック" charset="-128"/>
                <a:hlinkClick r:id="rId5"/>
              </a:rPr>
              <a:t>notes</a:t>
            </a:r>
            <a:r>
              <a:rPr lang="en-US" sz="1000" dirty="0" smtClean="0">
                <a:latin typeface="Arial" pitchFamily="34" charset="0"/>
                <a:ea typeface="ＭＳ Ｐゴシック" charset="-128"/>
              </a:rPr>
              <a:t>. "What's so great about having these saved notes," said one student, "is that when I'm ready to write my paper, I have many ideas from many different parts of the text." Students revisited material they had already thought about, and their freewrites were, across the board, more thorough and more interesting than the "cold" (and choppier and shorter) freewrites of previous semesters.</a:t>
            </a:r>
          </a:p>
          <a:p>
            <a:pPr eaLnBrk="1" hangingPunct="1">
              <a:lnSpc>
                <a:spcPct val="80000"/>
              </a:lnSpc>
              <a:spcBef>
                <a:spcPct val="0"/>
              </a:spcBef>
            </a:pPr>
            <a:r>
              <a:rPr lang="en-US" sz="1000" dirty="0" smtClean="0">
                <a:latin typeface="Arial" pitchFamily="34" charset="0"/>
                <a:ea typeface="ＭＳ Ｐゴシック" charset="-128"/>
              </a:rPr>
              <a:t>Using the freewrite, English 111 students must next identify and craft a solid thesis. They locate the most interesting ideas in their freewrites and shape them into </a:t>
            </a:r>
            <a:r>
              <a:rPr lang="en-US" sz="1000" dirty="0" smtClean="0">
                <a:latin typeface="Arial" pitchFamily="34" charset="0"/>
                <a:ea typeface="ＭＳ Ｐゴシック" charset="-128"/>
                <a:hlinkClick r:id="rId6"/>
              </a:rPr>
              <a:t>one-sentence theses</a:t>
            </a:r>
            <a:r>
              <a:rPr lang="en-US" sz="1000" dirty="0" smtClean="0">
                <a:latin typeface="Arial" pitchFamily="34" charset="0"/>
                <a:ea typeface="ＭＳ Ｐゴシック" charset="-128"/>
              </a:rPr>
              <a:t> or controlling ideas for their assigned papers. Gelena Correa wrote </a:t>
            </a:r>
            <a:r>
              <a:rPr lang="en-US" sz="1000" dirty="0" smtClean="0">
                <a:latin typeface="Arial" pitchFamily="34" charset="0"/>
                <a:ea typeface="ＭＳ Ｐゴシック" charset="-128"/>
                <a:hlinkClick r:id="rId7"/>
              </a:rPr>
              <a:t>her five-page freewrite</a:t>
            </a:r>
            <a:r>
              <a:rPr lang="en-US" sz="1000" dirty="0" smtClean="0">
                <a:latin typeface="Arial" pitchFamily="34" charset="0"/>
                <a:ea typeface="ＭＳ Ｐゴシック" charset="-128"/>
              </a:rPr>
              <a:t> using material transferred from her "My Clippings" e-reader storage area, crafted her </a:t>
            </a:r>
            <a:r>
              <a:rPr lang="en-US" sz="1000" dirty="0" smtClean="0">
                <a:latin typeface="Arial" pitchFamily="34" charset="0"/>
                <a:ea typeface="ＭＳ Ｐゴシック" charset="-128"/>
                <a:hlinkClick r:id="rId6"/>
              </a:rPr>
              <a:t>sketch</a:t>
            </a:r>
            <a:r>
              <a:rPr lang="en-US" sz="1000" dirty="0" smtClean="0">
                <a:latin typeface="Arial" pitchFamily="34" charset="0"/>
                <a:ea typeface="ＭＳ Ｐゴシック" charset="-128"/>
              </a:rPr>
              <a:t> of her emerging paper, and then wrote </a:t>
            </a:r>
            <a:r>
              <a:rPr lang="en-US" sz="1000" dirty="0" smtClean="0">
                <a:latin typeface="Arial" pitchFamily="34" charset="0"/>
                <a:ea typeface="ＭＳ Ｐゴシック" charset="-128"/>
                <a:hlinkClick r:id="rId8"/>
              </a:rPr>
              <a:t>her first draft</a:t>
            </a:r>
            <a:r>
              <a:rPr lang="en-US" sz="1000" dirty="0" smtClean="0">
                <a:latin typeface="Arial" pitchFamily="34" charset="0"/>
                <a:ea typeface="ＭＳ Ｐゴシック" charset="-128"/>
              </a:rPr>
              <a:t>.</a:t>
            </a:r>
          </a:p>
          <a:p>
            <a:pPr eaLnBrk="1" hangingPunct="1">
              <a:lnSpc>
                <a:spcPct val="80000"/>
              </a:lnSpc>
              <a:spcBef>
                <a:spcPct val="0"/>
              </a:spcBef>
            </a:pPr>
            <a:r>
              <a:rPr lang="en-US" sz="1000" dirty="0" smtClean="0">
                <a:latin typeface="Arial" pitchFamily="34" charset="0"/>
                <a:ea typeface="ＭＳ Ｐゴシック" charset="-128"/>
              </a:rPr>
              <a:t>Writing successes like Gelena's were perhaps the most satisfying of the many positive results of CLU's pilot e-reader project. Another plus relative to the writing component of the course was that using e-reader functions to develop papers virtually eliminated plagiarism problems. Most of our pilot students became habituated to reading deeply, finding definitions for and using new vocabulary words, writing better and more engaging essays, and carrying their portable learning environment into their extracurricular lives. These results have convinced us that e-readers are great learning devices for gadget-addicted students, and that putting their texting and gaming skills to work within solid pedagogical structures can help them improve their reading and writing skills.</a:t>
            </a:r>
          </a:p>
          <a:p>
            <a:pPr eaLnBrk="1" hangingPunct="1">
              <a:lnSpc>
                <a:spcPct val="80000"/>
              </a:lnSpc>
              <a:spcBef>
                <a:spcPct val="0"/>
              </a:spcBef>
            </a:pPr>
            <a:endParaRPr lang="en-US" sz="1000" dirty="0" smtClean="0">
              <a:latin typeface="Arial" pitchFamily="34" charset="0"/>
              <a:ea typeface="ＭＳ Ｐゴシック" charset="-128"/>
            </a:endParaRPr>
          </a:p>
        </p:txBody>
      </p:sp>
      <p:sp>
        <p:nvSpPr>
          <p:cNvPr id="33795" name="Slide Number Placeholder 3"/>
          <p:cNvSpPr>
            <a:spLocks noGrp="1"/>
          </p:cNvSpPr>
          <p:nvPr>
            <p:ph type="sldNum" sz="quarter" idx="5"/>
          </p:nvPr>
        </p:nvSpPr>
        <p:spPr bwMode="auto">
          <a:noFill/>
          <a:ln>
            <a:miter lim="800000"/>
            <a:headEnd/>
            <a:tailEnd/>
          </a:ln>
        </p:spPr>
        <p:txBody>
          <a:bodyPr/>
          <a:lstStyle/>
          <a:p>
            <a:fld id="{A7BBFEB3-69D1-4778-8B69-E149346C76D1}" type="slidenum">
              <a:rPr lang="en-US"/>
              <a:pPr/>
              <a:t>25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charset="0"/>
              </a:rPr>
              <a:t>Objective: </a:t>
            </a:r>
            <a:r>
              <a:rPr lang="en-US" dirty="0" smtClean="0"/>
              <a:t>to Help Students Understand the Language and Vocabulary of a Business Community Discourse </a:t>
            </a:r>
            <a:r>
              <a:rPr lang="en-US" dirty="0" smtClean="0">
                <a:latin typeface="Calibri" charset="0"/>
              </a:rPr>
              <a:t/>
            </a:r>
            <a:br>
              <a:rPr lang="en-US" dirty="0" smtClean="0">
                <a:latin typeface="Calibri" charset="0"/>
              </a:rPr>
            </a:br>
            <a:r>
              <a:rPr lang="en-US" dirty="0" smtClean="0"/>
              <a:t>Joining the Conversation : Using E-Readers</a:t>
            </a:r>
          </a:p>
          <a:p>
            <a:endParaRPr lang="en-US" dirty="0" smtClean="0"/>
          </a:p>
          <a:p>
            <a:r>
              <a:rPr lang="en-US" dirty="0" smtClean="0"/>
              <a:t>Case study participants included a total of 48 students enrolled in three sections of a 300-level Communication for Managers course. </a:t>
            </a:r>
          </a:p>
          <a:p>
            <a:endParaRPr lang="en-US" altLang="ja-JP" dirty="0" smtClean="0"/>
          </a:p>
          <a:p>
            <a:r>
              <a:rPr lang="en-US" dirty="0" smtClean="0"/>
              <a:t>Case study participants included a total of 48 students enrolled in three sections of a 300-level Communication for Managers course. </a:t>
            </a:r>
            <a:endParaRPr lang="en-US" altLang="ja-JP" dirty="0" smtClean="0"/>
          </a:p>
          <a:p>
            <a:endParaRPr lang="en-US" altLang="ja-JP"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3991290-E1BB-4FD2-8DF3-FD2BB9929804}" type="slidenum">
              <a:rPr lang="en-US" smtClean="0"/>
              <a:pPr/>
              <a:t>38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991290-E1BB-4FD2-8DF3-FD2BB9929804}" type="slidenum">
              <a:rPr lang="en-US" smtClean="0"/>
              <a:pPr/>
              <a:t>40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what I would need: enough tablets for two sections of 25 each</a:t>
            </a:r>
            <a:br>
              <a:rPr lang="en-US" dirty="0" smtClean="0"/>
            </a:br>
            <a:r>
              <a:rPr lang="en-US" dirty="0" smtClean="0"/>
              <a:t>(actually, I have 51 enrolled somehow.)  I would prefer to work with iPads,</a:t>
            </a:r>
            <a:br>
              <a:rPr lang="en-US" dirty="0" smtClean="0"/>
            </a:br>
            <a:r>
              <a:rPr lang="en-US" dirty="0" smtClean="0"/>
              <a:t>since they're what I know, but any tablet that has interactive capacities</a:t>
            </a:r>
            <a:br>
              <a:rPr lang="en-US" dirty="0" smtClean="0"/>
            </a:br>
            <a:r>
              <a:rPr lang="en-US" dirty="0" smtClean="0"/>
              <a:t>and on which the Kindle app would work would be adequate.</a:t>
            </a:r>
            <a:endParaRPr lang="en-US" dirty="0"/>
          </a:p>
        </p:txBody>
      </p:sp>
      <p:sp>
        <p:nvSpPr>
          <p:cNvPr id="4" name="Slide Number Placeholder 3"/>
          <p:cNvSpPr>
            <a:spLocks noGrp="1"/>
          </p:cNvSpPr>
          <p:nvPr>
            <p:ph type="sldNum" sz="quarter" idx="10"/>
          </p:nvPr>
        </p:nvSpPr>
        <p:spPr/>
        <p:txBody>
          <a:bodyPr/>
          <a:lstStyle/>
          <a:p>
            <a:fld id="{43991290-E1BB-4FD2-8DF3-FD2BB9929804}" type="slidenum">
              <a:rPr lang="en-US" smtClean="0"/>
              <a:pPr/>
              <a:t>42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requested e-readers for their doctoral program</a:t>
            </a:r>
          </a:p>
          <a:p>
            <a:r>
              <a:rPr lang="en-US" dirty="0" smtClean="0"/>
              <a:t>Kindle e-readers were distributed to 20 students</a:t>
            </a:r>
          </a:p>
          <a:p>
            <a:r>
              <a:rPr lang="en-US" dirty="0" smtClean="0"/>
              <a:t>First use in a research seminar in Spring 2011</a:t>
            </a:r>
          </a:p>
          <a:p>
            <a:r>
              <a:rPr lang="en-US" dirty="0" smtClean="0"/>
              <a:t>Accumulated data and response surveys will be analyzed at the completion of the course.</a:t>
            </a:r>
          </a:p>
          <a:p>
            <a:endParaRPr lang="en-US" dirty="0"/>
          </a:p>
        </p:txBody>
      </p:sp>
      <p:sp>
        <p:nvSpPr>
          <p:cNvPr id="4" name="Slide Number Placeholder 3"/>
          <p:cNvSpPr>
            <a:spLocks noGrp="1"/>
          </p:cNvSpPr>
          <p:nvPr>
            <p:ph type="sldNum" sz="quarter" idx="10"/>
          </p:nvPr>
        </p:nvSpPr>
        <p:spPr/>
        <p:txBody>
          <a:bodyPr/>
          <a:lstStyle/>
          <a:p>
            <a:fld id="{43991290-E1BB-4FD2-8DF3-FD2BB9929804}" type="slidenum">
              <a:rPr lang="en-US" smtClean="0"/>
              <a:pPr/>
              <a:t>45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We also know that post secondary institution will help shape this revolution—HOW we shape it doesn’t have to be a haphazard affair. We have a long history of successful pedagogy in the academy, pedagogy that happens to work very, very well with e-readers. </a:t>
            </a:r>
          </a:p>
          <a:p>
            <a:pPr>
              <a:spcBef>
                <a:spcPct val="0"/>
              </a:spcBef>
            </a:pPr>
            <a:endParaRPr lang="en-US" sz="180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848019-E134-487F-8C28-DE04C5C2F19F}" type="slidenum">
              <a:rPr lang="en-US"/>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smtClean="0"/>
              <a:t>At California Lutheran University, we’ve been mining this pedagogical history for best practices and tying them to the teaching and learning potential of e reader devices.   The examples bulleted on the slide include an Oxford study abroad program that has made exceptional pedagogical use of Kindles and plans next Fall semester to use  IPads to achieve additional program objectives. We can zoom in on another CLU Kindle pilot course to get a closer look at methodology. </a:t>
            </a:r>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0FF5F4-58D3-473E-93D9-CA5BDF54E3CE}" type="slidenum">
              <a:rPr lang="en-US"/>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sz="2000" dirty="0" smtClean="0"/>
              <a:t>To  achieve those goals, to consciously participate and help shape this revolutionary e-book/e-reader moment, instructors need to spend time with these texts and devices. A necessary first step:  </a:t>
            </a:r>
            <a:r>
              <a:rPr lang="en-US" sz="2000" u="sng" dirty="0" smtClean="0"/>
              <a:t>IDENTIFY</a:t>
            </a:r>
            <a:r>
              <a:rPr lang="en-US" sz="2000" dirty="0" smtClean="0"/>
              <a:t> THE FUNCTIONS THAT BEST UNLEASH THE TEACHING AND LEARNING POTENTIAL OF THE DEVICE OR TEXT; SECONDLY, instructors have to </a:t>
            </a:r>
            <a:r>
              <a:rPr lang="en-US" sz="2000" i="1" dirty="0" smtClean="0"/>
              <a:t>take the time</a:t>
            </a:r>
            <a:r>
              <a:rPr lang="en-US" sz="2000" dirty="0" smtClean="0"/>
              <a:t> to teach students to apply these functions, and to practice building skills and engaging with course materials by using them. Finally, then, students will learn to work interactively and independently—in new learning environments that are as portable as the e-books and e-readers themselves. </a:t>
            </a:r>
          </a:p>
          <a:p>
            <a:pPr fontAlgn="auto">
              <a:spcBef>
                <a:spcPts val="0"/>
              </a:spcBef>
              <a:spcAft>
                <a:spcPts val="0"/>
              </a:spcAft>
              <a:defRPr/>
            </a:pPr>
            <a:r>
              <a:rPr lang="en-US" sz="2000" dirty="0" smtClean="0"/>
              <a:t> </a:t>
            </a:r>
          </a:p>
          <a:p>
            <a:pPr fontAlgn="auto">
              <a:spcBef>
                <a:spcPts val="0"/>
              </a:spcBef>
              <a:spcAft>
                <a:spcPts val="0"/>
              </a:spcAft>
              <a:defRPr/>
            </a:pPr>
            <a:r>
              <a:rPr lang="en-US" sz="2000" dirty="0" smtClean="0"/>
              <a:t> </a:t>
            </a:r>
          </a:p>
          <a:p>
            <a:pPr fontAlgn="auto">
              <a:spcBef>
                <a:spcPts val="0"/>
              </a:spcBef>
              <a:spcAft>
                <a:spcPts val="0"/>
              </a:spcAft>
              <a:defRPr/>
            </a:pPr>
            <a:r>
              <a:rPr lang="en-US" sz="2000" dirty="0" smtClean="0"/>
              <a:t> </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AB9446-3ED6-4D86-AAA5-FB6B39291516}" type="slidenum">
              <a:rPr lang="en-US"/>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September that two to three year time frame shortened to 12 months.</a:t>
            </a:r>
            <a:endParaRPr lang="en-US" dirty="0"/>
          </a:p>
        </p:txBody>
      </p:sp>
      <p:sp>
        <p:nvSpPr>
          <p:cNvPr id="4" name="Slide Number Placeholder 3"/>
          <p:cNvSpPr>
            <a:spLocks noGrp="1"/>
          </p:cNvSpPr>
          <p:nvPr>
            <p:ph type="sldNum" sz="quarter" idx="10"/>
          </p:nvPr>
        </p:nvSpPr>
        <p:spPr/>
        <p:txBody>
          <a:bodyPr/>
          <a:lstStyle/>
          <a:p>
            <a:fld id="{43991290-E1BB-4FD2-8DF3-FD2BB9929804}"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ea typeface="ＭＳ Ｐゴシック" charset="-128"/>
              </a:rPr>
              <a:t>Some faculty understand that we have e-books and they use them – usually for reading small portions of a book or to look up facts.  </a:t>
            </a:r>
          </a:p>
        </p:txBody>
      </p:sp>
      <p:sp>
        <p:nvSpPr>
          <p:cNvPr id="15363" name="Slide Number Placeholder 3"/>
          <p:cNvSpPr>
            <a:spLocks noGrp="1"/>
          </p:cNvSpPr>
          <p:nvPr>
            <p:ph type="sldNum" sz="quarter" idx="5"/>
          </p:nvPr>
        </p:nvSpPr>
        <p:spPr bwMode="auto">
          <a:noFill/>
          <a:ln>
            <a:miter lim="800000"/>
            <a:headEnd/>
            <a:tailEnd/>
          </a:ln>
        </p:spPr>
        <p:txBody>
          <a:bodyPr/>
          <a:lstStyle/>
          <a:p>
            <a:fld id="{F7FE0D95-1137-4C76-82F1-96C689381E94}" type="slidenum">
              <a:rPr lang="en-US"/>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ea typeface="ＭＳ Ｐゴシック" charset="-128"/>
              </a:rPr>
              <a:t>Each of CLU's pilot students wrote an essay about the course use of an e-reader (its features, its intercourse with other technologies, and whether/how it enhanced learning). These essays addressed several audiences, including the students' classmates, their instructor, and those who would be taking the class in subsequent semesters. Students posted these critiques as blogs on the course Blackboard site, knowing that they were setting the format for other students who would later contribute to the blog.</a:t>
            </a:r>
          </a:p>
          <a:p>
            <a:pPr eaLnBrk="1" hangingPunct="1">
              <a:spcBef>
                <a:spcPct val="0"/>
              </a:spcBef>
            </a:pPr>
            <a:r>
              <a:rPr lang="en-US" dirty="0" smtClean="0">
                <a:latin typeface="Arial" pitchFamily="34" charset="0"/>
                <a:ea typeface="ＭＳ Ｐゴシック" charset="-128"/>
              </a:rPr>
              <a:t>Their clear understanding of audience and topic gave students a chance to practice "situational" writing, practice that sharpened their style, clarified their syntax, and gave them a confidence that transferred to later, more specifically academic papers.</a:t>
            </a:r>
            <a:r>
              <a:rPr lang="en-US" baseline="30000" dirty="0" smtClean="0">
                <a:latin typeface="Arial" pitchFamily="34" charset="0"/>
                <a:ea typeface="ＭＳ Ｐゴシック" charset="-128"/>
              </a:rPr>
              <a:t>2</a:t>
            </a:r>
            <a:r>
              <a:rPr lang="en-US" dirty="0" smtClean="0">
                <a:latin typeface="Arial" pitchFamily="34" charset="0"/>
                <a:ea typeface="ＭＳ Ｐゴシック" charset="-128"/>
              </a:rPr>
              <a:t> The grades on these (and on subsequent pilot student papers) averaged a 10-point increase over the grades on papers in the instructor's previous English 111 classes. Even the essay portions of their tests (three quizzes, a midterm, and a final exam) showed significant improvement over those of students in previous semesters, especially in clarity and conciseness.</a:t>
            </a:r>
          </a:p>
          <a:p>
            <a:pPr eaLnBrk="1" hangingPunct="1">
              <a:spcBef>
                <a:spcPct val="0"/>
              </a:spcBef>
            </a:pPr>
            <a:endParaRPr lang="en-US" dirty="0" smtClean="0">
              <a:latin typeface="Arial" pitchFamily="34" charset="0"/>
              <a:ea typeface="ＭＳ Ｐゴシック"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17C7FCBE-FFCB-4519-A070-316EDC7F660B}" type="slidenum">
              <a:rPr lang="en-US"/>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ea typeface="ＭＳ Ｐゴシック" charset="-128"/>
              </a:rPr>
              <a:t>Increasing vocabulary is a traditional objective for the CLU introductory English course, since a developed vocabulary is one of the most important foundations for building critical thinking, reading, and writing skills. Most students, however, don't use print dictionaries to look up unfamiliar words as they plow through their reading assignments (although they may occasionally look up a word online). Unless vocabulary words are specifically taught and tested, student interest in expanding vocabulary tends to be negligible.</a:t>
            </a:r>
          </a:p>
          <a:p>
            <a:pPr eaLnBrk="1" hangingPunct="1">
              <a:spcBef>
                <a:spcPct val="0"/>
              </a:spcBef>
            </a:pPr>
            <a:r>
              <a:rPr lang="en-US" dirty="0" smtClean="0">
                <a:latin typeface="Arial" pitchFamily="34" charset="0"/>
                <a:ea typeface="ＭＳ Ｐゴシック" charset="-128"/>
              </a:rPr>
              <a:t>After learning to use the Kindle e-reader's built-in </a:t>
            </a:r>
            <a:r>
              <a:rPr lang="en-US" i="1" dirty="0" smtClean="0">
                <a:latin typeface="Arial" pitchFamily="34" charset="0"/>
                <a:ea typeface="ＭＳ Ｐゴシック" charset="-128"/>
              </a:rPr>
              <a:t>New Oxford American Dictionary</a:t>
            </a:r>
            <a:r>
              <a:rPr lang="en-US" dirty="0" smtClean="0">
                <a:latin typeface="Arial" pitchFamily="34" charset="0"/>
                <a:ea typeface="ＭＳ Ｐゴシック" charset="-128"/>
              </a:rPr>
              <a:t>, students did a 180. They were tested on vocabulary in assigned readings, and they formally learned seven to ten new words a week. But the informal learning was the pleasure and the surprise (see "</a:t>
            </a:r>
            <a:r>
              <a:rPr lang="en-US" dirty="0" smtClean="0">
                <a:latin typeface="Arial" pitchFamily="34" charset="0"/>
                <a:ea typeface="ＭＳ Ｐゴシック" charset="-128"/>
                <a:hlinkClick r:id="rId3"/>
              </a:rPr>
              <a:t>Using the Dictionary</a:t>
            </a:r>
            <a:r>
              <a:rPr lang="en-US" dirty="0" smtClean="0">
                <a:latin typeface="Arial" pitchFamily="34" charset="0"/>
                <a:ea typeface="ＭＳ Ｐゴシック" charset="-128"/>
              </a:rPr>
              <a:t>"). Students in both pilots unanimously reported that they were looking up words in the reader on their own. These young gamers loved being able to, as one student put it, "get the definitions of words within seconds." Looking up two, three, or more words on a single page quickly became a habit. Creating a conscious, disciplined, and more self-directed approach to building vocabulary has given pilot students the tools and incentive to learn and assimilate vocabulary from their e-readings.</a:t>
            </a:r>
          </a:p>
          <a:p>
            <a:pPr eaLnBrk="1" hangingPunct="1">
              <a:spcBef>
                <a:spcPct val="0"/>
              </a:spcBef>
            </a:pPr>
            <a:endParaRPr lang="en-US" dirty="0" smtClean="0">
              <a:latin typeface="Arial" pitchFamily="34" charset="0"/>
              <a:ea typeface="ＭＳ Ｐゴシック"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6E7C295D-85E2-465F-A47D-0AD8C1BBC9DF}" type="slidenum">
              <a:rPr lang="en-US"/>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ea typeface="ＭＳ Ｐゴシック" charset="-128"/>
              </a:rPr>
              <a:t>Jessica Pruitt, one of the pilot students, was convinced "that the Kindle is what's going to get our younger generation interested in reading." Other students agreed, offering a variety of reasons to support this conviction:</a:t>
            </a:r>
          </a:p>
          <a:p>
            <a:pPr eaLnBrk="1" hangingPunct="1">
              <a:spcBef>
                <a:spcPct val="0"/>
              </a:spcBef>
            </a:pPr>
            <a:r>
              <a:rPr lang="en-US" dirty="0" smtClean="0">
                <a:latin typeface="Arial" pitchFamily="34" charset="0"/>
                <a:ea typeface="ＭＳ Ｐゴシック" charset="-128"/>
              </a:rPr>
              <a:t>Some said they read more closely and were more engaged in the texts because they liked the "isolated page" experience.</a:t>
            </a:r>
          </a:p>
          <a:p>
            <a:pPr eaLnBrk="1" hangingPunct="1">
              <a:spcBef>
                <a:spcPct val="0"/>
              </a:spcBef>
            </a:pPr>
            <a:r>
              <a:rPr lang="en-US" dirty="0" smtClean="0">
                <a:latin typeface="Arial" pitchFamily="34" charset="0"/>
                <a:ea typeface="ＭＳ Ｐゴシック" charset="-128"/>
              </a:rPr>
              <a:t>Students noted that seeing only one page of an assigned text at a time eliminated a bundle of little distractions — distractions they had not realized were part of their previous reading experiences with print texts.</a:t>
            </a:r>
            <a:r>
              <a:rPr lang="en-US" baseline="30000" dirty="0" smtClean="0">
                <a:latin typeface="Arial" pitchFamily="34" charset="0"/>
                <a:ea typeface="ＭＳ Ｐゴシック" charset="-128"/>
              </a:rPr>
              <a:t>3</a:t>
            </a:r>
            <a:endParaRPr lang="en-US" dirty="0" smtClean="0">
              <a:latin typeface="Arial" pitchFamily="34" charset="0"/>
              <a:ea typeface="ＭＳ Ｐゴシック" charset="-128"/>
            </a:endParaRPr>
          </a:p>
          <a:p>
            <a:pPr eaLnBrk="1" hangingPunct="1">
              <a:spcBef>
                <a:spcPct val="0"/>
              </a:spcBef>
            </a:pPr>
            <a:r>
              <a:rPr lang="en-US" dirty="0" smtClean="0">
                <a:latin typeface="Arial" pitchFamily="34" charset="0"/>
                <a:ea typeface="ＭＳ Ｐゴシック" charset="-128"/>
              </a:rPr>
              <a:t>Several students wrote that highlighting, annotating, and saving text in the e-reader's "My Clippings" resulted in a deeper engagement with readings than they had experienced in the pa</a:t>
            </a:r>
          </a:p>
          <a:p>
            <a:pPr eaLnBrk="1" hangingPunct="1">
              <a:spcBef>
                <a:spcPct val="0"/>
              </a:spcBef>
            </a:pPr>
            <a:endParaRPr lang="en-US" dirty="0" smtClean="0">
              <a:latin typeface="Arial" pitchFamily="34" charset="0"/>
              <a:ea typeface="ＭＳ Ｐゴシック" charset="-128"/>
            </a:endParaRPr>
          </a:p>
        </p:txBody>
      </p:sp>
      <p:sp>
        <p:nvSpPr>
          <p:cNvPr id="31747" name="Slide Number Placeholder 3"/>
          <p:cNvSpPr>
            <a:spLocks noGrp="1"/>
          </p:cNvSpPr>
          <p:nvPr>
            <p:ph type="sldNum" sz="quarter" idx="5"/>
          </p:nvPr>
        </p:nvSpPr>
        <p:spPr bwMode="auto">
          <a:noFill/>
          <a:ln>
            <a:miter lim="800000"/>
            <a:headEnd/>
            <a:tailEnd/>
          </a:ln>
        </p:spPr>
        <p:txBody>
          <a:bodyPr/>
          <a:lstStyle/>
          <a:p>
            <a:fld id="{514AABAD-BE54-4D29-89E4-77EE5400F8C6}" type="slidenum">
              <a:rPr lang="en-US"/>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b="1" i="0" cap="small" baseline="0">
                <a:latin typeface="Calibri" pitchFamily="34" charset="0"/>
              </a:defRPr>
            </a:lvl1pPr>
          </a:lstStyle>
          <a:p>
            <a:r>
              <a:rPr lang="en-US" dirty="0" smtClean="0"/>
              <a:t>Click to edit Master title style</a:t>
            </a:r>
            <a:endParaRPr lang="en-US"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4000" b="1" i="0" cap="small" baseline="0">
                <a:solidFill>
                  <a:srgbClr val="311270"/>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baseline="0">
                <a:solidFill>
                  <a:srgbClr val="311270"/>
                </a:solidFill>
                <a:latin typeface="Calibri" pitchFamily="34" charset="0"/>
              </a:defRPr>
            </a:lvl1pPr>
            <a:lvl2pPr>
              <a:defRPr sz="2400" baseline="0">
                <a:solidFill>
                  <a:srgbClr val="311270"/>
                </a:solidFill>
                <a:latin typeface="Calibri" pitchFamily="34"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spcBef>
          <a:spcPct val="0"/>
        </a:spcBef>
        <a:spcAft>
          <a:spcPct val="0"/>
        </a:spcAft>
        <a:defRPr sz="4400" i="1">
          <a:solidFill>
            <a:schemeClr val="tx2"/>
          </a:solidFill>
          <a:latin typeface="+mj-lt"/>
          <a:ea typeface="+mj-ea"/>
          <a:cs typeface="ＭＳ Ｐゴシック" charset="0"/>
        </a:defRPr>
      </a:lvl1pPr>
      <a:lvl2pPr algn="l" rtl="0" eaLnBrk="0" fontAlgn="base" hangingPunct="0">
        <a:spcBef>
          <a:spcPct val="0"/>
        </a:spcBef>
        <a:spcAft>
          <a:spcPct val="0"/>
        </a:spcAft>
        <a:defRPr sz="4400" i="1">
          <a:solidFill>
            <a:schemeClr val="tx2"/>
          </a:solidFill>
          <a:latin typeface="Times" pitchFamily="1" charset="0"/>
          <a:ea typeface="ＭＳ Ｐゴシック" charset="-128"/>
          <a:cs typeface="ＭＳ Ｐゴシック" charset="0"/>
        </a:defRPr>
      </a:lvl2pPr>
      <a:lvl3pPr algn="l" rtl="0" eaLnBrk="0" fontAlgn="base" hangingPunct="0">
        <a:spcBef>
          <a:spcPct val="0"/>
        </a:spcBef>
        <a:spcAft>
          <a:spcPct val="0"/>
        </a:spcAft>
        <a:defRPr sz="4400" i="1">
          <a:solidFill>
            <a:schemeClr val="tx2"/>
          </a:solidFill>
          <a:latin typeface="Times" pitchFamily="1" charset="0"/>
          <a:ea typeface="ＭＳ Ｐゴシック" charset="-128"/>
          <a:cs typeface="ＭＳ Ｐゴシック" charset="0"/>
        </a:defRPr>
      </a:lvl3pPr>
      <a:lvl4pPr algn="l" rtl="0" eaLnBrk="0" fontAlgn="base" hangingPunct="0">
        <a:spcBef>
          <a:spcPct val="0"/>
        </a:spcBef>
        <a:spcAft>
          <a:spcPct val="0"/>
        </a:spcAft>
        <a:defRPr sz="4400" i="1">
          <a:solidFill>
            <a:schemeClr val="tx2"/>
          </a:solidFill>
          <a:latin typeface="Times" pitchFamily="1" charset="0"/>
          <a:ea typeface="ＭＳ Ｐゴシック" charset="-128"/>
          <a:cs typeface="ＭＳ Ｐゴシック" charset="0"/>
        </a:defRPr>
      </a:lvl4pPr>
      <a:lvl5pPr algn="l" rtl="0" eaLnBrk="0" fontAlgn="base" hangingPunct="0">
        <a:spcBef>
          <a:spcPct val="0"/>
        </a:spcBef>
        <a:spcAft>
          <a:spcPct val="0"/>
        </a:spcAft>
        <a:defRPr sz="4400" i="1">
          <a:solidFill>
            <a:schemeClr val="tx2"/>
          </a:solidFill>
          <a:latin typeface="Times" pitchFamily="1" charset="0"/>
          <a:ea typeface="ＭＳ Ｐゴシック" charset="-128"/>
          <a:cs typeface="ＭＳ Ｐゴシック" charset="0"/>
        </a:defRPr>
      </a:lvl5pPr>
      <a:lvl6pPr marL="457200" algn="l" rtl="0" eaLnBrk="1" fontAlgn="base" hangingPunct="1">
        <a:spcBef>
          <a:spcPct val="0"/>
        </a:spcBef>
        <a:spcAft>
          <a:spcPct val="0"/>
        </a:spcAft>
        <a:defRPr sz="4400" i="1">
          <a:solidFill>
            <a:schemeClr val="tx2"/>
          </a:solidFill>
          <a:latin typeface="Times" pitchFamily="1" charset="0"/>
          <a:ea typeface="ＭＳ Ｐゴシック" charset="-128"/>
        </a:defRPr>
      </a:lvl6pPr>
      <a:lvl7pPr marL="914400" algn="l" rtl="0" eaLnBrk="1" fontAlgn="base" hangingPunct="1">
        <a:spcBef>
          <a:spcPct val="0"/>
        </a:spcBef>
        <a:spcAft>
          <a:spcPct val="0"/>
        </a:spcAft>
        <a:defRPr sz="4400" i="1">
          <a:solidFill>
            <a:schemeClr val="tx2"/>
          </a:solidFill>
          <a:latin typeface="Times" pitchFamily="1" charset="0"/>
          <a:ea typeface="ＭＳ Ｐゴシック" charset="-128"/>
        </a:defRPr>
      </a:lvl7pPr>
      <a:lvl8pPr marL="1371600" algn="l" rtl="0" eaLnBrk="1" fontAlgn="base" hangingPunct="1">
        <a:spcBef>
          <a:spcPct val="0"/>
        </a:spcBef>
        <a:spcAft>
          <a:spcPct val="0"/>
        </a:spcAft>
        <a:defRPr sz="4400" i="1">
          <a:solidFill>
            <a:schemeClr val="tx2"/>
          </a:solidFill>
          <a:latin typeface="Times" pitchFamily="1" charset="0"/>
          <a:ea typeface="ＭＳ Ｐゴシック" charset="-128"/>
        </a:defRPr>
      </a:lvl8pPr>
      <a:lvl9pPr marL="1828800" algn="l" rtl="0" eaLnBrk="1" fontAlgn="base" hangingPunct="1">
        <a:spcBef>
          <a:spcPct val="0"/>
        </a:spcBef>
        <a:spcAft>
          <a:spcPct val="0"/>
        </a:spcAft>
        <a:defRPr sz="4400" i="1">
          <a:solidFill>
            <a:schemeClr val="tx2"/>
          </a:solidFill>
          <a:latin typeface="Times" pitchFamily="1"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audio" Target="file:///C:\Users\bianchi\Desktop\Revolution%2013%20Seconds.aiff" TargetMode="Externa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educause.edu/EDUCAUSE+Quarterly/EDUCAUSEQuarterlyMagazineVolum/TeachingandLearningwithEReader/213704"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ducause.edu/EDUCAUSE+Quarterly/EDUCAUSEQuarterlyMagazineVolum/TeachingandLearningwithEReader/213704"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public.clunet.edu/~brint/OxfordKindle/CLU%20Oxford%20Kindle%20FINAL.av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trip-journal.com/features/features/"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notesSlide" Target="../notesSlides/notesSlide3.xml"/><Relationship Id="rId7" Type="http://schemas.openxmlformats.org/officeDocument/2006/relationships/slide" Target="slide29.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slide" Target="slide41.xml"/><Relationship Id="rId5" Type="http://schemas.openxmlformats.org/officeDocument/2006/relationships/slide" Target="slide19.xml"/><Relationship Id="rId10" Type="http://schemas.openxmlformats.org/officeDocument/2006/relationships/slide" Target="slide44.xml"/><Relationship Id="rId4" Type="http://schemas.openxmlformats.org/officeDocument/2006/relationships/image" Target="../media/image1.jpeg"/><Relationship Id="rId9" Type="http://schemas.openxmlformats.org/officeDocument/2006/relationships/slide" Target="slide37.xml"/></Relationships>
</file>

<file path=ppt/slides/_rels/slide6.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38400" y="838200"/>
            <a:ext cx="6705600" cy="1143000"/>
          </a:xfrm>
        </p:spPr>
        <p:txBody>
          <a:bodyPr/>
          <a:lstStyle/>
          <a:p>
            <a:pPr algn="ctr" eaLnBrk="1" hangingPunct="1">
              <a:defRPr/>
            </a:pPr>
            <a:r>
              <a:rPr lang="en-US" sz="6000" dirty="0" smtClean="0">
                <a:cs typeface="+mj-cs"/>
              </a:rPr>
              <a:t>Pedagogical Approaches to </a:t>
            </a:r>
            <a:br>
              <a:rPr lang="en-US" sz="6000" dirty="0" smtClean="0">
                <a:cs typeface="+mj-cs"/>
              </a:rPr>
            </a:br>
            <a:r>
              <a:rPr lang="en-US" sz="6000" dirty="0" smtClean="0">
                <a:cs typeface="+mj-cs"/>
              </a:rPr>
              <a:t>Using E-Readers</a:t>
            </a:r>
            <a:endParaRPr lang="en-US" sz="6000" dirty="0" smtClean="0">
              <a:solidFill>
                <a:schemeClr val="bg1"/>
              </a:solidFill>
              <a:cs typeface="+mj-cs"/>
            </a:endParaRPr>
          </a:p>
        </p:txBody>
      </p:sp>
      <p:sp>
        <p:nvSpPr>
          <p:cNvPr id="3" name="TextBox 2"/>
          <p:cNvSpPr txBox="1"/>
          <p:nvPr/>
        </p:nvSpPr>
        <p:spPr>
          <a:xfrm>
            <a:off x="3124200" y="3124200"/>
            <a:ext cx="6108700" cy="1016000"/>
          </a:xfrm>
          <a:prstGeom prst="rect">
            <a:avLst/>
          </a:prstGeom>
          <a:noFill/>
        </p:spPr>
        <p:txBody>
          <a:bodyPr>
            <a:spAutoFit/>
          </a:bodyPr>
          <a:lstStyle/>
          <a:p>
            <a:pPr algn="ctr" fontAlgn="auto">
              <a:spcAft>
                <a:spcPts val="0"/>
              </a:spcAft>
              <a:defRPr/>
            </a:pPr>
            <a:r>
              <a:rPr lang="en-US" sz="1800" dirty="0">
                <a:solidFill>
                  <a:schemeClr val="tx1">
                    <a:lumMod val="60000"/>
                    <a:lumOff val="40000"/>
                  </a:schemeClr>
                </a:solidFill>
              </a:rPr>
              <a:t>Dr. Joan Wines &amp; Julius Bianchi</a:t>
            </a:r>
          </a:p>
          <a:p>
            <a:pPr algn="ctr" fontAlgn="auto">
              <a:spcAft>
                <a:spcPts val="0"/>
              </a:spcAft>
              <a:defRPr/>
            </a:pPr>
            <a:r>
              <a:rPr lang="en-US" sz="1800" dirty="0">
                <a:solidFill>
                  <a:schemeClr val="tx1">
                    <a:lumMod val="60000"/>
                    <a:lumOff val="40000"/>
                  </a:schemeClr>
                </a:solidFill>
              </a:rPr>
              <a:t>Educause</a:t>
            </a:r>
            <a:r>
              <a:rPr lang="en-US" sz="1800" dirty="0">
                <a:solidFill>
                  <a:schemeClr val="tx1">
                    <a:lumMod val="60000"/>
                    <a:lumOff val="40000"/>
                  </a:schemeClr>
                </a:solidFill>
              </a:rPr>
              <a:t> Southwest/West 2011</a:t>
            </a:r>
          </a:p>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3" descr="nmcaunz.tiff"/>
          <p:cNvPicPr>
            <a:picLocks noChangeAspect="1"/>
          </p:cNvPicPr>
          <p:nvPr/>
        </p:nvPicPr>
        <p:blipFill>
          <a:blip r:embed="rId3" cstate="print">
            <a:lum bright="26000" contrast="-40000"/>
          </a:blip>
          <a:srcRect/>
          <a:stretch>
            <a:fillRect/>
          </a:stretch>
        </p:blipFill>
        <p:spPr bwMode="auto">
          <a:xfrm>
            <a:off x="0" y="0"/>
            <a:ext cx="9144000" cy="6934200"/>
          </a:xfrm>
          <a:prstGeom prst="rect">
            <a:avLst/>
          </a:prstGeom>
          <a:noFill/>
          <a:ln w="9525">
            <a:noFill/>
            <a:miter lim="800000"/>
            <a:headEnd/>
            <a:tailEnd/>
          </a:ln>
        </p:spPr>
      </p:pic>
      <p:sp>
        <p:nvSpPr>
          <p:cNvPr id="12290" name="Content Placeholder 2"/>
          <p:cNvSpPr>
            <a:spLocks noGrp="1"/>
          </p:cNvSpPr>
          <p:nvPr>
            <p:ph idx="1"/>
          </p:nvPr>
        </p:nvSpPr>
        <p:spPr>
          <a:xfrm>
            <a:off x="0" y="1752600"/>
            <a:ext cx="9144000" cy="5334000"/>
          </a:xfrm>
        </p:spPr>
        <p:txBody>
          <a:bodyPr/>
          <a:lstStyle/>
          <a:p>
            <a:pPr eaLnBrk="1" hangingPunct="1"/>
            <a:r>
              <a:rPr lang="en-US" sz="2400" b="1" dirty="0" smtClean="0"/>
              <a:t>“On the near-term horizon —</a:t>
            </a:r>
            <a:r>
              <a:rPr lang="en-US" sz="2400" b="1" i="1" u="sng" dirty="0" smtClean="0"/>
              <a:t>within the next 12 months</a:t>
            </a:r>
            <a:r>
              <a:rPr lang="en-US" sz="2400" b="1" dirty="0" smtClean="0"/>
              <a:t> — are </a:t>
            </a:r>
            <a:r>
              <a:rPr lang="en-US" sz="2400" b="1" i="1" dirty="0" smtClean="0"/>
              <a:t>electronic books and mobiles. “</a:t>
            </a:r>
            <a:br>
              <a:rPr lang="en-US" sz="2400" b="1" i="1" dirty="0" smtClean="0"/>
            </a:br>
            <a:endParaRPr lang="en-US" sz="2400" b="1" i="1" dirty="0" smtClean="0"/>
          </a:p>
          <a:p>
            <a:pPr eaLnBrk="1" hangingPunct="1"/>
            <a:r>
              <a:rPr lang="en-US" sz="2400" b="1" i="1" dirty="0" smtClean="0"/>
              <a:t>Electronic books are emerging as something </a:t>
            </a:r>
            <a:r>
              <a:rPr lang="en-US" sz="2400" b="1" dirty="0" smtClean="0"/>
              <a:t>quite different from simple digitized versions of printed texts. . . electronic readers support note-taking and research activities, and are beginning to augment these basic functions with new capabilities . . . that are changing our perception of what it means to read.</a:t>
            </a:r>
            <a:br>
              <a:rPr lang="en-US" sz="2400" b="1" dirty="0" smtClean="0"/>
            </a:br>
            <a:endParaRPr lang="en-US" sz="2400" b="1" dirty="0" smtClean="0"/>
          </a:p>
          <a:p>
            <a:pPr eaLnBrk="1" hangingPunct="1"/>
            <a:r>
              <a:rPr lang="en-US" sz="2400" b="1" dirty="0" smtClean="0"/>
              <a:t>The promise of </a:t>
            </a:r>
            <a:r>
              <a:rPr lang="en-US" sz="2400" b="1" i="1" dirty="0" smtClean="0"/>
              <a:t>mobiles is ubiquitous </a:t>
            </a:r>
            <a:r>
              <a:rPr lang="en-US" sz="2400" b="1" dirty="0" smtClean="0"/>
              <a:t>access to information, tools for learning and productivity, social networks, and more. </a:t>
            </a:r>
          </a:p>
        </p:txBody>
      </p:sp>
      <p:sp>
        <p:nvSpPr>
          <p:cNvPr id="12291" name="TextBox 3"/>
          <p:cNvSpPr txBox="1">
            <a:spLocks noChangeArrowheads="1"/>
          </p:cNvSpPr>
          <p:nvPr/>
        </p:nvSpPr>
        <p:spPr bwMode="auto">
          <a:xfrm rot="-1514192">
            <a:off x="3124200" y="720725"/>
            <a:ext cx="2057400" cy="461963"/>
          </a:xfrm>
          <a:prstGeom prst="rect">
            <a:avLst/>
          </a:prstGeom>
          <a:noFill/>
          <a:ln w="9525">
            <a:noFill/>
            <a:miter lim="800000"/>
            <a:headEnd/>
            <a:tailEnd/>
          </a:ln>
        </p:spPr>
        <p:txBody>
          <a:bodyPr>
            <a:spAutoFit/>
          </a:bodyPr>
          <a:lstStyle/>
          <a:p>
            <a:r>
              <a:rPr lang="en-US" dirty="0">
                <a:solidFill>
                  <a:srgbClr val="311270"/>
                </a:solidFill>
              </a:rPr>
              <a:t>September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nmcaunz.tiff">
            <a:hlinkClick r:id="rId2" action="ppaction://hlinksldjump"/>
          </p:cNvPr>
          <p:cNvPicPr>
            <a:picLocks noChangeAspect="1"/>
          </p:cNvPicPr>
          <p:nvPr/>
        </p:nvPicPr>
        <p:blipFill>
          <a:blip r:embed="rId3" cstate="print">
            <a:lum bright="26000" contrast="-30000"/>
          </a:blip>
          <a:srcRect/>
          <a:stretch>
            <a:fillRect/>
          </a:stretch>
        </p:blipFill>
        <p:spPr bwMode="auto">
          <a:xfrm>
            <a:off x="0" y="0"/>
            <a:ext cx="9144000" cy="6858000"/>
          </a:xfrm>
          <a:prstGeom prst="rect">
            <a:avLst/>
          </a:prstGeom>
          <a:noFill/>
          <a:ln w="9525">
            <a:noFill/>
            <a:miter lim="800000"/>
            <a:headEnd/>
            <a:tailEnd/>
          </a:ln>
        </p:spPr>
      </p:pic>
      <p:sp>
        <p:nvSpPr>
          <p:cNvPr id="13314" name="Title 1"/>
          <p:cNvSpPr>
            <a:spLocks noGrp="1"/>
          </p:cNvSpPr>
          <p:nvPr>
            <p:ph type="title"/>
          </p:nvPr>
        </p:nvSpPr>
        <p:spPr>
          <a:xfrm>
            <a:off x="457200" y="504825"/>
            <a:ext cx="8229600" cy="1143000"/>
          </a:xfrm>
        </p:spPr>
        <p:txBody>
          <a:bodyPr/>
          <a:lstStyle/>
          <a:p>
            <a:pPr eaLnBrk="1" hangingPunct="1"/>
            <a:r>
              <a:rPr lang="en-US" sz="3200" cap="none" dirty="0" smtClean="0">
                <a:latin typeface="Futura" charset="0"/>
              </a:rPr>
              <a:t/>
            </a:r>
            <a:br>
              <a:rPr lang="en-US" sz="3200" cap="none" dirty="0" smtClean="0">
                <a:latin typeface="Futura" charset="0"/>
              </a:rPr>
            </a:br>
            <a:endParaRPr lang="en-US" sz="3200" cap="none" dirty="0" smtClean="0">
              <a:latin typeface="Futura" charset="0"/>
            </a:endParaRPr>
          </a:p>
        </p:txBody>
      </p:sp>
      <p:sp>
        <p:nvSpPr>
          <p:cNvPr id="13315" name="Content Placeholder 2"/>
          <p:cNvSpPr>
            <a:spLocks noGrp="1"/>
          </p:cNvSpPr>
          <p:nvPr>
            <p:ph idx="1"/>
          </p:nvPr>
        </p:nvSpPr>
        <p:spPr>
          <a:xfrm>
            <a:off x="0" y="1647825"/>
            <a:ext cx="9144000" cy="5210175"/>
          </a:xfrm>
        </p:spPr>
        <p:txBody>
          <a:bodyPr/>
          <a:lstStyle/>
          <a:p>
            <a:pPr eaLnBrk="1" hangingPunct="1">
              <a:lnSpc>
                <a:spcPct val="80000"/>
              </a:lnSpc>
            </a:pPr>
            <a:r>
              <a:rPr lang="en-US" sz="2400" i="1" dirty="0" smtClean="0"/>
              <a:t>“</a:t>
            </a:r>
            <a:r>
              <a:rPr lang="en-US" sz="2400" dirty="0" smtClean="0"/>
              <a:t>As the music industry has already discovered, consumers appreciate the ability to </a:t>
            </a:r>
            <a:r>
              <a:rPr lang="en-US" sz="2400" b="1" dirty="0" smtClean="0"/>
              <a:t>purchase raw content formatted for devices of their choice</a:t>
            </a:r>
            <a:r>
              <a:rPr lang="en-US" sz="2400" dirty="0" smtClean="0"/>
              <a:t>. </a:t>
            </a:r>
            <a:br>
              <a:rPr lang="en-US" sz="2400" dirty="0" smtClean="0"/>
            </a:br>
            <a:endParaRPr lang="en-US" sz="2400" dirty="0" smtClean="0"/>
          </a:p>
          <a:p>
            <a:pPr eaLnBrk="1" hangingPunct="1">
              <a:lnSpc>
                <a:spcPct val="80000"/>
              </a:lnSpc>
            </a:pPr>
            <a:r>
              <a:rPr lang="en-US" sz="2400" dirty="0" smtClean="0"/>
              <a:t>The </a:t>
            </a:r>
            <a:r>
              <a:rPr lang="en-US" sz="2400" b="1" dirty="0" smtClean="0"/>
              <a:t>content</a:t>
            </a:r>
            <a:r>
              <a:rPr lang="en-US" sz="2400" dirty="0" smtClean="0"/>
              <a:t> of books is becoming a commodity </a:t>
            </a:r>
            <a:r>
              <a:rPr lang="en-US" sz="2400" b="1" dirty="0" smtClean="0"/>
              <a:t>separate from the form</a:t>
            </a:r>
            <a:r>
              <a:rPr lang="en-US" sz="2400" dirty="0" smtClean="0"/>
              <a:t> of those books or the device used to access them. </a:t>
            </a:r>
            <a:br>
              <a:rPr lang="en-US" sz="2400" dirty="0" smtClean="0"/>
            </a:br>
            <a:endParaRPr lang="en-US" sz="2400" dirty="0" smtClean="0"/>
          </a:p>
          <a:p>
            <a:pPr eaLnBrk="1" hangingPunct="1">
              <a:lnSpc>
                <a:spcPct val="80000"/>
              </a:lnSpc>
            </a:pPr>
            <a:r>
              <a:rPr lang="en-US" sz="2400" dirty="0" smtClean="0"/>
              <a:t>The experience of reading electronic books will be more than simply viewing a digital version of a printed volume . . . Consumers are looking for interactive electronic content that is divorced from hardware, offered cheaply and conveniently, and provided in flexible and sharable formats.”  </a:t>
            </a:r>
            <a:r>
              <a:rPr lang="en-US" sz="2400" dirty="0" smtClean="0">
                <a:hlinkClick r:id="rId4" action="ppaction://hlinksldjump"/>
              </a:rPr>
              <a:t>back</a:t>
            </a:r>
            <a:endParaRPr lang="en-US" sz="2400" dirty="0" smtClean="0"/>
          </a:p>
        </p:txBody>
      </p:sp>
      <p:sp>
        <p:nvSpPr>
          <p:cNvPr id="5" name="TextBox 3"/>
          <p:cNvSpPr txBox="1">
            <a:spLocks noChangeArrowheads="1"/>
          </p:cNvSpPr>
          <p:nvPr/>
        </p:nvSpPr>
        <p:spPr bwMode="auto">
          <a:xfrm rot="-1514192">
            <a:off x="3124200" y="720725"/>
            <a:ext cx="2057400" cy="461963"/>
          </a:xfrm>
          <a:prstGeom prst="rect">
            <a:avLst/>
          </a:prstGeom>
          <a:noFill/>
          <a:ln w="9525">
            <a:noFill/>
            <a:miter lim="800000"/>
            <a:headEnd/>
            <a:tailEnd/>
          </a:ln>
        </p:spPr>
        <p:txBody>
          <a:bodyPr>
            <a:spAutoFit/>
          </a:bodyPr>
          <a:lstStyle/>
          <a:p>
            <a:r>
              <a:rPr lang="en-US" dirty="0">
                <a:solidFill>
                  <a:srgbClr val="311270"/>
                </a:solidFill>
              </a:rPr>
              <a:t>September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62200" y="3124200"/>
            <a:ext cx="8229600" cy="889000"/>
          </a:xfrm>
        </p:spPr>
        <p:txBody>
          <a:bodyPr/>
          <a:lstStyle/>
          <a:p>
            <a:pPr eaLnBrk="1" hangingPunct="1">
              <a:defRPr/>
            </a:pPr>
            <a:r>
              <a:rPr lang="en-US" dirty="0" smtClean="0">
                <a:latin typeface="Futura" charset="0"/>
                <a:cs typeface="+mj-cs"/>
              </a:rPr>
              <a:t>Typical Library e-Book Offerings</a:t>
            </a:r>
          </a:p>
        </p:txBody>
      </p:sp>
      <p:pic>
        <p:nvPicPr>
          <p:cNvPr id="14338" name="Content Placeholder 4" descr="pearsonebookspage1.tiff"/>
          <p:cNvPicPr>
            <a:picLocks noGrp="1" noChangeAspect="1"/>
          </p:cNvPicPr>
          <p:nvPr>
            <p:ph idx="1"/>
          </p:nvPr>
        </p:nvPicPr>
        <p:blipFill>
          <a:blip r:embed="rId3" cstate="print"/>
          <a:srcRect l="-11031" r="-11031"/>
          <a:stretch>
            <a:fillRect/>
          </a:stretch>
        </p:blipFill>
        <p:spPr>
          <a:xfrm>
            <a:off x="-1066800" y="0"/>
            <a:ext cx="11223625" cy="6858000"/>
          </a:xfrm>
        </p:spPr>
      </p:pic>
      <p:sp>
        <p:nvSpPr>
          <p:cNvPr id="4" name="TextBox 3"/>
          <p:cNvSpPr txBox="1"/>
          <p:nvPr/>
        </p:nvSpPr>
        <p:spPr>
          <a:xfrm rot="20663557">
            <a:off x="70435" y="4953000"/>
            <a:ext cx="4672113" cy="461665"/>
          </a:xfrm>
          <a:prstGeom prst="rect">
            <a:avLst/>
          </a:prstGeom>
          <a:noFill/>
        </p:spPr>
        <p:txBody>
          <a:bodyPr wrap="none" rtlCol="0">
            <a:spAutoFit/>
          </a:bodyPr>
          <a:lstStyle/>
          <a:p>
            <a:r>
              <a:rPr lang="en-US" dirty="0" smtClean="0">
                <a:solidFill>
                  <a:srgbClr val="311270"/>
                </a:solidFill>
              </a:rPr>
              <a:t>Typical Library E-book Collection</a:t>
            </a:r>
            <a:endParaRPr lang="en-US" dirty="0">
              <a:solidFill>
                <a:srgbClr val="31127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r>
              <a:rPr lang="en-US" dirty="0" smtClean="0">
                <a:latin typeface="Futura" charset="0"/>
                <a:cs typeface="+mj-cs"/>
              </a:rPr>
              <a:t>Formats</a:t>
            </a:r>
          </a:p>
        </p:txBody>
      </p:sp>
      <p:sp>
        <p:nvSpPr>
          <p:cNvPr id="17410" name="Content Placeholder 2"/>
          <p:cNvSpPr>
            <a:spLocks noGrp="1"/>
          </p:cNvSpPr>
          <p:nvPr>
            <p:ph idx="1"/>
          </p:nvPr>
        </p:nvSpPr>
        <p:spPr/>
        <p:txBody>
          <a:bodyPr/>
          <a:lstStyle/>
          <a:p>
            <a:pPr eaLnBrk="1" hangingPunct="1"/>
            <a:r>
              <a:rPr lang="en-US" dirty="0" smtClean="0"/>
              <a:t>http://books.google.com/ebooks?id=Y7sOAAAAIAAJ&amp;printsec=frontcover&amp;output=reader</a:t>
            </a:r>
          </a:p>
        </p:txBody>
      </p:sp>
      <p:pic>
        <p:nvPicPr>
          <p:cNvPr id="17411" name="Picture 3" descr="googlebooks.tiff"/>
          <p:cNvPicPr>
            <a:picLocks noChangeAspect="1"/>
          </p:cNvPicPr>
          <p:nvPr/>
        </p:nvPicPr>
        <p:blipFill>
          <a:blip r:embed="rId2" cstate="print"/>
          <a:srcRect/>
          <a:stretch>
            <a:fillRect/>
          </a:stretch>
        </p:blipFill>
        <p:spPr bwMode="auto">
          <a:xfrm>
            <a:off x="0" y="719138"/>
            <a:ext cx="9144000" cy="6138862"/>
          </a:xfrm>
          <a:prstGeom prst="rect">
            <a:avLst/>
          </a:prstGeom>
          <a:noFill/>
          <a:ln w="9525">
            <a:noFill/>
            <a:miter lim="800000"/>
            <a:headEnd/>
            <a:tailEnd/>
          </a:ln>
        </p:spPr>
      </p:pic>
      <p:sp>
        <p:nvSpPr>
          <p:cNvPr id="17412" name="TextBox 4"/>
          <p:cNvSpPr txBox="1">
            <a:spLocks noChangeArrowheads="1"/>
          </p:cNvSpPr>
          <p:nvPr/>
        </p:nvSpPr>
        <p:spPr bwMode="auto">
          <a:xfrm>
            <a:off x="2895600" y="152400"/>
            <a:ext cx="2117725" cy="461963"/>
          </a:xfrm>
          <a:prstGeom prst="rect">
            <a:avLst/>
          </a:prstGeom>
          <a:noFill/>
          <a:ln w="9525">
            <a:noFill/>
            <a:miter lim="800000"/>
            <a:headEnd/>
            <a:tailEnd/>
          </a:ln>
        </p:spPr>
        <p:txBody>
          <a:bodyPr wrap="none">
            <a:spAutoFit/>
          </a:bodyPr>
          <a:lstStyle/>
          <a:p>
            <a:r>
              <a:rPr lang="en-US" dirty="0"/>
              <a:t>Google Books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endParaRPr lang="en-US" dirty="0" smtClean="0">
              <a:latin typeface="Futura" charset="0"/>
              <a:cs typeface="+mj-cs"/>
            </a:endParaRPr>
          </a:p>
        </p:txBody>
      </p:sp>
      <p:pic>
        <p:nvPicPr>
          <p:cNvPr id="18434" name="Content Placeholder 3" descr="googlebooksdevicessupported.tiff"/>
          <p:cNvPicPr>
            <a:picLocks noGrp="1" noChangeAspect="1"/>
          </p:cNvPicPr>
          <p:nvPr>
            <p:ph idx="1"/>
          </p:nvPr>
        </p:nvPicPr>
        <p:blipFill>
          <a:blip r:embed="rId2" cstate="print"/>
          <a:srcRect l="-11031" r="-11031"/>
          <a:stretch>
            <a:fillRect/>
          </a:stretch>
        </p:blipFill>
        <p:spPr>
          <a:xfrm>
            <a:off x="-1054100" y="685800"/>
            <a:ext cx="11222038" cy="6172200"/>
          </a:xfrm>
        </p:spPr>
      </p:pic>
      <p:sp>
        <p:nvSpPr>
          <p:cNvPr id="18435" name="TextBox 4"/>
          <p:cNvSpPr txBox="1">
            <a:spLocks noChangeArrowheads="1"/>
          </p:cNvSpPr>
          <p:nvPr/>
        </p:nvSpPr>
        <p:spPr bwMode="auto">
          <a:xfrm>
            <a:off x="2743200" y="152400"/>
            <a:ext cx="3486150" cy="461963"/>
          </a:xfrm>
          <a:prstGeom prst="rect">
            <a:avLst/>
          </a:prstGeom>
          <a:noFill/>
          <a:ln w="9525">
            <a:noFill/>
            <a:miter lim="800000"/>
            <a:headEnd/>
            <a:tailEnd/>
          </a:ln>
        </p:spPr>
        <p:txBody>
          <a:bodyPr wrap="none">
            <a:spAutoFit/>
          </a:bodyPr>
          <a:lstStyle/>
          <a:p>
            <a:r>
              <a:rPr lang="en-US" dirty="0"/>
              <a:t>Google E-book Readers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endParaRPr lang="en-US" dirty="0" smtClean="0">
              <a:latin typeface="Futura" charset="0"/>
              <a:cs typeface="+mj-cs"/>
            </a:endParaRPr>
          </a:p>
        </p:txBody>
      </p:sp>
      <p:pic>
        <p:nvPicPr>
          <p:cNvPr id="19458" name="Content Placeholder 3" descr="adobedigitalpulishing.tiff"/>
          <p:cNvPicPr>
            <a:picLocks noGrp="1" noChangeAspect="1"/>
          </p:cNvPicPr>
          <p:nvPr>
            <p:ph idx="1"/>
          </p:nvPr>
        </p:nvPicPr>
        <p:blipFill>
          <a:blip r:embed="rId2" cstate="print"/>
          <a:srcRect l="-11031" r="-11031"/>
          <a:stretch>
            <a:fillRect/>
          </a:stretch>
        </p:blipFill>
        <p:spPr>
          <a:xfrm>
            <a:off x="-1116013" y="0"/>
            <a:ext cx="11361738" cy="6858000"/>
          </a:xfrm>
        </p:spPr>
      </p:pic>
      <p:sp>
        <p:nvSpPr>
          <p:cNvPr id="19459" name="TextBox 4"/>
          <p:cNvSpPr txBox="1">
            <a:spLocks noChangeArrowheads="1"/>
          </p:cNvSpPr>
          <p:nvPr/>
        </p:nvSpPr>
        <p:spPr bwMode="auto">
          <a:xfrm>
            <a:off x="2057400" y="1143000"/>
            <a:ext cx="3486150" cy="461963"/>
          </a:xfrm>
          <a:prstGeom prst="rect">
            <a:avLst/>
          </a:prstGeom>
          <a:noFill/>
          <a:ln w="9525">
            <a:noFill/>
            <a:miter lim="800000"/>
            <a:headEnd/>
            <a:tailEnd/>
          </a:ln>
        </p:spPr>
        <p:txBody>
          <a:bodyPr wrap="none">
            <a:spAutoFit/>
          </a:bodyPr>
          <a:lstStyle/>
          <a:p>
            <a:r>
              <a:rPr lang="en-US" dirty="0"/>
              <a:t>Google E-book Readers</a:t>
            </a:r>
          </a:p>
        </p:txBody>
      </p:sp>
      <p:sp>
        <p:nvSpPr>
          <p:cNvPr id="6" name="TextBox 5"/>
          <p:cNvSpPr txBox="1"/>
          <p:nvPr/>
        </p:nvSpPr>
        <p:spPr>
          <a:xfrm>
            <a:off x="3886200" y="1676400"/>
            <a:ext cx="2090738" cy="830263"/>
          </a:xfrm>
          <a:prstGeom prst="rect">
            <a:avLst/>
          </a:prstGeom>
          <a:noFill/>
        </p:spPr>
        <p:txBody>
          <a:bodyPr wrap="none">
            <a:spAutoFit/>
          </a:bodyPr>
          <a:lstStyle/>
          <a:p>
            <a:pPr>
              <a:defRPr/>
            </a:pPr>
            <a:r>
              <a:rPr lang="en-US" b="1" i="1" dirty="0">
                <a:solidFill>
                  <a:schemeClr val="tx2">
                    <a:lumMod val="90000"/>
                    <a:lumOff val="10000"/>
                  </a:schemeClr>
                </a:solidFill>
                <a:latin typeface="Arial" charset="0"/>
                <a:cs typeface="ＭＳ Ｐゴシック" charset="-128"/>
              </a:rPr>
              <a:t>Device</a:t>
            </a:r>
          </a:p>
          <a:p>
            <a:pPr>
              <a:defRPr/>
            </a:pPr>
            <a:r>
              <a:rPr lang="en-US" b="1" i="1" dirty="0">
                <a:solidFill>
                  <a:schemeClr val="tx2">
                    <a:lumMod val="90000"/>
                    <a:lumOff val="10000"/>
                  </a:schemeClr>
                </a:solidFill>
                <a:latin typeface="Arial" charset="0"/>
                <a:cs typeface="ＭＳ Ｐゴシック" charset="-128"/>
              </a:rPr>
              <a:t>Independent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endParaRPr lang="en-US" dirty="0" smtClean="0">
              <a:latin typeface="Futura" charset="0"/>
              <a:cs typeface="+mj-cs"/>
            </a:endParaRPr>
          </a:p>
        </p:txBody>
      </p:sp>
      <p:pic>
        <p:nvPicPr>
          <p:cNvPr id="20482" name="Content Placeholder 3" descr="gutsearch.tiff"/>
          <p:cNvPicPr>
            <a:picLocks noGrp="1" noChangeAspect="1"/>
          </p:cNvPicPr>
          <p:nvPr>
            <p:ph idx="1"/>
          </p:nvPr>
        </p:nvPicPr>
        <p:blipFill>
          <a:blip r:embed="rId2" cstate="print"/>
          <a:srcRect t="3076" b="3076"/>
          <a:stretch>
            <a:fillRect/>
          </a:stretch>
        </p:blipFill>
        <p:spPr/>
      </p:pic>
      <p:pic>
        <p:nvPicPr>
          <p:cNvPr id="20483" name="Picture 6" descr="gutslide4.tiff"/>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484" name="TextBox 7"/>
          <p:cNvSpPr txBox="1">
            <a:spLocks noChangeArrowheads="1"/>
          </p:cNvSpPr>
          <p:nvPr/>
        </p:nvSpPr>
        <p:spPr bwMode="auto">
          <a:xfrm>
            <a:off x="2971800" y="1828800"/>
            <a:ext cx="4957763" cy="461963"/>
          </a:xfrm>
          <a:prstGeom prst="rect">
            <a:avLst/>
          </a:prstGeom>
          <a:noFill/>
          <a:ln w="9525">
            <a:noFill/>
            <a:miter lim="800000"/>
            <a:headEnd/>
            <a:tailEnd/>
          </a:ln>
        </p:spPr>
        <p:txBody>
          <a:bodyPr wrap="none">
            <a:spAutoFit/>
          </a:bodyPr>
          <a:lstStyle/>
          <a:p>
            <a:r>
              <a:rPr lang="en-US" dirty="0"/>
              <a:t>Project Gutenberg E-book Formats</a:t>
            </a:r>
          </a:p>
        </p:txBody>
      </p:sp>
      <p:sp>
        <p:nvSpPr>
          <p:cNvPr id="9" name="TextBox 8"/>
          <p:cNvSpPr txBox="1"/>
          <p:nvPr/>
        </p:nvSpPr>
        <p:spPr>
          <a:xfrm rot="20307614">
            <a:off x="3563938" y="2667000"/>
            <a:ext cx="2090737" cy="830263"/>
          </a:xfrm>
          <a:prstGeom prst="rect">
            <a:avLst/>
          </a:prstGeom>
          <a:noFill/>
        </p:spPr>
        <p:txBody>
          <a:bodyPr wrap="none">
            <a:spAutoFit/>
          </a:bodyPr>
          <a:lstStyle/>
          <a:p>
            <a:pPr>
              <a:defRPr/>
            </a:pPr>
            <a:r>
              <a:rPr lang="en-US" b="1" i="1" dirty="0">
                <a:solidFill>
                  <a:schemeClr val="tx2">
                    <a:lumMod val="90000"/>
                    <a:lumOff val="10000"/>
                  </a:schemeClr>
                </a:solidFill>
                <a:latin typeface="Arial" charset="0"/>
                <a:cs typeface="ＭＳ Ｐゴシック" charset="-128"/>
              </a:rPr>
              <a:t>Device</a:t>
            </a:r>
          </a:p>
          <a:p>
            <a:pPr>
              <a:defRPr/>
            </a:pPr>
            <a:r>
              <a:rPr lang="en-US" b="1" i="1" dirty="0">
                <a:solidFill>
                  <a:schemeClr val="tx2">
                    <a:lumMod val="90000"/>
                    <a:lumOff val="10000"/>
                  </a:schemeClr>
                </a:solidFill>
                <a:latin typeface="Arial" charset="0"/>
                <a:cs typeface="ＭＳ Ｐゴシック" charset="-128"/>
              </a:rPr>
              <a:t>Independent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endParaRPr lang="en-US" dirty="0" smtClean="0">
              <a:latin typeface="Futura" charset="0"/>
              <a:cs typeface="+mj-cs"/>
            </a:endParaRPr>
          </a:p>
        </p:txBody>
      </p:sp>
      <p:pic>
        <p:nvPicPr>
          <p:cNvPr id="21506" name="Content Placeholder 3" descr="kindle.tiff"/>
          <p:cNvPicPr>
            <a:picLocks noGrp="1" noChangeAspect="1"/>
          </p:cNvPicPr>
          <p:nvPr>
            <p:ph idx="1"/>
          </p:nvPr>
        </p:nvPicPr>
        <p:blipFill>
          <a:blip r:embed="rId2" cstate="print"/>
          <a:srcRect l="-11031" r="-11031"/>
          <a:stretch>
            <a:fillRect/>
          </a:stretch>
        </p:blipFill>
        <p:spPr>
          <a:xfrm>
            <a:off x="-1066800" y="0"/>
            <a:ext cx="11361738" cy="6858000"/>
          </a:xfrm>
        </p:spPr>
      </p:pic>
      <p:sp>
        <p:nvSpPr>
          <p:cNvPr id="21507" name="TextBox 4"/>
          <p:cNvSpPr txBox="1">
            <a:spLocks noChangeArrowheads="1"/>
          </p:cNvSpPr>
          <p:nvPr/>
        </p:nvSpPr>
        <p:spPr bwMode="auto">
          <a:xfrm>
            <a:off x="3200400" y="1066800"/>
            <a:ext cx="2541588" cy="461963"/>
          </a:xfrm>
          <a:prstGeom prst="rect">
            <a:avLst/>
          </a:prstGeom>
          <a:noFill/>
          <a:ln w="9525">
            <a:noFill/>
            <a:miter lim="800000"/>
            <a:headEnd/>
            <a:tailEnd/>
          </a:ln>
        </p:spPr>
        <p:txBody>
          <a:bodyPr wrap="none">
            <a:spAutoFit/>
          </a:bodyPr>
          <a:lstStyle/>
          <a:p>
            <a:r>
              <a:rPr lang="en-US" dirty="0"/>
              <a:t>Amazon E-books</a:t>
            </a:r>
          </a:p>
        </p:txBody>
      </p:sp>
      <p:sp>
        <p:nvSpPr>
          <p:cNvPr id="7" name="TextBox 6"/>
          <p:cNvSpPr txBox="1"/>
          <p:nvPr/>
        </p:nvSpPr>
        <p:spPr>
          <a:xfrm rot="5400000">
            <a:off x="8012112" y="4179889"/>
            <a:ext cx="46038" cy="830263"/>
          </a:xfrm>
          <a:prstGeom prst="rect">
            <a:avLst/>
          </a:prstGeom>
          <a:noFill/>
        </p:spPr>
        <p:txBody>
          <a:bodyPr>
            <a:spAutoFit/>
          </a:bodyPr>
          <a:lstStyle/>
          <a:p>
            <a:pPr>
              <a:defRPr/>
            </a:pPr>
            <a:r>
              <a:rPr lang="en-US" dirty="0">
                <a:solidFill>
                  <a:schemeClr val="tx2">
                    <a:lumMod val="90000"/>
                    <a:lumOff val="10000"/>
                  </a:schemeClr>
                </a:solidFill>
                <a:latin typeface="Arial" charset="0"/>
                <a:cs typeface="ＭＳ Ｐゴシック" charset="-128"/>
              </a:rPr>
              <a:t>Device</a:t>
            </a:r>
          </a:p>
          <a:p>
            <a:pPr>
              <a:defRPr/>
            </a:pPr>
            <a:r>
              <a:rPr lang="en-US" dirty="0">
                <a:solidFill>
                  <a:schemeClr val="tx2">
                    <a:lumMod val="90000"/>
                    <a:lumOff val="10000"/>
                  </a:schemeClr>
                </a:solidFill>
                <a:latin typeface="Arial" charset="0"/>
                <a:cs typeface="ＭＳ Ｐゴシック" charset="-128"/>
              </a:rPr>
              <a:t>Independent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endParaRPr lang="en-US" dirty="0" smtClean="0">
              <a:latin typeface="Futura" charset="0"/>
              <a:cs typeface="+mj-cs"/>
            </a:endParaRPr>
          </a:p>
        </p:txBody>
      </p:sp>
      <p:pic>
        <p:nvPicPr>
          <p:cNvPr id="22530" name="Content Placeholder 3" descr="apple.tiff">
            <a:hlinkClick r:id="rId2" action="ppaction://hlinksldjump"/>
          </p:cNvPr>
          <p:cNvPicPr>
            <a:picLocks noGrp="1" noChangeAspect="1"/>
          </p:cNvPicPr>
          <p:nvPr>
            <p:ph idx="1"/>
          </p:nvPr>
        </p:nvPicPr>
        <p:blipFill>
          <a:blip r:embed="rId3" cstate="print"/>
          <a:srcRect l="-11031" r="-11031"/>
          <a:stretch>
            <a:fillRect/>
          </a:stretch>
        </p:blipFill>
        <p:spPr>
          <a:xfrm>
            <a:off x="-1143000" y="1"/>
            <a:ext cx="11274425" cy="6858000"/>
          </a:xfrm>
        </p:spPr>
      </p:pic>
      <p:sp>
        <p:nvSpPr>
          <p:cNvPr id="5" name="TextBox 4"/>
          <p:cNvSpPr txBox="1"/>
          <p:nvPr/>
        </p:nvSpPr>
        <p:spPr>
          <a:xfrm>
            <a:off x="8001000" y="6172200"/>
            <a:ext cx="835485" cy="461665"/>
          </a:xfrm>
          <a:prstGeom prst="rect">
            <a:avLst/>
          </a:prstGeom>
          <a:noFill/>
        </p:spPr>
        <p:txBody>
          <a:bodyPr wrap="none" rtlCol="0">
            <a:spAutoFit/>
          </a:bodyPr>
          <a:lstStyle/>
          <a:p>
            <a:r>
              <a:rPr lang="en-US" dirty="0" smtClean="0">
                <a:hlinkClick r:id="rId4" action="ppaction://hlinksldjump"/>
              </a:rPr>
              <a:t>back</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438400" y="838200"/>
            <a:ext cx="6705600" cy="1143000"/>
          </a:xfrm>
        </p:spPr>
        <p:txBody>
          <a:bodyPr/>
          <a:lstStyle/>
          <a:p>
            <a:pPr algn="ctr" eaLnBrk="1" hangingPunct="1">
              <a:defRPr/>
            </a:pPr>
            <a:r>
              <a:rPr lang="en-US" sz="6000" dirty="0" smtClean="0">
                <a:cs typeface="+mj-cs"/>
              </a:rPr>
              <a:t>Critical </a:t>
            </a:r>
            <a:br>
              <a:rPr lang="en-US" sz="6000" dirty="0" smtClean="0">
                <a:cs typeface="+mj-cs"/>
              </a:rPr>
            </a:br>
            <a:r>
              <a:rPr lang="en-US" sz="6000" dirty="0" smtClean="0">
                <a:cs typeface="+mj-cs"/>
              </a:rPr>
              <a:t>Reading and Writing Course</a:t>
            </a:r>
            <a:endParaRPr lang="en-US" sz="6000" dirty="0" smtClean="0">
              <a:solidFill>
                <a:schemeClr val="bg1"/>
              </a:solidFill>
              <a:cs typeface="+mj-cs"/>
            </a:endParaRPr>
          </a:p>
        </p:txBody>
      </p:sp>
      <p:pic>
        <p:nvPicPr>
          <p:cNvPr id="23554" name="Picture 2" descr="joan.jpg"/>
          <p:cNvPicPr>
            <a:picLocks noChangeAspect="1"/>
          </p:cNvPicPr>
          <p:nvPr/>
        </p:nvPicPr>
        <p:blipFill>
          <a:blip r:embed="rId2" cstate="print"/>
          <a:srcRect/>
          <a:stretch>
            <a:fillRect/>
          </a:stretch>
        </p:blipFill>
        <p:spPr bwMode="auto">
          <a:xfrm>
            <a:off x="7696200" y="3124200"/>
            <a:ext cx="1016000" cy="248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5"/>
          <p:cNvPicPr>
            <a:picLocks noChangeAspect="1" noChangeArrowheads="1"/>
          </p:cNvPicPr>
          <p:nvPr/>
        </p:nvPicPr>
        <p:blipFill>
          <a:blip r:embed="rId3" cstate="print"/>
          <a:srcRect/>
          <a:stretch>
            <a:fillRect/>
          </a:stretch>
        </p:blipFill>
        <p:spPr bwMode="auto">
          <a:xfrm rot="528263">
            <a:off x="5308600" y="2717800"/>
            <a:ext cx="3963988" cy="3963988"/>
          </a:xfrm>
          <a:prstGeom prst="rect">
            <a:avLst/>
          </a:prstGeom>
          <a:noFill/>
          <a:ln w="9525">
            <a:noFill/>
            <a:miter lim="800000"/>
            <a:headEnd/>
            <a:tailEnd/>
          </a:ln>
        </p:spPr>
      </p:pic>
      <p:sp>
        <p:nvSpPr>
          <p:cNvPr id="4098" name="TextBox 7"/>
          <p:cNvSpPr txBox="1">
            <a:spLocks noChangeArrowheads="1"/>
          </p:cNvSpPr>
          <p:nvPr/>
        </p:nvSpPr>
        <p:spPr bwMode="auto">
          <a:xfrm>
            <a:off x="6934200" y="6488113"/>
            <a:ext cx="1628775" cy="369887"/>
          </a:xfrm>
          <a:prstGeom prst="rect">
            <a:avLst/>
          </a:prstGeom>
          <a:noFill/>
          <a:ln w="9525">
            <a:noFill/>
            <a:miter lim="800000"/>
            <a:headEnd/>
            <a:tailEnd/>
          </a:ln>
        </p:spPr>
        <p:txBody>
          <a:bodyPr wrap="none">
            <a:spAutoFit/>
          </a:bodyPr>
          <a:lstStyle/>
          <a:p>
            <a:r>
              <a:rPr lang="en-US" dirty="0">
                <a:latin typeface="Calibri" pitchFamily="34" charset="0"/>
              </a:rPr>
              <a:t>www2.svsd.net</a:t>
            </a:r>
          </a:p>
        </p:txBody>
      </p:sp>
      <p:pic>
        <p:nvPicPr>
          <p:cNvPr id="4099" name="Picture 8"/>
          <p:cNvPicPr>
            <a:picLocks noChangeAspect="1" noChangeArrowheads="1"/>
          </p:cNvPicPr>
          <p:nvPr/>
        </p:nvPicPr>
        <p:blipFill>
          <a:blip r:embed="rId4" cstate="print"/>
          <a:srcRect/>
          <a:stretch>
            <a:fillRect/>
          </a:stretch>
        </p:blipFill>
        <p:spPr bwMode="auto">
          <a:xfrm rot="-1276158">
            <a:off x="254000" y="166688"/>
            <a:ext cx="3548063" cy="3556000"/>
          </a:xfrm>
          <a:prstGeom prst="rect">
            <a:avLst/>
          </a:prstGeom>
          <a:noFill/>
          <a:ln w="9525">
            <a:noFill/>
            <a:miter lim="800000"/>
            <a:headEnd/>
            <a:tailEnd/>
          </a:ln>
        </p:spPr>
      </p:pic>
      <p:sp>
        <p:nvSpPr>
          <p:cNvPr id="4100" name="TextBox 12"/>
          <p:cNvSpPr txBox="1">
            <a:spLocks noChangeArrowheads="1"/>
          </p:cNvSpPr>
          <p:nvPr/>
        </p:nvSpPr>
        <p:spPr bwMode="auto">
          <a:xfrm>
            <a:off x="838200" y="3505200"/>
            <a:ext cx="1465263" cy="369888"/>
          </a:xfrm>
          <a:prstGeom prst="rect">
            <a:avLst/>
          </a:prstGeom>
          <a:noFill/>
          <a:ln w="9525">
            <a:noFill/>
            <a:miter lim="800000"/>
            <a:headEnd/>
            <a:tailEnd/>
          </a:ln>
        </p:spPr>
        <p:txBody>
          <a:bodyPr wrap="none">
            <a:spAutoFit/>
          </a:bodyPr>
          <a:lstStyle/>
          <a:p>
            <a:r>
              <a:rPr lang="en-US" dirty="0">
                <a:latin typeface="Calibri" pitchFamily="34" charset="0"/>
              </a:rPr>
              <a:t>teakdoor.com</a:t>
            </a:r>
          </a:p>
        </p:txBody>
      </p:sp>
      <p:sp>
        <p:nvSpPr>
          <p:cNvPr id="14" name="Oval Callout 13"/>
          <p:cNvSpPr/>
          <p:nvPr/>
        </p:nvSpPr>
        <p:spPr>
          <a:xfrm rot="21419106">
            <a:off x="3984625" y="174625"/>
            <a:ext cx="2895600" cy="2895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a:solidFill>
                  <a:srgbClr val="FFCC66"/>
                </a:solidFill>
              </a:rPr>
              <a:t>“</a:t>
            </a:r>
            <a:r>
              <a:rPr lang="en-US" altLang="ja-JP" sz="2800" dirty="0">
                <a:solidFill>
                  <a:srgbClr val="FFCC66"/>
                </a:solidFill>
              </a:rPr>
              <a:t>You say you want a revolution?</a:t>
            </a:r>
            <a:r>
              <a:rPr lang="ja-JP" altLang="en-US" sz="2800">
                <a:solidFill>
                  <a:srgbClr val="FFCC66"/>
                </a:solidFill>
              </a:rPr>
              <a:t>”</a:t>
            </a:r>
            <a:endParaRPr lang="en-US" sz="2800" dirty="0">
              <a:solidFill>
                <a:srgbClr val="FFCC66"/>
              </a:solidFill>
            </a:endParaRPr>
          </a:p>
        </p:txBody>
      </p:sp>
      <p:pic>
        <p:nvPicPr>
          <p:cNvPr id="9" name="Revolution%2013%20Seconds.aiff">
            <a:hlinkClick r:id="" action="ppaction://media"/>
          </p:cNvPr>
          <p:cNvPicPr>
            <a:picLocks noRot="1" noChangeAspect="1"/>
          </p:cNvPicPr>
          <p:nvPr>
            <a:audioFile r:link="rId1"/>
          </p:nvPr>
        </p:nvPicPr>
        <p:blipFill>
          <a:blip r:embed="rId5" cstate="print"/>
          <a:srcRect/>
          <a:stretch>
            <a:fillRect/>
          </a:stretch>
        </p:blipFill>
        <p:spPr bwMode="auto">
          <a:xfrm>
            <a:off x="5791200" y="2438400"/>
            <a:ext cx="304800" cy="304800"/>
          </a:xfrm>
          <a:prstGeom prst="rect">
            <a:avLst/>
          </a:prstGeom>
          <a:noFill/>
          <a:ln w="9525">
            <a:noFill/>
            <a:miter lim="800000"/>
            <a:headEnd/>
            <a:tailEnd/>
          </a:ln>
        </p:spPr>
      </p:pic>
      <p:sp>
        <p:nvSpPr>
          <p:cNvPr id="4103" name="TextBox 14"/>
          <p:cNvSpPr txBox="1">
            <a:spLocks noChangeArrowheads="1"/>
          </p:cNvSpPr>
          <p:nvPr/>
        </p:nvSpPr>
        <p:spPr bwMode="auto">
          <a:xfrm>
            <a:off x="2590800" y="6396038"/>
            <a:ext cx="2590800" cy="461962"/>
          </a:xfrm>
          <a:prstGeom prst="rect">
            <a:avLst/>
          </a:prstGeom>
          <a:noFill/>
          <a:ln w="9525">
            <a:noFill/>
            <a:miter lim="800000"/>
            <a:headEnd/>
            <a:tailEnd/>
          </a:ln>
        </p:spPr>
        <p:txBody>
          <a:bodyPr>
            <a:spAutoFit/>
          </a:bodyPr>
          <a:lstStyle/>
          <a:p>
            <a:r>
              <a:rPr lang="en-US" dirty="0"/>
              <a:t>en.wikipedia.org</a:t>
            </a:r>
          </a:p>
        </p:txBody>
      </p:sp>
      <p:pic>
        <p:nvPicPr>
          <p:cNvPr id="4104" name="Picture 9" descr="gutenberg_press.jpg"/>
          <p:cNvPicPr>
            <a:picLocks noChangeAspect="1"/>
          </p:cNvPicPr>
          <p:nvPr/>
        </p:nvPicPr>
        <p:blipFill>
          <a:blip r:embed="rId6" cstate="print"/>
          <a:srcRect/>
          <a:stretch>
            <a:fillRect/>
          </a:stretch>
        </p:blipFill>
        <p:spPr bwMode="auto">
          <a:xfrm rot="-319743">
            <a:off x="2617788" y="2740025"/>
            <a:ext cx="2922587" cy="399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003"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47000" contrast="-21000"/>
          </a:blip>
          <a:srcRect/>
          <a:stretch>
            <a:fillRect/>
          </a:stretch>
        </p:blipFill>
        <p:spPr bwMode="auto">
          <a:xfrm>
            <a:off x="-228600" y="0"/>
            <a:ext cx="9465386" cy="6858000"/>
          </a:xfrm>
          <a:prstGeom prst="rect">
            <a:avLst/>
          </a:prstGeom>
          <a:noFill/>
          <a:ln w="9525">
            <a:noFill/>
            <a:miter lim="800000"/>
            <a:headEnd/>
            <a:tailEnd/>
          </a:ln>
        </p:spPr>
      </p:pic>
      <p:sp>
        <p:nvSpPr>
          <p:cNvPr id="19458"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dirty="0" smtClean="0">
                <a:cs typeface="+mj-cs"/>
              </a:rPr>
              <a:t>English Pilot </a:t>
            </a:r>
            <a:br>
              <a:rPr lang="en-US" dirty="0" smtClean="0">
                <a:cs typeface="+mj-cs"/>
              </a:rPr>
            </a:br>
            <a:r>
              <a:rPr lang="en-US" dirty="0" smtClean="0">
                <a:cs typeface="+mj-cs"/>
              </a:rPr>
              <a:t>Objectives and Outcomes</a:t>
            </a:r>
          </a:p>
        </p:txBody>
      </p:sp>
      <p:sp>
        <p:nvSpPr>
          <p:cNvPr id="24578" name="Content Placeholder 2"/>
          <p:cNvSpPr>
            <a:spLocks noGrp="1"/>
          </p:cNvSpPr>
          <p:nvPr>
            <p:ph idx="1"/>
          </p:nvPr>
        </p:nvSpPr>
        <p:spPr>
          <a:xfrm>
            <a:off x="-152400" y="1219200"/>
            <a:ext cx="9296400" cy="5638800"/>
          </a:xfrm>
        </p:spPr>
        <p:txBody>
          <a:bodyPr/>
          <a:lstStyle/>
          <a:p>
            <a:pPr eaLnBrk="1" hangingPunct="1"/>
            <a:r>
              <a:rPr lang="en-US" b="1" dirty="0" smtClean="0"/>
              <a:t>Learn to identify and write for varied audiences</a:t>
            </a:r>
            <a:r>
              <a:rPr lang="en-US" dirty="0" smtClean="0"/>
              <a:t>: created blogs about e-reader use for peers, faculty, and wider audiences</a:t>
            </a:r>
          </a:p>
          <a:p>
            <a:pPr eaLnBrk="1" hangingPunct="1"/>
            <a:r>
              <a:rPr lang="en-US" b="1" dirty="0" smtClean="0"/>
              <a:t>Learn and integrate at least 100 new vocabulary words: </a:t>
            </a:r>
            <a:r>
              <a:rPr lang="en-US" dirty="0" smtClean="0"/>
              <a:t>used e-reader dictionary to expand (and be tested on) new vocabulary</a:t>
            </a:r>
          </a:p>
          <a:p>
            <a:pPr eaLnBrk="1" hangingPunct="1"/>
            <a:r>
              <a:rPr lang="en-US" b="1" dirty="0" smtClean="0"/>
              <a:t>Engage in deep reading: </a:t>
            </a:r>
            <a:r>
              <a:rPr lang="en-US" dirty="0" smtClean="0"/>
              <a:t>“isolated page” experience</a:t>
            </a:r>
          </a:p>
          <a:p>
            <a:pPr eaLnBrk="1" hangingPunct="1"/>
            <a:r>
              <a:rPr lang="en-US" b="1" dirty="0" smtClean="0"/>
              <a:t>Develop the ability to write original, thesis-driven, well structured academic essays: </a:t>
            </a:r>
            <a:r>
              <a:rPr lang="en-US" dirty="0" smtClean="0"/>
              <a:t>used e-reader highlighting, note-taking, and text saving functions to help develop essays</a:t>
            </a:r>
          </a:p>
          <a:p>
            <a:pPr eaLnBrk="1" hangingPunct="1"/>
            <a:endParaRPr lang="en-US" sz="1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lum bright="52000" contrast="-77000"/>
          </a:blip>
          <a:srcRect/>
          <a:stretch>
            <a:fillRect/>
          </a:stretch>
        </p:blipFill>
        <p:spPr bwMode="auto">
          <a:xfrm>
            <a:off x="1676400" y="1790097"/>
            <a:ext cx="5805054" cy="5067903"/>
          </a:xfrm>
          <a:prstGeom prst="rect">
            <a:avLst/>
          </a:prstGeom>
          <a:noFill/>
          <a:ln w="9525">
            <a:noFill/>
            <a:miter lim="800000"/>
            <a:headEnd/>
            <a:tailEnd/>
          </a:ln>
        </p:spPr>
      </p:pic>
      <p:sp>
        <p:nvSpPr>
          <p:cNvPr id="2"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a:latin typeface="Futura" charset="0"/>
              </a:rPr>
              <a:t>Identifying and Writing </a:t>
            </a:r>
            <a:br>
              <a:rPr lang="en-US" dirty="0">
                <a:latin typeface="Futura" charset="0"/>
              </a:rPr>
            </a:br>
            <a:r>
              <a:rPr lang="en-US" dirty="0">
                <a:latin typeface="Futura" charset="0"/>
              </a:rPr>
              <a:t>for Varied Audiences</a:t>
            </a:r>
            <a:br>
              <a:rPr lang="en-US" dirty="0">
                <a:latin typeface="Futura" charset="0"/>
              </a:rPr>
            </a:br>
            <a:endParaRPr lang="en-US" dirty="0">
              <a:latin typeface="Futura" charset="0"/>
            </a:endParaRPr>
          </a:p>
        </p:txBody>
      </p:sp>
      <p:sp>
        <p:nvSpPr>
          <p:cNvPr id="25602" name="Content Placeholder 2"/>
          <p:cNvSpPr>
            <a:spLocks noGrp="1"/>
          </p:cNvSpPr>
          <p:nvPr>
            <p:ph idx="1"/>
          </p:nvPr>
        </p:nvSpPr>
        <p:spPr/>
        <p:txBody>
          <a:bodyPr/>
          <a:lstStyle/>
          <a:p>
            <a:pPr eaLnBrk="1" hangingPunct="1">
              <a:lnSpc>
                <a:spcPct val="80000"/>
              </a:lnSpc>
            </a:pPr>
            <a:r>
              <a:rPr lang="en-US" sz="2700" dirty="0" smtClean="0"/>
              <a:t>Pilot students wrote </a:t>
            </a:r>
            <a:r>
              <a:rPr lang="ja-JP" altLang="en-US" sz="2700" smtClean="0"/>
              <a:t>“</a:t>
            </a:r>
            <a:r>
              <a:rPr lang="en-US" altLang="ja-JP" sz="2700" dirty="0" smtClean="0"/>
              <a:t>real world</a:t>
            </a:r>
            <a:r>
              <a:rPr lang="ja-JP" altLang="en-US" sz="2700" smtClean="0"/>
              <a:t>”</a:t>
            </a:r>
            <a:r>
              <a:rPr lang="en-US" altLang="ja-JP" sz="2700" dirty="0" smtClean="0"/>
              <a:t> essays (Andrea Lunsford</a:t>
            </a:r>
            <a:r>
              <a:rPr lang="ja-JP" altLang="en-US" sz="2700" smtClean="0"/>
              <a:t>’</a:t>
            </a:r>
            <a:r>
              <a:rPr lang="en-US" altLang="ja-JP" sz="2700" dirty="0" smtClean="0"/>
              <a:t>s phrase) about their use of e-readers (features, intercourse with other technologies, and learning outcomes). </a:t>
            </a:r>
          </a:p>
          <a:p>
            <a:pPr eaLnBrk="1" hangingPunct="1">
              <a:lnSpc>
                <a:spcPct val="80000"/>
              </a:lnSpc>
            </a:pPr>
            <a:r>
              <a:rPr lang="en-US" sz="2700" dirty="0" smtClean="0"/>
              <a:t>Audiences included classmates, the instructor, and those who would be taking the class in subsequent semesters. </a:t>
            </a:r>
          </a:p>
          <a:p>
            <a:pPr eaLnBrk="1" hangingPunct="1">
              <a:lnSpc>
                <a:spcPct val="80000"/>
              </a:lnSpc>
            </a:pPr>
            <a:r>
              <a:rPr lang="en-US" sz="2700" dirty="0" smtClean="0"/>
              <a:t>Students posted these essays as blogs on the course Blackboard site, knowing that they were setting the format for other students who would later contribute to the blog.</a:t>
            </a:r>
          </a:p>
          <a:p>
            <a:pPr eaLnBrk="1" hangingPunct="1">
              <a:lnSpc>
                <a:spcPct val="80000"/>
              </a:lnSpc>
            </a:pPr>
            <a:endParaRPr lang="en-US" sz="27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lum bright="40000" contrast="-40000"/>
          </a:blip>
          <a:srcRect/>
          <a:stretch>
            <a:fillRect/>
          </a:stretch>
        </p:blipFill>
        <p:spPr bwMode="auto">
          <a:xfrm>
            <a:off x="0" y="0"/>
            <a:ext cx="10035591"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latin typeface="Futura" charset="0"/>
              </a:rPr>
              <a:t>Learning and Integrating New Vocabulary Words</a:t>
            </a:r>
            <a:br>
              <a:rPr lang="en-US" dirty="0">
                <a:latin typeface="Futura" charset="0"/>
              </a:rPr>
            </a:br>
            <a:endParaRPr lang="en-US" dirty="0">
              <a:latin typeface="Futura" charset="0"/>
            </a:endParaRPr>
          </a:p>
        </p:txBody>
      </p:sp>
      <p:sp>
        <p:nvSpPr>
          <p:cNvPr id="27650" name="Content Placeholder 2"/>
          <p:cNvSpPr>
            <a:spLocks noGrp="1"/>
          </p:cNvSpPr>
          <p:nvPr>
            <p:ph idx="1"/>
          </p:nvPr>
        </p:nvSpPr>
        <p:spPr>
          <a:xfrm>
            <a:off x="609600" y="1676400"/>
            <a:ext cx="7772400" cy="3962400"/>
          </a:xfrm>
        </p:spPr>
        <p:txBody>
          <a:bodyPr/>
          <a:lstStyle/>
          <a:p>
            <a:pPr eaLnBrk="1" hangingPunct="1">
              <a:lnSpc>
                <a:spcPct val="90000"/>
              </a:lnSpc>
            </a:pPr>
            <a:r>
              <a:rPr lang="en-US" sz="2700" b="1" dirty="0" smtClean="0"/>
              <a:t>Vocabulary is one of the most important foundations for building critical thinking, reading, and writing skills. </a:t>
            </a:r>
            <a:br>
              <a:rPr lang="en-US" sz="2700" b="1" dirty="0" smtClean="0"/>
            </a:br>
            <a:endParaRPr lang="en-US" sz="2700" b="1" dirty="0" smtClean="0"/>
          </a:p>
          <a:p>
            <a:pPr eaLnBrk="1" hangingPunct="1">
              <a:lnSpc>
                <a:spcPct val="90000"/>
              </a:lnSpc>
            </a:pPr>
            <a:r>
              <a:rPr lang="en-US" sz="2700" b="1" dirty="0" smtClean="0"/>
              <a:t>Most students don't use print dictionaries to look up unfamiliar words as they plow through their reading assignments (although they may occasionally look up a word online).</a:t>
            </a:r>
            <a:br>
              <a:rPr lang="en-US" sz="2700" b="1" dirty="0" smtClean="0"/>
            </a:br>
            <a:endParaRPr lang="en-US" sz="2700" b="1" dirty="0" smtClean="0"/>
          </a:p>
          <a:p>
            <a:pPr eaLnBrk="1" hangingPunct="1">
              <a:lnSpc>
                <a:spcPct val="90000"/>
              </a:lnSpc>
            </a:pPr>
            <a:r>
              <a:rPr lang="en-US" sz="2700" b="1" dirty="0" smtClean="0"/>
              <a:t>Unless vocabulary words are specifically taught and tested, student interest in expanding vocabulary tends to be negligible.</a:t>
            </a:r>
          </a:p>
          <a:p>
            <a:pPr eaLnBrk="1" hangingPunct="1">
              <a:lnSpc>
                <a:spcPct val="90000"/>
              </a:lnSpc>
            </a:pPr>
            <a:endParaRPr lang="en-US" sz="2700" dirty="0" smtClean="0"/>
          </a:p>
          <a:p>
            <a:pPr eaLnBrk="1" hangingPunct="1">
              <a:lnSpc>
                <a:spcPct val="90000"/>
              </a:lnSpc>
            </a:pPr>
            <a:endParaRPr lang="en-US" sz="2700" dirty="0" smtClean="0"/>
          </a:p>
        </p:txBody>
      </p:sp>
      <p:sp>
        <p:nvSpPr>
          <p:cNvPr id="4" name="TextBox 3"/>
          <p:cNvSpPr txBox="1"/>
          <p:nvPr/>
        </p:nvSpPr>
        <p:spPr>
          <a:xfrm>
            <a:off x="8001000" y="4267201"/>
            <a:ext cx="1981200" cy="2677656"/>
          </a:xfrm>
          <a:prstGeom prst="rect">
            <a:avLst/>
          </a:prstGeom>
          <a:noFill/>
        </p:spPr>
        <p:txBody>
          <a:bodyPr wrap="square" rtlCol="0">
            <a:spAutoFit/>
          </a:bodyPr>
          <a:lstStyle/>
          <a:p>
            <a:r>
              <a:rPr lang="en-US" sz="1800" dirty="0" smtClean="0">
                <a:solidFill>
                  <a:schemeClr val="bg2"/>
                </a:solidFill>
                <a:hlinkClick r:id="rId4"/>
              </a:rPr>
              <a:t>http://www.educause.edu/EDUCAUSE+Quarterly/EDUCAUSEQuarterlyMagazineVolum/TeachingandLearningwithEReader/213704</a:t>
            </a:r>
            <a:endParaRPr lang="en-US" sz="1800" dirty="0" smtClean="0">
              <a:solidFill>
                <a:schemeClr val="bg2"/>
              </a:solidFill>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54000" contrast="-42000"/>
          </a:blip>
          <a:srcRect/>
          <a:stretch>
            <a:fillRect/>
          </a:stretch>
        </p:blipFill>
        <p:spPr bwMode="auto">
          <a:xfrm>
            <a:off x="1" y="0"/>
            <a:ext cx="9143999" cy="6858000"/>
          </a:xfrm>
          <a:prstGeom prst="rect">
            <a:avLst/>
          </a:prstGeom>
          <a:noFill/>
          <a:ln w="9525">
            <a:noFill/>
            <a:miter lim="800000"/>
            <a:headEnd/>
            <a:tailEnd/>
          </a:ln>
        </p:spPr>
      </p:pic>
      <p:sp>
        <p:nvSpPr>
          <p:cNvPr id="22530" name="Title 1"/>
          <p:cNvSpPr>
            <a:spLocks noGrp="1"/>
          </p:cNvSpPr>
          <p:nvPr>
            <p:ph type="title"/>
          </p:nvPr>
        </p:nvSpPr>
        <p:spPr>
          <a:xfrm>
            <a:off x="1219200" y="0"/>
            <a:ext cx="7772400" cy="1143000"/>
          </a:xfrm>
        </p:spPr>
        <p:txBody>
          <a:bodyPr/>
          <a:lstStyle/>
          <a:p>
            <a:pPr eaLnBrk="1" hangingPunct="1">
              <a:defRPr/>
            </a:pPr>
            <a:r>
              <a:rPr lang="en-US" dirty="0" smtClean="0">
                <a:cs typeface="+mj-cs"/>
              </a:rPr>
              <a:t>E-reader Dictionary</a:t>
            </a:r>
          </a:p>
        </p:txBody>
      </p:sp>
      <p:sp>
        <p:nvSpPr>
          <p:cNvPr id="29698" name="Content Placeholder 2"/>
          <p:cNvSpPr>
            <a:spLocks noGrp="1"/>
          </p:cNvSpPr>
          <p:nvPr>
            <p:ph idx="1"/>
          </p:nvPr>
        </p:nvSpPr>
        <p:spPr>
          <a:xfrm>
            <a:off x="0" y="990600"/>
            <a:ext cx="9144000" cy="3962400"/>
          </a:xfrm>
        </p:spPr>
        <p:txBody>
          <a:bodyPr/>
          <a:lstStyle/>
          <a:p>
            <a:pPr eaLnBrk="1" hangingPunct="1">
              <a:lnSpc>
                <a:spcPct val="80000"/>
              </a:lnSpc>
            </a:pPr>
            <a:r>
              <a:rPr lang="en-US" sz="2400" b="1" dirty="0" smtClean="0"/>
              <a:t>After learning to use the Kindle e-reader's built-in </a:t>
            </a:r>
            <a:r>
              <a:rPr lang="en-US" sz="2400" b="1" i="1" dirty="0" smtClean="0"/>
              <a:t>New Oxford American Dictionary</a:t>
            </a:r>
            <a:r>
              <a:rPr lang="en-US" sz="2400" b="1" dirty="0" smtClean="0"/>
              <a:t>, students did a 180. </a:t>
            </a:r>
          </a:p>
          <a:p>
            <a:pPr eaLnBrk="1" hangingPunct="1">
              <a:lnSpc>
                <a:spcPct val="80000"/>
              </a:lnSpc>
            </a:pPr>
            <a:endParaRPr lang="en-US" sz="2400" b="1" dirty="0" smtClean="0"/>
          </a:p>
          <a:p>
            <a:pPr eaLnBrk="1" hangingPunct="1">
              <a:lnSpc>
                <a:spcPct val="80000"/>
              </a:lnSpc>
            </a:pPr>
            <a:r>
              <a:rPr lang="en-US" sz="2400" b="1" dirty="0" smtClean="0"/>
              <a:t>They were tested on vocabulary in assigned readings, and they formally learned seven to ten new words a week. But the informal learning was the pleasure and the surprise.</a:t>
            </a:r>
          </a:p>
          <a:p>
            <a:pPr eaLnBrk="1" hangingPunct="1">
              <a:lnSpc>
                <a:spcPct val="80000"/>
              </a:lnSpc>
            </a:pPr>
            <a:endParaRPr lang="en-US" sz="2400" b="1" dirty="0" smtClean="0"/>
          </a:p>
          <a:p>
            <a:pPr eaLnBrk="1" hangingPunct="1">
              <a:lnSpc>
                <a:spcPct val="80000"/>
              </a:lnSpc>
            </a:pPr>
            <a:r>
              <a:rPr lang="en-US" sz="2400" b="1" dirty="0" smtClean="0"/>
              <a:t>Students in both pilots unanimously reported that they were looking up words in the reader on their own. These young gamers loved being able to, as one student put it, "get the definitions of words within seconds." Looking up two, three, or more words on a single page quickly became a habit. </a:t>
            </a:r>
          </a:p>
          <a:p>
            <a:pPr eaLnBrk="1" hangingPunct="1">
              <a:lnSpc>
                <a:spcPct val="80000"/>
              </a:lnSpc>
            </a:pPr>
            <a:endParaRPr lang="en-US" sz="2400" b="1" dirty="0" smtClean="0"/>
          </a:p>
          <a:p>
            <a:pPr eaLnBrk="1" hangingPunct="1">
              <a:lnSpc>
                <a:spcPct val="80000"/>
              </a:lnSpc>
            </a:pPr>
            <a:r>
              <a:rPr lang="en-US" sz="2400" b="1" dirty="0" smtClean="0"/>
              <a:t>Creating a conscious, disciplined, and more self-directed approach to building vocabulary has given pilot students the tools and incentive to learn and assimilate vocabulary from their e-readings.</a:t>
            </a:r>
          </a:p>
          <a:p>
            <a:pPr eaLnBrk="1" hangingPunct="1">
              <a:lnSpc>
                <a:spcPct val="80000"/>
              </a:lnSpc>
            </a:pPr>
            <a:endParaRPr lang="en-US" sz="13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lum bright="42000" contrast="-40000"/>
          </a:blip>
          <a:srcRect/>
          <a:stretch>
            <a:fillRect/>
          </a:stretch>
        </p:blipFill>
        <p:spPr bwMode="auto">
          <a:xfrm>
            <a:off x="-228600" y="0"/>
            <a:ext cx="10149632"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latin typeface="Futura" charset="0"/>
              </a:rPr>
              <a:t>Developing the Desire to Engage in Deep and </a:t>
            </a:r>
            <a:r>
              <a:rPr lang="en-US" dirty="0" smtClean="0">
                <a:latin typeface="Futura" charset="0"/>
              </a:rPr>
              <a:t>Sustained Reading</a:t>
            </a:r>
            <a:r>
              <a:rPr lang="en-US" dirty="0">
                <a:latin typeface="Futura" charset="0"/>
              </a:rPr>
              <a:t/>
            </a:r>
            <a:br>
              <a:rPr lang="en-US" dirty="0">
                <a:latin typeface="Futura" charset="0"/>
              </a:rPr>
            </a:br>
            <a:endParaRPr lang="en-US" dirty="0">
              <a:latin typeface="Futura" charset="0"/>
            </a:endParaRPr>
          </a:p>
        </p:txBody>
      </p:sp>
      <p:sp>
        <p:nvSpPr>
          <p:cNvPr id="30722" name="Content Placeholder 2"/>
          <p:cNvSpPr>
            <a:spLocks noGrp="1"/>
          </p:cNvSpPr>
          <p:nvPr>
            <p:ph idx="1"/>
          </p:nvPr>
        </p:nvSpPr>
        <p:spPr>
          <a:xfrm>
            <a:off x="685800" y="1524000"/>
            <a:ext cx="7772400" cy="3962400"/>
          </a:xfrm>
        </p:spPr>
        <p:txBody>
          <a:bodyPr/>
          <a:lstStyle/>
          <a:p>
            <a:pPr eaLnBrk="1" hangingPunct="1">
              <a:lnSpc>
                <a:spcPct val="80000"/>
              </a:lnSpc>
            </a:pPr>
            <a:r>
              <a:rPr lang="en-US" sz="2500" b="1" dirty="0" smtClean="0"/>
              <a:t>Students read </a:t>
            </a:r>
            <a:r>
              <a:rPr lang="en-US" sz="2500" b="1" i="1" dirty="0" smtClean="0"/>
              <a:t>more closely </a:t>
            </a:r>
            <a:r>
              <a:rPr lang="en-US" sz="2500" b="1" dirty="0" smtClean="0"/>
              <a:t>and were </a:t>
            </a:r>
            <a:r>
              <a:rPr lang="en-US" sz="2500" b="1" i="1" dirty="0" smtClean="0"/>
              <a:t>more engaged </a:t>
            </a:r>
            <a:r>
              <a:rPr lang="en-US" sz="2500" b="1" dirty="0" smtClean="0"/>
              <a:t>in the texts because they liked the "isolated page" experience. </a:t>
            </a:r>
            <a:br>
              <a:rPr lang="en-US" sz="2500" b="1" dirty="0" smtClean="0"/>
            </a:br>
            <a:endParaRPr lang="en-US" sz="2500" b="1" dirty="0" smtClean="0"/>
          </a:p>
          <a:p>
            <a:pPr eaLnBrk="1" hangingPunct="1">
              <a:lnSpc>
                <a:spcPct val="80000"/>
              </a:lnSpc>
            </a:pPr>
            <a:r>
              <a:rPr lang="en-US" sz="2500" b="1" dirty="0" smtClean="0"/>
              <a:t>Students noted that seeing only one page of an assigned text at a time eliminated a bundle of little distractions — distractions they had not realized were part of their previous reading experiences with print texts.</a:t>
            </a:r>
            <a:r>
              <a:rPr lang="en-US" sz="2500" b="1" baseline="30000" dirty="0" smtClean="0"/>
              <a:t>3</a:t>
            </a:r>
            <a:r>
              <a:rPr lang="en-US" sz="2500" b="1" dirty="0" smtClean="0"/>
              <a:t> </a:t>
            </a:r>
            <a:br>
              <a:rPr lang="en-US" sz="2500" b="1" dirty="0" smtClean="0"/>
            </a:br>
            <a:endParaRPr lang="en-US" sz="2500" b="1" dirty="0" smtClean="0"/>
          </a:p>
          <a:p>
            <a:pPr eaLnBrk="1" hangingPunct="1">
              <a:lnSpc>
                <a:spcPct val="80000"/>
              </a:lnSpc>
            </a:pPr>
            <a:r>
              <a:rPr lang="en-US" sz="2500" b="1" dirty="0" smtClean="0"/>
              <a:t>Several students wrote that highlighting, annotating, and saving text in the e-reader's "My Clippings" resulted in a deeper engagement with readings.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lum bright="51000" contrast="-70000"/>
          </a:blip>
          <a:srcRect/>
          <a:stretch>
            <a:fillRect/>
          </a:stretch>
        </p:blipFill>
        <p:spPr bwMode="auto">
          <a:xfrm>
            <a:off x="1" y="0"/>
            <a:ext cx="9143999" cy="6858000"/>
          </a:xfrm>
          <a:prstGeom prst="rect">
            <a:avLst/>
          </a:prstGeom>
          <a:noFill/>
          <a:ln w="9525">
            <a:noFill/>
            <a:miter lim="800000"/>
            <a:headEnd/>
            <a:tailEnd/>
          </a:ln>
        </p:spPr>
      </p:pic>
      <p:sp>
        <p:nvSpPr>
          <p:cNvPr id="2" name="Title 1"/>
          <p:cNvSpPr>
            <a:spLocks noGrp="1"/>
          </p:cNvSpPr>
          <p:nvPr>
            <p:ph type="title"/>
          </p:nvPr>
        </p:nvSpPr>
        <p:spPr>
          <a:xfrm>
            <a:off x="0" y="228600"/>
            <a:ext cx="9144000" cy="1143000"/>
          </a:xfrm>
        </p:spPr>
        <p:txBody>
          <a:bodyPr>
            <a:normAutofit fontScale="90000"/>
          </a:bodyPr>
          <a:lstStyle/>
          <a:p>
            <a:pPr eaLnBrk="1" fontAlgn="auto" hangingPunct="1">
              <a:spcAft>
                <a:spcPts val="0"/>
              </a:spcAft>
              <a:defRPr/>
            </a:pPr>
            <a:r>
              <a:rPr lang="en-US" sz="3600" dirty="0">
                <a:latin typeface="Futura" charset="0"/>
              </a:rPr>
              <a:t>Developing </a:t>
            </a:r>
            <a:r>
              <a:rPr lang="en-US" sz="3600" dirty="0" smtClean="0">
                <a:latin typeface="Futura" charset="0"/>
              </a:rPr>
              <a:t>Academic Writing Proficiency </a:t>
            </a:r>
            <a:r>
              <a:rPr lang="en-US" dirty="0">
                <a:latin typeface="Futura" charset="0"/>
              </a:rPr>
              <a:t/>
            </a:r>
            <a:br>
              <a:rPr lang="en-US" dirty="0">
                <a:latin typeface="Futura" charset="0"/>
              </a:rPr>
            </a:br>
            <a:r>
              <a:rPr lang="en-US" dirty="0">
                <a:latin typeface="Futura" charset="0"/>
              </a:rPr>
              <a:t/>
            </a:r>
            <a:br>
              <a:rPr lang="en-US" dirty="0">
                <a:latin typeface="Futura" charset="0"/>
              </a:rPr>
            </a:br>
            <a:endParaRPr lang="en-US" dirty="0">
              <a:latin typeface="Futura" charset="0"/>
            </a:endParaRPr>
          </a:p>
        </p:txBody>
      </p:sp>
      <p:sp>
        <p:nvSpPr>
          <p:cNvPr id="32770" name="Content Placeholder 2"/>
          <p:cNvSpPr>
            <a:spLocks noGrp="1"/>
          </p:cNvSpPr>
          <p:nvPr>
            <p:ph idx="1"/>
          </p:nvPr>
        </p:nvSpPr>
        <p:spPr>
          <a:xfrm>
            <a:off x="0" y="609600"/>
            <a:ext cx="9144000" cy="3962400"/>
          </a:xfrm>
        </p:spPr>
        <p:txBody>
          <a:bodyPr/>
          <a:lstStyle/>
          <a:p>
            <a:pPr eaLnBrk="1" hangingPunct="1">
              <a:lnSpc>
                <a:spcPct val="80000"/>
              </a:lnSpc>
            </a:pPr>
            <a:r>
              <a:rPr lang="en-US" dirty="0" smtClean="0"/>
              <a:t>A primary objective of CLU's English 111 course is that students develop the ability to write original, thesis-driven, well-structured academic essays. </a:t>
            </a:r>
            <a:br>
              <a:rPr lang="en-US" dirty="0" smtClean="0"/>
            </a:br>
            <a:endParaRPr lang="en-US" dirty="0" smtClean="0"/>
          </a:p>
          <a:p>
            <a:pPr eaLnBrk="1" hangingPunct="1">
              <a:lnSpc>
                <a:spcPct val="80000"/>
              </a:lnSpc>
            </a:pPr>
            <a:r>
              <a:rPr lang="en-US" dirty="0" smtClean="0"/>
              <a:t>We used the e-readers to help the pilot students achieve this objective. The result?  The papers were more thorough and more detailed than the usual English 111 papers. </a:t>
            </a:r>
            <a:br>
              <a:rPr lang="en-US" dirty="0" smtClean="0"/>
            </a:br>
            <a:endParaRPr lang="en-US" dirty="0" smtClean="0"/>
          </a:p>
          <a:p>
            <a:pPr eaLnBrk="1" hangingPunct="1">
              <a:lnSpc>
                <a:spcPct val="80000"/>
              </a:lnSpc>
            </a:pPr>
            <a:r>
              <a:rPr lang="en-US" dirty="0" smtClean="0"/>
              <a:t>Students used e-readers in class to read, discuss, highlight, and take notes on specific passages. </a:t>
            </a:r>
            <a:br>
              <a:rPr lang="en-US" dirty="0" smtClean="0"/>
            </a:br>
            <a:endParaRPr lang="en-US" dirty="0" smtClean="0"/>
          </a:p>
          <a:p>
            <a:pPr eaLnBrk="1" hangingPunct="1">
              <a:lnSpc>
                <a:spcPct val="80000"/>
              </a:lnSpc>
            </a:pPr>
            <a:r>
              <a:rPr lang="en-US" dirty="0" smtClean="0"/>
              <a:t>As they developed their note taking and summary skills, the students created a body of material and saved it in "My Clippings," the e-reader's storage space for notes and highlights.</a:t>
            </a:r>
          </a:p>
          <a:p>
            <a:pPr eaLnBrk="1" hangingPunct="1">
              <a:lnSpc>
                <a:spcPct val="80000"/>
              </a:lnSpc>
              <a:buNone/>
            </a:pPr>
            <a:endParaRPr lang="en-US" dirty="0" smtClean="0"/>
          </a:p>
          <a:p>
            <a:pPr eaLnBrk="1" hangingPunct="1">
              <a:lnSpc>
                <a:spcPct val="80000"/>
              </a:lnSpc>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lum bright="29000" contrast="-59000"/>
          </a:blip>
          <a:srcRect/>
          <a:stretch>
            <a:fillRect/>
          </a:stretch>
        </p:blipFill>
        <p:spPr bwMode="auto">
          <a:xfrm>
            <a:off x="0" y="0"/>
            <a:ext cx="10035591" cy="6858000"/>
          </a:xfrm>
          <a:prstGeom prst="rect">
            <a:avLst/>
          </a:prstGeom>
          <a:noFill/>
          <a:ln w="9525">
            <a:noFill/>
            <a:miter lim="800000"/>
            <a:headEnd/>
            <a:tailEnd/>
          </a:ln>
        </p:spPr>
      </p:pic>
      <p:sp>
        <p:nvSpPr>
          <p:cNvPr id="25602" name="Title 1"/>
          <p:cNvSpPr>
            <a:spLocks noGrp="1"/>
          </p:cNvSpPr>
          <p:nvPr>
            <p:ph type="title"/>
          </p:nvPr>
        </p:nvSpPr>
        <p:spPr>
          <a:xfrm>
            <a:off x="685800" y="0"/>
            <a:ext cx="7772400" cy="1143000"/>
          </a:xfrm>
        </p:spPr>
        <p:txBody>
          <a:bodyPr/>
          <a:lstStyle/>
          <a:p>
            <a:pPr eaLnBrk="1" hangingPunct="1">
              <a:defRPr/>
            </a:pPr>
            <a:r>
              <a:rPr lang="en-US" dirty="0" smtClean="0">
                <a:cs typeface="+mj-cs"/>
              </a:rPr>
              <a:t>Freewrites</a:t>
            </a:r>
          </a:p>
        </p:txBody>
      </p:sp>
      <p:sp>
        <p:nvSpPr>
          <p:cNvPr id="34818" name="Content Placeholder 2"/>
          <p:cNvSpPr>
            <a:spLocks noGrp="1"/>
          </p:cNvSpPr>
          <p:nvPr>
            <p:ph idx="1"/>
          </p:nvPr>
        </p:nvSpPr>
        <p:spPr>
          <a:xfrm>
            <a:off x="0" y="914400"/>
            <a:ext cx="9982200" cy="5257800"/>
          </a:xfrm>
        </p:spPr>
        <p:txBody>
          <a:bodyPr/>
          <a:lstStyle/>
          <a:p>
            <a:pPr eaLnBrk="1" hangingPunct="1">
              <a:lnSpc>
                <a:spcPct val="80000"/>
              </a:lnSpc>
            </a:pPr>
            <a:r>
              <a:rPr lang="en-US" sz="2400" b="1" dirty="0" smtClean="0"/>
              <a:t>Freewrites, five pages of initial stream-of-consciousness-like responses to and ideas about a given topic, help students develop the ability to write solid academic essays</a:t>
            </a:r>
          </a:p>
          <a:p>
            <a:pPr eaLnBrk="1" hangingPunct="1">
              <a:lnSpc>
                <a:spcPct val="80000"/>
              </a:lnSpc>
            </a:pPr>
            <a:r>
              <a:rPr lang="en-US" sz="2400" b="1" dirty="0" smtClean="0"/>
              <a:t>Students often have difficulties with freewrites, even those who mark passages in their print texts. In the pilot courses, students were shown how to access their e-reader "My Clippings" as a base for the freewrite assignment. </a:t>
            </a:r>
          </a:p>
          <a:p>
            <a:pPr eaLnBrk="1" hangingPunct="1">
              <a:lnSpc>
                <a:spcPct val="80000"/>
              </a:lnSpc>
            </a:pPr>
            <a:r>
              <a:rPr lang="en-US" sz="2400" b="1" dirty="0" smtClean="0"/>
              <a:t>Students could download notes and quotations stored in "My Clippings," into Word documents, a process that saved them the time of having to find, type, and cite those quotations and notes. </a:t>
            </a:r>
          </a:p>
          <a:p>
            <a:pPr eaLnBrk="1" hangingPunct="1">
              <a:lnSpc>
                <a:spcPct val="80000"/>
              </a:lnSpc>
            </a:pPr>
            <a:r>
              <a:rPr lang="en-US" sz="2400" b="1" dirty="0" smtClean="0"/>
              <a:t>"What's great about having these saved notes," said one student, "is that when I'm ready to write my paper, I have many ideas from many different parts of the text." </a:t>
            </a:r>
          </a:p>
          <a:p>
            <a:pPr eaLnBrk="1" hangingPunct="1">
              <a:lnSpc>
                <a:spcPct val="80000"/>
              </a:lnSpc>
            </a:pPr>
            <a:r>
              <a:rPr lang="en-US" sz="2400" b="1" dirty="0" smtClean="0"/>
              <a:t>Students revisited material they had already thought about, and their freewrites were, across the board, more thorough and more interesting than the "cold" (and choppier and shorter) freewrites of previous semesters.</a:t>
            </a:r>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lum bright="38000" contrast="-57000"/>
          </a:blip>
          <a:srcRect/>
          <a:stretch>
            <a:fillRect/>
          </a:stretch>
        </p:blipFill>
        <p:spPr bwMode="auto">
          <a:xfrm>
            <a:off x="-533400" y="-523067"/>
            <a:ext cx="9677399" cy="7381067"/>
          </a:xfrm>
          <a:prstGeom prst="rect">
            <a:avLst/>
          </a:prstGeom>
          <a:noFill/>
          <a:ln w="9525">
            <a:noFill/>
            <a:miter lim="800000"/>
            <a:headEnd/>
            <a:tailEnd/>
          </a:ln>
        </p:spPr>
      </p:pic>
      <p:sp>
        <p:nvSpPr>
          <p:cNvPr id="26626" name="Title 1"/>
          <p:cNvSpPr>
            <a:spLocks noGrp="1"/>
          </p:cNvSpPr>
          <p:nvPr>
            <p:ph type="title"/>
          </p:nvPr>
        </p:nvSpPr>
        <p:spPr>
          <a:xfrm>
            <a:off x="685800" y="0"/>
            <a:ext cx="7772400" cy="1143000"/>
          </a:xfrm>
        </p:spPr>
        <p:txBody>
          <a:bodyPr/>
          <a:lstStyle/>
          <a:p>
            <a:pPr eaLnBrk="1" hangingPunct="1">
              <a:defRPr/>
            </a:pPr>
            <a:r>
              <a:rPr lang="en-US" dirty="0" smtClean="0">
                <a:latin typeface="Futura" charset="0"/>
                <a:cs typeface="+mj-cs"/>
              </a:rPr>
              <a:t>Writing Process</a:t>
            </a:r>
          </a:p>
        </p:txBody>
      </p:sp>
      <p:sp>
        <p:nvSpPr>
          <p:cNvPr id="35842" name="Content Placeholder 2"/>
          <p:cNvSpPr>
            <a:spLocks noGrp="1"/>
          </p:cNvSpPr>
          <p:nvPr>
            <p:ph idx="1"/>
          </p:nvPr>
        </p:nvSpPr>
        <p:spPr>
          <a:xfrm>
            <a:off x="-381000" y="1066800"/>
            <a:ext cx="9525000" cy="3962400"/>
          </a:xfrm>
        </p:spPr>
        <p:txBody>
          <a:bodyPr/>
          <a:lstStyle/>
          <a:p>
            <a:pPr eaLnBrk="1" hangingPunct="1">
              <a:lnSpc>
                <a:spcPct val="80000"/>
              </a:lnSpc>
            </a:pPr>
            <a:r>
              <a:rPr lang="en-US" sz="3200" b="1" dirty="0" smtClean="0"/>
              <a:t>Using the freewrite, English 111 students must next identify and craft a solid thesis.</a:t>
            </a:r>
            <a:br>
              <a:rPr lang="en-US" sz="3200" b="1" dirty="0" smtClean="0"/>
            </a:br>
            <a:r>
              <a:rPr lang="en-US" sz="3200" b="1" dirty="0" smtClean="0"/>
              <a:t> </a:t>
            </a:r>
          </a:p>
          <a:p>
            <a:pPr eaLnBrk="1" hangingPunct="1">
              <a:lnSpc>
                <a:spcPct val="80000"/>
              </a:lnSpc>
            </a:pPr>
            <a:r>
              <a:rPr lang="en-US" sz="3200" b="1" dirty="0" smtClean="0"/>
              <a:t>They locate the most interesting ideas in their freewrites and shape them into one-sentence theses or controlling ideas for their assigned papers. </a:t>
            </a:r>
            <a:br>
              <a:rPr lang="en-US" sz="3200" b="1" dirty="0" smtClean="0"/>
            </a:br>
            <a:endParaRPr lang="en-US" sz="3200" b="1" dirty="0" smtClean="0"/>
          </a:p>
          <a:p>
            <a:pPr eaLnBrk="1" hangingPunct="1">
              <a:lnSpc>
                <a:spcPct val="80000"/>
              </a:lnSpc>
            </a:pPr>
            <a:r>
              <a:rPr lang="en-US" sz="3200" b="1" dirty="0" smtClean="0"/>
              <a:t>Gelena Correa wrote her five-page freewrite using material transferred from her "My Clippings" e-reader storage area, crafted her sketch of her emerging paper, and then wrote her first draft.</a:t>
            </a:r>
          </a:p>
        </p:txBody>
      </p:sp>
      <p:sp>
        <p:nvSpPr>
          <p:cNvPr id="5" name="TextBox 4"/>
          <p:cNvSpPr txBox="1"/>
          <p:nvPr/>
        </p:nvSpPr>
        <p:spPr>
          <a:xfrm>
            <a:off x="-533400" y="5638800"/>
            <a:ext cx="9677400" cy="1015663"/>
          </a:xfrm>
          <a:prstGeom prst="rect">
            <a:avLst/>
          </a:prstGeom>
          <a:noFill/>
        </p:spPr>
        <p:txBody>
          <a:bodyPr wrap="square" rtlCol="0">
            <a:spAutoFit/>
          </a:bodyPr>
          <a:lstStyle/>
          <a:p>
            <a:r>
              <a:rPr lang="en-US" sz="1800" dirty="0" smtClean="0">
                <a:solidFill>
                  <a:schemeClr val="bg2"/>
                </a:solidFill>
                <a:hlinkClick r:id="rId3"/>
              </a:rPr>
              <a:t>http://www.educause.edu/EDUCAUSE+Quarterly/EDUCAUSEQuarterlyMagazineVolum/TeachingandLearningwithEReader/213704</a:t>
            </a:r>
            <a:endParaRPr lang="en-US" sz="1800" dirty="0" smtClean="0">
              <a:solidFill>
                <a:schemeClr val="bg2"/>
              </a:solidFill>
            </a:endParaRP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lum bright="32000" contrast="-86000"/>
          </a:blip>
          <a:srcRect/>
          <a:stretch>
            <a:fillRect/>
          </a:stretch>
        </p:blipFill>
        <p:spPr bwMode="auto">
          <a:xfrm>
            <a:off x="0" y="0"/>
            <a:ext cx="9525000" cy="6858000"/>
          </a:xfrm>
          <a:prstGeom prst="rect">
            <a:avLst/>
          </a:prstGeom>
          <a:noFill/>
          <a:ln w="9525">
            <a:noFill/>
            <a:miter lim="800000"/>
            <a:headEnd/>
            <a:tailEnd/>
          </a:ln>
        </p:spPr>
      </p:pic>
      <p:sp>
        <p:nvSpPr>
          <p:cNvPr id="27650" name="Title 1"/>
          <p:cNvSpPr>
            <a:spLocks noGrp="1"/>
          </p:cNvSpPr>
          <p:nvPr>
            <p:ph type="title"/>
          </p:nvPr>
        </p:nvSpPr>
        <p:spPr>
          <a:xfrm>
            <a:off x="0" y="-152400"/>
            <a:ext cx="10287000" cy="1143000"/>
          </a:xfrm>
        </p:spPr>
        <p:txBody>
          <a:bodyPr/>
          <a:lstStyle/>
          <a:p>
            <a:pPr eaLnBrk="1" hangingPunct="1">
              <a:defRPr/>
            </a:pPr>
            <a:r>
              <a:rPr lang="en-US" dirty="0" smtClean="0">
                <a:latin typeface="Futura" charset="0"/>
                <a:cs typeface="+mj-cs"/>
              </a:rPr>
              <a:t>English E-reader Pilot Results</a:t>
            </a:r>
          </a:p>
        </p:txBody>
      </p:sp>
      <p:sp>
        <p:nvSpPr>
          <p:cNvPr id="36866" name="Content Placeholder 2"/>
          <p:cNvSpPr>
            <a:spLocks noGrp="1"/>
          </p:cNvSpPr>
          <p:nvPr>
            <p:ph idx="1"/>
          </p:nvPr>
        </p:nvSpPr>
        <p:spPr>
          <a:xfrm>
            <a:off x="0" y="762000"/>
            <a:ext cx="9144000" cy="4876800"/>
          </a:xfrm>
        </p:spPr>
        <p:txBody>
          <a:bodyPr/>
          <a:lstStyle/>
          <a:p>
            <a:pPr eaLnBrk="1" hangingPunct="1">
              <a:lnSpc>
                <a:spcPct val="80000"/>
              </a:lnSpc>
            </a:pPr>
            <a:r>
              <a:rPr lang="en-US" sz="2400" b="1" dirty="0" smtClean="0"/>
              <a:t>When gadget-addicted students combine their texting and gaming skills with solid pedagogies, they improve their reading and writing skills.</a:t>
            </a:r>
          </a:p>
          <a:p>
            <a:pPr eaLnBrk="1" hangingPunct="1">
              <a:lnSpc>
                <a:spcPct val="80000"/>
              </a:lnSpc>
            </a:pPr>
            <a:endParaRPr lang="en-US" sz="2400" b="1" dirty="0" smtClean="0"/>
          </a:p>
          <a:p>
            <a:pPr eaLnBrk="1" hangingPunct="1">
              <a:lnSpc>
                <a:spcPct val="80000"/>
              </a:lnSpc>
            </a:pPr>
            <a:r>
              <a:rPr lang="en-US" sz="2400" b="1" dirty="0" smtClean="0"/>
              <a:t>Tying e-reader functions to the first-year Critical Reading and Writing course objectives helped support and deepen student engagement in reading and writing.</a:t>
            </a:r>
            <a:br>
              <a:rPr lang="en-US" sz="2400" b="1" dirty="0" smtClean="0"/>
            </a:br>
            <a:endParaRPr lang="en-US" sz="2400" b="1" dirty="0" smtClean="0"/>
          </a:p>
          <a:p>
            <a:pPr eaLnBrk="1" hangingPunct="1">
              <a:lnSpc>
                <a:spcPct val="80000"/>
              </a:lnSpc>
            </a:pPr>
            <a:r>
              <a:rPr lang="en-US" sz="2400" b="1" dirty="0" smtClean="0"/>
              <a:t>Students became habituated to reading deeply, finding definitions for and using new vocabulary words, writing better and more engaging essays, and carrying their portable learning environment into their extracurricular lives. </a:t>
            </a:r>
            <a:br>
              <a:rPr lang="en-US" sz="2400" b="1" dirty="0" smtClean="0"/>
            </a:br>
            <a:endParaRPr lang="en-US" sz="2400" b="1" dirty="0" smtClean="0"/>
          </a:p>
          <a:p>
            <a:pPr eaLnBrk="1" hangingPunct="1">
              <a:lnSpc>
                <a:spcPct val="80000"/>
              </a:lnSpc>
            </a:pPr>
            <a:r>
              <a:rPr lang="en-US" sz="2400" b="1" dirty="0" smtClean="0"/>
              <a:t>Using e-reader functions to develop papers virtually eliminated plagiarism problems. </a:t>
            </a:r>
            <a:br>
              <a:rPr lang="en-US" sz="2400" b="1" dirty="0" smtClean="0"/>
            </a:br>
            <a:endParaRPr lang="en-US" sz="2400" b="1" dirty="0" smtClean="0"/>
          </a:p>
          <a:p>
            <a:pPr eaLnBrk="1" hangingPunct="1">
              <a:lnSpc>
                <a:spcPct val="80000"/>
              </a:lnSpc>
            </a:pPr>
            <a:r>
              <a:rPr lang="en-US" sz="2400" b="1" dirty="0" smtClean="0"/>
              <a:t>Students </a:t>
            </a:r>
            <a:r>
              <a:rPr lang="en-US" altLang="ja-JP" sz="2400" b="1" dirty="0" smtClean="0"/>
              <a:t>used the e-reader's interactive functions to create ubiquitous, personal, portable classrooms that extended and intensified their learning experiences.</a:t>
            </a:r>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endParaRPr lang="en-US" sz="2000" dirty="0" smtClean="0"/>
          </a:p>
        </p:txBody>
      </p:sp>
      <p:sp>
        <p:nvSpPr>
          <p:cNvPr id="5" name="TextBox 4"/>
          <p:cNvSpPr txBox="1"/>
          <p:nvPr/>
        </p:nvSpPr>
        <p:spPr>
          <a:xfrm>
            <a:off x="8534400" y="6248400"/>
            <a:ext cx="835485" cy="461665"/>
          </a:xfrm>
          <a:prstGeom prst="rect">
            <a:avLst/>
          </a:prstGeom>
          <a:noFill/>
        </p:spPr>
        <p:txBody>
          <a:bodyPr wrap="none" rtlCol="0">
            <a:spAutoFit/>
          </a:bodyPr>
          <a:lstStyle/>
          <a:p>
            <a:r>
              <a:rPr lang="en-US" dirty="0" smtClean="0">
                <a:hlinkClick r:id="rId3" action="ppaction://hlinksldjump"/>
              </a:rPr>
              <a:t>back</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2438400" y="762000"/>
            <a:ext cx="6705600" cy="1143000"/>
          </a:xfrm>
        </p:spPr>
        <p:txBody>
          <a:bodyPr/>
          <a:lstStyle/>
          <a:p>
            <a:pPr algn="ctr" eaLnBrk="1" hangingPunct="1">
              <a:defRPr/>
            </a:pPr>
            <a:r>
              <a:rPr lang="en-US" sz="6000" dirty="0" smtClean="0">
                <a:cs typeface="+mj-cs"/>
              </a:rPr>
              <a:t>Oxford Study Abroad Program</a:t>
            </a:r>
            <a:endParaRPr lang="en-US" sz="6000" dirty="0" smtClean="0">
              <a:solidFill>
                <a:schemeClr val="bg1"/>
              </a:solidFill>
              <a:cs typeface="+mj-cs"/>
            </a:endParaRPr>
          </a:p>
        </p:txBody>
      </p:sp>
      <p:pic>
        <p:nvPicPr>
          <p:cNvPr id="37890" name="Picture 4" descr="Michael Brint"/>
          <p:cNvPicPr>
            <a:picLocks noChangeAspect="1" noChangeArrowheads="1"/>
          </p:cNvPicPr>
          <p:nvPr/>
        </p:nvPicPr>
        <p:blipFill>
          <a:blip r:embed="rId2" cstate="print"/>
          <a:srcRect/>
          <a:stretch>
            <a:fillRect/>
          </a:stretch>
        </p:blipFill>
        <p:spPr bwMode="auto">
          <a:xfrm>
            <a:off x="6934200" y="2133600"/>
            <a:ext cx="1905000"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81000" y="1524000"/>
            <a:ext cx="8305800" cy="4343400"/>
          </a:xfrm>
        </p:spPr>
        <p:txBody>
          <a:bodyPr rtlCol="0">
            <a:normAutofit fontScale="62500" lnSpcReduction="20000"/>
          </a:bodyPr>
          <a:lstStyle/>
          <a:p>
            <a:pPr eaLnBrk="1" fontAlgn="auto" hangingPunct="1">
              <a:spcAft>
                <a:spcPts val="0"/>
              </a:spcAft>
              <a:buFontTx/>
              <a:buNone/>
              <a:defRPr/>
            </a:pPr>
            <a:endParaRPr lang="en-US" dirty="0" smtClean="0"/>
          </a:p>
          <a:p>
            <a:pPr eaLnBrk="1" fontAlgn="auto" hangingPunct="1">
              <a:spcAft>
                <a:spcPts val="0"/>
              </a:spcAft>
              <a:defRPr/>
            </a:pPr>
            <a:r>
              <a:rPr lang="en-US" sz="6300" dirty="0" smtClean="0"/>
              <a:t>2009-2011 </a:t>
            </a:r>
            <a:r>
              <a:rPr lang="en-US" sz="6300" dirty="0" smtClean="0">
                <a:hlinkClick r:id="rId3" action="ppaction://hlinksldjump"/>
              </a:rPr>
              <a:t>Horizon Reports </a:t>
            </a:r>
            <a:r>
              <a:rPr lang="en-US" sz="6300" dirty="0" smtClean="0"/>
              <a:t>show sharp acceleration of e-book use</a:t>
            </a:r>
            <a:br>
              <a:rPr lang="en-US" sz="6300" dirty="0" smtClean="0"/>
            </a:br>
            <a:endParaRPr lang="en-US" sz="6300" dirty="0" smtClean="0"/>
          </a:p>
          <a:p>
            <a:pPr eaLnBrk="1" fontAlgn="auto" hangingPunct="1">
              <a:spcAft>
                <a:spcPts val="0"/>
              </a:spcAft>
              <a:defRPr/>
            </a:pPr>
            <a:r>
              <a:rPr lang="en-US" sz="6300" dirty="0" smtClean="0"/>
              <a:t>More students are </a:t>
            </a:r>
            <a:r>
              <a:rPr lang="en-US" sz="6300" dirty="0" smtClean="0">
                <a:hlinkClick r:id="rId4" action="ppaction://hlinksldjump"/>
              </a:rPr>
              <a:t>reading </a:t>
            </a:r>
            <a:r>
              <a:rPr lang="en-US" sz="6300" dirty="0" smtClean="0"/>
              <a:t>more e-books on computers, e-readers, and, increasingly, on a wide variety of mobile devices.  </a:t>
            </a:r>
          </a:p>
          <a:p>
            <a:pPr eaLnBrk="1" fontAlgn="auto" hangingPunct="1">
              <a:spcAft>
                <a:spcPts val="0"/>
              </a:spcAft>
              <a:buFontTx/>
              <a:buNone/>
              <a:defRPr/>
            </a:pPr>
            <a:endParaRPr lang="en-US" dirty="0" smtClean="0"/>
          </a:p>
          <a:p>
            <a:pPr eaLnBrk="1" fontAlgn="auto" hangingPunct="1">
              <a:spcAft>
                <a:spcPts val="0"/>
              </a:spcAft>
              <a:buFontTx/>
              <a:buNone/>
              <a:defRPr/>
            </a:pPr>
            <a:endParaRPr lang="en-US" dirty="0" smtClean="0"/>
          </a:p>
        </p:txBody>
      </p:sp>
      <p:sp>
        <p:nvSpPr>
          <p:cNvPr id="3075" name="TextBox 4"/>
          <p:cNvSpPr txBox="1">
            <a:spLocks noChangeArrowheads="1"/>
          </p:cNvSpPr>
          <p:nvPr/>
        </p:nvSpPr>
        <p:spPr bwMode="auto">
          <a:xfrm>
            <a:off x="533400" y="0"/>
            <a:ext cx="8610600" cy="1600200"/>
          </a:xfrm>
          <a:prstGeom prst="rect">
            <a:avLst/>
          </a:prstGeom>
          <a:noFill/>
          <a:ln w="9525">
            <a:noFill/>
            <a:miter lim="800000"/>
            <a:headEnd/>
            <a:tailEnd/>
          </a:ln>
        </p:spPr>
        <p:txBody>
          <a:bodyPr>
            <a:spAutoFit/>
          </a:bodyPr>
          <a:lstStyle/>
          <a:p>
            <a:pPr>
              <a:defRPr/>
            </a:pPr>
            <a:r>
              <a:rPr lang="en-US" sz="4000" b="1" cap="small" dirty="0">
                <a:latin typeface="Calibri" pitchFamily="34" charset="0"/>
              </a:rPr>
              <a:t>The E-book Revolution Is Here Now—</a:t>
            </a:r>
            <a:br>
              <a:rPr lang="en-US" sz="4000" b="1" cap="small" dirty="0">
                <a:latin typeface="Calibri" pitchFamily="34" charset="0"/>
              </a:rPr>
            </a:br>
            <a:r>
              <a:rPr lang="en-US" sz="4000" b="1" cap="small" dirty="0">
                <a:latin typeface="Calibri" pitchFamily="34" charset="0"/>
              </a:rPr>
              <a:t>                   in Full Swing</a:t>
            </a:r>
          </a:p>
          <a:p>
            <a:pPr>
              <a:defRPr/>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0"/>
            <a:ext cx="7772400" cy="1143000"/>
          </a:xfrm>
        </p:spPr>
        <p:txBody>
          <a:bodyPr/>
          <a:lstStyle/>
          <a:p>
            <a:pPr eaLnBrk="1" hangingPunct="1">
              <a:defRPr/>
            </a:pPr>
            <a:r>
              <a:rPr lang="en-US" dirty="0" smtClean="0">
                <a:cs typeface="+mj-cs"/>
              </a:rPr>
              <a:t>CLU Mission Statement</a:t>
            </a:r>
          </a:p>
        </p:txBody>
      </p:sp>
      <p:sp>
        <p:nvSpPr>
          <p:cNvPr id="3075" name="Rectangle 3"/>
          <p:cNvSpPr>
            <a:spLocks noGrp="1" noChangeArrowheads="1"/>
          </p:cNvSpPr>
          <p:nvPr>
            <p:ph type="subTitle" idx="1"/>
          </p:nvPr>
        </p:nvSpPr>
        <p:spPr>
          <a:xfrm>
            <a:off x="228600" y="914400"/>
            <a:ext cx="8915400" cy="4038600"/>
          </a:xfrm>
        </p:spPr>
        <p:txBody>
          <a:bodyPr/>
          <a:lstStyle/>
          <a:p>
            <a:pPr algn="l" eaLnBrk="1" hangingPunct="1">
              <a:defRPr/>
            </a:pPr>
            <a:endParaRPr lang="en-US" sz="2600" dirty="0" smtClean="0">
              <a:cs typeface="+mn-cs"/>
            </a:endParaRPr>
          </a:p>
          <a:p>
            <a:pPr algn="l" eaLnBrk="1" hangingPunct="1">
              <a:defRPr/>
            </a:pPr>
            <a:r>
              <a:rPr lang="en-US" sz="3600" dirty="0" smtClean="0">
                <a:solidFill>
                  <a:schemeClr val="tx1">
                    <a:lumMod val="60000"/>
                    <a:lumOff val="40000"/>
                  </a:schemeClr>
                </a:solidFill>
                <a:cs typeface="+mn-cs"/>
              </a:rPr>
              <a:t>. . . The mission of the University is to educate </a:t>
            </a:r>
            <a:r>
              <a:rPr lang="en-US" sz="3600" i="1" dirty="0" smtClean="0">
                <a:solidFill>
                  <a:schemeClr val="tx1">
                    <a:lumMod val="60000"/>
                    <a:lumOff val="40000"/>
                  </a:schemeClr>
                </a:solidFill>
                <a:cs typeface="+mn-cs"/>
              </a:rPr>
              <a:t>leaders for a global society </a:t>
            </a:r>
            <a:r>
              <a:rPr lang="en-US" sz="3600" dirty="0" smtClean="0">
                <a:solidFill>
                  <a:schemeClr val="tx1">
                    <a:lumMod val="60000"/>
                    <a:lumOff val="40000"/>
                  </a:schemeClr>
                </a:solidFill>
                <a:cs typeface="+mn-cs"/>
              </a:rPr>
              <a:t>who are strong in character and judgment, confident in their identity and vocation, and committed to service and justice.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152400"/>
            <a:ext cx="7772400" cy="1143000"/>
          </a:xfrm>
        </p:spPr>
        <p:txBody>
          <a:bodyPr/>
          <a:lstStyle/>
          <a:p>
            <a:pPr eaLnBrk="1" hangingPunct="1">
              <a:defRPr/>
            </a:pPr>
            <a:r>
              <a:rPr lang="en-US" dirty="0" smtClean="0">
                <a:cs typeface="+mj-cs"/>
              </a:rPr>
              <a:t>Oxford Study Abroad</a:t>
            </a:r>
            <a:br>
              <a:rPr lang="en-US" dirty="0" smtClean="0">
                <a:cs typeface="+mj-cs"/>
              </a:rPr>
            </a:br>
            <a:r>
              <a:rPr lang="en-US" dirty="0" smtClean="0">
                <a:cs typeface="+mj-cs"/>
              </a:rPr>
              <a:t>Objectives and Outcomes</a:t>
            </a:r>
          </a:p>
        </p:txBody>
      </p:sp>
      <p:sp>
        <p:nvSpPr>
          <p:cNvPr id="40962" name="Content Placeholder 2"/>
          <p:cNvSpPr>
            <a:spLocks noGrp="1"/>
          </p:cNvSpPr>
          <p:nvPr>
            <p:ph idx="1"/>
          </p:nvPr>
        </p:nvSpPr>
        <p:spPr>
          <a:xfrm>
            <a:off x="228600" y="1371600"/>
            <a:ext cx="8915400" cy="5257800"/>
          </a:xfrm>
        </p:spPr>
        <p:txBody>
          <a:bodyPr/>
          <a:lstStyle/>
          <a:p>
            <a:pPr eaLnBrk="1" hangingPunct="1">
              <a:lnSpc>
                <a:spcPct val="90000"/>
              </a:lnSpc>
            </a:pPr>
            <a:r>
              <a:rPr lang="en-US" dirty="0" smtClean="0"/>
              <a:t>Immerse students in </a:t>
            </a:r>
            <a:r>
              <a:rPr lang="en-US" b="1" dirty="0" smtClean="0"/>
              <a:t>reading</a:t>
            </a:r>
            <a:r>
              <a:rPr lang="en-US" dirty="0" smtClean="0"/>
              <a:t>: Kindles provided mobility so that students could read everywhere--on planes, trains, inside/outside their residence halls.  </a:t>
            </a:r>
          </a:p>
          <a:p>
            <a:pPr eaLnBrk="1" hangingPunct="1">
              <a:lnSpc>
                <a:spcPct val="90000"/>
              </a:lnSpc>
            </a:pPr>
            <a:r>
              <a:rPr lang="en-US" dirty="0" smtClean="0"/>
              <a:t>Improve </a:t>
            </a:r>
            <a:r>
              <a:rPr lang="en-US" b="1" dirty="0" smtClean="0"/>
              <a:t>writing</a:t>
            </a:r>
            <a:r>
              <a:rPr lang="en-US" dirty="0" smtClean="0"/>
              <a:t>: students transferred tutorial papers to their Kindles </a:t>
            </a:r>
          </a:p>
          <a:p>
            <a:pPr eaLnBrk="1" hangingPunct="1">
              <a:lnSpc>
                <a:spcPct val="90000"/>
              </a:lnSpc>
            </a:pPr>
            <a:r>
              <a:rPr lang="en-US" dirty="0" smtClean="0"/>
              <a:t>Improve </a:t>
            </a:r>
            <a:r>
              <a:rPr lang="en-US" b="1" dirty="0" smtClean="0"/>
              <a:t>presentation skills</a:t>
            </a:r>
            <a:r>
              <a:rPr lang="en-US" dirty="0" smtClean="0"/>
              <a:t>: used Kindles to present in class.  </a:t>
            </a:r>
          </a:p>
          <a:p>
            <a:pPr eaLnBrk="1" hangingPunct="1">
              <a:lnSpc>
                <a:spcPct val="90000"/>
              </a:lnSpc>
            </a:pPr>
            <a:r>
              <a:rPr lang="en-US" dirty="0" smtClean="0"/>
              <a:t>Familiarize students with </a:t>
            </a:r>
            <a:r>
              <a:rPr lang="en-US" b="1" dirty="0" smtClean="0"/>
              <a:t>locations abroad</a:t>
            </a:r>
            <a:r>
              <a:rPr lang="en-US" dirty="0" smtClean="0"/>
              <a:t>: loaded maps on Kindles to help find their way in new cities.  </a:t>
            </a:r>
          </a:p>
          <a:p>
            <a:pPr eaLnBrk="1" hangingPunct="1">
              <a:lnSpc>
                <a:spcPct val="90000"/>
              </a:lnSpc>
            </a:pPr>
            <a:r>
              <a:rPr lang="en-US" b="1" dirty="0" smtClean="0"/>
              <a:t>Bring ancient culture to life</a:t>
            </a:r>
            <a:r>
              <a:rPr lang="en-US" dirty="0" smtClean="0"/>
              <a:t>: used Kindles to present scenes from Greek tragedies on the very locations where they were first performed.  </a:t>
            </a:r>
          </a:p>
        </p:txBody>
      </p:sp>
      <p:sp>
        <p:nvSpPr>
          <p:cNvPr id="40963" name="Slide Number Placeholder 3"/>
          <p:cNvSpPr>
            <a:spLocks noGrp="1"/>
          </p:cNvSpPr>
          <p:nvPr>
            <p:ph type="sldNum" sz="quarter" idx="4294967295"/>
          </p:nvPr>
        </p:nvSpPr>
        <p:spPr bwMode="auto">
          <a:xfrm>
            <a:off x="8531225" y="5648325"/>
            <a:ext cx="549275" cy="396875"/>
          </a:xfrm>
          <a:prstGeom prst="bracketPair">
            <a:avLst>
              <a:gd name="adj" fmla="val 17949"/>
            </a:avLst>
          </a:prstGeom>
          <a:noFill/>
          <a:ln>
            <a:round/>
            <a:headEnd/>
            <a:tailEnd/>
          </a:ln>
        </p:spPr>
        <p:txBody>
          <a:bodyPr/>
          <a:lstStyle/>
          <a:p>
            <a:fld id="{C1F63B12-7D7E-4328-AB73-B07019CD13B1}" type="slidenum">
              <a:rPr lang="en-US"/>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2400" y="457200"/>
            <a:ext cx="8763000" cy="1143000"/>
          </a:xfrm>
        </p:spPr>
        <p:txBody>
          <a:bodyPr/>
          <a:lstStyle/>
          <a:p>
            <a:pPr eaLnBrk="1" hangingPunct="1">
              <a:defRPr/>
            </a:pPr>
            <a:r>
              <a:rPr lang="en-US" dirty="0" smtClean="0">
                <a:cs typeface="+mj-cs"/>
              </a:rPr>
              <a:t>Four fundamental uses for mobile technology in study abroad programs</a:t>
            </a:r>
            <a:br>
              <a:rPr lang="en-US" dirty="0" smtClean="0">
                <a:cs typeface="+mj-cs"/>
              </a:rPr>
            </a:br>
            <a:r>
              <a:rPr lang="en-US" sz="1000" u="sng" dirty="0" smtClean="0">
                <a:hlinkClick r:id="rId2"/>
              </a:rPr>
              <a:t>http://public.clunet.edu/~brint/OxfordKindle/CLU%20Oxford%20Kindle%20FINAL.avi</a:t>
            </a:r>
            <a:r>
              <a:rPr lang="en-US" dirty="0" smtClean="0">
                <a:cs typeface="+mj-cs"/>
              </a:rPr>
              <a:t/>
            </a:r>
            <a:br>
              <a:rPr lang="en-US" dirty="0" smtClean="0">
                <a:cs typeface="+mj-cs"/>
              </a:rPr>
            </a:br>
            <a:endParaRPr lang="en-US" dirty="0" smtClean="0">
              <a:cs typeface="+mj-cs"/>
            </a:endParaRPr>
          </a:p>
        </p:txBody>
      </p:sp>
      <p:sp>
        <p:nvSpPr>
          <p:cNvPr id="39938" name="Content Placeholder 2"/>
          <p:cNvSpPr>
            <a:spLocks noGrp="1"/>
          </p:cNvSpPr>
          <p:nvPr>
            <p:ph idx="1"/>
          </p:nvPr>
        </p:nvSpPr>
        <p:spPr>
          <a:xfrm>
            <a:off x="0" y="1828800"/>
            <a:ext cx="9144000" cy="4114800"/>
          </a:xfrm>
        </p:spPr>
        <p:txBody>
          <a:bodyPr/>
          <a:lstStyle/>
          <a:p>
            <a:pPr eaLnBrk="1" hangingPunct="1">
              <a:lnSpc>
                <a:spcPct val="70000"/>
              </a:lnSpc>
            </a:pPr>
            <a:r>
              <a:rPr lang="en-US" sz="2400" i="1" dirty="0" smtClean="0"/>
              <a:t>Reading</a:t>
            </a:r>
            <a:r>
              <a:rPr lang="en-US" sz="2400" dirty="0" smtClean="0"/>
              <a:t>: The Oxford Program students read thousands of pages. Kindles or like devices are essential.  Not only are they invaluable on long trips, they allow for many other options as well.</a:t>
            </a:r>
          </a:p>
          <a:p>
            <a:pPr eaLnBrk="1" hangingPunct="1">
              <a:lnSpc>
                <a:spcPct val="70000"/>
              </a:lnSpc>
              <a:buFontTx/>
              <a:buNone/>
            </a:pPr>
            <a:r>
              <a:rPr lang="en-US" sz="2400" dirty="0" smtClean="0"/>
              <a:t> </a:t>
            </a:r>
          </a:p>
          <a:p>
            <a:pPr eaLnBrk="1" hangingPunct="1">
              <a:lnSpc>
                <a:spcPct val="70000"/>
              </a:lnSpc>
            </a:pPr>
            <a:r>
              <a:rPr lang="en-US" sz="2400" i="1" dirty="0" smtClean="0"/>
              <a:t>Exploring</a:t>
            </a:r>
            <a:r>
              <a:rPr lang="en-US" sz="2400" dirty="0" smtClean="0"/>
              <a:t>:  Static maps in the Kindles and GPS navigation and mapping applications on iPads allow students to locate their position in real time and find their way back home.</a:t>
            </a:r>
          </a:p>
          <a:p>
            <a:pPr eaLnBrk="1" hangingPunct="1">
              <a:lnSpc>
                <a:spcPct val="70000"/>
              </a:lnSpc>
              <a:buFontTx/>
              <a:buNone/>
            </a:pPr>
            <a:r>
              <a:rPr lang="en-US" sz="2400" dirty="0" smtClean="0"/>
              <a:t> </a:t>
            </a:r>
          </a:p>
          <a:p>
            <a:pPr eaLnBrk="1" hangingPunct="1">
              <a:lnSpc>
                <a:spcPct val="70000"/>
              </a:lnSpc>
            </a:pPr>
            <a:r>
              <a:rPr lang="en-US" sz="2400" i="1" dirty="0" smtClean="0"/>
              <a:t>Connecting</a:t>
            </a:r>
            <a:r>
              <a:rPr lang="en-US" sz="2400" dirty="0" smtClean="0"/>
              <a:t>:  Using a common device to connect students and the faculty director is crucial for a travel program. Often US Cell phones do not operate properly and students do not always top-up their European sim cards. Instant Messaging, Texting, and Email are all compatible with the IPad. </a:t>
            </a:r>
          </a:p>
          <a:p>
            <a:pPr eaLnBrk="1" hangingPunct="1">
              <a:lnSpc>
                <a:spcPct val="70000"/>
              </a:lnSpc>
            </a:pPr>
            <a:endParaRPr lang="en-US" sz="2400" dirty="0" smtClean="0"/>
          </a:p>
          <a:p>
            <a:pPr eaLnBrk="1" hangingPunct="1">
              <a:lnSpc>
                <a:spcPct val="70000"/>
              </a:lnSpc>
            </a:pPr>
            <a:r>
              <a:rPr lang="en-US" sz="2400" dirty="0" smtClean="0"/>
              <a:t>Connectivity:  Internet access is central to the program’s educational mission.  Even in Oxford, the Internet is dodgy.  WiFi and 3G capabilities make a significant difference.</a:t>
            </a:r>
          </a:p>
          <a:p>
            <a:pPr eaLnBrk="1" hangingPunct="1">
              <a:lnSpc>
                <a:spcPct val="70000"/>
              </a:lnSpc>
            </a:pPr>
            <a:endParaRPr lang="en-US" sz="1600" dirty="0" smtClean="0"/>
          </a:p>
        </p:txBody>
      </p:sp>
      <p:sp>
        <p:nvSpPr>
          <p:cNvPr id="39939" name="Slide Number Placeholder 3"/>
          <p:cNvSpPr>
            <a:spLocks noGrp="1"/>
          </p:cNvSpPr>
          <p:nvPr>
            <p:ph type="sldNum" sz="quarter" idx="4294967295"/>
          </p:nvPr>
        </p:nvSpPr>
        <p:spPr bwMode="auto">
          <a:xfrm>
            <a:off x="8531225" y="5648325"/>
            <a:ext cx="549275" cy="396875"/>
          </a:xfrm>
          <a:prstGeom prst="bracketPair">
            <a:avLst>
              <a:gd name="adj" fmla="val 17949"/>
            </a:avLst>
          </a:prstGeom>
          <a:noFill/>
          <a:ln>
            <a:round/>
            <a:headEnd/>
            <a:tailEnd/>
          </a:ln>
        </p:spPr>
        <p:txBody>
          <a:bodyPr/>
          <a:lstStyle/>
          <a:p>
            <a:fld id="{5EE91945-0191-4708-81C0-EDA9DBD4CBAA}" type="slidenum">
              <a:rPr lang="en-US"/>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lum bright="40000" contrast="-71000"/>
          </a:blip>
          <a:srcRect/>
          <a:stretch>
            <a:fillRect/>
          </a:stretch>
        </p:blipFill>
        <p:spPr bwMode="auto">
          <a:xfrm>
            <a:off x="1" y="0"/>
            <a:ext cx="10439400" cy="6858000"/>
          </a:xfrm>
          <a:prstGeom prst="rect">
            <a:avLst/>
          </a:prstGeom>
          <a:noFill/>
          <a:ln w="9525">
            <a:noFill/>
            <a:miter lim="800000"/>
            <a:headEnd/>
            <a:tailEnd/>
          </a:ln>
          <a:effectLst/>
        </p:spPr>
      </p:pic>
      <p:sp>
        <p:nvSpPr>
          <p:cNvPr id="2" name="Title 1"/>
          <p:cNvSpPr>
            <a:spLocks noGrp="1"/>
          </p:cNvSpPr>
          <p:nvPr>
            <p:ph type="title"/>
          </p:nvPr>
        </p:nvSpPr>
        <p:spPr>
          <a:xfrm>
            <a:off x="1752600" y="304800"/>
            <a:ext cx="7772400" cy="1143000"/>
          </a:xfrm>
        </p:spPr>
        <p:txBody>
          <a:bodyPr/>
          <a:lstStyle/>
          <a:p>
            <a:r>
              <a:rPr lang="en-US" dirty="0" smtClean="0"/>
              <a:t>Plans for Using iPads in Future Study Abroad Programs</a:t>
            </a:r>
            <a:endParaRPr lang="en-US" dirty="0"/>
          </a:p>
        </p:txBody>
      </p:sp>
      <p:sp>
        <p:nvSpPr>
          <p:cNvPr id="3" name="Content Placeholder 2"/>
          <p:cNvSpPr>
            <a:spLocks noGrp="1"/>
          </p:cNvSpPr>
          <p:nvPr>
            <p:ph idx="1"/>
          </p:nvPr>
        </p:nvSpPr>
        <p:spPr>
          <a:xfrm>
            <a:off x="228600" y="1981200"/>
            <a:ext cx="8915400" cy="3962400"/>
          </a:xfrm>
        </p:spPr>
        <p:txBody>
          <a:bodyPr/>
          <a:lstStyle/>
          <a:p>
            <a:r>
              <a:rPr lang="en-US" b="1" dirty="0" smtClean="0"/>
              <a:t>A new iPad pilot project can further exploit  the e-readers’ potential for fulfilling the promise of ubiquitous learning abroad. </a:t>
            </a:r>
          </a:p>
          <a:p>
            <a:r>
              <a:rPr lang="en-US" b="1" dirty="0" smtClean="0"/>
              <a:t>Students will create “Trip-Journals” as they explore European cities, journals they can share on Facebook and through Google Earth. </a:t>
            </a:r>
          </a:p>
          <a:p>
            <a:r>
              <a:rPr lang="en-US" b="1" dirty="0" smtClean="0"/>
              <a:t>The Trip-Journal app has navigation capabilities, personal photo storage, and descriptions on Google Earth maps</a:t>
            </a:r>
            <a:endParaRPr lang="en-US" dirty="0" smtClean="0"/>
          </a:p>
          <a:p>
            <a:r>
              <a:rPr lang="en-US" u="sng" dirty="0" smtClean="0">
                <a:hlinkClick r:id="rId3"/>
              </a:rPr>
              <a:t>http://www.trip-journal.com/features/features/</a:t>
            </a:r>
            <a:endParaRPr lang="en-US" u="sng"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lum bright="48000" contrast="-80000"/>
          </a:blip>
          <a:srcRect/>
          <a:stretch>
            <a:fillRect/>
          </a:stretch>
        </p:blipFill>
        <p:spPr bwMode="auto">
          <a:xfrm>
            <a:off x="-49486" y="1"/>
            <a:ext cx="9193486" cy="6939930"/>
          </a:xfrm>
          <a:prstGeom prst="rect">
            <a:avLst/>
          </a:prstGeom>
          <a:noFill/>
          <a:ln w="9525">
            <a:noFill/>
            <a:miter lim="800000"/>
            <a:headEnd/>
            <a:tailEnd/>
          </a:ln>
          <a:effectLst/>
        </p:spPr>
      </p:pic>
      <p:sp>
        <p:nvSpPr>
          <p:cNvPr id="33794" name="Title 1"/>
          <p:cNvSpPr>
            <a:spLocks noGrp="1"/>
          </p:cNvSpPr>
          <p:nvPr>
            <p:ph type="title"/>
          </p:nvPr>
        </p:nvSpPr>
        <p:spPr>
          <a:xfrm>
            <a:off x="609600" y="0"/>
            <a:ext cx="7772400" cy="1143000"/>
          </a:xfrm>
        </p:spPr>
        <p:txBody>
          <a:bodyPr/>
          <a:lstStyle/>
          <a:p>
            <a:pPr eaLnBrk="1" hangingPunct="1">
              <a:defRPr/>
            </a:pPr>
            <a:r>
              <a:rPr lang="en-US" dirty="0" smtClean="0">
                <a:cs typeface="+mj-cs"/>
              </a:rPr>
              <a:t>A Cityscape of Rome</a:t>
            </a:r>
          </a:p>
        </p:txBody>
      </p:sp>
      <p:sp>
        <p:nvSpPr>
          <p:cNvPr id="43010" name="Content Placeholder 2"/>
          <p:cNvSpPr>
            <a:spLocks noGrp="1"/>
          </p:cNvSpPr>
          <p:nvPr>
            <p:ph idx="1"/>
          </p:nvPr>
        </p:nvSpPr>
        <p:spPr>
          <a:xfrm>
            <a:off x="0" y="1219200"/>
            <a:ext cx="9144000" cy="4724400"/>
          </a:xfrm>
        </p:spPr>
        <p:txBody>
          <a:bodyPr/>
          <a:lstStyle/>
          <a:p>
            <a:pPr eaLnBrk="1" hangingPunct="1"/>
            <a:r>
              <a:rPr lang="en-US" dirty="0" smtClean="0"/>
              <a:t>In the “Politics and the Arts” travel seminar, students study urban design and the use of public space in Rome,  including the history and use of specific piazzas.  </a:t>
            </a:r>
          </a:p>
          <a:p>
            <a:pPr eaLnBrk="1" hangingPunct="1"/>
            <a:r>
              <a:rPr lang="en-US" dirty="0" smtClean="0"/>
              <a:t>Passing over parts of the piazzas on a Goggle map that describes and gives the history of the site, Students can use “Trip Journal” and a camera to create their own </a:t>
            </a:r>
            <a:r>
              <a:rPr lang="en-US" altLang="en-US" dirty="0" smtClean="0"/>
              <a:t>“</a:t>
            </a:r>
            <a:r>
              <a:rPr lang="en-US" dirty="0" smtClean="0"/>
              <a:t>cityscape.</a:t>
            </a:r>
            <a:r>
              <a:rPr lang="en-US" altLang="en-US" dirty="0" smtClean="0"/>
              <a:t>”</a:t>
            </a:r>
            <a:r>
              <a:rPr lang="en-US" dirty="0" smtClean="0"/>
              <a:t>  </a:t>
            </a:r>
          </a:p>
          <a:p>
            <a:pPr eaLnBrk="1" hangingPunct="1"/>
            <a:r>
              <a:rPr lang="en-US" dirty="0" smtClean="0"/>
              <a:t>These maps can be saved so that each year new areas can be investigated and added to a growing cityscape of Rome.</a:t>
            </a:r>
          </a:p>
        </p:txBody>
      </p:sp>
      <p:sp>
        <p:nvSpPr>
          <p:cNvPr id="43011" name="Slide Number Placeholder 3"/>
          <p:cNvSpPr>
            <a:spLocks noGrp="1"/>
          </p:cNvSpPr>
          <p:nvPr>
            <p:ph type="sldNum" sz="quarter" idx="4294967295"/>
          </p:nvPr>
        </p:nvSpPr>
        <p:spPr bwMode="auto">
          <a:xfrm>
            <a:off x="8531225" y="5648325"/>
            <a:ext cx="549275" cy="396875"/>
          </a:xfrm>
          <a:prstGeom prst="bracketPair">
            <a:avLst>
              <a:gd name="adj" fmla="val 17949"/>
            </a:avLst>
          </a:prstGeom>
          <a:noFill/>
          <a:ln>
            <a:round/>
            <a:headEnd/>
            <a:tailEnd/>
          </a:ln>
        </p:spPr>
        <p:txBody>
          <a:bodyPr/>
          <a:lstStyle/>
          <a:p>
            <a:fld id="{CB334256-E62E-45E6-8F4C-FAF8EFECB6EF}" type="slidenum">
              <a:rPr lang="en-US"/>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lum bright="71000" contrast="-44000"/>
          </a:blip>
          <a:srcRect/>
          <a:stretch>
            <a:fillRect/>
          </a:stretch>
        </p:blipFill>
        <p:spPr bwMode="auto">
          <a:xfrm>
            <a:off x="-1524000" y="-1447800"/>
            <a:ext cx="12192000" cy="9753600"/>
          </a:xfrm>
          <a:prstGeom prst="rect">
            <a:avLst/>
          </a:prstGeom>
          <a:noFill/>
          <a:ln w="9525">
            <a:noFill/>
            <a:miter lim="800000"/>
            <a:headEnd/>
            <a:tailEnd/>
          </a:ln>
        </p:spPr>
      </p:pic>
      <p:sp>
        <p:nvSpPr>
          <p:cNvPr id="34818" name="Title 1"/>
          <p:cNvSpPr>
            <a:spLocks noGrp="1"/>
          </p:cNvSpPr>
          <p:nvPr>
            <p:ph type="title"/>
          </p:nvPr>
        </p:nvSpPr>
        <p:spPr>
          <a:xfrm>
            <a:off x="685800" y="381000"/>
            <a:ext cx="7772400" cy="1143000"/>
          </a:xfrm>
        </p:spPr>
        <p:txBody>
          <a:bodyPr/>
          <a:lstStyle/>
          <a:p>
            <a:pPr eaLnBrk="1" hangingPunct="1">
              <a:defRPr/>
            </a:pPr>
            <a:r>
              <a:rPr lang="en-US" dirty="0" smtClean="0">
                <a:cs typeface="+mj-cs"/>
              </a:rPr>
              <a:t>Medieval and Renaissance Architecture in Florence</a:t>
            </a:r>
            <a:br>
              <a:rPr lang="en-US" dirty="0" smtClean="0">
                <a:cs typeface="+mj-cs"/>
              </a:rPr>
            </a:br>
            <a:endParaRPr lang="en-US" dirty="0" smtClean="0">
              <a:cs typeface="+mj-cs"/>
            </a:endParaRPr>
          </a:p>
        </p:txBody>
      </p:sp>
      <p:sp>
        <p:nvSpPr>
          <p:cNvPr id="44034" name="Content Placeholder 2"/>
          <p:cNvSpPr>
            <a:spLocks noGrp="1"/>
          </p:cNvSpPr>
          <p:nvPr>
            <p:ph idx="1"/>
          </p:nvPr>
        </p:nvSpPr>
        <p:spPr>
          <a:xfrm>
            <a:off x="0" y="1219200"/>
            <a:ext cx="9144000" cy="4495800"/>
          </a:xfrm>
        </p:spPr>
        <p:txBody>
          <a:bodyPr/>
          <a:lstStyle/>
          <a:p>
            <a:pPr eaLnBrk="1" hangingPunct="1"/>
            <a:r>
              <a:rPr lang="en-US" dirty="0" smtClean="0"/>
              <a:t>In Florence, we study Dante and Machiavelli as representatives of Florentine Medieval and Renaissance thought.  </a:t>
            </a:r>
          </a:p>
          <a:p>
            <a:pPr eaLnBrk="1" hangingPunct="1"/>
            <a:r>
              <a:rPr lang="en-US" dirty="0" smtClean="0"/>
              <a:t>Students trace the architecture of Medieval and Renaissance Florence in a photographic/video essay.  Like the cityscape of Rome, these visual essays can be associated with specific locations on a Google map through the use of the Trip Journal application.  </a:t>
            </a:r>
          </a:p>
          <a:p>
            <a:pPr eaLnBrk="1" hangingPunct="1"/>
            <a:r>
              <a:rPr lang="en-US" dirty="0" smtClean="0"/>
              <a:t>We can then begin to see the outlines of Medieval and Renaissance Florence as each year</a:t>
            </a:r>
            <a:r>
              <a:rPr lang="en-US" altLang="en-US" dirty="0" smtClean="0"/>
              <a:t>’</a:t>
            </a:r>
            <a:r>
              <a:rPr lang="en-US" dirty="0" smtClean="0"/>
              <a:t>s students add to this architectural map.</a:t>
            </a:r>
          </a:p>
          <a:p>
            <a:pPr eaLnBrk="1" hangingPunct="1"/>
            <a:endParaRPr lang="en-US" dirty="0" smtClean="0"/>
          </a:p>
        </p:txBody>
      </p:sp>
      <p:sp>
        <p:nvSpPr>
          <p:cNvPr id="44035" name="Slide Number Placeholder 3"/>
          <p:cNvSpPr>
            <a:spLocks noGrp="1"/>
          </p:cNvSpPr>
          <p:nvPr>
            <p:ph type="sldNum" sz="quarter" idx="4294967295"/>
          </p:nvPr>
        </p:nvSpPr>
        <p:spPr bwMode="auto">
          <a:xfrm>
            <a:off x="8531225" y="5648325"/>
            <a:ext cx="549275" cy="396875"/>
          </a:xfrm>
          <a:prstGeom prst="bracketPair">
            <a:avLst>
              <a:gd name="adj" fmla="val 17949"/>
            </a:avLst>
          </a:prstGeom>
          <a:noFill/>
          <a:ln>
            <a:round/>
            <a:headEnd/>
            <a:tailEnd/>
          </a:ln>
        </p:spPr>
        <p:txBody>
          <a:bodyPr/>
          <a:lstStyle/>
          <a:p>
            <a:fld id="{912E5FF5-EFF4-44D8-9D0A-214FC6C51326}" type="slidenum">
              <a:rPr lang="en-US"/>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lum bright="55000" contrast="-74000"/>
          </a:blip>
          <a:srcRect/>
          <a:stretch>
            <a:fillRect/>
          </a:stretch>
        </p:blipFill>
        <p:spPr bwMode="auto">
          <a:xfrm>
            <a:off x="-51177" y="0"/>
            <a:ext cx="9160965" cy="6858000"/>
          </a:xfrm>
          <a:prstGeom prst="rect">
            <a:avLst/>
          </a:prstGeom>
          <a:noFill/>
          <a:ln w="9525">
            <a:noFill/>
            <a:miter lim="800000"/>
            <a:headEnd/>
            <a:tailEnd/>
          </a:ln>
          <a:effectLst/>
        </p:spPr>
      </p:pic>
      <p:sp>
        <p:nvSpPr>
          <p:cNvPr id="35842" name="Title 1"/>
          <p:cNvSpPr>
            <a:spLocks noGrp="1"/>
          </p:cNvSpPr>
          <p:nvPr>
            <p:ph type="title"/>
          </p:nvPr>
        </p:nvSpPr>
        <p:spPr/>
        <p:txBody>
          <a:bodyPr/>
          <a:lstStyle/>
          <a:p>
            <a:pPr eaLnBrk="1" hangingPunct="1">
              <a:defRPr/>
            </a:pPr>
            <a:r>
              <a:rPr lang="en-US" dirty="0" smtClean="0">
                <a:cs typeface="+mj-cs"/>
              </a:rPr>
              <a:t>Restaurant Review Map</a:t>
            </a:r>
          </a:p>
        </p:txBody>
      </p:sp>
      <p:sp>
        <p:nvSpPr>
          <p:cNvPr id="45058" name="Content Placeholder 2"/>
          <p:cNvSpPr>
            <a:spLocks noGrp="1"/>
          </p:cNvSpPr>
          <p:nvPr>
            <p:ph idx="1"/>
          </p:nvPr>
        </p:nvSpPr>
        <p:spPr/>
        <p:txBody>
          <a:bodyPr/>
          <a:lstStyle/>
          <a:p>
            <a:pPr eaLnBrk="1" hangingPunct="1"/>
            <a:r>
              <a:rPr lang="en-US" dirty="0" smtClean="0"/>
              <a:t>Throughout their travels, students write restaurant reviews in exchange for dinner stipends.  The database of these reviews grows every year.  </a:t>
            </a:r>
          </a:p>
          <a:p>
            <a:pPr eaLnBrk="1" hangingPunct="1"/>
            <a:r>
              <a:rPr lang="en-US" dirty="0" smtClean="0"/>
              <a:t>Using Trip Journal’s mapping feature, we can embed the reviews at the location of the restaurant creating a restaurant review map of London, Paris, Nice, Rome, Florence, and Barcelona.</a:t>
            </a:r>
          </a:p>
          <a:p>
            <a:pPr eaLnBrk="1" hangingPunct="1"/>
            <a:endParaRPr lang="en-US" dirty="0" smtClean="0"/>
          </a:p>
        </p:txBody>
      </p:sp>
      <p:sp>
        <p:nvSpPr>
          <p:cNvPr id="45059" name="Slide Number Placeholder 3"/>
          <p:cNvSpPr>
            <a:spLocks noGrp="1"/>
          </p:cNvSpPr>
          <p:nvPr>
            <p:ph type="sldNum" sz="quarter" idx="4294967295"/>
          </p:nvPr>
        </p:nvSpPr>
        <p:spPr bwMode="auto">
          <a:xfrm>
            <a:off x="8531225" y="5648325"/>
            <a:ext cx="549275" cy="396875"/>
          </a:xfrm>
          <a:prstGeom prst="bracketPair">
            <a:avLst>
              <a:gd name="adj" fmla="val 17949"/>
            </a:avLst>
          </a:prstGeom>
          <a:noFill/>
          <a:ln>
            <a:round/>
            <a:headEnd/>
            <a:tailEnd/>
          </a:ln>
        </p:spPr>
        <p:txBody>
          <a:bodyPr/>
          <a:lstStyle/>
          <a:p>
            <a:fld id="{16ABD71F-7FC9-4EEE-ABC2-622717C58D18}" type="slidenum">
              <a:rPr lang="en-US"/>
              <a:pPr/>
              <a:t>36</a:t>
            </a:fld>
            <a:endParaRPr lang="en-US" dirty="0"/>
          </a:p>
        </p:txBody>
      </p:sp>
      <p:sp>
        <p:nvSpPr>
          <p:cNvPr id="6" name="TextBox 5"/>
          <p:cNvSpPr txBox="1"/>
          <p:nvPr/>
        </p:nvSpPr>
        <p:spPr>
          <a:xfrm>
            <a:off x="7391400" y="6248400"/>
            <a:ext cx="835485" cy="461665"/>
          </a:xfrm>
          <a:prstGeom prst="rect">
            <a:avLst/>
          </a:prstGeom>
          <a:noFill/>
        </p:spPr>
        <p:txBody>
          <a:bodyPr wrap="none" rtlCol="0">
            <a:spAutoFit/>
          </a:bodyPr>
          <a:lstStyle/>
          <a:p>
            <a:r>
              <a:rPr lang="en-US" dirty="0" smtClean="0">
                <a:hlinkClick r:id="rId3" action="ppaction://hlinksldjump"/>
              </a:rPr>
              <a:t>back</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2438400" y="838200"/>
            <a:ext cx="6705600" cy="1143000"/>
          </a:xfrm>
        </p:spPr>
        <p:txBody>
          <a:bodyPr/>
          <a:lstStyle/>
          <a:p>
            <a:pPr algn="ctr" eaLnBrk="1" hangingPunct="1">
              <a:defRPr/>
            </a:pPr>
            <a:r>
              <a:rPr lang="en-US" sz="6000" dirty="0" smtClean="0">
                <a:cs typeface="+mj-cs"/>
              </a:rPr>
              <a:t>Business</a:t>
            </a:r>
            <a:br>
              <a:rPr lang="en-US" sz="6000" dirty="0" smtClean="0">
                <a:cs typeface="+mj-cs"/>
              </a:rPr>
            </a:br>
            <a:r>
              <a:rPr lang="en-US" sz="6000" dirty="0" smtClean="0">
                <a:cs typeface="+mj-cs"/>
              </a:rPr>
              <a:t>Communication</a:t>
            </a:r>
            <a:endParaRPr lang="en-US" sz="6000" dirty="0" smtClean="0">
              <a:solidFill>
                <a:schemeClr val="bg1"/>
              </a:solidFill>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ltLang="ja-JP" dirty="0" smtClean="0"/>
              <a:t>Three Sections of a Business Communication </a:t>
            </a:r>
            <a:r>
              <a:rPr lang="en-US" altLang="ja-JP" dirty="0" smtClean="0"/>
              <a:t>Course:</a:t>
            </a:r>
            <a:r>
              <a:rPr lang="en-US" altLang="ja-JP" dirty="0" smtClean="0"/>
              <a:t/>
            </a:r>
            <a:br>
              <a:rPr lang="en-US" altLang="ja-JP" dirty="0" smtClean="0"/>
            </a:br>
            <a:r>
              <a:rPr lang="en-US" altLang="ja-JP" dirty="0" smtClean="0"/>
              <a:t>Objectives</a:t>
            </a:r>
            <a:endParaRPr lang="en-US" dirty="0"/>
          </a:p>
        </p:txBody>
      </p:sp>
      <p:sp>
        <p:nvSpPr>
          <p:cNvPr id="3" name="Content Placeholder 2"/>
          <p:cNvSpPr>
            <a:spLocks noGrp="1"/>
          </p:cNvSpPr>
          <p:nvPr>
            <p:ph idx="1"/>
          </p:nvPr>
        </p:nvSpPr>
        <p:spPr/>
        <p:txBody>
          <a:bodyPr/>
          <a:lstStyle/>
          <a:p>
            <a:r>
              <a:rPr lang="en-US" dirty="0" smtClean="0"/>
              <a:t>Understand that the rules and language of business discourse communities are usually internal to those communities,</a:t>
            </a:r>
          </a:p>
          <a:p>
            <a:r>
              <a:rPr lang="en-US" dirty="0" smtClean="0"/>
              <a:t>Develop skills in understanding and using the shared vocabulary of selected business communities,</a:t>
            </a:r>
          </a:p>
          <a:p>
            <a:r>
              <a:rPr lang="en-US" dirty="0" smtClean="0"/>
              <a:t>Learn to standardize their discussions within the parameters set by a discourse community.</a:t>
            </a:r>
            <a:endParaRPr lang="en-US" dirty="0"/>
          </a:p>
        </p:txBody>
      </p:sp>
      <p:pic>
        <p:nvPicPr>
          <p:cNvPr id="4098"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4100" name="Picture 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600" dirty="0" smtClean="0"/>
              <a:t>Methodology</a:t>
            </a:r>
            <a:endParaRPr lang="en-US" sz="3600" dirty="0"/>
          </a:p>
        </p:txBody>
      </p:sp>
      <p:sp>
        <p:nvSpPr>
          <p:cNvPr id="3" name="Content Placeholder 2"/>
          <p:cNvSpPr>
            <a:spLocks noGrp="1"/>
          </p:cNvSpPr>
          <p:nvPr>
            <p:ph idx="1"/>
          </p:nvPr>
        </p:nvSpPr>
        <p:spPr>
          <a:xfrm>
            <a:off x="0" y="1524000"/>
            <a:ext cx="9144000" cy="3962400"/>
          </a:xfrm>
        </p:spPr>
        <p:txBody>
          <a:bodyPr/>
          <a:lstStyle/>
          <a:p>
            <a:r>
              <a:rPr lang="en-US" dirty="0" smtClean="0"/>
              <a:t>Section 1 students used the e-reader</a:t>
            </a:r>
            <a:r>
              <a:rPr lang="ja-JP" altLang="en-US" smtClean="0"/>
              <a:t>’</a:t>
            </a:r>
            <a:r>
              <a:rPr lang="en-US" altLang="ja-JP" dirty="0" smtClean="0"/>
              <a:t>s internal functions to look up unfamiliar words and phrases and store them in the </a:t>
            </a:r>
            <a:r>
              <a:rPr lang="ja-JP" altLang="en-US" smtClean="0"/>
              <a:t>“</a:t>
            </a:r>
            <a:r>
              <a:rPr lang="en-US" altLang="ja-JP" dirty="0" smtClean="0"/>
              <a:t>clippings</a:t>
            </a:r>
            <a:r>
              <a:rPr lang="ja-JP" altLang="en-US" smtClean="0"/>
              <a:t>”</a:t>
            </a:r>
            <a:r>
              <a:rPr lang="en-US" altLang="ja-JP" dirty="0" smtClean="0"/>
              <a:t> sections, creating a customized business thesaurus. </a:t>
            </a:r>
          </a:p>
          <a:p>
            <a:r>
              <a:rPr lang="en-US" altLang="ja-JP" dirty="0" smtClean="0"/>
              <a:t>Section 2 students were provided only with a link to the Oxford American Dictionary on the University</a:t>
            </a:r>
            <a:r>
              <a:rPr lang="ja-JP" altLang="en-US" smtClean="0"/>
              <a:t>’</a:t>
            </a:r>
            <a:r>
              <a:rPr lang="en-US" altLang="ja-JP" dirty="0" smtClean="0"/>
              <a:t>s Blackboard system. </a:t>
            </a:r>
          </a:p>
          <a:p>
            <a:r>
              <a:rPr lang="en-US" altLang="ja-JP" dirty="0" smtClean="0"/>
              <a:t>Section 3 students were given no explicit instruction for looking up unfamiliar words.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b="1" cap="small" dirty="0" smtClean="0"/>
              <a:t>Higher Education Is Helping to Determine the Shape of This Revolution</a:t>
            </a:r>
            <a:r>
              <a:rPr lang="en-US" sz="9600" b="1" dirty="0" smtClean="0"/>
              <a:t/>
            </a:r>
            <a:br>
              <a:rPr lang="en-US" sz="9600" b="1" dirty="0" smtClean="0"/>
            </a:br>
            <a:endParaRPr lang="en-US" dirty="0"/>
          </a:p>
        </p:txBody>
      </p:sp>
      <p:sp>
        <p:nvSpPr>
          <p:cNvPr id="4099" name="Content Placeholder 2"/>
          <p:cNvSpPr>
            <a:spLocks noGrp="1"/>
          </p:cNvSpPr>
          <p:nvPr>
            <p:ph idx="1"/>
          </p:nvPr>
        </p:nvSpPr>
        <p:spPr/>
        <p:txBody>
          <a:bodyPr/>
          <a:lstStyle/>
          <a:p>
            <a:pPr eaLnBrk="1" hangingPunct="1"/>
            <a:r>
              <a:rPr lang="en-US" sz="3900" dirty="0" smtClean="0"/>
              <a:t>Our determination need not be haphazard</a:t>
            </a:r>
          </a:p>
          <a:p>
            <a:pPr eaLnBrk="1" hangingPunct="1"/>
            <a:r>
              <a:rPr lang="en-US" sz="3900" dirty="0" smtClean="0"/>
              <a:t>The academy’s pedagogical experience and best practices are valuable and applicable to the use of  e-books and e-readers in higher education. </a:t>
            </a:r>
          </a:p>
          <a:p>
            <a:pPr eaLnBrk="1" hangingPunct="1"/>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altLang="ja-JP" dirty="0" smtClean="0"/>
              <a:t>Business Communications Outcomes</a:t>
            </a:r>
            <a:endParaRPr lang="en-US" dirty="0"/>
          </a:p>
        </p:txBody>
      </p:sp>
      <p:sp>
        <p:nvSpPr>
          <p:cNvPr id="3" name="Content Placeholder 2"/>
          <p:cNvSpPr>
            <a:spLocks noGrp="1"/>
          </p:cNvSpPr>
          <p:nvPr>
            <p:ph idx="1"/>
          </p:nvPr>
        </p:nvSpPr>
        <p:spPr>
          <a:xfrm>
            <a:off x="0" y="990600"/>
            <a:ext cx="9144000" cy="3962400"/>
          </a:xfrm>
        </p:spPr>
        <p:txBody>
          <a:bodyPr/>
          <a:lstStyle/>
          <a:p>
            <a:r>
              <a:rPr lang="en-US" dirty="0" smtClean="0"/>
              <a:t>Students in all sections completed brief comprehension quizzes on the readings. </a:t>
            </a:r>
          </a:p>
          <a:p>
            <a:pPr lvl="1"/>
            <a:r>
              <a:rPr lang="en-US" altLang="ja-JP" sz="1800" i="1" dirty="0" smtClean="0"/>
              <a:t>The Wall Street Journal, The Economist, The Financial Times, Bloomberg Businessweek, Forbes, Harvard Business Review, </a:t>
            </a:r>
            <a:r>
              <a:rPr lang="en-US" altLang="ja-JP" sz="1800" dirty="0" smtClean="0"/>
              <a:t>and</a:t>
            </a:r>
            <a:r>
              <a:rPr lang="en-US" altLang="ja-JP" sz="1800" i="1" dirty="0" smtClean="0"/>
              <a:t> China International Business</a:t>
            </a:r>
            <a:r>
              <a:rPr lang="en-US" altLang="ja-JP" sz="1800" dirty="0" smtClean="0"/>
              <a:t> and o</a:t>
            </a:r>
            <a:r>
              <a:rPr lang="en-US" sz="1800" dirty="0" smtClean="0"/>
              <a:t>ther academic and trade publications (journals, newsletters, etc.) </a:t>
            </a:r>
          </a:p>
          <a:p>
            <a:pPr lvl="1"/>
            <a:r>
              <a:rPr lang="en-US" sz="1800" dirty="0" smtClean="0"/>
              <a:t>Company and professional society web sites (e.g., Federal or State Bar Association, the National Association of State Foresters, Society for Technical Communication)</a:t>
            </a:r>
          </a:p>
          <a:p>
            <a:pPr lvl="1"/>
            <a:r>
              <a:rPr lang="en-US" sz="1800" dirty="0" smtClean="0"/>
              <a:t>Internal and external correspondence (including memos, reports, policy and procedure documents, forms, letters, applications, descriptions, reports)</a:t>
            </a:r>
            <a:endParaRPr lang="en-US" dirty="0" smtClean="0"/>
          </a:p>
          <a:p>
            <a:r>
              <a:rPr lang="en-US" dirty="0" smtClean="0"/>
              <a:t>Each of the students also completed vocabulary quizzes and a short essay response summarizing each article. </a:t>
            </a:r>
          </a:p>
          <a:p>
            <a:r>
              <a:rPr lang="en-US" dirty="0" smtClean="0"/>
              <a:t>All students completed a survey to determine whether, how, and how often they had looked up unfamiliar words and terms.</a:t>
            </a:r>
          </a:p>
          <a:p>
            <a:endParaRPr lang="en-US" dirty="0"/>
          </a:p>
        </p:txBody>
      </p:sp>
      <p:sp>
        <p:nvSpPr>
          <p:cNvPr id="4" name="TextBox 3"/>
          <p:cNvSpPr txBox="1"/>
          <p:nvPr/>
        </p:nvSpPr>
        <p:spPr>
          <a:xfrm>
            <a:off x="5943600" y="6248400"/>
            <a:ext cx="835485" cy="461665"/>
          </a:xfrm>
          <a:prstGeom prst="rect">
            <a:avLst/>
          </a:prstGeom>
          <a:noFill/>
        </p:spPr>
        <p:txBody>
          <a:bodyPr wrap="none" rtlCol="0">
            <a:spAutoFit/>
          </a:bodyPr>
          <a:lstStyle/>
          <a:p>
            <a:r>
              <a:rPr lang="en-US" dirty="0" smtClean="0">
                <a:hlinkClick r:id="rId3" action="ppaction://hlinksldjump"/>
              </a:rPr>
              <a:t>back</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457200" y="762000"/>
            <a:ext cx="6705600" cy="1143000"/>
          </a:xfrm>
        </p:spPr>
        <p:txBody>
          <a:bodyPr/>
          <a:lstStyle/>
          <a:p>
            <a:pPr algn="ctr" eaLnBrk="1" hangingPunct="1">
              <a:defRPr/>
            </a:pPr>
            <a:r>
              <a:rPr lang="en-US" sz="6000" dirty="0" smtClean="0">
                <a:cs typeface="+mj-cs"/>
              </a:rPr>
              <a:t>Religion:</a:t>
            </a:r>
            <a:br>
              <a:rPr lang="en-US" sz="6000" dirty="0" smtClean="0">
                <a:cs typeface="+mj-cs"/>
              </a:rPr>
            </a:br>
            <a:r>
              <a:rPr lang="en-US" sz="6000" dirty="0" smtClean="0">
                <a:cs typeface="+mj-cs"/>
              </a:rPr>
              <a:t>Christianity in America</a:t>
            </a:r>
            <a:endParaRPr lang="en-US" sz="6000" dirty="0" smtClean="0">
              <a:solidFill>
                <a:schemeClr val="bg1"/>
              </a:solidFill>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6324600" y="914400"/>
            <a:ext cx="2593994" cy="3898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334/History 335 Pilot Objectives and Outcomes</a:t>
            </a:r>
            <a:endParaRPr lang="en-US" dirty="0"/>
          </a:p>
        </p:txBody>
      </p:sp>
      <p:sp>
        <p:nvSpPr>
          <p:cNvPr id="3" name="Content Placeholder 2"/>
          <p:cNvSpPr>
            <a:spLocks noGrp="1"/>
          </p:cNvSpPr>
          <p:nvPr>
            <p:ph idx="1"/>
          </p:nvPr>
        </p:nvSpPr>
        <p:spPr>
          <a:xfrm>
            <a:off x="0" y="1905000"/>
            <a:ext cx="9144000" cy="3962400"/>
          </a:xfrm>
        </p:spPr>
        <p:txBody>
          <a:bodyPr/>
          <a:lstStyle/>
          <a:p>
            <a:r>
              <a:rPr lang="en-US" dirty="0" smtClean="0"/>
              <a:t>Centralizing the learning experience:  Coordinated course on Blackboard, digitally collected all assignments and essays; delivered quizzes.</a:t>
            </a:r>
          </a:p>
          <a:p>
            <a:r>
              <a:rPr lang="en-US" dirty="0" smtClean="0"/>
              <a:t>Created an entirely paperless course: Helped students become more organized.</a:t>
            </a:r>
          </a:p>
          <a:p>
            <a:r>
              <a:rPr lang="en-US" dirty="0" smtClean="0"/>
              <a:t>Reduce text prices: all assigned texts were available on the Kindle platform for very low prices except the main textbook (much less expensive than the print version and available in digital form).</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304800" y="-2895600"/>
            <a:ext cx="16002000" cy="10001250"/>
          </a:xfrm>
          <a:prstGeom prst="rect">
            <a:avLst/>
          </a:prstGeom>
          <a:noFill/>
          <a:ln w="9525">
            <a:noFill/>
            <a:miter lim="800000"/>
            <a:headEnd/>
            <a:tailEnd/>
          </a:ln>
        </p:spPr>
      </p:pic>
      <p:sp>
        <p:nvSpPr>
          <p:cNvPr id="5" name="TextBox 4"/>
          <p:cNvSpPr txBox="1"/>
          <p:nvPr/>
        </p:nvSpPr>
        <p:spPr>
          <a:xfrm>
            <a:off x="8308515" y="6019800"/>
            <a:ext cx="835485" cy="461665"/>
          </a:xfrm>
          <a:prstGeom prst="rect">
            <a:avLst/>
          </a:prstGeom>
          <a:noFill/>
        </p:spPr>
        <p:txBody>
          <a:bodyPr wrap="none" rtlCol="0">
            <a:spAutoFit/>
          </a:bodyPr>
          <a:lstStyle/>
          <a:p>
            <a:r>
              <a:rPr lang="en-US" dirty="0" smtClean="0">
                <a:hlinkClick r:id="rId3" action="ppaction://hlinksldjump"/>
              </a:rPr>
              <a:t>back</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2438400" y="838200"/>
            <a:ext cx="6705600" cy="1143000"/>
          </a:xfrm>
        </p:spPr>
        <p:txBody>
          <a:bodyPr/>
          <a:lstStyle/>
          <a:p>
            <a:pPr algn="ctr" eaLnBrk="1" hangingPunct="1">
              <a:defRPr/>
            </a:pPr>
            <a:r>
              <a:rPr lang="en-US" sz="6000" dirty="0" smtClean="0">
                <a:cs typeface="+mj-cs"/>
              </a:rPr>
              <a:t>Graduate Psychology</a:t>
            </a:r>
            <a:endParaRPr lang="en-US" sz="6000" dirty="0" smtClean="0">
              <a:solidFill>
                <a:schemeClr val="bg1"/>
              </a:solidFill>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7315200" y="2286000"/>
            <a:ext cx="1473200" cy="237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Doctoral Cohort in Psychology</a:t>
            </a:r>
            <a:br>
              <a:rPr lang="en-US" dirty="0" smtClean="0">
                <a:cs typeface="+mj-cs"/>
              </a:rPr>
            </a:br>
            <a:r>
              <a:rPr lang="en-US" dirty="0" smtClean="0">
                <a:cs typeface="+mj-cs"/>
              </a:rPr>
              <a:t>Objectives and Outcomes</a:t>
            </a:r>
            <a:endParaRPr lang="en-US" dirty="0">
              <a:cs typeface="+mj-cs"/>
            </a:endParaRPr>
          </a:p>
        </p:txBody>
      </p:sp>
      <p:sp>
        <p:nvSpPr>
          <p:cNvPr id="51202" name="Content Placeholder 2"/>
          <p:cNvSpPr>
            <a:spLocks noGrp="1"/>
          </p:cNvSpPr>
          <p:nvPr>
            <p:ph idx="1"/>
          </p:nvPr>
        </p:nvSpPr>
        <p:spPr/>
        <p:txBody>
          <a:bodyPr/>
          <a:lstStyle/>
          <a:p>
            <a:r>
              <a:rPr lang="en-US" dirty="0" smtClean="0"/>
              <a:t>Collect research materials in one location:  downloaded articles, book chapters, and books to be read at a later date.</a:t>
            </a:r>
          </a:p>
          <a:p>
            <a:r>
              <a:rPr lang="en-US" dirty="0" smtClean="0"/>
              <a:t>Organize extensive research materials:  arrange sources into manageable folders.</a:t>
            </a:r>
          </a:p>
          <a:p>
            <a:r>
              <a:rPr lang="en-US" dirty="0" smtClean="0"/>
              <a:t>Identifying and selecting key research passages and quotations:  highlighted and annotated text using e-reader functions.</a:t>
            </a:r>
          </a:p>
        </p:txBody>
      </p:sp>
      <p:sp>
        <p:nvSpPr>
          <p:cNvPr id="4" name="TextBox 3"/>
          <p:cNvSpPr txBox="1"/>
          <p:nvPr/>
        </p:nvSpPr>
        <p:spPr>
          <a:xfrm>
            <a:off x="5943600" y="6172200"/>
            <a:ext cx="835485" cy="461665"/>
          </a:xfrm>
          <a:prstGeom prst="rect">
            <a:avLst/>
          </a:prstGeom>
          <a:noFill/>
        </p:spPr>
        <p:txBody>
          <a:bodyPr wrap="none" rtlCol="0">
            <a:spAutoFit/>
          </a:bodyPr>
          <a:lstStyle/>
          <a:p>
            <a:r>
              <a:rPr lang="en-US" dirty="0" smtClean="0">
                <a:hlinkClick r:id="rId3" action="ppaction://hlinksldjump"/>
              </a:rPr>
              <a:t>back</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2057400" y="533400"/>
            <a:ext cx="6705600" cy="1143000"/>
          </a:xfrm>
        </p:spPr>
        <p:txBody>
          <a:bodyPr/>
          <a:lstStyle/>
          <a:p>
            <a:pPr algn="ctr" eaLnBrk="1" hangingPunct="1">
              <a:defRPr/>
            </a:pPr>
            <a:r>
              <a:rPr lang="en-US" sz="6000" dirty="0" smtClean="0">
                <a:cs typeface="+mj-cs"/>
              </a:rPr>
              <a:t>Education</a:t>
            </a:r>
            <a:endParaRPr lang="en-US" sz="6000" dirty="0" smtClean="0">
              <a:solidFill>
                <a:schemeClr val="bg1"/>
              </a:solidFill>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6705600" y="1524000"/>
            <a:ext cx="2208444" cy="3382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lstStyle/>
          <a:p>
            <a:r>
              <a:rPr lang="en-US" dirty="0" smtClean="0"/>
              <a:t>Educational Leadership 605 </a:t>
            </a:r>
            <a:br>
              <a:rPr lang="en-US" dirty="0" smtClean="0"/>
            </a:br>
            <a:r>
              <a:rPr lang="en-US" dirty="0" smtClean="0"/>
              <a:t>Objective and Outcomes</a:t>
            </a:r>
            <a:br>
              <a:rPr lang="en-US" dirty="0" smtClean="0"/>
            </a:br>
            <a:endParaRPr lang="en-US" dirty="0"/>
          </a:p>
        </p:txBody>
      </p:sp>
      <p:sp>
        <p:nvSpPr>
          <p:cNvPr id="3" name="Content Placeholder 2"/>
          <p:cNvSpPr>
            <a:spLocks noGrp="1"/>
          </p:cNvSpPr>
          <p:nvPr>
            <p:ph idx="1"/>
          </p:nvPr>
        </p:nvSpPr>
        <p:spPr>
          <a:xfrm>
            <a:off x="0" y="2133600"/>
            <a:ext cx="8839200" cy="3962400"/>
          </a:xfrm>
        </p:spPr>
        <p:txBody>
          <a:bodyPr/>
          <a:lstStyle/>
          <a:p>
            <a:r>
              <a:rPr lang="en-US" sz="2800" dirty="0" smtClean="0"/>
              <a:t>I</a:t>
            </a:r>
            <a:r>
              <a:rPr lang="en-US" sz="2800" dirty="0" smtClean="0"/>
              <a:t>ncreased </a:t>
            </a:r>
            <a:r>
              <a:rPr lang="en-US" sz="2800" dirty="0" smtClean="0"/>
              <a:t>efficiency in literature review process: most texts available in electronic format; highlighting and notation features streamline organization, summary, and retrieval of material. </a:t>
            </a:r>
          </a:p>
          <a:p>
            <a:r>
              <a:rPr lang="en-US" sz="2800" dirty="0" smtClean="0"/>
              <a:t>Can read while doing other things with the multi-modal text-to-speech feature.</a:t>
            </a:r>
          </a:p>
          <a:p>
            <a:r>
              <a:rPr lang="en-US" sz="2800" dirty="0" smtClean="0"/>
              <a:t>Particularly effective with narrative- style texts</a:t>
            </a:r>
          </a:p>
          <a:p>
            <a:r>
              <a:rPr lang="en-US" sz="2800" dirty="0" smtClean="0"/>
              <a:t>Use text-to-speech and read along features simultaneously helps increase retention</a:t>
            </a:r>
          </a:p>
        </p:txBody>
      </p:sp>
      <p:sp>
        <p:nvSpPr>
          <p:cNvPr id="4" name="TextBox 3"/>
          <p:cNvSpPr txBox="1"/>
          <p:nvPr/>
        </p:nvSpPr>
        <p:spPr>
          <a:xfrm>
            <a:off x="0" y="1066800"/>
            <a:ext cx="9144000" cy="1200329"/>
          </a:xfrm>
          <a:prstGeom prst="rect">
            <a:avLst/>
          </a:prstGeom>
          <a:noFill/>
        </p:spPr>
        <p:txBody>
          <a:bodyPr wrap="square" rtlCol="0">
            <a:spAutoFit/>
          </a:bodyPr>
          <a:lstStyle/>
          <a:p>
            <a:pPr algn="ctr"/>
            <a:r>
              <a:rPr lang="en-US" sz="3600" dirty="0" smtClean="0">
                <a:solidFill>
                  <a:schemeClr val="tx1">
                    <a:lumMod val="50000"/>
                  </a:schemeClr>
                </a:solidFill>
              </a:rPr>
              <a:t>Discover how students used and benefited from the Kindles</a:t>
            </a:r>
            <a:endParaRPr lang="en-US" sz="3600" dirty="0">
              <a:solidFill>
                <a:schemeClr val="tx1">
                  <a:lumMod val="50000"/>
                </a:schemeClr>
              </a:solidFill>
            </a:endParaRPr>
          </a:p>
        </p:txBody>
      </p:sp>
      <p:sp>
        <p:nvSpPr>
          <p:cNvPr id="5" name="TextBox 4"/>
          <p:cNvSpPr txBox="1"/>
          <p:nvPr/>
        </p:nvSpPr>
        <p:spPr>
          <a:xfrm>
            <a:off x="6096000" y="6248400"/>
            <a:ext cx="835485" cy="461665"/>
          </a:xfrm>
          <a:prstGeom prst="rect">
            <a:avLst/>
          </a:prstGeom>
          <a:noFill/>
        </p:spPr>
        <p:txBody>
          <a:bodyPr wrap="none" rtlCol="0">
            <a:spAutoFit/>
          </a:bodyPr>
          <a:lstStyle/>
          <a:p>
            <a:r>
              <a:rPr lang="en-US" dirty="0" smtClean="0">
                <a:hlinkClick r:id="rId2" action="ppaction://hlinksldjump"/>
              </a:rPr>
              <a:t>back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rtlCol="0">
            <a:normAutofit fontScale="90000"/>
          </a:bodyPr>
          <a:lstStyle/>
          <a:p>
            <a:pPr eaLnBrk="1" fontAlgn="auto" hangingPunct="1">
              <a:spcAft>
                <a:spcPts val="0"/>
              </a:spcAft>
              <a:defRPr/>
            </a:pPr>
            <a:r>
              <a:rPr lang="en-US" b="1" cap="small" dirty="0" smtClean="0"/>
              <a:t>Faculty Can Deliberately Tie Teaching and Learning to E-Reader Functions: CLU’s Experiments</a:t>
            </a:r>
            <a:endParaRPr lang="en-US" b="1" cap="small" dirty="0"/>
          </a:p>
        </p:txBody>
      </p:sp>
      <p:sp>
        <p:nvSpPr>
          <p:cNvPr id="5123" name="Content Placeholder 2"/>
          <p:cNvSpPr>
            <a:spLocks noGrp="1"/>
          </p:cNvSpPr>
          <p:nvPr>
            <p:ph idx="1"/>
          </p:nvPr>
        </p:nvSpPr>
        <p:spPr>
          <a:xfrm>
            <a:off x="457200" y="2057400"/>
            <a:ext cx="8229600" cy="4525963"/>
          </a:xfrm>
        </p:spPr>
        <p:txBody>
          <a:bodyPr/>
          <a:lstStyle/>
          <a:p>
            <a:pPr eaLnBrk="1" hangingPunct="1"/>
            <a:r>
              <a:rPr lang="en-US" sz="2800" dirty="0" smtClean="0">
                <a:hlinkClick r:id="rId5" action="ppaction://hlinksldjump"/>
              </a:rPr>
              <a:t>English</a:t>
            </a:r>
            <a:r>
              <a:rPr lang="en-US" sz="2800" dirty="0" smtClean="0"/>
              <a:t> – critical reading and writing courses</a:t>
            </a:r>
          </a:p>
          <a:p>
            <a:pPr eaLnBrk="1" hangingPunct="1"/>
            <a:r>
              <a:rPr lang="en-US" sz="2800" dirty="0" smtClean="0">
                <a:hlinkClick r:id="rId6" action="ppaction://hlinksldjump"/>
              </a:rPr>
              <a:t>Religion</a:t>
            </a:r>
            <a:r>
              <a:rPr lang="en-US" sz="2800" dirty="0" smtClean="0"/>
              <a:t> – paperless course using Blackboard Mobile Learn and iPad e-reader app</a:t>
            </a:r>
          </a:p>
          <a:p>
            <a:pPr eaLnBrk="1" hangingPunct="1"/>
            <a:r>
              <a:rPr lang="en-US" sz="2800" dirty="0" smtClean="0">
                <a:hlinkClick r:id="rId7" action="ppaction://hlinksldjump"/>
              </a:rPr>
              <a:t>Study Abroad </a:t>
            </a:r>
            <a:r>
              <a:rPr lang="en-US" sz="2800" dirty="0" smtClean="0"/>
              <a:t>–Fall semester at Oxford </a:t>
            </a:r>
          </a:p>
          <a:p>
            <a:pPr eaLnBrk="1" hangingPunct="1"/>
            <a:r>
              <a:rPr lang="en-US" sz="2800" dirty="0" smtClean="0">
                <a:hlinkClick r:id="rId8" action="ppaction://hlinksldjump"/>
              </a:rPr>
              <a:t>Education</a:t>
            </a:r>
            <a:r>
              <a:rPr lang="en-US" sz="2800" dirty="0" smtClean="0"/>
              <a:t> – graduate leadership classes</a:t>
            </a:r>
          </a:p>
          <a:p>
            <a:pPr eaLnBrk="1" hangingPunct="1"/>
            <a:r>
              <a:rPr lang="en-US" sz="2800" dirty="0" smtClean="0">
                <a:hlinkClick r:id="rId9" action="ppaction://hlinksldjump"/>
              </a:rPr>
              <a:t>Business</a:t>
            </a:r>
            <a:r>
              <a:rPr lang="en-US" sz="2800" dirty="0" smtClean="0"/>
              <a:t> –business communication courses testing rates of vocabulary acquisition w/Kindles</a:t>
            </a:r>
          </a:p>
          <a:p>
            <a:pPr eaLnBrk="1" hangingPunct="1"/>
            <a:r>
              <a:rPr lang="en-US" sz="2800" dirty="0" smtClean="0">
                <a:hlinkClick r:id="rId10" action="ppaction://hlinksldjump"/>
              </a:rPr>
              <a:t>Psychology </a:t>
            </a:r>
            <a:r>
              <a:rPr lang="en-US" sz="2800" dirty="0" smtClean="0"/>
              <a:t>– </a:t>
            </a:r>
            <a:r>
              <a:rPr lang="en-US" sz="2800" dirty="0" smtClean="0"/>
              <a:t>Psy.D</a:t>
            </a:r>
            <a:r>
              <a:rPr lang="en-US" sz="2800" dirty="0" smtClean="0"/>
              <a:t>. cohort using Kindles for program reading</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305800" cy="1143000"/>
          </a:xfrm>
        </p:spPr>
        <p:txBody>
          <a:bodyPr/>
          <a:lstStyle/>
          <a:p>
            <a:r>
              <a:rPr lang="en-US" dirty="0" smtClean="0"/>
              <a:t>three clear META goals</a:t>
            </a:r>
            <a:br>
              <a:rPr lang="en-US" dirty="0" smtClean="0"/>
            </a:br>
            <a:r>
              <a:rPr lang="en-US" dirty="0" smtClean="0"/>
              <a:t>for instructors who participate </a:t>
            </a:r>
            <a:br>
              <a:rPr lang="en-US" dirty="0" smtClean="0"/>
            </a:br>
            <a:r>
              <a:rPr lang="en-US" dirty="0" smtClean="0"/>
              <a:t>in e-reader projects </a:t>
            </a:r>
            <a:br>
              <a:rPr lang="en-US" dirty="0" smtClean="0"/>
            </a:br>
            <a:endParaRPr lang="en-US" dirty="0"/>
          </a:p>
        </p:txBody>
      </p:sp>
      <p:sp>
        <p:nvSpPr>
          <p:cNvPr id="3" name="Content Placeholder 2"/>
          <p:cNvSpPr>
            <a:spLocks noGrp="1"/>
          </p:cNvSpPr>
          <p:nvPr>
            <p:ph idx="1"/>
          </p:nvPr>
        </p:nvSpPr>
        <p:spPr>
          <a:xfrm>
            <a:off x="685800" y="2362200"/>
            <a:ext cx="7772400" cy="3581400"/>
          </a:xfrm>
        </p:spPr>
        <p:txBody>
          <a:bodyPr/>
          <a:lstStyle/>
          <a:p>
            <a:r>
              <a:rPr lang="en-US" sz="4000" dirty="0" smtClean="0"/>
              <a:t>Improve student skill levels; </a:t>
            </a:r>
          </a:p>
          <a:p>
            <a:r>
              <a:rPr lang="en-US" sz="4000" dirty="0" smtClean="0"/>
              <a:t>Increase student engagement; and </a:t>
            </a:r>
          </a:p>
          <a:p>
            <a:r>
              <a:rPr lang="en-US" sz="4000" dirty="0" smtClean="0"/>
              <a:t>promote independent learning.</a:t>
            </a:r>
            <a:endParaRPr lang="en-US" sz="4000" dirty="0"/>
          </a:p>
        </p:txBody>
      </p:sp>
      <p:sp>
        <p:nvSpPr>
          <p:cNvPr id="4" name="TextBox 3"/>
          <p:cNvSpPr txBox="1"/>
          <p:nvPr/>
        </p:nvSpPr>
        <p:spPr>
          <a:xfrm>
            <a:off x="1143000" y="5486400"/>
            <a:ext cx="4499950" cy="461665"/>
          </a:xfrm>
          <a:prstGeom prst="rect">
            <a:avLst/>
          </a:prstGeom>
          <a:noFill/>
        </p:spPr>
        <p:txBody>
          <a:bodyPr wrap="none" rtlCol="0">
            <a:spAutoFit/>
          </a:bodyPr>
          <a:lstStyle/>
          <a:p>
            <a:r>
              <a:rPr lang="en-US" dirty="0" smtClean="0"/>
              <a:t>(</a:t>
            </a:r>
            <a:r>
              <a:rPr lang="en-US" dirty="0" smtClean="0">
                <a:hlinkClick r:id="rId2" action="ppaction://hlinksldjump"/>
              </a:rPr>
              <a:t>See Business Communication</a:t>
            </a:r>
            <a:r>
              <a:rPr lang="en-US"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print">
            <a:lum bright="77000" contrast="-50000"/>
          </a:blip>
          <a:srcRect/>
          <a:stretch>
            <a:fillRect/>
          </a:stretch>
        </p:blipFill>
        <p:spPr bwMode="auto">
          <a:xfrm rot="528263">
            <a:off x="1635934" y="541772"/>
            <a:ext cx="5899493" cy="5899493"/>
          </a:xfrm>
          <a:prstGeom prst="rect">
            <a:avLst/>
          </a:prstGeom>
          <a:noFill/>
          <a:ln w="9525">
            <a:noFill/>
            <a:miter lim="800000"/>
            <a:headEnd/>
            <a:tailEnd/>
          </a:ln>
        </p:spPr>
      </p:pic>
      <p:sp>
        <p:nvSpPr>
          <p:cNvPr id="8194" name="Title 1"/>
          <p:cNvSpPr>
            <a:spLocks noGrp="1"/>
          </p:cNvSpPr>
          <p:nvPr>
            <p:ph type="title"/>
          </p:nvPr>
        </p:nvSpPr>
        <p:spPr>
          <a:xfrm>
            <a:off x="304800" y="274638"/>
            <a:ext cx="8458200" cy="868362"/>
          </a:xfrm>
        </p:spPr>
        <p:txBody>
          <a:bodyPr/>
          <a:lstStyle/>
          <a:p>
            <a:pPr eaLnBrk="1" hangingPunct="1">
              <a:defRPr/>
            </a:pPr>
            <a:r>
              <a:rPr lang="en-US" sz="3200" b="1" cap="small" dirty="0" smtClean="0"/>
              <a:t/>
            </a:r>
            <a:br>
              <a:rPr lang="en-US" sz="3200" b="1" cap="small" dirty="0" smtClean="0"/>
            </a:br>
            <a:r>
              <a:rPr lang="en-US" sz="3200" dirty="0" smtClean="0"/>
              <a:t>Shaping the e-book/ereader </a:t>
            </a:r>
            <a:r>
              <a:rPr lang="en-US" sz="3200" b="1" cap="small" dirty="0" smtClean="0"/>
              <a:t>revolution to serve our teaching and learning educational objectives </a:t>
            </a:r>
          </a:p>
        </p:txBody>
      </p:sp>
      <p:sp>
        <p:nvSpPr>
          <p:cNvPr id="8195" name="Content Placeholder 2"/>
          <p:cNvSpPr>
            <a:spLocks noGrp="1"/>
          </p:cNvSpPr>
          <p:nvPr>
            <p:ph idx="1"/>
          </p:nvPr>
        </p:nvSpPr>
        <p:spPr>
          <a:xfrm>
            <a:off x="304800" y="1447800"/>
            <a:ext cx="8229600" cy="5257800"/>
          </a:xfrm>
        </p:spPr>
        <p:txBody>
          <a:bodyPr/>
          <a:lstStyle/>
          <a:p>
            <a:pPr marL="514350" indent="-514350" eaLnBrk="1" hangingPunct="1">
              <a:buFont typeface="Arial" pitchFamily="34" charset="0"/>
              <a:buAutoNum type="arabicPeriod"/>
              <a:defRPr/>
            </a:pPr>
            <a:r>
              <a:rPr lang="en-US" sz="2800" dirty="0" smtClean="0"/>
              <a:t>first </a:t>
            </a:r>
            <a:r>
              <a:rPr lang="en-US" sz="2800" b="1" dirty="0" smtClean="0"/>
              <a:t>identify</a:t>
            </a:r>
            <a:r>
              <a:rPr lang="en-US" sz="2800" dirty="0" smtClean="0"/>
              <a:t> the e-reader functions that best unleash the teaching and learning potential of the device</a:t>
            </a:r>
          </a:p>
          <a:p>
            <a:pPr marL="514350" indent="-514350" eaLnBrk="1" hangingPunct="1">
              <a:buFont typeface="Arial" pitchFamily="34" charset="0"/>
              <a:buAutoNum type="arabicPeriod"/>
              <a:defRPr/>
            </a:pPr>
            <a:r>
              <a:rPr lang="en-US" sz="2800" dirty="0" smtClean="0"/>
              <a:t>teach students to </a:t>
            </a:r>
            <a:r>
              <a:rPr lang="en-US" sz="2800" b="1" dirty="0" smtClean="0"/>
              <a:t>apply and practice </a:t>
            </a:r>
            <a:r>
              <a:rPr lang="en-US" sz="2800" dirty="0" smtClean="0"/>
              <a:t>these functions</a:t>
            </a:r>
          </a:p>
          <a:p>
            <a:pPr marL="514350" indent="-514350" eaLnBrk="1" hangingPunct="1">
              <a:buFont typeface="Arial" pitchFamily="34" charset="0"/>
              <a:buAutoNum type="arabicPeriod"/>
              <a:defRPr/>
            </a:pPr>
            <a:r>
              <a:rPr lang="en-US" sz="2800" dirty="0" smtClean="0"/>
              <a:t>help students learn to </a:t>
            </a:r>
            <a:r>
              <a:rPr lang="en-US" sz="2800" b="1" dirty="0" smtClean="0"/>
              <a:t>work interactively on their own</a:t>
            </a:r>
            <a:r>
              <a:rPr lang="en-US" sz="2800" dirty="0" smtClean="0"/>
              <a:t> — within a personal extended classroom, one that will intensify their learning experiences. </a:t>
            </a:r>
          </a:p>
          <a:p>
            <a:pPr marL="514350" indent="-514350" eaLnBrk="1" hangingPunct="1">
              <a:buFont typeface="Arial" pitchFamily="34" charset="0"/>
              <a:buNone/>
              <a:defRPr/>
            </a:pPr>
            <a:r>
              <a:rPr lang="en-US" sz="2800" dirty="0" smtClean="0"/>
              <a:t>      Instructors will then have helped students create new learning environments that are as portable as the e-books and e-readers themselves.</a:t>
            </a:r>
          </a:p>
          <a:p>
            <a:pPr eaLnBrk="1" hangingPunct="1">
              <a:buFont typeface="Arial" pitchFamily="34" charset="0"/>
              <a:buNone/>
              <a:defRPr/>
            </a:pPr>
            <a:r>
              <a:rPr lang="en-US" b="1" dirty="0" smtClean="0"/>
              <a:t/>
            </a:r>
            <a:br>
              <a:rPr lang="en-US" b="1" dirty="0" smtClean="0"/>
            </a:br>
            <a:endParaRPr lang="en-US" dirty="0" smtClean="0"/>
          </a:p>
        </p:txBody>
      </p:sp>
      <p:sp>
        <p:nvSpPr>
          <p:cNvPr id="37892" name="Slide Number Placeholder 3"/>
          <p:cNvSpPr>
            <a:spLocks noGrp="1"/>
          </p:cNvSpPr>
          <p:nvPr>
            <p:ph type="sldNum" sz="quarter" idx="4294967295"/>
          </p:nvPr>
        </p:nvSpPr>
        <p:spPr bwMode="auto">
          <a:xfrm>
            <a:off x="8531225" y="5648325"/>
            <a:ext cx="549275" cy="396875"/>
          </a:xfrm>
          <a:prstGeom prst="bracketPair">
            <a:avLst>
              <a:gd name="adj" fmla="val 17949"/>
            </a:avLst>
          </a:prstGeom>
          <a:ln>
            <a:round/>
            <a:headEnd/>
            <a:tailEnd/>
          </a:ln>
        </p:spPr>
        <p:txBody>
          <a:bodyPr/>
          <a:lstStyle/>
          <a:p>
            <a:pPr>
              <a:defRPr/>
            </a:pPr>
            <a:fld id="{2C6DC901-6569-42F9-B62A-6D02AC5E12CA}"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Projects</a:t>
            </a:r>
            <a:endParaRPr lang="en-US" dirty="0"/>
          </a:p>
        </p:txBody>
      </p:sp>
      <p:sp>
        <p:nvSpPr>
          <p:cNvPr id="3" name="Content Placeholder 2"/>
          <p:cNvSpPr>
            <a:spLocks noGrp="1"/>
          </p:cNvSpPr>
          <p:nvPr>
            <p:ph idx="1"/>
          </p:nvPr>
        </p:nvSpPr>
        <p:spPr/>
        <p:txBody>
          <a:bodyPr/>
          <a:lstStyle/>
          <a:p>
            <a:r>
              <a:rPr lang="en-US" dirty="0" smtClean="0"/>
              <a:t>Intermediate French</a:t>
            </a:r>
          </a:p>
          <a:p>
            <a:r>
              <a:rPr lang="en-US" dirty="0" smtClean="0"/>
              <a:t>Introductory Biology</a:t>
            </a:r>
          </a:p>
          <a:p>
            <a:r>
              <a:rPr lang="en-US" dirty="0" smtClean="0"/>
              <a:t>Capstone Honors Seminar</a:t>
            </a:r>
          </a:p>
          <a:p>
            <a:r>
              <a:rPr lang="en-US" dirty="0" smtClean="0"/>
              <a:t>Three Drama courses:  acting, set design, script writing</a:t>
            </a:r>
          </a:p>
          <a:p>
            <a:r>
              <a:rPr lang="en-US" dirty="0" smtClean="0"/>
              <a:t>Sociology research course</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3" descr="nmcusa.tiff"/>
          <p:cNvPicPr>
            <a:picLocks noChangeAspect="1"/>
          </p:cNvPicPr>
          <p:nvPr/>
        </p:nvPicPr>
        <p:blipFill>
          <a:blip r:embed="rId2" cstate="print">
            <a:lum bright="16000" contrast="-72000"/>
          </a:blip>
          <a:srcRect/>
          <a:stretch>
            <a:fillRect/>
          </a:stretch>
        </p:blipFill>
        <p:spPr bwMode="auto">
          <a:xfrm>
            <a:off x="0" y="0"/>
            <a:ext cx="9144000" cy="6858000"/>
          </a:xfrm>
          <a:prstGeom prst="rect">
            <a:avLst/>
          </a:prstGeom>
          <a:noFill/>
          <a:ln w="9525">
            <a:noFill/>
            <a:miter lim="800000"/>
            <a:headEnd/>
            <a:tailEnd/>
          </a:ln>
        </p:spPr>
      </p:pic>
      <p:sp>
        <p:nvSpPr>
          <p:cNvPr id="10243" name="TextBox 6"/>
          <p:cNvSpPr txBox="1">
            <a:spLocks noChangeArrowheads="1"/>
          </p:cNvSpPr>
          <p:nvPr/>
        </p:nvSpPr>
        <p:spPr bwMode="auto">
          <a:xfrm rot="-1625875">
            <a:off x="2236788" y="906463"/>
            <a:ext cx="1417637" cy="461962"/>
          </a:xfrm>
          <a:prstGeom prst="rect">
            <a:avLst/>
          </a:prstGeom>
          <a:noFill/>
          <a:ln w="9525">
            <a:noFill/>
            <a:miter lim="800000"/>
            <a:headEnd/>
            <a:tailEnd/>
          </a:ln>
        </p:spPr>
        <p:txBody>
          <a:bodyPr wrap="none">
            <a:spAutoFit/>
          </a:bodyPr>
          <a:lstStyle/>
          <a:p>
            <a:r>
              <a:rPr lang="en-US" dirty="0"/>
              <a:t>February</a:t>
            </a:r>
          </a:p>
        </p:txBody>
      </p:sp>
      <p:sp>
        <p:nvSpPr>
          <p:cNvPr id="5" name="Title 4"/>
          <p:cNvSpPr>
            <a:spLocks noGrp="1"/>
          </p:cNvSpPr>
          <p:nvPr>
            <p:ph type="title"/>
          </p:nvPr>
        </p:nvSpPr>
        <p:spPr>
          <a:xfrm>
            <a:off x="762000" y="2133600"/>
            <a:ext cx="7772400" cy="1143000"/>
          </a:xfrm>
        </p:spPr>
        <p:txBody>
          <a:bodyPr/>
          <a:lstStyle/>
          <a:p>
            <a:pPr algn="l"/>
            <a:r>
              <a:rPr lang="en-US" altLang="ja-JP" sz="2800" dirty="0" smtClean="0"/>
              <a:t>“Two well-established technologies have taken off </a:t>
            </a:r>
            <a:br>
              <a:rPr lang="en-US" altLang="ja-JP" sz="2800" dirty="0" smtClean="0"/>
            </a:br>
            <a:r>
              <a:rPr lang="en-US" altLang="ja-JP" sz="2800" dirty="0" smtClean="0"/>
              <a:t>. . . [via] global cellular networks: </a:t>
            </a:r>
            <a:r>
              <a:rPr lang="en-US" altLang="ja-JP" sz="2800" i="1" dirty="0" smtClean="0"/>
              <a:t>electronic books and simple augmented reality</a:t>
            </a:r>
            <a:r>
              <a:rPr lang="en-US" altLang="ja-JP" sz="2400" dirty="0" smtClean="0"/>
              <a:t/>
            </a:r>
            <a:br>
              <a:rPr lang="en-US" altLang="ja-JP" sz="2400" dirty="0" smtClean="0"/>
            </a:br>
            <a:r>
              <a:rPr lang="en-US" altLang="ja-JP" sz="2400" i="1" dirty="0" smtClean="0"/>
              <a:t/>
            </a:r>
            <a:br>
              <a:rPr lang="en-US" altLang="ja-JP" sz="2400" i="1" dirty="0" smtClean="0"/>
            </a:br>
            <a:r>
              <a:rPr lang="en-US" altLang="ja-JP" sz="2800" i="1" dirty="0" smtClean="0"/>
              <a:t>Both are . . . </a:t>
            </a:r>
            <a:r>
              <a:rPr lang="en-US" altLang="ja-JP" i="1" dirty="0" smtClean="0"/>
              <a:t/>
            </a:r>
            <a:br>
              <a:rPr lang="en-US" altLang="ja-JP" i="1" dirty="0" smtClean="0"/>
            </a:br>
            <a:endParaRPr lang="en-US" dirty="0"/>
          </a:p>
        </p:txBody>
      </p:sp>
      <p:sp>
        <p:nvSpPr>
          <p:cNvPr id="6" name="Content Placeholder 5"/>
          <p:cNvSpPr>
            <a:spLocks noGrp="1"/>
          </p:cNvSpPr>
          <p:nvPr>
            <p:ph idx="1"/>
          </p:nvPr>
        </p:nvSpPr>
        <p:spPr>
          <a:xfrm>
            <a:off x="838200" y="3352800"/>
            <a:ext cx="7620000" cy="3276600"/>
          </a:xfrm>
        </p:spPr>
        <p:txBody>
          <a:bodyPr/>
          <a:lstStyle/>
          <a:p>
            <a:r>
              <a:rPr lang="en-US" altLang="ja-JP" sz="2800" b="1" i="1" dirty="0" smtClean="0"/>
              <a:t>entering the </a:t>
            </a:r>
            <a:r>
              <a:rPr lang="en-US" altLang="ja-JP" sz="2800" b="1" dirty="0" smtClean="0"/>
              <a:t>mainstream of popular culture; </a:t>
            </a:r>
          </a:p>
          <a:p>
            <a:r>
              <a:rPr lang="en-US" altLang="ja-JP" sz="2800" b="1" dirty="0" smtClean="0"/>
              <a:t>already used in practice at a surprising number of campuses; and </a:t>
            </a:r>
          </a:p>
          <a:p>
            <a:r>
              <a:rPr lang="en-US" altLang="ja-JP" sz="2800" b="1" dirty="0" smtClean="0"/>
              <a:t>expected to see much broader use across academia over the </a:t>
            </a:r>
            <a:r>
              <a:rPr lang="en-US" altLang="ja-JP" sz="2800" b="1" i="1" u="sng" dirty="0" smtClean="0"/>
              <a:t>next two to three years</a:t>
            </a:r>
            <a:r>
              <a:rPr lang="en-US" altLang="ja-JP" sz="2800" b="1" dirty="0" smtClean="0"/>
              <a:t>.</a:t>
            </a:r>
            <a:r>
              <a:rPr lang="ja-JP" altLang="en-US" sz="2800" b="1" smtClean="0"/>
              <a:t>”</a:t>
            </a:r>
            <a:endParaRPr lang="en-US" altLang="ja-JP" sz="2800" b="1"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LU_PowerPoint">
  <a:themeElements>
    <a:clrScheme name="Custom 1">
      <a:dk1>
        <a:srgbClr val="7030A0"/>
      </a:dk1>
      <a:lt1>
        <a:srgbClr val="FFCC66"/>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Default Design">
      <a:majorFont>
        <a:latin typeface="Time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7030A0"/>
    </a:dk1>
    <a:lt1>
      <a:srgbClr val="FFCC66"/>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themeOverride>
</file>

<file path=docProps/app.xml><?xml version="1.0" encoding="utf-8"?>
<Properties xmlns="http://schemas.openxmlformats.org/officeDocument/2006/extended-properties" xmlns:vt="http://schemas.openxmlformats.org/officeDocument/2006/docPropsVTypes">
  <Template/>
  <TotalTime>2850</TotalTime>
  <Words>3501</Words>
  <Application>Microsoft Office PowerPoint</Application>
  <PresentationFormat>On-screen Show (4:3)</PresentationFormat>
  <Paragraphs>245</Paragraphs>
  <Slides>47</Slides>
  <Notes>14</Notes>
  <HiddenSlides>0</HiddenSlides>
  <MMClips>1</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CLU_PowerPoint</vt:lpstr>
      <vt:lpstr>Pedagogical Approaches to  Using E-Readers</vt:lpstr>
      <vt:lpstr>Slide 2</vt:lpstr>
      <vt:lpstr>Slide 3</vt:lpstr>
      <vt:lpstr>Higher Education Is Helping to Determine the Shape of This Revolution </vt:lpstr>
      <vt:lpstr>Faculty Can Deliberately Tie Teaching and Learning to E-Reader Functions: CLU’s Experiments</vt:lpstr>
      <vt:lpstr>three clear META goals for instructors who participate  in e-reader projects  </vt:lpstr>
      <vt:lpstr> Shaping the e-book/ereader revolution to serve our teaching and learning educational objectives </vt:lpstr>
      <vt:lpstr>Upcoming Projects</vt:lpstr>
      <vt:lpstr>“Two well-established technologies have taken off  . . . [via] global cellular networks: electronic books and simple augmented reality  Both are . . .  </vt:lpstr>
      <vt:lpstr>Slide 10</vt:lpstr>
      <vt:lpstr> </vt:lpstr>
      <vt:lpstr>Typical Library e-Book Offerings</vt:lpstr>
      <vt:lpstr>Formats</vt:lpstr>
      <vt:lpstr>Slide 14</vt:lpstr>
      <vt:lpstr>Slide 15</vt:lpstr>
      <vt:lpstr>Slide 16</vt:lpstr>
      <vt:lpstr>Slide 17</vt:lpstr>
      <vt:lpstr>Slide 18</vt:lpstr>
      <vt:lpstr>Critical  Reading and Writing Course</vt:lpstr>
      <vt:lpstr>English Pilot  Objectives and Outcomes</vt:lpstr>
      <vt:lpstr>Identifying and Writing  for Varied Audiences </vt:lpstr>
      <vt:lpstr>Learning and Integrating New Vocabulary Words </vt:lpstr>
      <vt:lpstr>E-reader Dictionary</vt:lpstr>
      <vt:lpstr>Developing the Desire to Engage in Deep and Sustained Reading </vt:lpstr>
      <vt:lpstr>Developing Academic Writing Proficiency   </vt:lpstr>
      <vt:lpstr>Freewrites</vt:lpstr>
      <vt:lpstr>Writing Process</vt:lpstr>
      <vt:lpstr>English E-reader Pilot Results</vt:lpstr>
      <vt:lpstr>Oxford Study Abroad Program</vt:lpstr>
      <vt:lpstr>CLU Mission Statement</vt:lpstr>
      <vt:lpstr>Oxford Study Abroad Objectives and Outcomes</vt:lpstr>
      <vt:lpstr>Four fundamental uses for mobile technology in study abroad programs http://public.clunet.edu/~brint/OxfordKindle/CLU%20Oxford%20Kindle%20FINAL.avi </vt:lpstr>
      <vt:lpstr>Plans for Using iPads in Future Study Abroad Programs</vt:lpstr>
      <vt:lpstr>A Cityscape of Rome</vt:lpstr>
      <vt:lpstr>Medieval and Renaissance Architecture in Florence </vt:lpstr>
      <vt:lpstr>Restaurant Review Map</vt:lpstr>
      <vt:lpstr>Business Communication</vt:lpstr>
      <vt:lpstr>Three Sections of a Business Communication Course: Objectives</vt:lpstr>
      <vt:lpstr>Methodology</vt:lpstr>
      <vt:lpstr>Business Communications Outcomes</vt:lpstr>
      <vt:lpstr>Religion: Christianity in America</vt:lpstr>
      <vt:lpstr>Religion 334/History 335 Pilot Objectives and Outcomes</vt:lpstr>
      <vt:lpstr>Slide 43</vt:lpstr>
      <vt:lpstr>Graduate Psychology</vt:lpstr>
      <vt:lpstr>Doctoral Cohort in Psychology Objectives and Outcomes</vt:lpstr>
      <vt:lpstr>Education</vt:lpstr>
      <vt:lpstr>Educational Leadership 605  Objective and Outcomes </vt:lpstr>
    </vt:vector>
  </TitlesOfParts>
  <Company>CLU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wines</dc:creator>
  <cp:lastModifiedBy>bianchi</cp:lastModifiedBy>
  <cp:revision>142</cp:revision>
  <dcterms:created xsi:type="dcterms:W3CDTF">2011-02-05T00:16:10Z</dcterms:created>
  <dcterms:modified xsi:type="dcterms:W3CDTF">2011-02-22T16:47:34Z</dcterms:modified>
</cp:coreProperties>
</file>