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64" r:id="rId4"/>
    <p:sldId id="266" r:id="rId5"/>
    <p:sldId id="262" r:id="rId6"/>
    <p:sldId id="288" r:id="rId7"/>
    <p:sldId id="283" r:id="rId8"/>
    <p:sldId id="284" r:id="rId9"/>
    <p:sldId id="285" r:id="rId10"/>
    <p:sldId id="286" r:id="rId11"/>
    <p:sldId id="257" r:id="rId12"/>
    <p:sldId id="267" r:id="rId13"/>
    <p:sldId id="289" r:id="rId14"/>
    <p:sldId id="281" r:id="rId15"/>
    <p:sldId id="287" r:id="rId16"/>
    <p:sldId id="290" r:id="rId17"/>
    <p:sldId id="272" r:id="rId18"/>
    <p:sldId id="273" r:id="rId19"/>
    <p:sldId id="274" r:id="rId20"/>
    <p:sldId id="291" r:id="rId21"/>
    <p:sldId id="276" r:id="rId22"/>
    <p:sldId id="277" r:id="rId23"/>
    <p:sldId id="292" r:id="rId24"/>
    <p:sldId id="293" r:id="rId25"/>
    <p:sldId id="26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9"/>
    <a:srgbClr val="F58025"/>
    <a:srgbClr val="B30838"/>
    <a:srgbClr val="EC922E"/>
    <a:srgbClr val="FCD866"/>
    <a:srgbClr val="F3E570"/>
    <a:srgbClr val="DA5919"/>
    <a:srgbClr val="5D717E"/>
    <a:srgbClr val="3D6117"/>
    <a:srgbClr val="00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31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DED9B-6D03-47BF-AFAE-5ECB447ECAAB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BB746-9A00-4CD7-8078-9815D0DE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A550B-4A0B-4E63-BAD4-F7B1E362DA3D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E0C0-7263-45AD-BDE4-6C593E36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2"/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243B-66F9-4E4B-AC5B-7350CD8F700B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4417-4D29-481F-BA71-CE255D0BB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7E46D-61C3-45BF-A4EE-F9F431134C7D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9E75-A596-481B-9CC1-322F7111E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056D-E189-44C2-8AF7-6990464A4B59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267F-2ABF-4CAB-863A-D923FD4D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4E108-A864-4C15-82CB-65A2B039B6CB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464-6A89-48A5-A7F9-9D43FA41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A15C1-00CB-4218-9B0B-5AE6A96C6867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A5DA-B4AB-42A9-A3DE-97E2C781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79FB9-3E8E-4D34-8466-9949FD87EDAE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1B8C-9282-4BBE-B005-5B7B683B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DAB4-07BE-444D-B3B6-277A260B7CA1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73DB-D0DA-4DEF-8270-AD720F80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58B34"/>
              </a:buClr>
              <a:defRPr sz="3200"/>
            </a:lvl1pPr>
            <a:lvl2pPr>
              <a:buClrTx/>
              <a:defRPr sz="2800"/>
            </a:lvl2pPr>
            <a:lvl3pPr>
              <a:buClr>
                <a:srgbClr val="558B34"/>
              </a:buClr>
              <a:defRPr sz="2400"/>
            </a:lvl3pPr>
            <a:lvl4pPr>
              <a:buClrTx/>
              <a:defRPr sz="2000"/>
            </a:lvl4pPr>
            <a:lvl5pPr>
              <a:buClr>
                <a:srgbClr val="558B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9F5B4-D945-49C9-BEA0-3A9609CA2B70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9A39-EA43-41F0-82D4-E795A7B3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29641-4493-4C36-AB8E-614F816A8236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EC60-31EA-459D-9997-E57A41FD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85439748-91FE-4A4B-AF2D-FB64EE129116}" type="datetime1">
              <a:rPr lang="en-US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271DCC74-33F1-497A-AA2E-7BE49694F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B30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C00000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8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4" name="Picture 13" descr="PDbannerTEST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318908"/>
            <a:ext cx="9144000" cy="539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261591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Leading the way to a “Green-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Campus 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860800"/>
            <a:ext cx="64008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Oscar Ramos and Link Alander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Lone Star College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improvements to our traditional datacenter – PUE goal of 2.2</a:t>
            </a:r>
          </a:p>
          <a:p>
            <a:r>
              <a:rPr lang="en-US" dirty="0" smtClean="0"/>
              <a:t>Upgrades to our campus instructional datacenters</a:t>
            </a:r>
            <a:endParaRPr lang="en-US" dirty="0"/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637900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Phase 2 of Lone Star College’s Green Computing project set out to lend credence and weight to the Office of Technology Services desire to be socially responsible and to be a leader in its community. </a:t>
            </a:r>
            <a:endParaRPr lang="en-US" dirty="0" smtClean="0"/>
          </a:p>
          <a:p>
            <a:pPr eaLnBrk="1" hangingPunct="1"/>
            <a:r>
              <a:rPr lang="en-US" dirty="0"/>
              <a:t>To achieve this we focused on creating partnerships with our campus faculty, staff, students and regional institutions.  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cap="none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Phase II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Campus – Focus on campus initiatives with Faculty and Staff</a:t>
            </a:r>
          </a:p>
          <a:p>
            <a:pPr eaLnBrk="1" hangingPunct="1"/>
            <a:r>
              <a:rPr lang="en-US" dirty="0" smtClean="0"/>
              <a:t>Student – Focus on Outreach to students and sustainability education</a:t>
            </a:r>
          </a:p>
          <a:p>
            <a:pPr eaLnBrk="1" hangingPunct="1"/>
            <a:r>
              <a:rPr lang="en-US" dirty="0" smtClean="0"/>
              <a:t>Regional Institution – Focus on sharing information and strengthening relationships between institutions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cap="none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Partnerships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7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cap="none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CAMPUS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15" descr="Kingw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>
            <a:fillRect/>
          </a:stretch>
        </p:blipFill>
        <p:spPr bwMode="auto">
          <a:xfrm>
            <a:off x="76200" y="1090613"/>
            <a:ext cx="84645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6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ＭＳ Ｐゴシック" pitchFamily="96" charset="-128"/>
              </a:rPr>
              <a:t>System Sustainability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ＭＳ Ｐゴシック" pitchFamily="96" charset="-128"/>
              </a:rPr>
              <a:t>Council</a:t>
            </a:r>
            <a:endParaRPr lang="en-US" b="1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Comprised of Administrators, Faculty and Staff system wide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Information Sharing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Collaboration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Sponsors of Student Clubs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System </a:t>
            </a:r>
            <a:r>
              <a:rPr lang="en-US" sz="9600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Sustainability Council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69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4014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Arial" charset="0"/>
                <a:ea typeface="ＭＳ Ｐゴシック" pitchFamily="96" charset="-128"/>
              </a:rPr>
              <a:t>Projects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Coordinate Recycling Contracts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E-Waste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Education Forums</a:t>
            </a:r>
          </a:p>
          <a:p>
            <a:pPr lvl="2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Document and Email Management</a:t>
            </a:r>
          </a:p>
          <a:p>
            <a:pPr lvl="2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SharePoint and Collaboration</a:t>
            </a:r>
          </a:p>
        </p:txBody>
      </p:sp>
      <p:sp>
        <p:nvSpPr>
          <p:cNvPr id="5" name="AutoShape 6"/>
          <p:cNvSpPr txBox="1">
            <a:spLocks noChangeArrowheads="1"/>
          </p:cNvSpPr>
          <p:nvPr/>
        </p:nvSpPr>
        <p:spPr bwMode="gray">
          <a:xfrm>
            <a:off x="2209800" y="362447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System </a:t>
            </a:r>
            <a:r>
              <a:rPr lang="en-US" sz="9600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Sustainability Council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62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cap="none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STUDENT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15" descr="Kingw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>
            <a:fillRect/>
          </a:stretch>
        </p:blipFill>
        <p:spPr bwMode="auto">
          <a:xfrm>
            <a:off x="76200" y="1090613"/>
            <a:ext cx="84645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6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The Eco Club</a:t>
            </a:r>
            <a:endParaRPr lang="en-US" b="1" dirty="0"/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Student organization that focuses on Environmental issues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Advisor to club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Educate on Green Initiatives</a:t>
            </a:r>
            <a:endParaRPr lang="en-US" dirty="0">
              <a:latin typeface="Arial" charset="0"/>
              <a:ea typeface="ＭＳ Ｐゴシック" pitchFamily="96" charset="-128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Coordinate on Campus Wide Projects</a:t>
            </a: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Eco Club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23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 smtClean="0"/>
              <a:t>Campus Projects</a:t>
            </a:r>
          </a:p>
          <a:p>
            <a:pPr marL="288925" lvl="1" indent="0" eaLnBrk="1" hangingPunct="1">
              <a:lnSpc>
                <a:spcPct val="150000"/>
              </a:lnSpc>
              <a:buNone/>
            </a:pPr>
            <a:r>
              <a:rPr lang="en-US" b="1" dirty="0" smtClean="0">
                <a:latin typeface="Arial" charset="0"/>
                <a:ea typeface="ＭＳ Ｐゴシック" pitchFamily="96" charset="-128"/>
              </a:rPr>
              <a:t>Earth Day and Others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Information about Campus Initiatives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Information about Student Initiatives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Information about Home Opportunities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Recruit membership</a:t>
            </a: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Eco club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16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dirty="0"/>
              <a:t>Campus </a:t>
            </a:r>
            <a:r>
              <a:rPr lang="en-US" b="1" dirty="0" smtClean="0"/>
              <a:t>Projects</a:t>
            </a:r>
          </a:p>
          <a:p>
            <a:pPr marL="288925" lvl="1" indent="0" eaLnBrk="1" hangingPunct="1">
              <a:lnSpc>
                <a:spcPct val="150000"/>
              </a:lnSpc>
              <a:buNone/>
            </a:pPr>
            <a:r>
              <a:rPr lang="en-US" b="1" dirty="0" smtClean="0"/>
              <a:t>America</a:t>
            </a:r>
            <a:r>
              <a:rPr lang="en-US" b="1" dirty="0" smtClean="0">
                <a:latin typeface="Arial" charset="0"/>
                <a:ea typeface="ＭＳ Ｐゴシック" pitchFamily="96" charset="-128"/>
              </a:rPr>
              <a:t>’s Greenest Campus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Nation Wide Competition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Focus on student education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Lone Star was 4th in the nation student sign up’s</a:t>
            </a:r>
            <a:endParaRPr lang="en-US" dirty="0" smtClean="0"/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America’s </a:t>
            </a:r>
            <a:r>
              <a:rPr lang="en-US" sz="2400" smtClean="0">
                <a:solidFill>
                  <a:schemeClr val="bg1"/>
                </a:solidFill>
              </a:rPr>
              <a:t>Greenest campus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7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10200" cy="52546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-128"/>
                <a:cs typeface="Arial" charset="0"/>
              </a:rPr>
              <a:t>Introduction to Lone Star!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-128"/>
                <a:cs typeface="Arial" charset="0"/>
              </a:rPr>
              <a:t>Phase I Recap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-128"/>
                <a:cs typeface="Arial" charset="0"/>
              </a:rPr>
              <a:t>Data Center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-128"/>
                <a:cs typeface="Arial" charset="0"/>
              </a:rPr>
              <a:t>Phase II - Partnerships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ea typeface="ＭＳ Ｐゴシック" charset="-128"/>
                <a:cs typeface="Arial" charset="0"/>
              </a:rPr>
              <a:t>Campus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ea typeface="ＭＳ Ｐゴシック" charset="-128"/>
                <a:cs typeface="Arial" charset="0"/>
              </a:rPr>
              <a:t>Students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ea typeface="ＭＳ Ｐゴシック" charset="-128"/>
                <a:cs typeface="Arial" charset="0"/>
              </a:rPr>
              <a:t>Regional Institutions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-128"/>
                <a:cs typeface="Arial" charset="0"/>
              </a:rPr>
              <a:t>Questions</a:t>
            </a:r>
          </a:p>
        </p:txBody>
      </p:sp>
      <p:sp>
        <p:nvSpPr>
          <p:cNvPr id="4" name="AutoShape 6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38100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Presentation 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014413"/>
            <a:ext cx="2941638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387850"/>
            <a:ext cx="33051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5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Regional Institution</a:t>
            </a:r>
          </a:p>
        </p:txBody>
      </p:sp>
      <p:pic>
        <p:nvPicPr>
          <p:cNvPr id="5" name="Picture 15" descr="Kingw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>
            <a:fillRect/>
          </a:stretch>
        </p:blipFill>
        <p:spPr bwMode="auto">
          <a:xfrm>
            <a:off x="76200" y="1090613"/>
            <a:ext cx="846455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6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81419"/>
            <a:ext cx="8382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Sustainable </a:t>
            </a:r>
            <a:r>
              <a:rPr lang="en-US" b="1" dirty="0"/>
              <a:t>Computing in </a:t>
            </a:r>
            <a:r>
              <a:rPr lang="en-US" b="1" dirty="0" smtClean="0"/>
              <a:t>Education Roundtable 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Half Day Event with other institutions including Universities, Community Colleges and High Schools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International Speakers including Video Conference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Project Sharing</a:t>
            </a:r>
          </a:p>
          <a:p>
            <a:pPr lvl="1" eaLnBrk="1" hangingPunct="1"/>
            <a:r>
              <a:rPr lang="en-US" sz="2800" dirty="0" smtClean="0">
                <a:latin typeface="Arial" charset="0"/>
                <a:ea typeface="ＭＳ Ｐゴシック" pitchFamily="96" charset="-128"/>
              </a:rPr>
              <a:t>Further Collaboration </a:t>
            </a: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Education </a:t>
            </a:r>
            <a:r>
              <a:rPr lang="en-US" sz="2400" dirty="0">
                <a:solidFill>
                  <a:schemeClr val="bg1"/>
                </a:solidFill>
              </a:rPr>
              <a:t>Roundtable </a:t>
            </a:r>
            <a:endParaRPr lang="en-US" sz="2400" dirty="0">
              <a:solidFill>
                <a:schemeClr val="bg1"/>
              </a:solidFill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27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07253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Texas Educational Sustainable Technology </a:t>
            </a:r>
            <a:r>
              <a:rPr lang="en-US" b="1" dirty="0" smtClean="0"/>
              <a:t>Consortium</a:t>
            </a:r>
            <a:endParaRPr lang="en-US" b="1" dirty="0">
              <a:latin typeface="Arial" charset="0"/>
              <a:ea typeface="ＭＳ Ｐゴシック" pitchFamily="96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Group of Institutions that met after Roundtable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Created Mission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 pitchFamily="96" charset="-128"/>
              </a:rPr>
              <a:t>Created Goals and Objectives</a:t>
            </a:r>
            <a:endParaRPr lang="en-US" dirty="0" smtClean="0"/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Consortium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07253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Texas Educational Sustainable Technology </a:t>
            </a:r>
            <a:r>
              <a:rPr lang="en-US" b="1" dirty="0" smtClean="0"/>
              <a:t>Consortium</a:t>
            </a:r>
            <a:endParaRPr lang="en-US" b="1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Mission</a:t>
            </a:r>
          </a:p>
          <a:p>
            <a:pPr lvl="1" eaLnBrk="1" hangingPunct="1"/>
            <a:r>
              <a:rPr lang="en-US" dirty="0"/>
              <a:t>The mission of this group is to enhance teaching and learning, collaboration between educational institutions, strength partnerships, and bring forth innovation through sustainable practices with technology. </a:t>
            </a:r>
          </a:p>
          <a:p>
            <a:pPr marL="288925" lvl="1" indent="0" eaLnBrk="1" hangingPunct="1">
              <a:buNone/>
            </a:pPr>
            <a:endParaRPr lang="en-US" dirty="0" smtClean="0"/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Consortium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24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07253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Texas Educational Sustainable Technology </a:t>
            </a:r>
            <a:r>
              <a:rPr lang="en-US" b="1" dirty="0" smtClean="0"/>
              <a:t>Consortium</a:t>
            </a:r>
            <a:endParaRPr lang="en-US" b="1" dirty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Goals</a:t>
            </a:r>
            <a:r>
              <a:rPr lang="en-US" b="1" dirty="0"/>
              <a:t> </a:t>
            </a:r>
            <a:endParaRPr lang="en-US" sz="2400" dirty="0"/>
          </a:p>
          <a:p>
            <a:pPr lvl="1"/>
            <a:r>
              <a:rPr lang="en-US" dirty="0"/>
              <a:t>To meet regularly throughout the year to share results and new technologies</a:t>
            </a:r>
          </a:p>
          <a:p>
            <a:pPr lvl="1"/>
            <a:r>
              <a:rPr lang="en-US" dirty="0"/>
              <a:t>To create standardized best practices</a:t>
            </a:r>
          </a:p>
          <a:p>
            <a:pPr lvl="1"/>
            <a:r>
              <a:rPr lang="en-US" dirty="0"/>
              <a:t>To create standard metrics that can be used for research and study</a:t>
            </a:r>
          </a:p>
          <a:p>
            <a:pPr lvl="1"/>
            <a:r>
              <a:rPr lang="en-US" dirty="0"/>
              <a:t>To host a yearly conference on Sustainable Technology</a:t>
            </a:r>
          </a:p>
          <a:p>
            <a:pPr marL="288925" lvl="1" indent="0" eaLnBrk="1" hangingPunct="1">
              <a:buNone/>
            </a:pPr>
            <a:endParaRPr lang="en-US" dirty="0" smtClean="0"/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Consortium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69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38" y="1027113"/>
            <a:ext cx="8555037" cy="486727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13 Locations across 1,400 square miles</a:t>
            </a:r>
          </a:p>
          <a:p>
            <a:pPr lvl="1">
              <a:defRPr/>
            </a:pPr>
            <a:r>
              <a:rPr lang="en-US" sz="2000" dirty="0" smtClean="0"/>
              <a:t>5 Colleges</a:t>
            </a:r>
          </a:p>
          <a:p>
            <a:pPr lvl="1">
              <a:defRPr/>
            </a:pPr>
            <a:r>
              <a:rPr lang="en-US" sz="2000" dirty="0" smtClean="0"/>
              <a:t>2 University Centers</a:t>
            </a:r>
          </a:p>
          <a:p>
            <a:pPr lvl="1">
              <a:defRPr/>
            </a:pPr>
            <a:r>
              <a:rPr lang="en-US" sz="2000" dirty="0" smtClean="0"/>
              <a:t>5 Instructional Centers</a:t>
            </a:r>
          </a:p>
          <a:p>
            <a:pPr lvl="1">
              <a:defRPr/>
            </a:pPr>
            <a:r>
              <a:rPr lang="en-US" sz="2000" dirty="0" smtClean="0"/>
              <a:t>Systems Office and Training Center</a:t>
            </a:r>
          </a:p>
          <a:p>
            <a:pPr lvl="1">
              <a:defRPr/>
            </a:pPr>
            <a:r>
              <a:rPr lang="en-US" sz="2000" dirty="0" smtClean="0"/>
              <a:t>21 new buildings this year</a:t>
            </a:r>
          </a:p>
          <a:p>
            <a:pPr lvl="2">
              <a:defRPr/>
            </a:pPr>
            <a:r>
              <a:rPr lang="en-US" dirty="0" smtClean="0"/>
              <a:t>5 new geographic locations</a:t>
            </a:r>
          </a:p>
          <a:p>
            <a:pPr>
              <a:defRPr/>
            </a:pPr>
            <a:r>
              <a:rPr lang="en-US" sz="2000" dirty="0" smtClean="0"/>
              <a:t>Our Customers (90,000 strong)</a:t>
            </a:r>
          </a:p>
          <a:p>
            <a:pPr lvl="1">
              <a:defRPr/>
            </a:pPr>
            <a:r>
              <a:rPr lang="en-US" sz="2000" dirty="0" smtClean="0"/>
              <a:t>69,363 Credit Students</a:t>
            </a:r>
          </a:p>
          <a:p>
            <a:pPr lvl="1">
              <a:defRPr/>
            </a:pPr>
            <a:r>
              <a:rPr lang="en-US" sz="2000" dirty="0" smtClean="0"/>
              <a:t>21,000 Non Credit Students</a:t>
            </a:r>
          </a:p>
          <a:p>
            <a:pPr lvl="1">
              <a:defRPr/>
            </a:pPr>
            <a:r>
              <a:rPr lang="en-US" sz="2000" dirty="0" smtClean="0"/>
              <a:t>Average </a:t>
            </a:r>
            <a:r>
              <a:rPr lang="en-US" sz="2000" b="1" dirty="0" smtClean="0">
                <a:solidFill>
                  <a:srgbClr val="C00000"/>
                </a:solidFill>
              </a:rPr>
              <a:t>25%</a:t>
            </a:r>
            <a:r>
              <a:rPr lang="en-US" sz="2000" dirty="0" smtClean="0"/>
              <a:t> growth per semester</a:t>
            </a:r>
          </a:p>
          <a:p>
            <a:pPr lvl="1">
              <a:defRPr/>
            </a:pPr>
            <a:r>
              <a:rPr lang="en-US" sz="2000" dirty="0" smtClean="0"/>
              <a:t>Over 4,800 employees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Supported by 152 OTS staff members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22E1301-C372-40EF-A342-8D9BC4BE05B0}" type="slidenum">
              <a:rPr lang="en-US" smtClean="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mtClean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Picture 4" descr="C:\Users\sardalan\AppData\Local\Microsoft\Windows\Temporary Internet Files\Content.Outlook\HCDLK07B\LSC-System-Map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6487">
            <a:off x="5150967" y="1769505"/>
            <a:ext cx="3267029" cy="354612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7" name="AutoShape 6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Overview LSCS - Enterprise</a:t>
            </a:r>
          </a:p>
        </p:txBody>
      </p:sp>
    </p:spTree>
    <p:extLst>
      <p:ext uri="{BB962C8B-B14F-4D97-AF65-F5344CB8AC3E}">
        <p14:creationId xmlns:p14="http://schemas.microsoft.com/office/powerpoint/2010/main" val="2108444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4006" y="3045204"/>
            <a:ext cx="3347207" cy="2818701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tx1">
                <a:lumMod val="20000"/>
                <a:lumOff val="80000"/>
              </a:schemeClr>
            </a:extrusionClr>
          </a:sp3d>
        </p:spPr>
        <p:txBody>
          <a:bodyPr/>
          <a:lstStyle/>
          <a:p>
            <a:pPr marL="0" lvl="1" indent="-285750" algn="ctr">
              <a:spcBef>
                <a:spcPct val="20000"/>
              </a:spcBef>
              <a:buSzPct val="50000"/>
              <a:buFont typeface="Wingdings 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As an institution of Higher Education, we have a social responsibility to address this issue and be a leader in our community</a:t>
            </a:r>
          </a:p>
          <a:p>
            <a:pPr marL="742950" lvl="1" indent="-285750" algn="ctr">
              <a:spcBef>
                <a:spcPct val="20000"/>
              </a:spcBef>
              <a:buSzPct val="50000"/>
              <a:buFont typeface="Wingdings 2" charset="2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8768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tx1">
                <a:lumMod val="20000"/>
                <a:lumOff val="80000"/>
              </a:schemeClr>
            </a:extrusionClr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None/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27862" y="3045203"/>
            <a:ext cx="3347207" cy="2818701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tx1">
                <a:lumMod val="20000"/>
                <a:lumOff val="80000"/>
              </a:schemeClr>
            </a:extrusionClr>
          </a:sp3d>
        </p:spPr>
        <p:txBody>
          <a:bodyPr/>
          <a:lstStyle/>
          <a:p>
            <a:pPr marL="0" lvl="1" indent="-285750" algn="ctr">
              <a:spcBef>
                <a:spcPct val="20000"/>
              </a:spcBef>
              <a:buSzPct val="50000"/>
              <a:buFont typeface="Wingdings 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As stewards of tax payers’ dollars, we have a fiscal responsibility to manage costs and improve efficiencies.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 2" charset="2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742950" lvl="1" indent="-285750" algn="ctr">
              <a:spcBef>
                <a:spcPct val="20000"/>
              </a:spcBef>
              <a:buSzPct val="50000"/>
              <a:buFont typeface="Wingdings 2" charset="2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204" name="Rectangle 1"/>
          <p:cNvSpPr>
            <a:spLocks noChangeArrowheads="1"/>
          </p:cNvSpPr>
          <p:nvPr/>
        </p:nvSpPr>
        <p:spPr bwMode="auto">
          <a:xfrm>
            <a:off x="603250" y="1100138"/>
            <a:ext cx="78025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As the trends of the Technology Industry move toward a more energy conscience, sustainable model; the LSCS Office of Technology Services has committed to being a leader in this arena by engaging in more Eco friendly practices.</a:t>
            </a:r>
          </a:p>
          <a:p>
            <a:pPr algn="ctr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000000"/>
                </a:solidFill>
              </a:rPr>
              <a:t>There are two major factors that lead to this shift in focus.</a:t>
            </a:r>
          </a:p>
        </p:txBody>
      </p:sp>
      <p:sp>
        <p:nvSpPr>
          <p:cNvPr id="9" name="AutoShape 6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GREEN it principles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2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22696"/>
            <a:ext cx="8229600" cy="4525963"/>
          </a:xfrm>
        </p:spPr>
        <p:txBody>
          <a:bodyPr/>
          <a:lstStyle/>
          <a:p>
            <a:pPr marL="342900" indent="-342900" defTabSz="914400">
              <a:buNone/>
              <a:defRPr/>
            </a:pPr>
            <a:r>
              <a:rPr lang="en-US" b="1" kern="0" dirty="0">
                <a:solidFill>
                  <a:srgbClr val="000000"/>
                </a:solidFill>
              </a:rPr>
              <a:t>Data Center </a:t>
            </a:r>
            <a:r>
              <a:rPr lang="en-US" kern="0" dirty="0">
                <a:solidFill>
                  <a:srgbClr val="000000"/>
                </a:solidFill>
              </a:rPr>
              <a:t>enhancements will lead to a yearly savings of </a:t>
            </a:r>
            <a:r>
              <a:rPr lang="en-US" u="sng" kern="0" dirty="0">
                <a:solidFill>
                  <a:srgbClr val="000000"/>
                </a:solidFill>
              </a:rPr>
              <a:t>$428,978</a:t>
            </a:r>
            <a:r>
              <a:rPr lang="en-US" kern="0" dirty="0">
                <a:solidFill>
                  <a:srgbClr val="000000"/>
                </a:solidFill>
              </a:rPr>
              <a:t> per </a:t>
            </a:r>
            <a:r>
              <a:rPr lang="en-US" kern="0" dirty="0" smtClean="0">
                <a:solidFill>
                  <a:srgbClr val="000000"/>
                </a:solidFill>
              </a:rPr>
              <a:t>year</a:t>
            </a:r>
          </a:p>
          <a:p>
            <a:pPr marL="342900" indent="-342900" defTabSz="914400">
              <a:buNone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342900" indent="-342900" defTabSz="914400">
              <a:buNone/>
              <a:defRPr/>
            </a:pPr>
            <a:r>
              <a:rPr lang="en-US" b="1" kern="0" dirty="0">
                <a:solidFill>
                  <a:srgbClr val="000000"/>
                </a:solidFill>
              </a:rPr>
              <a:t>Advanced Desktop Power Management </a:t>
            </a:r>
            <a:r>
              <a:rPr lang="en-US" kern="0" dirty="0">
                <a:solidFill>
                  <a:srgbClr val="000000"/>
                </a:solidFill>
              </a:rPr>
              <a:t>will save nearly </a:t>
            </a:r>
            <a:r>
              <a:rPr lang="en-US" u="sng" kern="0" dirty="0">
                <a:solidFill>
                  <a:srgbClr val="000000"/>
                </a:solidFill>
              </a:rPr>
              <a:t>$725,000 </a:t>
            </a:r>
            <a:r>
              <a:rPr lang="en-US" kern="0" dirty="0">
                <a:solidFill>
                  <a:srgbClr val="000000"/>
                </a:solidFill>
              </a:rPr>
              <a:t>over three years</a:t>
            </a:r>
            <a:r>
              <a:rPr lang="en-US" kern="0" dirty="0" smtClean="0">
                <a:solidFill>
                  <a:srgbClr val="000000"/>
                </a:solidFill>
              </a:rPr>
              <a:t>!</a:t>
            </a:r>
          </a:p>
          <a:p>
            <a:pPr marL="342900" indent="-342900" defTabSz="914400">
              <a:buNone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342900" indent="-342900" defTabSz="914400">
              <a:buNone/>
              <a:defRPr/>
            </a:pPr>
            <a:r>
              <a:rPr lang="en-US" b="1" kern="0" dirty="0">
                <a:solidFill>
                  <a:srgbClr val="000000"/>
                </a:solidFill>
              </a:rPr>
              <a:t>Asset Recovery </a:t>
            </a:r>
            <a:r>
              <a:rPr lang="en-US" kern="0" dirty="0">
                <a:solidFill>
                  <a:srgbClr val="000000"/>
                </a:solidFill>
              </a:rPr>
              <a:t>will keep old equipment and components out of the landfill!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cap="none" dirty="0">
                <a:solidFill>
                  <a:schemeClr val="bg1"/>
                </a:solidFill>
                <a:latin typeface="Arial" charset="0"/>
                <a:ea typeface="ＭＳ Ｐゴシック" pitchFamily="96" charset="-128"/>
              </a:rPr>
              <a:t>Phase I Recap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49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8555"/>
            <a:ext cx="7408178" cy="4920358"/>
          </a:xfrm>
          <a:prstGeom prst="rect">
            <a:avLst/>
          </a:prstGeom>
        </p:spPr>
      </p:pic>
      <p:sp>
        <p:nvSpPr>
          <p:cNvPr id="7" name="AutoShape 6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260380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New Datacenter Efficiency </a:t>
            </a:r>
            <a:r>
              <a:rPr lang="en-US" sz="2400" dirty="0">
                <a:solidFill>
                  <a:schemeClr val="bg1"/>
                </a:solidFill>
              </a:rPr>
              <a:t>by Design</a:t>
            </a:r>
          </a:p>
        </p:txBody>
      </p:sp>
    </p:spTree>
    <p:extLst>
      <p:ext uri="{BB962C8B-B14F-4D97-AF65-F5344CB8AC3E}">
        <p14:creationId xmlns:p14="http://schemas.microsoft.com/office/powerpoint/2010/main" val="811768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07275"/>
            <a:ext cx="3962400" cy="5245925"/>
          </a:xfrm>
        </p:spPr>
        <p:txBody>
          <a:bodyPr>
            <a:noAutofit/>
          </a:bodyPr>
          <a:lstStyle/>
          <a:p>
            <a:r>
              <a:rPr lang="en-US" sz="2400" dirty="0" smtClean="0"/>
              <a:t>As part of our 99.999% availability design LSCS completed a new co-located datacenter in November of 2010</a:t>
            </a:r>
          </a:p>
          <a:p>
            <a:r>
              <a:rPr lang="en-US" sz="2400" dirty="0" smtClean="0"/>
              <a:t>This new facility was designed on a High Efficiency, High Density model</a:t>
            </a:r>
          </a:p>
          <a:p>
            <a:r>
              <a:rPr lang="en-US" sz="2400" dirty="0" smtClean="0"/>
              <a:t>Tier IV design standards were used in building this new facility at LSC-University Park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2647426" cy="166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39" y="2811716"/>
            <a:ext cx="4047087" cy="316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Efficiency by Design</a:t>
            </a:r>
          </a:p>
        </p:txBody>
      </p:sp>
    </p:spTree>
    <p:extLst>
      <p:ext uri="{BB962C8B-B14F-4D97-AF65-F5344CB8AC3E}">
        <p14:creationId xmlns:p14="http://schemas.microsoft.com/office/powerpoint/2010/main" val="1147703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High Density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27 Rack enclosures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480Kw Max Load</a:t>
            </a:r>
          </a:p>
          <a:p>
            <a:pPr marL="0" indent="0">
              <a:buNone/>
            </a:pPr>
            <a:r>
              <a:rPr lang="en-US" sz="2800" b="1" dirty="0" smtClean="0"/>
              <a:t>High Efficiency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Liquid Cooled Racks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Line Bypass UPS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17 Kw rack power/cooling capacity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Lights-Out Design</a:t>
            </a:r>
          </a:p>
          <a:p>
            <a:pPr marL="0" indent="0">
              <a:buNone/>
            </a:pPr>
            <a:r>
              <a:rPr lang="en-US" sz="2400" dirty="0" smtClean="0"/>
              <a:t>	Complete down to an 	individual Plug</a:t>
            </a:r>
          </a:p>
          <a:p>
            <a:pPr marL="0" indent="0">
              <a:buNone/>
            </a:pPr>
            <a:r>
              <a:rPr lang="en-US" sz="2400" dirty="0" smtClean="0"/>
              <a:t>	In Rack Fire Suppression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68" y="1752600"/>
            <a:ext cx="489053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Power and Cooling</a:t>
            </a:r>
          </a:p>
        </p:txBody>
      </p:sp>
    </p:spTree>
    <p:extLst>
      <p:ext uri="{BB962C8B-B14F-4D97-AF65-F5344CB8AC3E}">
        <p14:creationId xmlns:p14="http://schemas.microsoft.com/office/powerpoint/2010/main" val="2807645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525963"/>
          </a:xfrm>
        </p:spPr>
        <p:txBody>
          <a:bodyPr/>
          <a:lstStyle/>
          <a:p>
            <a:r>
              <a:rPr lang="en-US" sz="2400" dirty="0" smtClean="0"/>
              <a:t>Side-by-Side Comparison</a:t>
            </a:r>
          </a:p>
          <a:p>
            <a:pPr lvl="1"/>
            <a:r>
              <a:rPr lang="en-US" sz="2000" dirty="0" smtClean="0"/>
              <a:t>Both of our main datacenters have identical equipment loads</a:t>
            </a:r>
          </a:p>
          <a:p>
            <a:pPr lvl="1"/>
            <a:r>
              <a:rPr lang="en-US" sz="2000" dirty="0" smtClean="0"/>
              <a:t>The Original Datacenter is traditional Forced Air</a:t>
            </a:r>
            <a:endParaRPr lang="en-US" dirty="0" smtClean="0"/>
          </a:p>
          <a:p>
            <a:r>
              <a:rPr lang="en-US" sz="2800" dirty="0" smtClean="0"/>
              <a:t>PUE – New Datacenter 1.37</a:t>
            </a:r>
          </a:p>
          <a:p>
            <a:r>
              <a:rPr lang="en-US" sz="2800" dirty="0" smtClean="0"/>
              <a:t>PUE – Existing Datacenter</a:t>
            </a:r>
          </a:p>
          <a:p>
            <a:pPr lvl="1"/>
            <a:r>
              <a:rPr lang="en-US" sz="2400" dirty="0" smtClean="0"/>
              <a:t>2009 – PUE 3.8</a:t>
            </a:r>
          </a:p>
          <a:p>
            <a:pPr lvl="1"/>
            <a:r>
              <a:rPr lang="en-US" sz="2400" dirty="0" smtClean="0"/>
              <a:t>2010 – PUE 3.1</a:t>
            </a:r>
          </a:p>
          <a:p>
            <a:pPr lvl="1"/>
            <a:r>
              <a:rPr lang="en-US" sz="2400" dirty="0" smtClean="0"/>
              <a:t>2011 – Est. 2.7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40" y="1143000"/>
            <a:ext cx="2963176" cy="380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58" y="4068660"/>
            <a:ext cx="2500863" cy="1661021"/>
          </a:xfrm>
          <a:prstGeom prst="rect">
            <a:avLst/>
          </a:prstGeom>
        </p:spPr>
      </p:pic>
      <p:sp>
        <p:nvSpPr>
          <p:cNvPr id="6" name="AutoShape 6"/>
          <p:cNvSpPr txBox="1">
            <a:spLocks noChangeArrowheads="1"/>
          </p:cNvSpPr>
          <p:nvPr/>
        </p:nvSpPr>
        <p:spPr bwMode="gray">
          <a:xfrm>
            <a:off x="2057400" y="377826"/>
            <a:ext cx="68580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Power Utilization Efficiency</a:t>
            </a:r>
          </a:p>
        </p:txBody>
      </p:sp>
    </p:spTree>
    <p:extLst>
      <p:ext uri="{BB962C8B-B14F-4D97-AF65-F5344CB8AC3E}">
        <p14:creationId xmlns:p14="http://schemas.microsoft.com/office/powerpoint/2010/main" val="3728683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664</Words>
  <Application>Microsoft Office PowerPoint</Application>
  <PresentationFormat>On-screen Show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Leading the way to a “Green-er” Campus </vt:lpstr>
      <vt:lpstr>Presentation Overview</vt:lpstr>
      <vt:lpstr>Overview LSCS - Enterprise</vt:lpstr>
      <vt:lpstr>GREEN it principles</vt:lpstr>
      <vt:lpstr>PowerPoint Presentation</vt:lpstr>
      <vt:lpstr>New Datacenter Efficiency by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Kingwood Servicedesk</cp:lastModifiedBy>
  <cp:revision>85</cp:revision>
  <dcterms:created xsi:type="dcterms:W3CDTF">2009-07-28T17:41:50Z</dcterms:created>
  <dcterms:modified xsi:type="dcterms:W3CDTF">2011-02-20T17:25:58Z</dcterms:modified>
</cp:coreProperties>
</file>