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4">
  <p:sldMasterIdLst>
    <p:sldMasterId id="2147483648" r:id="rId1"/>
  </p:sldMasterIdLst>
  <p:notesMasterIdLst>
    <p:notesMasterId r:id="rId23"/>
  </p:notesMasterIdLst>
  <p:handoutMasterIdLst>
    <p:handoutMasterId r:id="rId24"/>
  </p:handoutMasterIdLst>
  <p:sldIdLst>
    <p:sldId id="258" r:id="rId2"/>
    <p:sldId id="308" r:id="rId3"/>
    <p:sldId id="309" r:id="rId4"/>
    <p:sldId id="311" r:id="rId5"/>
    <p:sldId id="336" r:id="rId6"/>
    <p:sldId id="329" r:id="rId7"/>
    <p:sldId id="331" r:id="rId8"/>
    <p:sldId id="342" r:id="rId9"/>
    <p:sldId id="328" r:id="rId10"/>
    <p:sldId id="332" r:id="rId11"/>
    <p:sldId id="335" r:id="rId12"/>
    <p:sldId id="337" r:id="rId13"/>
    <p:sldId id="343" r:id="rId14"/>
    <p:sldId id="345" r:id="rId15"/>
    <p:sldId id="346" r:id="rId16"/>
    <p:sldId id="340" r:id="rId17"/>
    <p:sldId id="334" r:id="rId18"/>
    <p:sldId id="341" r:id="rId19"/>
    <p:sldId id="330" r:id="rId20"/>
    <p:sldId id="333" r:id="rId21"/>
    <p:sldId id="30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5" autoAdjust="0"/>
    <p:restoredTop sz="94420" autoAdjust="0"/>
  </p:normalViewPr>
  <p:slideViewPr>
    <p:cSldViewPr>
      <p:cViewPr>
        <p:scale>
          <a:sx n="98" d="100"/>
          <a:sy n="98" d="100"/>
        </p:scale>
        <p:origin x="-1374" y="-5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E1118-BB73-4829-99E9-CCF78389AA9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A899F893-B1F0-4AB4-A3FB-3A121F3BA5EF}">
      <dgm:prSet phldrT="[Text]"/>
      <dgm:spPr>
        <a:solidFill>
          <a:schemeClr val="accent2"/>
        </a:solidFill>
      </dgm:spPr>
      <dgm:t>
        <a:bodyPr/>
        <a:lstStyle/>
        <a:p>
          <a:r>
            <a:rPr lang="en-US" dirty="0" smtClean="0">
              <a:solidFill>
                <a:srgbClr val="000000"/>
              </a:solidFill>
            </a:rPr>
            <a:t>Business Alignment</a:t>
          </a:r>
          <a:endParaRPr lang="en-US" dirty="0">
            <a:solidFill>
              <a:srgbClr val="000000"/>
            </a:solidFill>
          </a:endParaRPr>
        </a:p>
      </dgm:t>
    </dgm:pt>
    <dgm:pt modelId="{987564C6-5A73-489A-AC25-A23403C715FE}" type="parTrans" cxnId="{DDDE1A38-36DA-4445-9927-485653B8CC7B}">
      <dgm:prSet/>
      <dgm:spPr/>
      <dgm:t>
        <a:bodyPr/>
        <a:lstStyle/>
        <a:p>
          <a:endParaRPr lang="en-US"/>
        </a:p>
      </dgm:t>
    </dgm:pt>
    <dgm:pt modelId="{5E8BBC8C-7D82-40B2-ADA5-D75FF3B50F5D}" type="sibTrans" cxnId="{DDDE1A38-36DA-4445-9927-485653B8CC7B}">
      <dgm:prSet/>
      <dgm:spPr/>
      <dgm:t>
        <a:bodyPr/>
        <a:lstStyle/>
        <a:p>
          <a:endParaRPr lang="en-US"/>
        </a:p>
      </dgm:t>
    </dgm:pt>
    <dgm:pt modelId="{92C9F1BC-281F-42C8-87E4-DF26D9EA7549}">
      <dgm:prSet phldrT="[Text]"/>
      <dgm:spPr/>
      <dgm:t>
        <a:bodyPr/>
        <a:lstStyle/>
        <a:p>
          <a:r>
            <a:rPr lang="en-US" dirty="0" smtClean="0"/>
            <a:t>Technology Foundation</a:t>
          </a:r>
          <a:endParaRPr lang="en-US" dirty="0"/>
        </a:p>
      </dgm:t>
    </dgm:pt>
    <dgm:pt modelId="{369D15B3-FB79-43F0-A1CE-5EDA4B21771C}" type="parTrans" cxnId="{CA40BC52-E80D-430E-B464-341A1357C323}">
      <dgm:prSet/>
      <dgm:spPr/>
      <dgm:t>
        <a:bodyPr/>
        <a:lstStyle/>
        <a:p>
          <a:endParaRPr lang="en-US"/>
        </a:p>
      </dgm:t>
    </dgm:pt>
    <dgm:pt modelId="{9C426933-8CB0-4D2F-98BA-8BFF6C3E2889}" type="sibTrans" cxnId="{CA40BC52-E80D-430E-B464-341A1357C323}">
      <dgm:prSet/>
      <dgm:spPr/>
      <dgm:t>
        <a:bodyPr/>
        <a:lstStyle/>
        <a:p>
          <a:endParaRPr lang="en-US"/>
        </a:p>
      </dgm:t>
    </dgm:pt>
    <dgm:pt modelId="{F9BD84AC-5313-46D6-8B62-129E4458DAB8}">
      <dgm:prSet phldrT="[Text]"/>
      <dgm:spPr>
        <a:solidFill>
          <a:schemeClr val="accent4"/>
        </a:solidFill>
      </dgm:spPr>
      <dgm:t>
        <a:bodyPr/>
        <a:lstStyle/>
        <a:p>
          <a:r>
            <a:rPr lang="en-US" dirty="0" smtClean="0"/>
            <a:t>Best Practices</a:t>
          </a:r>
          <a:endParaRPr lang="en-US" dirty="0"/>
        </a:p>
      </dgm:t>
    </dgm:pt>
    <dgm:pt modelId="{F0225B51-F142-4A7B-8F64-A9C9A09D2297}" type="sibTrans" cxnId="{C309F633-5BDD-4541-A0EA-F3359D2F3D3E}">
      <dgm:prSet/>
      <dgm:spPr/>
      <dgm:t>
        <a:bodyPr/>
        <a:lstStyle/>
        <a:p>
          <a:endParaRPr lang="en-US"/>
        </a:p>
      </dgm:t>
    </dgm:pt>
    <dgm:pt modelId="{7E3E019C-F28F-448D-AAC5-90B560B869E3}" type="parTrans" cxnId="{C309F633-5BDD-4541-A0EA-F3359D2F3D3E}">
      <dgm:prSet/>
      <dgm:spPr/>
      <dgm:t>
        <a:bodyPr/>
        <a:lstStyle/>
        <a:p>
          <a:endParaRPr lang="en-US"/>
        </a:p>
      </dgm:t>
    </dgm:pt>
    <dgm:pt modelId="{C2A4AC91-5D84-43C5-81AB-3A9A9C633106}">
      <dgm:prSet phldrT="[Text]"/>
      <dgm:spPr/>
      <dgm:t>
        <a:bodyPr/>
        <a:lstStyle/>
        <a:p>
          <a:r>
            <a:rPr lang="en-US" dirty="0" smtClean="0"/>
            <a:t> </a:t>
          </a:r>
          <a:endParaRPr lang="en-US" dirty="0"/>
        </a:p>
      </dgm:t>
    </dgm:pt>
    <dgm:pt modelId="{56B72CF7-5C65-4523-B6E7-DEE7C6360CAE}" type="sibTrans" cxnId="{56C26456-596A-4C72-8784-36BCE566F3FB}">
      <dgm:prSet/>
      <dgm:spPr/>
      <dgm:t>
        <a:bodyPr/>
        <a:lstStyle/>
        <a:p>
          <a:endParaRPr lang="en-US"/>
        </a:p>
      </dgm:t>
    </dgm:pt>
    <dgm:pt modelId="{9D792CA1-5B5B-4AB9-98A4-AECA59849187}" type="parTrans" cxnId="{56C26456-596A-4C72-8784-36BCE566F3FB}">
      <dgm:prSet/>
      <dgm:spPr/>
      <dgm:t>
        <a:bodyPr/>
        <a:lstStyle/>
        <a:p>
          <a:endParaRPr lang="en-US"/>
        </a:p>
      </dgm:t>
    </dgm:pt>
    <dgm:pt modelId="{88716F0F-497B-4944-AA24-414F78838707}" type="pres">
      <dgm:prSet presAssocID="{F86E1118-BB73-4829-99E9-CCF78389AA95}" presName="Name0" presStyleCnt="0">
        <dgm:presLayoutVars>
          <dgm:chMax val="4"/>
          <dgm:resizeHandles val="exact"/>
        </dgm:presLayoutVars>
      </dgm:prSet>
      <dgm:spPr/>
      <dgm:t>
        <a:bodyPr/>
        <a:lstStyle/>
        <a:p>
          <a:endParaRPr lang="en-US"/>
        </a:p>
      </dgm:t>
    </dgm:pt>
    <dgm:pt modelId="{7C766C65-45C2-4B2D-9DE0-BA8DDCBC0126}" type="pres">
      <dgm:prSet presAssocID="{F86E1118-BB73-4829-99E9-CCF78389AA95}" presName="ellipse" presStyleLbl="trBgShp" presStyleIdx="0" presStyleCnt="1"/>
      <dgm:spPr/>
    </dgm:pt>
    <dgm:pt modelId="{E240036D-4F37-49D6-9971-851E640EDFDB}" type="pres">
      <dgm:prSet presAssocID="{F86E1118-BB73-4829-99E9-CCF78389AA95}" presName="arrow1" presStyleLbl="fgShp" presStyleIdx="0" presStyleCnt="1"/>
      <dgm:spPr/>
    </dgm:pt>
    <dgm:pt modelId="{6D98EDDF-B2A4-4AD5-8B6B-252744F4EDAE}" type="pres">
      <dgm:prSet presAssocID="{F86E1118-BB73-4829-99E9-CCF78389AA95}" presName="rectangle" presStyleLbl="revTx" presStyleIdx="0" presStyleCnt="1">
        <dgm:presLayoutVars>
          <dgm:bulletEnabled val="1"/>
        </dgm:presLayoutVars>
      </dgm:prSet>
      <dgm:spPr/>
      <dgm:t>
        <a:bodyPr/>
        <a:lstStyle/>
        <a:p>
          <a:endParaRPr lang="en-US"/>
        </a:p>
      </dgm:t>
    </dgm:pt>
    <dgm:pt modelId="{98A2D1A9-8DE1-485C-9B5A-2DBE4398B1FD}" type="pres">
      <dgm:prSet presAssocID="{F9BD84AC-5313-46D6-8B62-129E4458DAB8}" presName="item1" presStyleLbl="node1" presStyleIdx="0" presStyleCnt="3">
        <dgm:presLayoutVars>
          <dgm:bulletEnabled val="1"/>
        </dgm:presLayoutVars>
      </dgm:prSet>
      <dgm:spPr/>
      <dgm:t>
        <a:bodyPr/>
        <a:lstStyle/>
        <a:p>
          <a:endParaRPr lang="en-US"/>
        </a:p>
      </dgm:t>
    </dgm:pt>
    <dgm:pt modelId="{E0FEAE75-6C58-4A5C-804A-65CB11874CFB}" type="pres">
      <dgm:prSet presAssocID="{92C9F1BC-281F-42C8-87E4-DF26D9EA7549}" presName="item2" presStyleLbl="node1" presStyleIdx="1" presStyleCnt="3" custScaleX="122222" custScaleY="113846" custLinFactNeighborX="-11111" custLinFactNeighborY="-22222">
        <dgm:presLayoutVars>
          <dgm:bulletEnabled val="1"/>
        </dgm:presLayoutVars>
      </dgm:prSet>
      <dgm:spPr/>
      <dgm:t>
        <a:bodyPr/>
        <a:lstStyle/>
        <a:p>
          <a:endParaRPr lang="en-US"/>
        </a:p>
      </dgm:t>
    </dgm:pt>
    <dgm:pt modelId="{949BD1E2-0A42-47B8-9AE7-D695789441AD}" type="pres">
      <dgm:prSet presAssocID="{C2A4AC91-5D84-43C5-81AB-3A9A9C633106}" presName="item3" presStyleLbl="node1" presStyleIdx="2" presStyleCnt="3" custScaleX="117778" custScaleY="109935" custLinFactNeighborX="17778" custLinFactNeighborY="-22222">
        <dgm:presLayoutVars>
          <dgm:bulletEnabled val="1"/>
        </dgm:presLayoutVars>
      </dgm:prSet>
      <dgm:spPr/>
      <dgm:t>
        <a:bodyPr/>
        <a:lstStyle/>
        <a:p>
          <a:endParaRPr lang="en-US"/>
        </a:p>
      </dgm:t>
    </dgm:pt>
    <dgm:pt modelId="{B508C6CD-A9FC-4330-A787-AF5D25CEC704}" type="pres">
      <dgm:prSet presAssocID="{F86E1118-BB73-4829-99E9-CCF78389AA95}" presName="funnel" presStyleLbl="trAlignAcc1" presStyleIdx="0" presStyleCnt="1" custScaleX="114286" custScaleY="125412"/>
      <dgm:spPr/>
    </dgm:pt>
  </dgm:ptLst>
  <dgm:cxnLst>
    <dgm:cxn modelId="{30B49717-794A-4C87-A533-DC3F35959FF1}" type="presOf" srcId="{F9BD84AC-5313-46D6-8B62-129E4458DAB8}" destId="{E0FEAE75-6C58-4A5C-804A-65CB11874CFB}" srcOrd="0" destOrd="0" presId="urn:microsoft.com/office/officeart/2005/8/layout/funnel1"/>
    <dgm:cxn modelId="{DDDE1A38-36DA-4445-9927-485653B8CC7B}" srcId="{F86E1118-BB73-4829-99E9-CCF78389AA95}" destId="{A899F893-B1F0-4AB4-A3FB-3A121F3BA5EF}" srcOrd="0" destOrd="0" parTransId="{987564C6-5A73-489A-AC25-A23403C715FE}" sibTransId="{5E8BBC8C-7D82-40B2-ADA5-D75FF3B50F5D}"/>
    <dgm:cxn modelId="{56C26456-596A-4C72-8784-36BCE566F3FB}" srcId="{F86E1118-BB73-4829-99E9-CCF78389AA95}" destId="{C2A4AC91-5D84-43C5-81AB-3A9A9C633106}" srcOrd="3" destOrd="0" parTransId="{9D792CA1-5B5B-4AB9-98A4-AECA59849187}" sibTransId="{56B72CF7-5C65-4523-B6E7-DEE7C6360CAE}"/>
    <dgm:cxn modelId="{074E6F9E-DEE0-4F9D-AFCB-C956F3DABAD3}" type="presOf" srcId="{92C9F1BC-281F-42C8-87E4-DF26D9EA7549}" destId="{98A2D1A9-8DE1-485C-9B5A-2DBE4398B1FD}" srcOrd="0" destOrd="0" presId="urn:microsoft.com/office/officeart/2005/8/layout/funnel1"/>
    <dgm:cxn modelId="{9C2441E9-3F88-4155-9305-967A7A253504}" type="presOf" srcId="{A899F893-B1F0-4AB4-A3FB-3A121F3BA5EF}" destId="{949BD1E2-0A42-47B8-9AE7-D695789441AD}" srcOrd="0" destOrd="0" presId="urn:microsoft.com/office/officeart/2005/8/layout/funnel1"/>
    <dgm:cxn modelId="{7C901996-E929-4084-81A6-245A3BE3ABA3}" type="presOf" srcId="{F86E1118-BB73-4829-99E9-CCF78389AA95}" destId="{88716F0F-497B-4944-AA24-414F78838707}" srcOrd="0" destOrd="0" presId="urn:microsoft.com/office/officeart/2005/8/layout/funnel1"/>
    <dgm:cxn modelId="{C309F633-5BDD-4541-A0EA-F3359D2F3D3E}" srcId="{F86E1118-BB73-4829-99E9-CCF78389AA95}" destId="{F9BD84AC-5313-46D6-8B62-129E4458DAB8}" srcOrd="1" destOrd="0" parTransId="{7E3E019C-F28F-448D-AAC5-90B560B869E3}" sibTransId="{F0225B51-F142-4A7B-8F64-A9C9A09D2297}"/>
    <dgm:cxn modelId="{7927BC74-85AB-4154-AAA2-87ECBCDA3447}" type="presOf" srcId="{C2A4AC91-5D84-43C5-81AB-3A9A9C633106}" destId="{6D98EDDF-B2A4-4AD5-8B6B-252744F4EDAE}" srcOrd="0" destOrd="0" presId="urn:microsoft.com/office/officeart/2005/8/layout/funnel1"/>
    <dgm:cxn modelId="{CA40BC52-E80D-430E-B464-341A1357C323}" srcId="{F86E1118-BB73-4829-99E9-CCF78389AA95}" destId="{92C9F1BC-281F-42C8-87E4-DF26D9EA7549}" srcOrd="2" destOrd="0" parTransId="{369D15B3-FB79-43F0-A1CE-5EDA4B21771C}" sibTransId="{9C426933-8CB0-4D2F-98BA-8BFF6C3E2889}"/>
    <dgm:cxn modelId="{FBC6ACDD-A961-43DE-92BB-30C464AC768A}" type="presParOf" srcId="{88716F0F-497B-4944-AA24-414F78838707}" destId="{7C766C65-45C2-4B2D-9DE0-BA8DDCBC0126}" srcOrd="0" destOrd="0" presId="urn:microsoft.com/office/officeart/2005/8/layout/funnel1"/>
    <dgm:cxn modelId="{221BFC68-F94A-4F2C-A5BB-AC4D23966586}" type="presParOf" srcId="{88716F0F-497B-4944-AA24-414F78838707}" destId="{E240036D-4F37-49D6-9971-851E640EDFDB}" srcOrd="1" destOrd="0" presId="urn:microsoft.com/office/officeart/2005/8/layout/funnel1"/>
    <dgm:cxn modelId="{4D6FE97F-BAA7-4F3D-8B26-D90B8D6BEABB}" type="presParOf" srcId="{88716F0F-497B-4944-AA24-414F78838707}" destId="{6D98EDDF-B2A4-4AD5-8B6B-252744F4EDAE}" srcOrd="2" destOrd="0" presId="urn:microsoft.com/office/officeart/2005/8/layout/funnel1"/>
    <dgm:cxn modelId="{ADC7F6A8-8806-4ABF-9B90-A97BF7FBEE95}" type="presParOf" srcId="{88716F0F-497B-4944-AA24-414F78838707}" destId="{98A2D1A9-8DE1-485C-9B5A-2DBE4398B1FD}" srcOrd="3" destOrd="0" presId="urn:microsoft.com/office/officeart/2005/8/layout/funnel1"/>
    <dgm:cxn modelId="{AF557150-CC4A-492F-8F71-E7F8AC01E640}" type="presParOf" srcId="{88716F0F-497B-4944-AA24-414F78838707}" destId="{E0FEAE75-6C58-4A5C-804A-65CB11874CFB}" srcOrd="4" destOrd="0" presId="urn:microsoft.com/office/officeart/2005/8/layout/funnel1"/>
    <dgm:cxn modelId="{B867245A-A261-4D3F-8D09-FC8B98000951}" type="presParOf" srcId="{88716F0F-497B-4944-AA24-414F78838707}" destId="{949BD1E2-0A42-47B8-9AE7-D695789441AD}" srcOrd="5" destOrd="0" presId="urn:microsoft.com/office/officeart/2005/8/layout/funnel1"/>
    <dgm:cxn modelId="{65E50A27-85F7-4F59-9611-2FDDC5EB4556}" type="presParOf" srcId="{88716F0F-497B-4944-AA24-414F78838707}" destId="{B508C6CD-A9FC-4330-A787-AF5D25CEC70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66C65-45C2-4B2D-9DE0-BA8DDCBC0126}">
      <dsp:nvSpPr>
        <dsp:cNvPr id="0" name=""/>
        <dsp:cNvSpPr/>
      </dsp:nvSpPr>
      <dsp:spPr>
        <a:xfrm>
          <a:off x="537972" y="359898"/>
          <a:ext cx="1965960" cy="68275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40036D-4F37-49D6-9971-851E640EDFDB}">
      <dsp:nvSpPr>
        <dsp:cNvPr id="0" name=""/>
        <dsp:cNvSpPr/>
      </dsp:nvSpPr>
      <dsp:spPr>
        <a:xfrm>
          <a:off x="1333500" y="2031726"/>
          <a:ext cx="381000" cy="24384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98EDDF-B2A4-4AD5-8B6B-252744F4EDAE}">
      <dsp:nvSpPr>
        <dsp:cNvPr id="0" name=""/>
        <dsp:cNvSpPr/>
      </dsp:nvSpPr>
      <dsp:spPr>
        <a:xfrm>
          <a:off x="609600" y="2226798"/>
          <a:ext cx="1828800" cy="45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 </a:t>
          </a:r>
          <a:endParaRPr lang="en-US" sz="1600" kern="1200" dirty="0"/>
        </a:p>
      </dsp:txBody>
      <dsp:txXfrm>
        <a:off x="609600" y="2226798"/>
        <a:ext cx="1828800" cy="457200"/>
      </dsp:txXfrm>
    </dsp:sp>
    <dsp:sp modelId="{98A2D1A9-8DE1-485C-9B5A-2DBE4398B1FD}">
      <dsp:nvSpPr>
        <dsp:cNvPr id="0" name=""/>
        <dsp:cNvSpPr/>
      </dsp:nvSpPr>
      <dsp:spPr>
        <a:xfrm>
          <a:off x="1252728" y="1095380"/>
          <a:ext cx="685800" cy="685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Technology Foundation</a:t>
          </a:r>
          <a:endParaRPr lang="en-US" sz="700" kern="1200" dirty="0"/>
        </a:p>
      </dsp:txBody>
      <dsp:txXfrm>
        <a:off x="1353161" y="1195813"/>
        <a:ext cx="484934" cy="484934"/>
      </dsp:txXfrm>
    </dsp:sp>
    <dsp:sp modelId="{E0FEAE75-6C58-4A5C-804A-65CB11874CFB}">
      <dsp:nvSpPr>
        <dsp:cNvPr id="0" name=""/>
        <dsp:cNvSpPr/>
      </dsp:nvSpPr>
      <dsp:spPr>
        <a:xfrm>
          <a:off x="609601" y="381001"/>
          <a:ext cx="838198" cy="780755"/>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Best Practices</a:t>
          </a:r>
          <a:endParaRPr lang="en-US" sz="700" kern="1200" dirty="0"/>
        </a:p>
      </dsp:txBody>
      <dsp:txXfrm>
        <a:off x="732352" y="495340"/>
        <a:ext cx="592696" cy="552077"/>
      </dsp:txXfrm>
    </dsp:sp>
    <dsp:sp modelId="{949BD1E2-0A42-47B8-9AE7-D695789441AD}">
      <dsp:nvSpPr>
        <dsp:cNvPr id="0" name=""/>
        <dsp:cNvSpPr/>
      </dsp:nvSpPr>
      <dsp:spPr>
        <a:xfrm>
          <a:off x="1524000" y="228601"/>
          <a:ext cx="807721" cy="753934"/>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rgbClr val="000000"/>
              </a:solidFill>
            </a:rPr>
            <a:t>Business Alignment</a:t>
          </a:r>
          <a:endParaRPr lang="en-US" sz="700" kern="1200" dirty="0">
            <a:solidFill>
              <a:srgbClr val="000000"/>
            </a:solidFill>
          </a:endParaRPr>
        </a:p>
      </dsp:txBody>
      <dsp:txXfrm>
        <a:off x="1642288" y="339012"/>
        <a:ext cx="571145" cy="533112"/>
      </dsp:txXfrm>
    </dsp:sp>
    <dsp:sp modelId="{B508C6CD-A9FC-4330-A787-AF5D25CEC704}">
      <dsp:nvSpPr>
        <dsp:cNvPr id="0" name=""/>
        <dsp:cNvSpPr/>
      </dsp:nvSpPr>
      <dsp:spPr>
        <a:xfrm>
          <a:off x="304796" y="59201"/>
          <a:ext cx="2438406" cy="214063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C5F460-3949-469D-BEAA-7D16E2EA806F}" type="datetimeFigureOut">
              <a:rPr lang="en-US" smtClean="0"/>
              <a:pPr/>
              <a:t>2/24/2011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F6CC2F-AE67-420C-A3BA-714771026B54}" type="slidenum">
              <a:rPr lang="en-US" smtClean="0"/>
              <a:pPr/>
              <a:t>‹#›</a:t>
            </a:fld>
            <a:endParaRPr lang="en-US" dirty="0"/>
          </a:p>
        </p:txBody>
      </p:sp>
    </p:spTree>
    <p:extLst>
      <p:ext uri="{BB962C8B-B14F-4D97-AF65-F5344CB8AC3E}">
        <p14:creationId xmlns:p14="http://schemas.microsoft.com/office/powerpoint/2010/main" val="3743040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205D1-60DB-4F3D-A2D1-547A09ACE39C}" type="datetimeFigureOut">
              <a:rPr lang="en-US" smtClean="0"/>
              <a:pPr/>
              <a:t>2/24/2011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020F8-A9CC-4D47-B0E8-DCD1DF25B6A8}" type="slidenum">
              <a:rPr lang="en-US" smtClean="0"/>
              <a:pPr/>
              <a:t>‹#›</a:t>
            </a:fld>
            <a:endParaRPr lang="en-US" dirty="0"/>
          </a:p>
        </p:txBody>
      </p:sp>
    </p:spTree>
    <p:extLst>
      <p:ext uri="{BB962C8B-B14F-4D97-AF65-F5344CB8AC3E}">
        <p14:creationId xmlns:p14="http://schemas.microsoft.com/office/powerpoint/2010/main" val="422433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020F8-A9CC-4D47-B0E8-DCD1DF25B6A8}" type="slidenum">
              <a:rPr lang="en-US" smtClean="0"/>
              <a:pPr/>
              <a:t>9</a:t>
            </a:fld>
            <a:endParaRPr lang="en-US" dirty="0"/>
          </a:p>
        </p:txBody>
      </p:sp>
    </p:spTree>
    <p:extLst>
      <p:ext uri="{BB962C8B-B14F-4D97-AF65-F5344CB8AC3E}">
        <p14:creationId xmlns:p14="http://schemas.microsoft.com/office/powerpoint/2010/main" val="320692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020F8-A9CC-4D47-B0E8-DCD1DF25B6A8}"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123" name="Rectangle 51"/>
          <p:cNvSpPr>
            <a:spLocks noChangeArrowheads="1"/>
          </p:cNvSpPr>
          <p:nvPr/>
        </p:nvSpPr>
        <p:spPr bwMode="ltGray">
          <a:xfrm>
            <a:off x="0" y="304800"/>
            <a:ext cx="9147175" cy="6553200"/>
          </a:xfrm>
          <a:prstGeom prst="rect">
            <a:avLst/>
          </a:prstGeom>
          <a:gradFill rotWithShape="1">
            <a:gsLst>
              <a:gs pos="0">
                <a:schemeClr val="accent1"/>
              </a:gs>
              <a:gs pos="100000">
                <a:schemeClr val="accent1">
                  <a:gamma/>
                  <a:tint val="90980"/>
                  <a:invGamma/>
                </a:schemeClr>
              </a:gs>
            </a:gsLst>
            <a:lin ang="0" scaled="1"/>
          </a:gradFill>
          <a:ln w="9525">
            <a:noFill/>
            <a:miter lim="800000"/>
            <a:headEnd/>
            <a:tailEnd/>
          </a:ln>
          <a:effectLst/>
        </p:spPr>
        <p:txBody>
          <a:bodyPr wrap="none" anchor="ctr"/>
          <a:lstStyle/>
          <a:p>
            <a:endParaRPr lang="en-US" dirty="0"/>
          </a:p>
        </p:txBody>
      </p:sp>
      <p:sp>
        <p:nvSpPr>
          <p:cNvPr id="3107" name="Rectangle 35"/>
          <p:cNvSpPr>
            <a:spLocks noChangeArrowheads="1"/>
          </p:cNvSpPr>
          <p:nvPr/>
        </p:nvSpPr>
        <p:spPr bwMode="gray">
          <a:xfrm>
            <a:off x="0" y="0"/>
            <a:ext cx="9144000" cy="304800"/>
          </a:xfrm>
          <a:prstGeom prst="rect">
            <a:avLst/>
          </a:prstGeom>
          <a:gradFill rotWithShape="1">
            <a:gsLst>
              <a:gs pos="0">
                <a:schemeClr val="accent1">
                  <a:gamma/>
                  <a:shade val="42353"/>
                  <a:invGamma/>
                </a:schemeClr>
              </a:gs>
              <a:gs pos="100000">
                <a:schemeClr val="accent1"/>
              </a:gs>
            </a:gsLst>
            <a:lin ang="0" scaled="1"/>
          </a:gradFill>
          <a:ln w="9525">
            <a:noFill/>
            <a:miter lim="800000"/>
            <a:headEnd/>
            <a:tailEnd/>
          </a:ln>
          <a:effectLst/>
        </p:spPr>
        <p:txBody>
          <a:bodyPr wrap="none" anchor="ctr"/>
          <a:lstStyle/>
          <a:p>
            <a:endParaRPr lang="en-US" dirty="0"/>
          </a:p>
        </p:txBody>
      </p:sp>
      <p:sp>
        <p:nvSpPr>
          <p:cNvPr id="3109" name="Rectangle 37"/>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endParaRPr lang="en-US" dirty="0"/>
          </a:p>
        </p:txBody>
      </p:sp>
      <p:grpSp>
        <p:nvGrpSpPr>
          <p:cNvPr id="3110" name="Group 38"/>
          <p:cNvGrpSpPr>
            <a:grpSpLocks/>
          </p:cNvGrpSpPr>
          <p:nvPr userDrawn="1"/>
        </p:nvGrpSpPr>
        <p:grpSpPr bwMode="auto">
          <a:xfrm>
            <a:off x="2209800" y="1600200"/>
            <a:ext cx="6934200" cy="5257800"/>
            <a:chOff x="720" y="1344"/>
            <a:chExt cx="5040" cy="2976"/>
          </a:xfrm>
        </p:grpSpPr>
        <p:sp>
          <p:nvSpPr>
            <p:cNvPr id="3111" name="Rectangle 39"/>
            <p:cNvSpPr>
              <a:spLocks noChangeArrowheads="1"/>
            </p:cNvSpPr>
            <p:nvPr userDrawn="1"/>
          </p:nvSpPr>
          <p:spPr bwMode="gray">
            <a:xfrm>
              <a:off x="1032" y="1344"/>
              <a:ext cx="4728" cy="2976"/>
            </a:xfrm>
            <a:prstGeom prst="rect">
              <a:avLst/>
            </a:prstGeom>
            <a:solidFill>
              <a:schemeClr val="bg1"/>
            </a:solidFill>
            <a:ln w="9525">
              <a:noFill/>
              <a:miter lim="800000"/>
              <a:headEnd/>
              <a:tailEnd/>
            </a:ln>
            <a:effectLst/>
          </p:spPr>
          <p:txBody>
            <a:bodyPr wrap="none" anchor="ctr"/>
            <a:lstStyle/>
            <a:p>
              <a:endParaRPr lang="en-US" dirty="0"/>
            </a:p>
          </p:txBody>
        </p:sp>
        <p:grpSp>
          <p:nvGrpSpPr>
            <p:cNvPr id="3112" name="Group 40"/>
            <p:cNvGrpSpPr>
              <a:grpSpLocks/>
            </p:cNvGrpSpPr>
            <p:nvPr userDrawn="1"/>
          </p:nvGrpSpPr>
          <p:grpSpPr bwMode="auto">
            <a:xfrm>
              <a:off x="720" y="1344"/>
              <a:ext cx="624" cy="2976"/>
              <a:chOff x="768" y="1104"/>
              <a:chExt cx="624" cy="3216"/>
            </a:xfrm>
          </p:grpSpPr>
          <p:sp>
            <p:nvSpPr>
              <p:cNvPr id="3113" name="Oval 41"/>
              <p:cNvSpPr>
                <a:spLocks noChangeArrowheads="1"/>
              </p:cNvSpPr>
              <p:nvPr userDrawn="1"/>
            </p:nvSpPr>
            <p:spPr bwMode="gray">
              <a:xfrm>
                <a:off x="768" y="1104"/>
                <a:ext cx="624" cy="624"/>
              </a:xfrm>
              <a:prstGeom prst="ellipse">
                <a:avLst/>
              </a:prstGeom>
              <a:solidFill>
                <a:schemeClr val="bg1"/>
              </a:solidFill>
              <a:ln w="9525">
                <a:noFill/>
                <a:miter lim="800000"/>
                <a:headEnd/>
                <a:tailEnd/>
              </a:ln>
              <a:effectLst/>
            </p:spPr>
            <p:txBody>
              <a:bodyPr wrap="none" anchor="ctr"/>
              <a:lstStyle/>
              <a:p>
                <a:endParaRPr lang="en-US" dirty="0"/>
              </a:p>
            </p:txBody>
          </p:sp>
          <p:sp>
            <p:nvSpPr>
              <p:cNvPr id="3114" name="Rectangle 42"/>
              <p:cNvSpPr>
                <a:spLocks noChangeArrowheads="1"/>
              </p:cNvSpPr>
              <p:nvPr userDrawn="1"/>
            </p:nvSpPr>
            <p:spPr bwMode="gray">
              <a:xfrm>
                <a:off x="768" y="1440"/>
                <a:ext cx="576" cy="2880"/>
              </a:xfrm>
              <a:prstGeom prst="rect">
                <a:avLst/>
              </a:prstGeom>
              <a:solidFill>
                <a:schemeClr val="bg1"/>
              </a:solidFill>
              <a:ln w="9525">
                <a:noFill/>
                <a:miter lim="800000"/>
                <a:headEnd/>
                <a:tailEnd/>
              </a:ln>
              <a:effectLst/>
            </p:spPr>
            <p:txBody>
              <a:bodyPr wrap="none" anchor="ctr"/>
              <a:lstStyle/>
              <a:p>
                <a:endParaRPr lang="en-US" dirty="0"/>
              </a:p>
            </p:txBody>
          </p:sp>
        </p:grpSp>
      </p:grpSp>
      <p:pic>
        <p:nvPicPr>
          <p:cNvPr id="20" name="Picture 19" descr="CyFair.jpg"/>
          <p:cNvPicPr>
            <a:picLocks noChangeAspect="1"/>
          </p:cNvPicPr>
          <p:nvPr userDrawn="1"/>
        </p:nvPicPr>
        <p:blipFill>
          <a:blip r:embed="rId2" cstate="print"/>
          <a:stretch>
            <a:fillRect/>
          </a:stretch>
        </p:blipFill>
        <p:spPr>
          <a:xfrm>
            <a:off x="381000" y="2819400"/>
            <a:ext cx="1650309" cy="1097280"/>
          </a:xfrm>
          <a:prstGeom prst="rect">
            <a:avLst/>
          </a:prstGeom>
        </p:spPr>
      </p:pic>
      <p:pic>
        <p:nvPicPr>
          <p:cNvPr id="22" name="Picture 21" descr="Kingwood.jpg"/>
          <p:cNvPicPr>
            <a:picLocks noChangeAspect="1"/>
          </p:cNvPicPr>
          <p:nvPr userDrawn="1"/>
        </p:nvPicPr>
        <p:blipFill>
          <a:blip r:embed="rId3" cstate="print"/>
          <a:stretch>
            <a:fillRect/>
          </a:stretch>
        </p:blipFill>
        <p:spPr>
          <a:xfrm>
            <a:off x="381000" y="1600200"/>
            <a:ext cx="1650308" cy="1097280"/>
          </a:xfrm>
          <a:prstGeom prst="rect">
            <a:avLst/>
          </a:prstGeom>
        </p:spPr>
      </p:pic>
      <p:pic>
        <p:nvPicPr>
          <p:cNvPr id="23" name="Picture 22" descr="Montgomery.jpg"/>
          <p:cNvPicPr>
            <a:picLocks noChangeAspect="1"/>
          </p:cNvPicPr>
          <p:nvPr userDrawn="1"/>
        </p:nvPicPr>
        <p:blipFill>
          <a:blip r:embed="rId4" cstate="print"/>
          <a:stretch>
            <a:fillRect/>
          </a:stretch>
        </p:blipFill>
        <p:spPr>
          <a:xfrm>
            <a:off x="381000" y="4038600"/>
            <a:ext cx="1650308" cy="1097280"/>
          </a:xfrm>
          <a:prstGeom prst="rect">
            <a:avLst/>
          </a:prstGeom>
        </p:spPr>
      </p:pic>
      <p:pic>
        <p:nvPicPr>
          <p:cNvPr id="24" name="Picture 23" descr="North Harris.jpg"/>
          <p:cNvPicPr>
            <a:picLocks noChangeAspect="1"/>
          </p:cNvPicPr>
          <p:nvPr userDrawn="1"/>
        </p:nvPicPr>
        <p:blipFill>
          <a:blip r:embed="rId5" cstate="print"/>
          <a:stretch>
            <a:fillRect/>
          </a:stretch>
        </p:blipFill>
        <p:spPr>
          <a:xfrm>
            <a:off x="2209800" y="381000"/>
            <a:ext cx="1650308" cy="1097280"/>
          </a:xfrm>
          <a:prstGeom prst="rect">
            <a:avLst/>
          </a:prstGeom>
        </p:spPr>
      </p:pic>
      <p:pic>
        <p:nvPicPr>
          <p:cNvPr id="25" name="Picture 24" descr="SO.jpg"/>
          <p:cNvPicPr>
            <a:picLocks noChangeAspect="1"/>
          </p:cNvPicPr>
          <p:nvPr userDrawn="1"/>
        </p:nvPicPr>
        <p:blipFill>
          <a:blip r:embed="rId6" cstate="print"/>
          <a:stretch>
            <a:fillRect/>
          </a:stretch>
        </p:blipFill>
        <p:spPr>
          <a:xfrm>
            <a:off x="381000" y="381000"/>
            <a:ext cx="1650306" cy="1097280"/>
          </a:xfrm>
          <a:prstGeom prst="rect">
            <a:avLst/>
          </a:prstGeom>
        </p:spPr>
      </p:pic>
      <p:pic>
        <p:nvPicPr>
          <p:cNvPr id="26" name="Picture 25" descr="Tomball.jpg"/>
          <p:cNvPicPr>
            <a:picLocks noChangeAspect="1"/>
          </p:cNvPicPr>
          <p:nvPr userDrawn="1"/>
        </p:nvPicPr>
        <p:blipFill>
          <a:blip r:embed="rId7" cstate="print"/>
          <a:stretch>
            <a:fillRect/>
          </a:stretch>
        </p:blipFill>
        <p:spPr>
          <a:xfrm>
            <a:off x="381000" y="5257800"/>
            <a:ext cx="1650308" cy="1097280"/>
          </a:xfrm>
          <a:prstGeom prst="rect">
            <a:avLst/>
          </a:prstGeom>
        </p:spPr>
      </p:pic>
      <p:sp>
        <p:nvSpPr>
          <p:cNvPr id="27" name="Rectangle 35"/>
          <p:cNvSpPr>
            <a:spLocks noChangeArrowheads="1"/>
          </p:cNvSpPr>
          <p:nvPr userDrawn="1"/>
        </p:nvSpPr>
        <p:spPr bwMode="gray">
          <a:xfrm>
            <a:off x="0" y="6477000"/>
            <a:ext cx="9144000" cy="381000"/>
          </a:xfrm>
          <a:prstGeom prst="rect">
            <a:avLst/>
          </a:prstGeom>
          <a:gradFill rotWithShape="1">
            <a:gsLst>
              <a:gs pos="0">
                <a:schemeClr val="accent1">
                  <a:gamma/>
                  <a:shade val="42353"/>
                  <a:invGamma/>
                </a:schemeClr>
              </a:gs>
              <a:gs pos="100000">
                <a:schemeClr val="accent1"/>
              </a:gs>
            </a:gsLst>
            <a:lin ang="0" scaled="1"/>
          </a:gradFill>
          <a:ln w="9525">
            <a:noFill/>
            <a:miter lim="800000"/>
            <a:headEnd/>
            <a:tailEnd/>
          </a:ln>
          <a:effectLst/>
        </p:spPr>
        <p:txBody>
          <a:bodyPr wrap="none" anchor="ctr"/>
          <a:lstStyle/>
          <a:p>
            <a:endParaRPr lang="en-US" dirty="0"/>
          </a:p>
        </p:txBody>
      </p:sp>
      <p:sp>
        <p:nvSpPr>
          <p:cNvPr id="3108" name="Rectangle 36"/>
          <p:cNvSpPr>
            <a:spLocks noChangeArrowheads="1"/>
          </p:cNvSpPr>
          <p:nvPr/>
        </p:nvSpPr>
        <p:spPr bwMode="ltGray">
          <a:xfrm flipV="1">
            <a:off x="304800" y="304800"/>
            <a:ext cx="3581400" cy="6400800"/>
          </a:xfrm>
          <a:prstGeom prst="rect">
            <a:avLst/>
          </a:prstGeom>
          <a:noFill/>
          <a:ln w="9525">
            <a:solidFill>
              <a:schemeClr val="tx2"/>
            </a:solidFill>
            <a:miter lim="800000"/>
            <a:headEnd/>
            <a:tailEnd/>
          </a:ln>
          <a:effectLst/>
        </p:spPr>
        <p:txBody>
          <a:bodyPr wrap="none" anchor="ctr"/>
          <a:lstStyle/>
          <a:p>
            <a:endParaRPr lang="en-US" dirty="0"/>
          </a:p>
        </p:txBody>
      </p:sp>
      <p:sp>
        <p:nvSpPr>
          <p:cNvPr id="21" name="TextBox 20"/>
          <p:cNvSpPr txBox="1"/>
          <p:nvPr userDrawn="1"/>
        </p:nvSpPr>
        <p:spPr>
          <a:xfrm>
            <a:off x="4953000" y="6488668"/>
            <a:ext cx="4038600" cy="369332"/>
          </a:xfrm>
          <a:prstGeom prst="rect">
            <a:avLst/>
          </a:prstGeom>
          <a:noFill/>
        </p:spPr>
        <p:txBody>
          <a:bodyPr wrap="square" rtlCol="0">
            <a:spAutoFit/>
          </a:bodyPr>
          <a:lstStyle/>
          <a:p>
            <a:pPr algn="ctr"/>
            <a:r>
              <a:rPr lang="en-US" b="1" dirty="0" smtClean="0">
                <a:solidFill>
                  <a:schemeClr val="accent4">
                    <a:lumMod val="50000"/>
                  </a:schemeClr>
                </a:solidFill>
              </a:rPr>
              <a:t>Office of Technology Services</a:t>
            </a:r>
            <a:endParaRPr lang="en-US" b="1" dirty="0">
              <a:solidFill>
                <a:schemeClr val="accent4">
                  <a:lumMod val="50000"/>
                </a:schemeClr>
              </a:solidFill>
            </a:endParaRPr>
          </a:p>
        </p:txBody>
      </p:sp>
      <p:pic>
        <p:nvPicPr>
          <p:cNvPr id="28" name="Picture 2" descr="C:\Users\LALANDER\AppData\Local\Microsoft\Windows\Temporary Internet Files\Content.IE5\2DARZ1E1\MP900148988[1].jpg"/>
          <p:cNvPicPr>
            <a:picLocks noChangeAspect="1" noChangeArrowheads="1"/>
          </p:cNvPicPr>
          <p:nvPr userDrawn="1"/>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09800" y="1600200"/>
            <a:ext cx="6934200" cy="48768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505200" y="1676400"/>
            <a:ext cx="4953000" cy="1752600"/>
          </a:xfrm>
          <a:prstGeom prst="rect">
            <a:avLst/>
          </a:prstGeom>
        </p:spPr>
        <p:txBody>
          <a:bodyPr/>
          <a:lstStyle>
            <a:lvl1pPr algn="ctr">
              <a:defRPr sz="4400" b="1">
                <a:solidFill>
                  <a:schemeClr val="tx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334000" y="4503761"/>
            <a:ext cx="3810000" cy="1884314"/>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866900" y="304800"/>
            <a:ext cx="6858000" cy="533400"/>
          </a:xfrm>
          <a:prstGeom prst="rect">
            <a:avLst/>
          </a:prstGeom>
        </p:spPr>
        <p:txBody>
          <a:bodyPr/>
          <a:lstStyle>
            <a:lvl1pPr>
              <a:defRPr b="1" i="0" cap="small" baseline="0">
                <a:solidFill>
                  <a:schemeClr val="accent4">
                    <a:lumMod val="75000"/>
                  </a:schemeClr>
                </a:solidFill>
              </a:defRPr>
            </a:lvl1pPr>
          </a:lstStyle>
          <a:p>
            <a:r>
              <a:rPr lang="en-US" dirty="0" smtClean="0"/>
              <a:t>Click to edit Master title style</a:t>
            </a:r>
            <a:endParaRPr lang="en-US" dirty="0"/>
          </a:p>
        </p:txBody>
      </p:sp>
      <p:sp>
        <p:nvSpPr>
          <p:cNvPr id="9" name="Rectangle 8"/>
          <p:cNvSpPr/>
          <p:nvPr userDrawn="1"/>
        </p:nvSpPr>
        <p:spPr bwMode="gray">
          <a:xfrm>
            <a:off x="1447800" y="0"/>
            <a:ext cx="7696200" cy="152400"/>
          </a:xfrm>
          <a:prstGeom prst="rect">
            <a:avLst/>
          </a:prstGeom>
          <a:solidFill>
            <a:schemeClr val="bg1"/>
          </a:solidFill>
          <a:ln w="9525">
            <a:noFill/>
            <a:miter lim="800000"/>
            <a:headEnd/>
            <a:tailEnd/>
          </a:ln>
          <a:effectLst/>
        </p:spPr>
        <p:txBody>
          <a:bodyPr wrap="none"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521450"/>
            <a:ext cx="2133600" cy="244475"/>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57200" y="6553200"/>
            <a:ext cx="8229600" cy="244475"/>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521450"/>
            <a:ext cx="2133600" cy="244475"/>
          </a:xfrm>
          <a:prstGeom prst="rect">
            <a:avLst/>
          </a:prstGeom>
        </p:spPr>
        <p:txBody>
          <a:bodyPr/>
          <a:lstStyle>
            <a:lvl1pPr>
              <a:defRPr/>
            </a:lvl1pPr>
          </a:lstStyle>
          <a:p>
            <a:fld id="{A41AD268-D9D6-4943-899E-2EA58FD66A5C}" type="slidenum">
              <a:rPr lang="en-US"/>
              <a:pPr/>
              <a:t>‹#›</a:t>
            </a:fld>
            <a:endParaRPr lang="en-US" dirty="0"/>
          </a:p>
        </p:txBody>
      </p:sp>
      <p:sp>
        <p:nvSpPr>
          <p:cNvPr id="8" name="Title 1"/>
          <p:cNvSpPr>
            <a:spLocks noGrp="1"/>
          </p:cNvSpPr>
          <p:nvPr>
            <p:ph type="title"/>
          </p:nvPr>
        </p:nvSpPr>
        <p:spPr>
          <a:xfrm>
            <a:off x="1866900" y="304800"/>
            <a:ext cx="6858000" cy="533400"/>
          </a:xfrm>
          <a:prstGeom prst="rect">
            <a:avLst/>
          </a:prstGeom>
        </p:spPr>
        <p:txBody>
          <a:bodyPr/>
          <a:lstStyle>
            <a:lvl1pPr>
              <a:defRPr b="1" i="0" cap="small" baseline="0">
                <a:solidFill>
                  <a:schemeClr val="accent4">
                    <a:lumMod val="75000"/>
                  </a:schemeClr>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521450"/>
            <a:ext cx="2133600" cy="244475"/>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a:xfrm>
            <a:off x="457200" y="6553200"/>
            <a:ext cx="8229600" cy="244475"/>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521450"/>
            <a:ext cx="2133600" cy="244475"/>
          </a:xfrm>
          <a:prstGeom prst="rect">
            <a:avLst/>
          </a:prstGeom>
        </p:spPr>
        <p:txBody>
          <a:bodyPr/>
          <a:lstStyle>
            <a:lvl1pPr>
              <a:defRPr/>
            </a:lvl1pPr>
          </a:lstStyle>
          <a:p>
            <a:fld id="{06D7826E-5DE9-43DF-9C2A-F2657F47339A}" type="slidenum">
              <a:rPr lang="en-US"/>
              <a:pPr/>
              <a:t>‹#›</a:t>
            </a:fld>
            <a:endParaRPr lang="en-US" dirty="0"/>
          </a:p>
        </p:txBody>
      </p:sp>
      <p:sp>
        <p:nvSpPr>
          <p:cNvPr id="10" name="Title 1"/>
          <p:cNvSpPr>
            <a:spLocks noGrp="1"/>
          </p:cNvSpPr>
          <p:nvPr>
            <p:ph type="title"/>
          </p:nvPr>
        </p:nvSpPr>
        <p:spPr>
          <a:xfrm>
            <a:off x="1866900" y="304800"/>
            <a:ext cx="6858000" cy="533400"/>
          </a:xfrm>
          <a:prstGeom prst="rect">
            <a:avLst/>
          </a:prstGeom>
        </p:spPr>
        <p:txBody>
          <a:bodyPr/>
          <a:lstStyle>
            <a:lvl1pPr>
              <a:defRPr b="1" i="0" cap="small" baseline="0">
                <a:solidFill>
                  <a:schemeClr val="accent4">
                    <a:lumMod val="75000"/>
                  </a:schemeClr>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1450"/>
            <a:ext cx="2133600" cy="244475"/>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457200" y="6553200"/>
            <a:ext cx="8229600" cy="244475"/>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521450"/>
            <a:ext cx="2133600" cy="244475"/>
          </a:xfrm>
          <a:prstGeom prst="rect">
            <a:avLst/>
          </a:prstGeom>
        </p:spPr>
        <p:txBody>
          <a:bodyPr/>
          <a:lstStyle>
            <a:lvl1pPr>
              <a:defRPr/>
            </a:lvl1pPr>
          </a:lstStyle>
          <a:p>
            <a:fld id="{BEEEA774-8AB8-4890-8235-C2B14A599D63}" type="slidenum">
              <a:rPr lang="en-US"/>
              <a:pPr/>
              <a:t>‹#›</a:t>
            </a:fld>
            <a:endParaRPr lang="en-US" dirty="0"/>
          </a:p>
        </p:txBody>
      </p:sp>
      <p:sp>
        <p:nvSpPr>
          <p:cNvPr id="6" name="Title 1"/>
          <p:cNvSpPr>
            <a:spLocks noGrp="1"/>
          </p:cNvSpPr>
          <p:nvPr>
            <p:ph type="title"/>
          </p:nvPr>
        </p:nvSpPr>
        <p:spPr>
          <a:xfrm>
            <a:off x="1866900" y="304800"/>
            <a:ext cx="6858000" cy="533400"/>
          </a:xfrm>
          <a:prstGeom prst="rect">
            <a:avLst/>
          </a:prstGeom>
        </p:spPr>
        <p:txBody>
          <a:bodyPr/>
          <a:lstStyle>
            <a:lvl1pPr>
              <a:defRPr b="1" i="0" cap="small" baseline="0">
                <a:solidFill>
                  <a:schemeClr val="accent4">
                    <a:lumMod val="75000"/>
                  </a:schemeClr>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pic>
        <p:nvPicPr>
          <p:cNvPr id="26" name="Picture 2" descr="C:\Users\LALANDER\AppData\Local\Microsoft\Windows\Temporary Internet Files\Content.IE5\2DARZ1E1\MP900148988[1].jpg"/>
          <p:cNvPicPr>
            <a:picLocks noChangeAspect="1" noChangeArrowheads="1"/>
          </p:cNvPicPr>
          <p:nvPr userDrawn="1"/>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sharpenSoften amount="-95000"/>
                    </a14:imgEffect>
                    <a14:imgEffect>
                      <a14:colorTemperature colorTemp="47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48988" y="-16732"/>
            <a:ext cx="9292988" cy="68747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bwMode="gray">
          <a:xfrm>
            <a:off x="1447800" y="114300"/>
            <a:ext cx="7696200" cy="800100"/>
          </a:xfrm>
          <a:prstGeom prst="rect">
            <a:avLst/>
          </a:prstGeom>
          <a:solidFill>
            <a:schemeClr val="bg1"/>
          </a:solidFill>
          <a:ln w="9525">
            <a:noFill/>
            <a:miter lim="800000"/>
            <a:headEnd/>
            <a:tailEnd/>
          </a:ln>
          <a:effectLst/>
        </p:spPr>
        <p:txBody>
          <a:bodyPr wrap="none" rtlCol="0" anchor="ctr"/>
          <a:lstStyle/>
          <a:p>
            <a:pPr algn="ctr"/>
            <a:endParaRPr lang="en-US" dirty="0"/>
          </a:p>
        </p:txBody>
      </p:sp>
      <p:sp>
        <p:nvSpPr>
          <p:cNvPr id="15" name="Rectangle 23"/>
          <p:cNvSpPr>
            <a:spLocks noChangeArrowheads="1"/>
          </p:cNvSpPr>
          <p:nvPr userDrawn="1"/>
        </p:nvSpPr>
        <p:spPr bwMode="gray">
          <a:xfrm>
            <a:off x="-148988" y="6551712"/>
            <a:ext cx="9292988" cy="306288"/>
          </a:xfrm>
          <a:prstGeom prst="rect">
            <a:avLst/>
          </a:prstGeom>
          <a:solidFill>
            <a:schemeClr val="accent4">
              <a:lumMod val="75000"/>
            </a:schemeClr>
          </a:solidFill>
          <a:ln w="9525">
            <a:noFill/>
            <a:miter lim="800000"/>
            <a:headEnd/>
            <a:tailEnd/>
          </a:ln>
          <a:effectLst/>
        </p:spPr>
        <p:txBody>
          <a:bodyPr wrap="none" anchor="ctr"/>
          <a:lstStyle/>
          <a:p>
            <a:endParaRPr lang="en-US" dirty="0"/>
          </a:p>
        </p:txBody>
      </p:sp>
      <p:grpSp>
        <p:nvGrpSpPr>
          <p:cNvPr id="1054" name="Group 30"/>
          <p:cNvGrpSpPr>
            <a:grpSpLocks/>
          </p:cNvGrpSpPr>
          <p:nvPr userDrawn="1"/>
        </p:nvGrpSpPr>
        <p:grpSpPr bwMode="auto">
          <a:xfrm>
            <a:off x="0" y="0"/>
            <a:ext cx="9144001" cy="914400"/>
            <a:chOff x="0" y="0"/>
            <a:chExt cx="5760" cy="576"/>
          </a:xfrm>
        </p:grpSpPr>
        <p:sp>
          <p:nvSpPr>
            <p:cNvPr id="1047" name="Rectangle 23"/>
            <p:cNvSpPr>
              <a:spLocks noChangeArrowheads="1"/>
            </p:cNvSpPr>
            <p:nvPr userDrawn="1"/>
          </p:nvSpPr>
          <p:spPr bwMode="gray">
            <a:xfrm>
              <a:off x="1065" y="0"/>
              <a:ext cx="4695" cy="144"/>
            </a:xfrm>
            <a:prstGeom prst="rect">
              <a:avLst/>
            </a:prstGeom>
            <a:solidFill>
              <a:schemeClr val="accent4">
                <a:lumMod val="75000"/>
              </a:schemeClr>
            </a:solidFill>
            <a:ln w="9525">
              <a:noFill/>
              <a:miter lim="800000"/>
              <a:headEnd/>
              <a:tailEnd/>
            </a:ln>
            <a:effectLst/>
          </p:spPr>
          <p:txBody>
            <a:bodyPr wrap="none" anchor="ctr"/>
            <a:lstStyle/>
            <a:p>
              <a:endParaRPr lang="en-US" dirty="0"/>
            </a:p>
          </p:txBody>
        </p:sp>
        <p:sp>
          <p:nvSpPr>
            <p:cNvPr id="1051" name="Line 27"/>
            <p:cNvSpPr>
              <a:spLocks noChangeShapeType="1"/>
            </p:cNvSpPr>
            <p:nvPr userDrawn="1"/>
          </p:nvSpPr>
          <p:spPr bwMode="gray">
            <a:xfrm>
              <a:off x="0" y="576"/>
              <a:ext cx="5760" cy="0"/>
            </a:xfrm>
            <a:prstGeom prst="line">
              <a:avLst/>
            </a:prstGeom>
            <a:noFill/>
            <a:ln w="28575">
              <a:solidFill>
                <a:srgbClr val="000000"/>
              </a:solidFill>
              <a:miter lim="800000"/>
              <a:headEnd/>
              <a:tailEnd/>
            </a:ln>
            <a:effectLst/>
          </p:spPr>
          <p:txBody>
            <a:bodyPr wrap="none"/>
            <a:lstStyle/>
            <a:p>
              <a:endParaRPr lang="en-US" dirty="0"/>
            </a:p>
          </p:txBody>
        </p:sp>
      </p:grpSp>
      <p:sp>
        <p:nvSpPr>
          <p:cNvPr id="1027" name="Rectangle 3"/>
          <p:cNvSpPr>
            <a:spLocks noGrp="1" noChangeArrowheads="1"/>
          </p:cNvSpPr>
          <p:nvPr>
            <p:ph type="body" idx="1"/>
          </p:nvPr>
        </p:nvSpPr>
        <p:spPr bwMode="auto">
          <a:xfrm>
            <a:off x="0" y="1143000"/>
            <a:ext cx="8686800" cy="5254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TextBox 16"/>
          <p:cNvSpPr txBox="1"/>
          <p:nvPr userDrawn="1"/>
        </p:nvSpPr>
        <p:spPr>
          <a:xfrm>
            <a:off x="304800" y="6551711"/>
            <a:ext cx="8534400" cy="307777"/>
          </a:xfrm>
          <a:prstGeom prst="rect">
            <a:avLst/>
          </a:prstGeom>
          <a:noFill/>
        </p:spPr>
        <p:txBody>
          <a:bodyPr wrap="square" rtlCol="0">
            <a:spAutoFit/>
          </a:bodyPr>
          <a:lstStyle/>
          <a:p>
            <a:pPr algn="l"/>
            <a:r>
              <a:rPr lang="en-US" sz="1400" b="1" baseline="0" dirty="0" smtClean="0">
                <a:solidFill>
                  <a:schemeClr val="bg1"/>
                </a:solidFill>
              </a:rPr>
              <a:t>IT as a Service: Leveraging Private, Public and Hybrid Clouds</a:t>
            </a:r>
            <a:endParaRPr lang="en-US" sz="1400" b="1" baseline="0" dirty="0">
              <a:solidFill>
                <a:schemeClr val="bg1"/>
              </a:solidFill>
            </a:endParaRPr>
          </a:p>
        </p:txBody>
      </p:sp>
      <p:sp>
        <p:nvSpPr>
          <p:cNvPr id="20" name="Rounded Rectangle 19"/>
          <p:cNvSpPr/>
          <p:nvPr userDrawn="1"/>
        </p:nvSpPr>
        <p:spPr>
          <a:xfrm>
            <a:off x="-152400" y="0"/>
            <a:ext cx="1842618" cy="93113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userDrawn="1"/>
        </p:nvSpPr>
        <p:spPr>
          <a:xfrm>
            <a:off x="-152400" y="-18217"/>
            <a:ext cx="1752600" cy="8564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LSCS.bmp"/>
          <p:cNvPicPr>
            <a:picLocks noChangeAspect="1"/>
          </p:cNvPicPr>
          <p:nvPr userDrawn="1"/>
        </p:nvPicPr>
        <p:blipFill>
          <a:blip r:embed="rId9" cstate="print"/>
          <a:stretch>
            <a:fillRect/>
          </a:stretch>
        </p:blipFill>
        <p:spPr>
          <a:xfrm>
            <a:off x="-6927" y="0"/>
            <a:ext cx="1454727" cy="762000"/>
          </a:xfrm>
          <a:prstGeom prst="rect">
            <a:avLst/>
          </a:prstGeom>
        </p:spPr>
      </p:pic>
      <p:sp>
        <p:nvSpPr>
          <p:cNvPr id="23" name="Rectangle 22"/>
          <p:cNvSpPr/>
          <p:nvPr userDrawn="1"/>
        </p:nvSpPr>
        <p:spPr bwMode="gray">
          <a:xfrm>
            <a:off x="1447800" y="-16732"/>
            <a:ext cx="7696200" cy="131032"/>
          </a:xfrm>
          <a:prstGeom prst="rect">
            <a:avLst/>
          </a:prstGeom>
          <a:solidFill>
            <a:schemeClr val="bg1"/>
          </a:solidFill>
          <a:ln w="9525">
            <a:noFill/>
            <a:miter lim="800000"/>
            <a:headEnd/>
            <a:tailEnd/>
          </a:ln>
          <a:effectLst/>
        </p:spPr>
        <p:txBody>
          <a:bodyPr wrap="none" rtlCol="0" anchor="ctr"/>
          <a:lstStyle/>
          <a:p>
            <a:pPr algn="ctr"/>
            <a:endParaRPr lang="en-US" dirty="0"/>
          </a:p>
        </p:txBody>
      </p:sp>
      <p:sp>
        <p:nvSpPr>
          <p:cNvPr id="2" name="Rectangle 1"/>
          <p:cNvSpPr/>
          <p:nvPr userDrawn="1"/>
        </p:nvSpPr>
        <p:spPr bwMode="gray">
          <a:xfrm>
            <a:off x="-152400" y="-18217"/>
            <a:ext cx="152400" cy="170617"/>
          </a:xfrm>
          <a:prstGeom prst="rect">
            <a:avLst/>
          </a:prstGeom>
          <a:solidFill>
            <a:schemeClr val="bg1"/>
          </a:solidFill>
          <a:ln w="9525">
            <a:noFill/>
            <a:miter lim="800000"/>
            <a:headEnd/>
            <a:tailEnd/>
          </a:ln>
          <a:effectLst/>
        </p:spPr>
        <p:txBody>
          <a:bodyPr wrap="none"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accent1"/>
          </a:solidFill>
          <a:latin typeface="+mj-lt"/>
          <a:ea typeface="+mj-ea"/>
          <a:cs typeface="+mj-cs"/>
        </a:defRPr>
      </a:lvl1pPr>
      <a:lvl2pPr algn="l" rtl="0" eaLnBrk="1" fontAlgn="base" hangingPunct="1">
        <a:spcBef>
          <a:spcPct val="0"/>
        </a:spcBef>
        <a:spcAft>
          <a:spcPct val="0"/>
        </a:spcAft>
        <a:defRPr sz="4000">
          <a:solidFill>
            <a:schemeClr val="accent1"/>
          </a:solidFill>
          <a:latin typeface="Arial" charset="0"/>
        </a:defRPr>
      </a:lvl2pPr>
      <a:lvl3pPr algn="l" rtl="0" eaLnBrk="1" fontAlgn="base" hangingPunct="1">
        <a:spcBef>
          <a:spcPct val="0"/>
        </a:spcBef>
        <a:spcAft>
          <a:spcPct val="0"/>
        </a:spcAft>
        <a:defRPr sz="4000">
          <a:solidFill>
            <a:schemeClr val="accent1"/>
          </a:solidFill>
          <a:latin typeface="Arial" charset="0"/>
        </a:defRPr>
      </a:lvl3pPr>
      <a:lvl4pPr algn="l" rtl="0" eaLnBrk="1" fontAlgn="base" hangingPunct="1">
        <a:spcBef>
          <a:spcPct val="0"/>
        </a:spcBef>
        <a:spcAft>
          <a:spcPct val="0"/>
        </a:spcAft>
        <a:defRPr sz="4000">
          <a:solidFill>
            <a:schemeClr val="accent1"/>
          </a:solidFill>
          <a:latin typeface="Arial" charset="0"/>
        </a:defRPr>
      </a:lvl4pPr>
      <a:lvl5pPr algn="l" rtl="0" eaLnBrk="1" fontAlgn="base" hangingPunct="1">
        <a:spcBef>
          <a:spcPct val="0"/>
        </a:spcBef>
        <a:spcAft>
          <a:spcPct val="0"/>
        </a:spcAft>
        <a:defRPr sz="4000">
          <a:solidFill>
            <a:schemeClr val="accent1"/>
          </a:solidFill>
          <a:latin typeface="Arial" charset="0"/>
        </a:defRPr>
      </a:lvl5pPr>
      <a:lvl6pPr marL="457200" algn="l" rtl="0" eaLnBrk="1" fontAlgn="base" hangingPunct="1">
        <a:spcBef>
          <a:spcPct val="0"/>
        </a:spcBef>
        <a:spcAft>
          <a:spcPct val="0"/>
        </a:spcAft>
        <a:defRPr sz="4000">
          <a:solidFill>
            <a:schemeClr val="accent1"/>
          </a:solidFill>
          <a:latin typeface="Arial" charset="0"/>
        </a:defRPr>
      </a:lvl6pPr>
      <a:lvl7pPr marL="914400" algn="l" rtl="0" eaLnBrk="1" fontAlgn="base" hangingPunct="1">
        <a:spcBef>
          <a:spcPct val="0"/>
        </a:spcBef>
        <a:spcAft>
          <a:spcPct val="0"/>
        </a:spcAft>
        <a:defRPr sz="4000">
          <a:solidFill>
            <a:schemeClr val="accent1"/>
          </a:solidFill>
          <a:latin typeface="Arial" charset="0"/>
        </a:defRPr>
      </a:lvl7pPr>
      <a:lvl8pPr marL="1371600" algn="l" rtl="0" eaLnBrk="1" fontAlgn="base" hangingPunct="1">
        <a:spcBef>
          <a:spcPct val="0"/>
        </a:spcBef>
        <a:spcAft>
          <a:spcPct val="0"/>
        </a:spcAft>
        <a:defRPr sz="4000">
          <a:solidFill>
            <a:schemeClr val="accent1"/>
          </a:solidFill>
          <a:latin typeface="Arial" charset="0"/>
        </a:defRPr>
      </a:lvl8pPr>
      <a:lvl9pPr marL="1828800" algn="l" rtl="0" eaLnBrk="1" fontAlgn="base" hangingPunct="1">
        <a:spcBef>
          <a:spcPct val="0"/>
        </a:spcBef>
        <a:spcAft>
          <a:spcPct val="0"/>
        </a:spcAft>
        <a:defRPr sz="4000">
          <a:solidFill>
            <a:schemeClr val="accent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SzPct val="50000"/>
        <a:buFont typeface="Wingdings 2" pitchFamily="18" charset="2"/>
        <a:buChar char=""/>
        <a:defRPr sz="2800">
          <a:solidFill>
            <a:srgbClr val="000000"/>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rgbClr val="000000"/>
          </a:solidFill>
          <a:latin typeface="+mn-lt"/>
        </a:defRPr>
      </a:lvl3pPr>
      <a:lvl4pPr marL="1600200" indent="-228600" algn="l" rtl="0" eaLnBrk="1" fontAlgn="base" hangingPunct="1">
        <a:spcBef>
          <a:spcPct val="20000"/>
        </a:spcBef>
        <a:spcAft>
          <a:spcPct val="0"/>
        </a:spcAft>
        <a:buSzPct val="60000"/>
        <a:buFont typeface="Wingdings 2" pitchFamily="18" charset="2"/>
        <a:buChar char=""/>
        <a:defRPr sz="2000">
          <a:solidFill>
            <a:srgbClr val="000000"/>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rgbClr val="000000"/>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4038600" y="381000"/>
            <a:ext cx="5029200" cy="1143000"/>
          </a:xfrm>
        </p:spPr>
        <p:style>
          <a:lnRef idx="0">
            <a:schemeClr val="accent3"/>
          </a:lnRef>
          <a:fillRef idx="3">
            <a:schemeClr val="accent3"/>
          </a:fillRef>
          <a:effectRef idx="3">
            <a:schemeClr val="accent3"/>
          </a:effectRef>
          <a:fontRef idx="minor">
            <a:schemeClr val="lt1"/>
          </a:fontRef>
        </p:style>
        <p:txBody>
          <a:bodyPr/>
          <a:lstStyle/>
          <a:p>
            <a:pPr algn="l"/>
            <a:r>
              <a:rPr lang="en-US" sz="2800" dirty="0" smtClean="0"/>
              <a:t>IT as a Service:</a:t>
            </a:r>
            <a:br>
              <a:rPr lang="en-US" sz="2800" dirty="0" smtClean="0"/>
            </a:br>
            <a:r>
              <a:rPr lang="en-US" sz="2000" dirty="0" smtClean="0"/>
              <a:t>Leveraging Private, Public and Hybrid Clouds at Lone Star! </a:t>
            </a:r>
            <a:endParaRPr lang="en-US" sz="2000" dirty="0"/>
          </a:p>
        </p:txBody>
      </p:sp>
      <p:sp>
        <p:nvSpPr>
          <p:cNvPr id="7" name="TextBox 6"/>
          <p:cNvSpPr txBox="1"/>
          <p:nvPr/>
        </p:nvSpPr>
        <p:spPr>
          <a:xfrm>
            <a:off x="2286000" y="4812030"/>
            <a:ext cx="4419600" cy="1969770"/>
          </a:xfrm>
          <a:prstGeom prst="rect">
            <a:avLst/>
          </a:prstGeom>
          <a:noFill/>
        </p:spPr>
        <p:txBody>
          <a:bodyPr wrap="square" rtlCol="0">
            <a:spAutoFit/>
          </a:bodyPr>
          <a:lstStyle/>
          <a:p>
            <a:r>
              <a:rPr lang="en-US" sz="1600" b="1" dirty="0" smtClean="0">
                <a:solidFill>
                  <a:srgbClr val="000000"/>
                </a:solidFill>
              </a:rPr>
              <a:t>Link Alander,</a:t>
            </a:r>
          </a:p>
          <a:p>
            <a:r>
              <a:rPr lang="en-US" sz="1400" dirty="0" smtClean="0">
                <a:solidFill>
                  <a:srgbClr val="000000"/>
                </a:solidFill>
              </a:rPr>
              <a:t>Associate Vice Chancellor, </a:t>
            </a:r>
          </a:p>
          <a:p>
            <a:r>
              <a:rPr lang="en-US" sz="1400" dirty="0" smtClean="0">
                <a:solidFill>
                  <a:srgbClr val="000000"/>
                </a:solidFill>
              </a:rPr>
              <a:t>Technology Services</a:t>
            </a:r>
          </a:p>
          <a:p>
            <a:endParaRPr lang="en-US" sz="1600" dirty="0" smtClean="0">
              <a:solidFill>
                <a:srgbClr val="000000"/>
              </a:solidFill>
            </a:endParaRPr>
          </a:p>
          <a:p>
            <a:r>
              <a:rPr lang="en-US" sz="1600" b="1" dirty="0" smtClean="0">
                <a:solidFill>
                  <a:srgbClr val="000000"/>
                </a:solidFill>
              </a:rPr>
              <a:t>Shah </a:t>
            </a:r>
            <a:r>
              <a:rPr lang="en-US" sz="1600" b="1" dirty="0" err="1" smtClean="0">
                <a:solidFill>
                  <a:srgbClr val="000000"/>
                </a:solidFill>
              </a:rPr>
              <a:t>Ardalan</a:t>
            </a:r>
            <a:r>
              <a:rPr lang="en-US" sz="1600" b="1" dirty="0" smtClean="0">
                <a:solidFill>
                  <a:srgbClr val="000000"/>
                </a:solidFill>
              </a:rPr>
              <a:t>, </a:t>
            </a:r>
          </a:p>
          <a:p>
            <a:r>
              <a:rPr lang="en-US" sz="1400" dirty="0" smtClean="0">
                <a:solidFill>
                  <a:srgbClr val="000000"/>
                </a:solidFill>
              </a:rPr>
              <a:t>Vice Chancellor Technology Services </a:t>
            </a:r>
          </a:p>
          <a:p>
            <a:r>
              <a:rPr lang="en-US" sz="1400" dirty="0" smtClean="0">
                <a:solidFill>
                  <a:srgbClr val="000000"/>
                </a:solidFill>
              </a:rPr>
              <a:t>CIO</a:t>
            </a:r>
          </a:p>
          <a:p>
            <a:endParaRPr lang="en-US" sz="1400" dirty="0" smtClean="0"/>
          </a:p>
        </p:txBody>
      </p:sp>
      <p:sp>
        <p:nvSpPr>
          <p:cNvPr id="4" name="Rectangle 3"/>
          <p:cNvSpPr/>
          <p:nvPr/>
        </p:nvSpPr>
        <p:spPr>
          <a:xfrm>
            <a:off x="2286000" y="1752600"/>
            <a:ext cx="6477000" cy="3108543"/>
          </a:xfrm>
          <a:prstGeom prst="rect">
            <a:avLst/>
          </a:prstGeom>
        </p:spPr>
        <p:txBody>
          <a:bodyPr wrap="square">
            <a:spAutoFit/>
          </a:bodyPr>
          <a:lstStyle/>
          <a:p>
            <a:r>
              <a:rPr lang="en-US" dirty="0">
                <a:solidFill>
                  <a:srgbClr val="000000"/>
                </a:solidFill>
              </a:rPr>
              <a:t>The Lone Star College system is leveraging Private, Public and Hybrid clouds to move from “IT” as a commodity to IT as a strategic enabler. Today’s instructors and students expect technology in the classroom to be as flexible as it is on their own personal systems. They want IT to be agile in meeting their needs; if we are not, they will go to the public cloud to get the service they expect. LSCS redesigned our enterprise core infrastructure on flexibility, agility and the cloud. This journey into the clouds has enabled us to deliver the IT services efficiently.</a:t>
            </a:r>
          </a:p>
          <a:p>
            <a:endParaRPr lang="en-US" sz="16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1"/>
            <a:ext cx="8991600" cy="3352800"/>
          </a:xfrm>
        </p:spPr>
        <p:txBody>
          <a:bodyPr/>
          <a:lstStyle/>
          <a:p>
            <a:r>
              <a:rPr lang="en-US" b="1" dirty="0" smtClean="0"/>
              <a:t>Public Cloud</a:t>
            </a:r>
          </a:p>
          <a:p>
            <a:pPr lvl="1"/>
            <a:r>
              <a:rPr lang="en-US" dirty="0" smtClean="0"/>
              <a:t>Higher education must  embrace the public cloud </a:t>
            </a:r>
          </a:p>
          <a:p>
            <a:pPr lvl="1"/>
            <a:r>
              <a:rPr lang="en-US" dirty="0" smtClean="0"/>
              <a:t>Sets new expectations from our customers</a:t>
            </a:r>
          </a:p>
          <a:p>
            <a:pPr lvl="1"/>
            <a:r>
              <a:rPr lang="en-US" dirty="0" smtClean="0"/>
              <a:t>Simple and out of control</a:t>
            </a:r>
            <a:endParaRPr lang="en-US" dirty="0"/>
          </a:p>
        </p:txBody>
      </p:sp>
      <p:sp>
        <p:nvSpPr>
          <p:cNvPr id="3" name="Title 2"/>
          <p:cNvSpPr>
            <a:spLocks noGrp="1"/>
          </p:cNvSpPr>
          <p:nvPr>
            <p:ph type="title"/>
          </p:nvPr>
        </p:nvSpPr>
        <p:spPr/>
        <p:txBody>
          <a:bodyPr/>
          <a:lstStyle/>
          <a:p>
            <a:r>
              <a:rPr lang="en-US" dirty="0" smtClean="0"/>
              <a:t>LSCS – Public Cloud</a:t>
            </a:r>
            <a:endParaRPr lang="en-US" dirty="0"/>
          </a:p>
        </p:txBody>
      </p:sp>
      <p:sp>
        <p:nvSpPr>
          <p:cNvPr id="6" name="Content Placeholder 2"/>
          <p:cNvSpPr txBox="1">
            <a:spLocks/>
          </p:cNvSpPr>
          <p:nvPr/>
        </p:nvSpPr>
        <p:spPr bwMode="auto">
          <a:xfrm>
            <a:off x="175709" y="4505661"/>
            <a:ext cx="4091491" cy="1981200"/>
          </a:xfrm>
          <a:prstGeom prst="rect">
            <a:avLst/>
          </a:prstGeom>
          <a:solidFill>
            <a:schemeClr val="accent1">
              <a:lumMod val="40000"/>
              <a:lumOff val="60000"/>
            </a:schemeClr>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algn="ctr"/>
            <a:r>
              <a:rPr lang="en-US" sz="2400" b="1" u="sng" dirty="0" smtClean="0">
                <a:solidFill>
                  <a:srgbClr val="000000"/>
                </a:solidFill>
              </a:rPr>
              <a:t>Essential Characteristics</a:t>
            </a:r>
          </a:p>
          <a:p>
            <a:pPr marL="342900" indent="-342900">
              <a:buClr>
                <a:srgbClr val="00B050"/>
              </a:buClr>
              <a:buFont typeface="Wingdings" pitchFamily="2" charset="2"/>
              <a:buChar char="ü"/>
            </a:pPr>
            <a:r>
              <a:rPr lang="en-US" sz="2000" dirty="0">
                <a:solidFill>
                  <a:srgbClr val="000000"/>
                </a:solidFill>
              </a:rPr>
              <a:t>On-Demand Self-Service</a:t>
            </a:r>
          </a:p>
          <a:p>
            <a:pPr marL="342900" indent="-342900">
              <a:buClr>
                <a:srgbClr val="00B050"/>
              </a:buClr>
              <a:buFont typeface="Wingdings" pitchFamily="2" charset="2"/>
              <a:buChar char="ü"/>
            </a:pPr>
            <a:r>
              <a:rPr lang="en-US" sz="2000" dirty="0">
                <a:solidFill>
                  <a:srgbClr val="000000"/>
                </a:solidFill>
              </a:rPr>
              <a:t>Broad Network Access</a:t>
            </a:r>
          </a:p>
          <a:p>
            <a:pPr marL="342900" indent="-342900">
              <a:buClr>
                <a:srgbClr val="00B050"/>
              </a:buClr>
              <a:buFont typeface="Wingdings" pitchFamily="2" charset="2"/>
              <a:buChar char="ü"/>
            </a:pPr>
            <a:r>
              <a:rPr lang="en-US" sz="2000" dirty="0">
                <a:solidFill>
                  <a:srgbClr val="000000"/>
                </a:solidFill>
              </a:rPr>
              <a:t>Resource Pooling</a:t>
            </a:r>
          </a:p>
          <a:p>
            <a:pPr marL="342900" indent="-342900">
              <a:buClr>
                <a:srgbClr val="00B050"/>
              </a:buClr>
              <a:buFont typeface="Wingdings" pitchFamily="2" charset="2"/>
              <a:buChar char="ü"/>
            </a:pPr>
            <a:r>
              <a:rPr lang="en-US" sz="2000" dirty="0">
                <a:solidFill>
                  <a:srgbClr val="000000"/>
                </a:solidFill>
              </a:rPr>
              <a:t>Rapid Elasticity</a:t>
            </a:r>
          </a:p>
          <a:p>
            <a:pPr marL="342900" indent="-342900">
              <a:buClr>
                <a:srgbClr val="FF0000"/>
              </a:buClr>
              <a:buFont typeface="Wingdings" pitchFamily="2" charset="2"/>
              <a:buChar char="ü"/>
            </a:pPr>
            <a:r>
              <a:rPr lang="en-US" sz="2000" dirty="0">
                <a:solidFill>
                  <a:srgbClr val="000000"/>
                </a:solidFill>
              </a:rPr>
              <a:t>Measured Service</a:t>
            </a:r>
          </a:p>
          <a:p>
            <a:pPr algn="ctr"/>
            <a:endParaRPr lang="en-US" sz="2400" dirty="0" smtClean="0">
              <a:solidFill>
                <a:schemeClr val="accent4">
                  <a:lumMod val="75000"/>
                </a:schemeClr>
              </a:solidFill>
            </a:endParaRPr>
          </a:p>
        </p:txBody>
      </p:sp>
      <p:sp>
        <p:nvSpPr>
          <p:cNvPr id="7" name="Content Placeholder 2"/>
          <p:cNvSpPr txBox="1">
            <a:spLocks/>
          </p:cNvSpPr>
          <p:nvPr/>
        </p:nvSpPr>
        <p:spPr bwMode="auto">
          <a:xfrm>
            <a:off x="4648200" y="4495800"/>
            <a:ext cx="4091491" cy="1981200"/>
          </a:xfrm>
          <a:prstGeom prst="rect">
            <a:avLst/>
          </a:prstGeom>
          <a:solidFill>
            <a:schemeClr val="bg1"/>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algn="ctr"/>
            <a:r>
              <a:rPr lang="en-US" sz="2400" b="1" u="sng" dirty="0" smtClean="0">
                <a:solidFill>
                  <a:srgbClr val="000000"/>
                </a:solidFill>
              </a:rPr>
              <a:t>Challenges/Opportunities</a:t>
            </a:r>
          </a:p>
          <a:p>
            <a:pPr marL="342900" indent="-342900">
              <a:buClr>
                <a:srgbClr val="FF0000"/>
              </a:buClr>
              <a:buFont typeface="Arial" pitchFamily="34" charset="0"/>
              <a:buChar char="►"/>
            </a:pPr>
            <a:r>
              <a:rPr lang="en-US" sz="2000" dirty="0" smtClean="0">
                <a:solidFill>
                  <a:srgbClr val="000000"/>
                </a:solidFill>
              </a:rPr>
              <a:t>Control – no contracts</a:t>
            </a:r>
          </a:p>
          <a:p>
            <a:pPr marL="342900" indent="-342900">
              <a:buClr>
                <a:srgbClr val="FF0000"/>
              </a:buClr>
              <a:buFont typeface="Arial" pitchFamily="34" charset="0"/>
              <a:buChar char="►"/>
            </a:pPr>
            <a:r>
              <a:rPr lang="en-US" sz="2000" dirty="0" smtClean="0">
                <a:solidFill>
                  <a:srgbClr val="000000"/>
                </a:solidFill>
              </a:rPr>
              <a:t>Availability – no SLA</a:t>
            </a:r>
          </a:p>
          <a:p>
            <a:pPr marL="342900" indent="-342900">
              <a:buClr>
                <a:srgbClr val="FF0000"/>
              </a:buClr>
              <a:buFont typeface="Arial" pitchFamily="34" charset="0"/>
              <a:buChar char="►"/>
            </a:pPr>
            <a:r>
              <a:rPr lang="en-US" sz="2000" dirty="0" smtClean="0">
                <a:solidFill>
                  <a:srgbClr val="000000"/>
                </a:solidFill>
              </a:rPr>
              <a:t>Expectations</a:t>
            </a:r>
          </a:p>
          <a:p>
            <a:pPr marL="342900" indent="-342900">
              <a:buClr>
                <a:srgbClr val="FF0000"/>
              </a:buClr>
              <a:buFont typeface="Arial" pitchFamily="34" charset="0"/>
              <a:buChar char="►"/>
            </a:pPr>
            <a:r>
              <a:rPr lang="en-US" sz="2000" dirty="0" smtClean="0">
                <a:solidFill>
                  <a:srgbClr val="000000"/>
                </a:solidFill>
              </a:rPr>
              <a:t>Security – Where is your data</a:t>
            </a:r>
          </a:p>
          <a:p>
            <a:pPr marL="342900" indent="-342900">
              <a:buClr>
                <a:srgbClr val="FF0000"/>
              </a:buClr>
              <a:buFont typeface="Arial" pitchFamily="34" charset="0"/>
              <a:buChar char="►"/>
            </a:pPr>
            <a:r>
              <a:rPr lang="en-US" sz="2000" dirty="0" smtClean="0">
                <a:solidFill>
                  <a:srgbClr val="000000"/>
                </a:solidFill>
              </a:rPr>
              <a:t>Policy</a:t>
            </a:r>
            <a:endParaRPr lang="en-US" sz="2000" dirty="0">
              <a:solidFill>
                <a:srgbClr val="000000"/>
              </a:solidFill>
            </a:endParaRPr>
          </a:p>
          <a:p>
            <a:pPr algn="ctr"/>
            <a:endParaRPr lang="en-US" sz="2400" dirty="0" smtClean="0">
              <a:solidFill>
                <a:schemeClr val="accent4">
                  <a:lumMod val="75000"/>
                </a:schemeClr>
              </a:solidFill>
            </a:endParaRPr>
          </a:p>
        </p:txBody>
      </p:sp>
      <p:grpSp>
        <p:nvGrpSpPr>
          <p:cNvPr id="8" name="Group 7"/>
          <p:cNvGrpSpPr/>
          <p:nvPr/>
        </p:nvGrpSpPr>
        <p:grpSpPr>
          <a:xfrm>
            <a:off x="1295400" y="3365662"/>
            <a:ext cx="2209800" cy="1053938"/>
            <a:chOff x="4684573" y="5378976"/>
            <a:chExt cx="2650713" cy="1133069"/>
          </a:xfrm>
        </p:grpSpPr>
        <p:pic>
          <p:nvPicPr>
            <p:cNvPr id="9" name="Picture 120" descr="C:\Users\LALANDER\AppData\Local\Microsoft\Windows\Temporary Internet Files\Content.IE5\AL6F2N53\MC9003668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4573" y="5378976"/>
              <a:ext cx="2650713" cy="1133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31914" y="5638799"/>
              <a:ext cx="1869592" cy="795630"/>
            </a:xfrm>
            <a:prstGeom prst="rect">
              <a:avLst/>
            </a:prstGeom>
            <a:noFill/>
          </p:spPr>
          <p:txBody>
            <a:bodyPr wrap="none" rtlCol="0">
              <a:spAutoFit/>
            </a:bodyPr>
            <a:lstStyle/>
            <a:p>
              <a:r>
                <a:rPr lang="en-US" sz="1400" b="1" dirty="0" smtClean="0">
                  <a:solidFill>
                    <a:srgbClr val="000000"/>
                  </a:solidFill>
                </a:rPr>
                <a:t>Microsoft</a:t>
              </a:r>
            </a:p>
            <a:p>
              <a:r>
                <a:rPr lang="en-US" sz="1400" b="1" dirty="0" smtClean="0">
                  <a:solidFill>
                    <a:srgbClr val="000000"/>
                  </a:solidFill>
                </a:rPr>
                <a:t>Live.edu</a:t>
              </a:r>
              <a:endParaRPr lang="en-US" sz="1400" b="1" dirty="0">
                <a:solidFill>
                  <a:srgbClr val="000000"/>
                </a:solidFill>
              </a:endParaRPr>
            </a:p>
          </p:txBody>
        </p:sp>
      </p:grpSp>
      <p:grpSp>
        <p:nvGrpSpPr>
          <p:cNvPr id="11" name="Group 10"/>
          <p:cNvGrpSpPr/>
          <p:nvPr/>
        </p:nvGrpSpPr>
        <p:grpSpPr>
          <a:xfrm>
            <a:off x="5334000" y="2844537"/>
            <a:ext cx="3092513" cy="1422663"/>
            <a:chOff x="18633" y="959471"/>
            <a:chExt cx="3071706" cy="1326529"/>
          </a:xfrm>
        </p:grpSpPr>
        <p:pic>
          <p:nvPicPr>
            <p:cNvPr id="12" name="Picture 120" descr="C:\Users\LALANDER\AppData\Local\Microsoft\Windows\Temporary Internet Files\Content.IE5\AL6F2N53\MC9003668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87" y="1219200"/>
              <a:ext cx="2650713" cy="1066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633" y="959471"/>
              <a:ext cx="3071706" cy="1147916"/>
            </a:xfrm>
            <a:prstGeom prst="rect">
              <a:avLst/>
            </a:prstGeom>
            <a:noFill/>
          </p:spPr>
          <p:txBody>
            <a:bodyPr wrap="none" rtlCol="0">
              <a:spAutoFit/>
            </a:bodyPr>
            <a:lstStyle/>
            <a:p>
              <a:r>
                <a:rPr lang="en-US" sz="2000" b="1" dirty="0" smtClean="0">
                  <a:solidFill>
                    <a:srgbClr val="000000"/>
                  </a:solidFill>
                </a:rPr>
                <a:t>Public Cloud Consumer</a:t>
              </a:r>
            </a:p>
            <a:p>
              <a:pPr algn="ctr"/>
              <a:r>
                <a:rPr lang="en-US" b="1" dirty="0" smtClean="0">
                  <a:solidFill>
                    <a:srgbClr val="000000"/>
                  </a:solidFill>
                </a:rPr>
                <a:t>Facebook</a:t>
              </a:r>
            </a:p>
            <a:p>
              <a:pPr algn="ctr"/>
              <a:r>
                <a:rPr lang="en-US" b="1" dirty="0" smtClean="0">
                  <a:solidFill>
                    <a:srgbClr val="000000"/>
                  </a:solidFill>
                </a:rPr>
                <a:t>Twitter</a:t>
              </a:r>
            </a:p>
            <a:p>
              <a:pPr algn="ctr"/>
              <a:r>
                <a:rPr lang="en-US" b="1" dirty="0" smtClean="0">
                  <a:solidFill>
                    <a:srgbClr val="000000"/>
                  </a:solidFill>
                </a:rPr>
                <a:t>You Tube</a:t>
              </a:r>
              <a:endParaRPr lang="en-US" b="1" dirty="0">
                <a:solidFill>
                  <a:srgbClr val="000000"/>
                </a:solidFill>
              </a:endParaRPr>
            </a:p>
          </p:txBody>
        </p:sp>
      </p:grpSp>
    </p:spTree>
    <p:extLst>
      <p:ext uri="{BB962C8B-B14F-4D97-AF65-F5344CB8AC3E}">
        <p14:creationId xmlns:p14="http://schemas.microsoft.com/office/powerpoint/2010/main" val="4104567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4953000" cy="3810000"/>
          </a:xfrm>
        </p:spPr>
        <p:txBody>
          <a:bodyPr/>
          <a:lstStyle/>
          <a:p>
            <a:r>
              <a:rPr lang="en-US" b="1" dirty="0" smtClean="0"/>
              <a:t>Virtualization is King!</a:t>
            </a:r>
          </a:p>
          <a:p>
            <a:pPr lvl="1"/>
            <a:r>
              <a:rPr lang="en-US" sz="2400" b="1" u="sng" dirty="0" smtClean="0"/>
              <a:t>93%</a:t>
            </a:r>
            <a:r>
              <a:rPr lang="en-US" sz="2400" dirty="0" smtClean="0"/>
              <a:t> of LSCS servers are Virtualized</a:t>
            </a:r>
          </a:p>
          <a:p>
            <a:pPr lvl="2"/>
            <a:r>
              <a:rPr lang="en-US" sz="2000" dirty="0" smtClean="0"/>
              <a:t>Including our ERP!</a:t>
            </a:r>
          </a:p>
          <a:p>
            <a:pPr lvl="1"/>
            <a:r>
              <a:rPr lang="en-US" sz="2400" dirty="0" smtClean="0"/>
              <a:t>16 VM Farms</a:t>
            </a:r>
          </a:p>
          <a:p>
            <a:pPr lvl="2"/>
            <a:r>
              <a:rPr lang="en-US" sz="2000" dirty="0" smtClean="0"/>
              <a:t>All sites are interlinked</a:t>
            </a:r>
          </a:p>
          <a:p>
            <a:pPr lvl="1"/>
            <a:r>
              <a:rPr lang="en-US" sz="2400" dirty="0" smtClean="0"/>
              <a:t>Managed with </a:t>
            </a:r>
            <a:r>
              <a:rPr lang="en-US" sz="2400" dirty="0" err="1" smtClean="0"/>
              <a:t>vCloud</a:t>
            </a:r>
            <a:r>
              <a:rPr lang="en-US" sz="2400" dirty="0" smtClean="0"/>
              <a:t> Director</a:t>
            </a:r>
          </a:p>
          <a:p>
            <a:pPr lvl="1"/>
            <a:endParaRPr lang="en-US" sz="2400" dirty="0" smtClean="0"/>
          </a:p>
          <a:p>
            <a:pPr lvl="1"/>
            <a:endParaRPr lang="en-US" sz="2400" dirty="0"/>
          </a:p>
        </p:txBody>
      </p:sp>
      <p:sp>
        <p:nvSpPr>
          <p:cNvPr id="3" name="Title 2"/>
          <p:cNvSpPr>
            <a:spLocks noGrp="1"/>
          </p:cNvSpPr>
          <p:nvPr>
            <p:ph type="title"/>
          </p:nvPr>
        </p:nvSpPr>
        <p:spPr/>
        <p:txBody>
          <a:bodyPr/>
          <a:lstStyle/>
          <a:p>
            <a:r>
              <a:rPr lang="en-US" dirty="0" smtClean="0"/>
              <a:t>LSCS – Private Cloud</a:t>
            </a:r>
            <a:endParaRPr lang="en-US" dirty="0"/>
          </a:p>
        </p:txBody>
      </p:sp>
      <p:grpSp>
        <p:nvGrpSpPr>
          <p:cNvPr id="4" name="Group 3"/>
          <p:cNvGrpSpPr/>
          <p:nvPr/>
        </p:nvGrpSpPr>
        <p:grpSpPr>
          <a:xfrm>
            <a:off x="5189022" y="2775552"/>
            <a:ext cx="3550669" cy="1742276"/>
            <a:chOff x="-76200" y="2784474"/>
            <a:chExt cx="5715000" cy="3692526"/>
          </a:xfrm>
        </p:grpSpPr>
        <p:sp>
          <p:nvSpPr>
            <p:cNvPr id="5" name="Cloud"/>
            <p:cNvSpPr>
              <a:spLocks noChangeAspect="1" noEditPoints="1" noChangeArrowheads="1"/>
            </p:cNvSpPr>
            <p:nvPr/>
          </p:nvSpPr>
          <p:spPr bwMode="auto">
            <a:xfrm>
              <a:off x="-76200" y="2784474"/>
              <a:ext cx="5715000" cy="369252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6" name="Group 5"/>
            <p:cNvGrpSpPr/>
            <p:nvPr/>
          </p:nvGrpSpPr>
          <p:grpSpPr>
            <a:xfrm>
              <a:off x="352384" y="3571009"/>
              <a:ext cx="1128292" cy="1128292"/>
              <a:chOff x="733385" y="3384971"/>
              <a:chExt cx="1128292" cy="1128292"/>
            </a:xfrm>
          </p:grpSpPr>
          <p:pic>
            <p:nvPicPr>
              <p:cNvPr id="26" name="Picture 118" descr="C:\Users\LALANDER\AppData\Local\Microsoft\Windows\Temporary Internet Files\Content.IE5\NJKJ8WYI\MC9004325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85" y="3384971"/>
                <a:ext cx="1128292" cy="112829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62000" y="3897868"/>
                <a:ext cx="966931" cy="369332"/>
              </a:xfrm>
              <a:prstGeom prst="rect">
                <a:avLst/>
              </a:prstGeom>
              <a:noFill/>
            </p:spPr>
            <p:txBody>
              <a:bodyPr wrap="none" rtlCol="0">
                <a:spAutoFit/>
              </a:bodyPr>
              <a:lstStyle/>
              <a:p>
                <a:r>
                  <a:rPr lang="en-US" dirty="0" smtClean="0"/>
                  <a:t>IDC-CF</a:t>
                </a:r>
                <a:endParaRPr lang="en-US" dirty="0"/>
              </a:p>
            </p:txBody>
          </p:sp>
        </p:grpSp>
        <p:grpSp>
          <p:nvGrpSpPr>
            <p:cNvPr id="7" name="Group 6"/>
            <p:cNvGrpSpPr/>
            <p:nvPr/>
          </p:nvGrpSpPr>
          <p:grpSpPr>
            <a:xfrm>
              <a:off x="1386307" y="3081638"/>
              <a:ext cx="1128292" cy="1128292"/>
              <a:chOff x="1913967" y="2973225"/>
              <a:chExt cx="1128292" cy="1128292"/>
            </a:xfrm>
          </p:grpSpPr>
          <p:pic>
            <p:nvPicPr>
              <p:cNvPr id="24" name="Picture 118" descr="C:\Users\LALANDER\AppData\Local\Microsoft\Windows\Temporary Internet Files\Content.IE5\NJKJ8WYI\MC9004325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967" y="2973225"/>
                <a:ext cx="1128292" cy="112829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940749" y="3505200"/>
                <a:ext cx="1031051" cy="369332"/>
              </a:xfrm>
              <a:prstGeom prst="rect">
                <a:avLst/>
              </a:prstGeom>
              <a:noFill/>
            </p:spPr>
            <p:txBody>
              <a:bodyPr wrap="none" rtlCol="0">
                <a:spAutoFit/>
              </a:bodyPr>
              <a:lstStyle/>
              <a:p>
                <a:r>
                  <a:rPr lang="en-US" dirty="0" smtClean="0"/>
                  <a:t>IDC-KW</a:t>
                </a:r>
                <a:endParaRPr lang="en-US" dirty="0"/>
              </a:p>
            </p:txBody>
          </p:sp>
        </p:grpSp>
        <p:grpSp>
          <p:nvGrpSpPr>
            <p:cNvPr id="8" name="Group 7"/>
            <p:cNvGrpSpPr/>
            <p:nvPr/>
          </p:nvGrpSpPr>
          <p:grpSpPr>
            <a:xfrm>
              <a:off x="2362199" y="3615038"/>
              <a:ext cx="1128292" cy="1128292"/>
              <a:chOff x="2833270" y="3657600"/>
              <a:chExt cx="1128292" cy="1128292"/>
            </a:xfrm>
          </p:grpSpPr>
          <p:pic>
            <p:nvPicPr>
              <p:cNvPr id="22" name="Picture 118" descr="C:\Users\LALANDER\AppData\Local\Microsoft\Windows\Temporary Internet Files\Content.IE5\NJKJ8WYI\MC9004325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270" y="3657600"/>
                <a:ext cx="1128292" cy="112829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878990" y="4189915"/>
                <a:ext cx="1018227" cy="369332"/>
              </a:xfrm>
              <a:prstGeom prst="rect">
                <a:avLst/>
              </a:prstGeom>
              <a:noFill/>
            </p:spPr>
            <p:txBody>
              <a:bodyPr wrap="none" rtlCol="0">
                <a:spAutoFit/>
              </a:bodyPr>
              <a:lstStyle/>
              <a:p>
                <a:r>
                  <a:rPr lang="en-US" dirty="0" smtClean="0"/>
                  <a:t>IDC-MC</a:t>
                </a:r>
                <a:endParaRPr lang="en-US" dirty="0"/>
              </a:p>
            </p:txBody>
          </p:sp>
        </p:grpSp>
        <p:grpSp>
          <p:nvGrpSpPr>
            <p:cNvPr id="9" name="Group 8"/>
            <p:cNvGrpSpPr/>
            <p:nvPr/>
          </p:nvGrpSpPr>
          <p:grpSpPr>
            <a:xfrm>
              <a:off x="3428999" y="3052847"/>
              <a:ext cx="1128292" cy="1128292"/>
              <a:chOff x="3855454" y="2866809"/>
              <a:chExt cx="1128292" cy="1128292"/>
            </a:xfrm>
          </p:grpSpPr>
          <p:pic>
            <p:nvPicPr>
              <p:cNvPr id="20" name="Picture 118" descr="C:\Users\LALANDER\AppData\Local\Microsoft\Windows\Temporary Internet Files\Content.IE5\NJKJ8WYI\MC9004325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5454" y="2866809"/>
                <a:ext cx="1128292" cy="11282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897217" y="3381197"/>
                <a:ext cx="992579" cy="369332"/>
              </a:xfrm>
              <a:prstGeom prst="rect">
                <a:avLst/>
              </a:prstGeom>
              <a:noFill/>
            </p:spPr>
            <p:txBody>
              <a:bodyPr wrap="none" rtlCol="0">
                <a:spAutoFit/>
              </a:bodyPr>
              <a:lstStyle/>
              <a:p>
                <a:r>
                  <a:rPr lang="en-US" dirty="0" smtClean="0"/>
                  <a:t>IDC-NH</a:t>
                </a:r>
                <a:endParaRPr lang="en-US" dirty="0"/>
              </a:p>
            </p:txBody>
          </p:sp>
        </p:grpSp>
        <p:grpSp>
          <p:nvGrpSpPr>
            <p:cNvPr id="10" name="Group 9"/>
            <p:cNvGrpSpPr/>
            <p:nvPr/>
          </p:nvGrpSpPr>
          <p:grpSpPr>
            <a:xfrm>
              <a:off x="4343399" y="3581400"/>
              <a:ext cx="1128292" cy="1128292"/>
              <a:chOff x="4875868" y="3430955"/>
              <a:chExt cx="1128292" cy="1128292"/>
            </a:xfrm>
          </p:grpSpPr>
          <p:pic>
            <p:nvPicPr>
              <p:cNvPr id="18" name="Picture 118" descr="C:\Users\LALANDER\AppData\Local\Microsoft\Windows\Temporary Internet Files\Content.IE5\NJKJ8WYI\MC9004325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868" y="3430955"/>
                <a:ext cx="1128292" cy="112829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967366" y="3949117"/>
                <a:ext cx="966931" cy="369332"/>
              </a:xfrm>
              <a:prstGeom prst="rect">
                <a:avLst/>
              </a:prstGeom>
              <a:noFill/>
            </p:spPr>
            <p:txBody>
              <a:bodyPr wrap="none" rtlCol="0">
                <a:spAutoFit/>
              </a:bodyPr>
              <a:lstStyle/>
              <a:p>
                <a:r>
                  <a:rPr lang="en-US" dirty="0" smtClean="0"/>
                  <a:t>IDC-TC</a:t>
                </a:r>
                <a:endParaRPr lang="en-US" dirty="0"/>
              </a:p>
            </p:txBody>
          </p:sp>
        </p:grpSp>
        <p:grpSp>
          <p:nvGrpSpPr>
            <p:cNvPr id="11" name="Group 10"/>
            <p:cNvGrpSpPr/>
            <p:nvPr/>
          </p:nvGrpSpPr>
          <p:grpSpPr>
            <a:xfrm>
              <a:off x="277395" y="3935110"/>
              <a:ext cx="2174874" cy="2174874"/>
              <a:chOff x="658396" y="4004962"/>
              <a:chExt cx="2174874" cy="2174874"/>
            </a:xfrm>
          </p:grpSpPr>
          <p:pic>
            <p:nvPicPr>
              <p:cNvPr id="16" name="Picture 119" descr="C:\Users\LALANDER\AppData\Local\Microsoft\Windows\Temporary Internet Files\Content.IE5\SETK5COI\MC90044180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96" y="4004962"/>
                <a:ext cx="2174874" cy="21748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94273" y="5076618"/>
                <a:ext cx="1225015" cy="400110"/>
              </a:xfrm>
              <a:prstGeom prst="rect">
                <a:avLst/>
              </a:prstGeom>
              <a:noFill/>
            </p:spPr>
            <p:txBody>
              <a:bodyPr wrap="none" rtlCol="0">
                <a:spAutoFit/>
              </a:bodyPr>
              <a:lstStyle/>
              <a:p>
                <a:r>
                  <a:rPr lang="en-US" sz="2000" b="1" dirty="0" smtClean="0">
                    <a:solidFill>
                      <a:srgbClr val="000000"/>
                    </a:solidFill>
                  </a:rPr>
                  <a:t>MDC-SO</a:t>
                </a:r>
                <a:endParaRPr lang="en-US" sz="2000" b="1" dirty="0">
                  <a:solidFill>
                    <a:srgbClr val="000000"/>
                  </a:solidFill>
                </a:endParaRPr>
              </a:p>
            </p:txBody>
          </p:sp>
        </p:grpSp>
        <p:grpSp>
          <p:nvGrpSpPr>
            <p:cNvPr id="12" name="Group 11"/>
            <p:cNvGrpSpPr/>
            <p:nvPr/>
          </p:nvGrpSpPr>
          <p:grpSpPr>
            <a:xfrm>
              <a:off x="2930525" y="3927474"/>
              <a:ext cx="2174874" cy="2174874"/>
              <a:chOff x="3788431" y="3965963"/>
              <a:chExt cx="2174874" cy="2174874"/>
            </a:xfrm>
          </p:grpSpPr>
          <p:pic>
            <p:nvPicPr>
              <p:cNvPr id="14" name="Picture 119" descr="C:\Users\LALANDER\AppData\Local\Microsoft\Windows\Temporary Internet Files\Content.IE5\SETK5COI\MC90044180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431" y="3965963"/>
                <a:ext cx="2174874" cy="21748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991413" y="5028963"/>
                <a:ext cx="1212191" cy="400110"/>
              </a:xfrm>
              <a:prstGeom prst="rect">
                <a:avLst/>
              </a:prstGeom>
              <a:noFill/>
            </p:spPr>
            <p:txBody>
              <a:bodyPr wrap="none" rtlCol="0">
                <a:spAutoFit/>
              </a:bodyPr>
              <a:lstStyle/>
              <a:p>
                <a:r>
                  <a:rPr lang="en-US" sz="2000" b="1" dirty="0" smtClean="0">
                    <a:solidFill>
                      <a:srgbClr val="000000"/>
                    </a:solidFill>
                  </a:rPr>
                  <a:t>MDC-UP</a:t>
                </a:r>
                <a:endParaRPr lang="en-US" sz="2000" b="1" dirty="0">
                  <a:solidFill>
                    <a:srgbClr val="000000"/>
                  </a:solidFill>
                </a:endParaRPr>
              </a:p>
            </p:txBody>
          </p:sp>
        </p:grpSp>
        <p:sp>
          <p:nvSpPr>
            <p:cNvPr id="13" name="TextBox 12"/>
            <p:cNvSpPr txBox="1"/>
            <p:nvPr/>
          </p:nvSpPr>
          <p:spPr>
            <a:xfrm>
              <a:off x="2536441" y="5463653"/>
              <a:ext cx="288089" cy="694047"/>
            </a:xfrm>
            <a:prstGeom prst="rect">
              <a:avLst/>
            </a:prstGeom>
            <a:noFill/>
          </p:spPr>
          <p:txBody>
            <a:bodyPr wrap="none" rtlCol="0">
              <a:spAutoFit/>
            </a:bodyPr>
            <a:lstStyle/>
            <a:p>
              <a:pPr algn="ctr"/>
              <a:endParaRPr lang="en-US" b="1" dirty="0"/>
            </a:p>
          </p:txBody>
        </p:sp>
      </p:grpSp>
      <p:sp>
        <p:nvSpPr>
          <p:cNvPr id="28" name="Content Placeholder 2"/>
          <p:cNvSpPr txBox="1">
            <a:spLocks/>
          </p:cNvSpPr>
          <p:nvPr/>
        </p:nvSpPr>
        <p:spPr bwMode="auto">
          <a:xfrm>
            <a:off x="175709" y="4505661"/>
            <a:ext cx="4091491" cy="1981200"/>
          </a:xfrm>
          <a:prstGeom prst="rect">
            <a:avLst/>
          </a:prstGeom>
          <a:solidFill>
            <a:schemeClr val="accent1">
              <a:lumMod val="40000"/>
              <a:lumOff val="60000"/>
            </a:schemeClr>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algn="ctr"/>
            <a:r>
              <a:rPr lang="en-US" sz="2400" b="1" u="sng" dirty="0" smtClean="0">
                <a:solidFill>
                  <a:srgbClr val="000000"/>
                </a:solidFill>
              </a:rPr>
              <a:t>Essential Characteristics</a:t>
            </a:r>
          </a:p>
          <a:p>
            <a:pPr marL="342900" indent="-342900">
              <a:buClr>
                <a:srgbClr val="00B050"/>
              </a:buClr>
              <a:buFont typeface="Wingdings" pitchFamily="2" charset="2"/>
              <a:buChar char="ü"/>
            </a:pPr>
            <a:r>
              <a:rPr lang="en-US" sz="2000" dirty="0">
                <a:solidFill>
                  <a:srgbClr val="000000"/>
                </a:solidFill>
              </a:rPr>
              <a:t>On-Demand Self-Service</a:t>
            </a:r>
          </a:p>
          <a:p>
            <a:pPr marL="342900" indent="-342900">
              <a:buClr>
                <a:srgbClr val="00B050"/>
              </a:buClr>
              <a:buFont typeface="Wingdings" pitchFamily="2" charset="2"/>
              <a:buChar char="ü"/>
            </a:pPr>
            <a:r>
              <a:rPr lang="en-US" sz="2000" dirty="0">
                <a:solidFill>
                  <a:srgbClr val="000000"/>
                </a:solidFill>
              </a:rPr>
              <a:t>Broad Network Access</a:t>
            </a:r>
          </a:p>
          <a:p>
            <a:pPr marL="342900" indent="-342900">
              <a:buClr>
                <a:srgbClr val="00B050"/>
              </a:buClr>
              <a:buFont typeface="Wingdings" pitchFamily="2" charset="2"/>
              <a:buChar char="ü"/>
            </a:pPr>
            <a:r>
              <a:rPr lang="en-US" sz="2000" dirty="0">
                <a:solidFill>
                  <a:srgbClr val="000000"/>
                </a:solidFill>
              </a:rPr>
              <a:t>Resource Pooling</a:t>
            </a:r>
          </a:p>
          <a:p>
            <a:pPr marL="342900" indent="-342900">
              <a:buClr>
                <a:srgbClr val="00B050"/>
              </a:buClr>
              <a:buFont typeface="Wingdings" pitchFamily="2" charset="2"/>
              <a:buChar char="ü"/>
            </a:pPr>
            <a:r>
              <a:rPr lang="en-US" sz="2000" dirty="0">
                <a:solidFill>
                  <a:srgbClr val="000000"/>
                </a:solidFill>
              </a:rPr>
              <a:t>Rapid Elasticity</a:t>
            </a:r>
          </a:p>
          <a:p>
            <a:pPr marL="342900" indent="-342900">
              <a:buClr>
                <a:srgbClr val="00B050"/>
              </a:buClr>
              <a:buFont typeface="Wingdings" pitchFamily="2" charset="2"/>
              <a:buChar char="ü"/>
            </a:pPr>
            <a:r>
              <a:rPr lang="en-US" sz="2000" dirty="0">
                <a:solidFill>
                  <a:srgbClr val="000000"/>
                </a:solidFill>
              </a:rPr>
              <a:t>Measured Service</a:t>
            </a:r>
          </a:p>
          <a:p>
            <a:pPr algn="ctr"/>
            <a:endParaRPr lang="en-US" sz="2400" dirty="0" smtClean="0">
              <a:solidFill>
                <a:schemeClr val="accent4">
                  <a:lumMod val="75000"/>
                </a:schemeClr>
              </a:solidFill>
            </a:endParaRPr>
          </a:p>
        </p:txBody>
      </p:sp>
      <p:sp>
        <p:nvSpPr>
          <p:cNvPr id="29" name="Content Placeholder 2"/>
          <p:cNvSpPr txBox="1">
            <a:spLocks/>
          </p:cNvSpPr>
          <p:nvPr/>
        </p:nvSpPr>
        <p:spPr bwMode="auto">
          <a:xfrm>
            <a:off x="4648200" y="4495800"/>
            <a:ext cx="4091491" cy="1981200"/>
          </a:xfrm>
          <a:prstGeom prst="rect">
            <a:avLst/>
          </a:prstGeom>
          <a:solidFill>
            <a:schemeClr val="bg1"/>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algn="ctr"/>
            <a:r>
              <a:rPr lang="en-US" sz="2400" b="1" u="sng" dirty="0" smtClean="0">
                <a:solidFill>
                  <a:srgbClr val="000000"/>
                </a:solidFill>
              </a:rPr>
              <a:t>Challenges/Opportunities</a:t>
            </a:r>
          </a:p>
          <a:p>
            <a:pPr marL="342900" indent="-342900">
              <a:buClr>
                <a:srgbClr val="00B050"/>
              </a:buClr>
              <a:buFont typeface="Arial" pitchFamily="34" charset="0"/>
              <a:buChar char="►"/>
            </a:pPr>
            <a:r>
              <a:rPr lang="en-US" sz="2000" dirty="0" smtClean="0">
                <a:solidFill>
                  <a:srgbClr val="000000"/>
                </a:solidFill>
              </a:rPr>
              <a:t>Flexibility</a:t>
            </a:r>
          </a:p>
          <a:p>
            <a:pPr marL="342900" indent="-342900">
              <a:buClr>
                <a:srgbClr val="00B050"/>
              </a:buClr>
              <a:buFont typeface="Arial" pitchFamily="34" charset="0"/>
              <a:buChar char="►"/>
            </a:pPr>
            <a:r>
              <a:rPr lang="en-US" sz="2000" dirty="0" smtClean="0">
                <a:solidFill>
                  <a:srgbClr val="000000"/>
                </a:solidFill>
              </a:rPr>
              <a:t>High Availability</a:t>
            </a:r>
          </a:p>
          <a:p>
            <a:pPr marL="342900" indent="-342900">
              <a:buClr>
                <a:srgbClr val="00B050"/>
              </a:buClr>
              <a:buFont typeface="Arial" pitchFamily="34" charset="0"/>
              <a:buChar char="►"/>
            </a:pPr>
            <a:r>
              <a:rPr lang="en-US" sz="2000" dirty="0" smtClean="0">
                <a:solidFill>
                  <a:srgbClr val="000000"/>
                </a:solidFill>
              </a:rPr>
              <a:t>Elastic demand based</a:t>
            </a:r>
          </a:p>
          <a:p>
            <a:pPr marL="342900" indent="-342900">
              <a:buClr>
                <a:srgbClr val="00B050"/>
              </a:buClr>
              <a:buFont typeface="Arial" pitchFamily="34" charset="0"/>
              <a:buChar char="►"/>
            </a:pPr>
            <a:r>
              <a:rPr lang="en-US" sz="2000" dirty="0" smtClean="0">
                <a:solidFill>
                  <a:srgbClr val="000000"/>
                </a:solidFill>
              </a:rPr>
              <a:t>Structured controls</a:t>
            </a:r>
          </a:p>
          <a:p>
            <a:pPr marL="342900" indent="-342900">
              <a:buClr>
                <a:srgbClr val="FF0000"/>
              </a:buClr>
              <a:buFont typeface="Arial" pitchFamily="34" charset="0"/>
              <a:buChar char="►"/>
            </a:pPr>
            <a:r>
              <a:rPr lang="en-US" sz="2000" dirty="0" smtClean="0">
                <a:solidFill>
                  <a:srgbClr val="000000"/>
                </a:solidFill>
              </a:rPr>
              <a:t>VM Sprawl</a:t>
            </a:r>
            <a:endParaRPr lang="en-US" sz="2000" dirty="0">
              <a:solidFill>
                <a:srgbClr val="000000"/>
              </a:solidFill>
            </a:endParaRPr>
          </a:p>
          <a:p>
            <a:pPr algn="ctr"/>
            <a:endParaRPr lang="en-US" sz="2400" dirty="0" smtClean="0">
              <a:solidFill>
                <a:schemeClr val="accent4">
                  <a:lumMod val="75000"/>
                </a:schemeClr>
              </a:solidFill>
            </a:endParaRPr>
          </a:p>
        </p:txBody>
      </p:sp>
      <p:sp>
        <p:nvSpPr>
          <p:cNvPr id="31" name="Content Placeholder 2"/>
          <p:cNvSpPr txBox="1">
            <a:spLocks/>
          </p:cNvSpPr>
          <p:nvPr/>
        </p:nvSpPr>
        <p:spPr bwMode="auto">
          <a:xfrm>
            <a:off x="5029200" y="1066800"/>
            <a:ext cx="3663496" cy="1676400"/>
          </a:xfrm>
          <a:prstGeom prst="rect">
            <a:avLst/>
          </a:prstGeom>
          <a:solidFill>
            <a:schemeClr val="bg1">
              <a:lumMod val="85000"/>
            </a:schemeClr>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r>
              <a:rPr lang="en-US" sz="2400" b="1" u="sng" dirty="0">
                <a:solidFill>
                  <a:srgbClr val="000000"/>
                </a:solidFill>
              </a:rPr>
              <a:t>LSCS – Private Cloud </a:t>
            </a:r>
          </a:p>
          <a:p>
            <a:pPr marL="342900" indent="-342900">
              <a:buFont typeface="Arial" pitchFamily="34" charset="0"/>
              <a:buChar char="•"/>
            </a:pPr>
            <a:r>
              <a:rPr lang="en-US" sz="2400" b="1" dirty="0">
                <a:solidFill>
                  <a:srgbClr val="000000"/>
                </a:solidFill>
              </a:rPr>
              <a:t>817 Active Servers</a:t>
            </a:r>
          </a:p>
          <a:p>
            <a:pPr marL="342900" indent="-342900">
              <a:buFont typeface="Arial" pitchFamily="34" charset="0"/>
              <a:buChar char="•"/>
            </a:pPr>
            <a:r>
              <a:rPr lang="en-US" sz="2400" b="1" dirty="0">
                <a:solidFill>
                  <a:srgbClr val="000000"/>
                </a:solidFill>
              </a:rPr>
              <a:t>412 Standby Servers</a:t>
            </a:r>
          </a:p>
          <a:p>
            <a:pPr marL="342900" indent="-342900">
              <a:buFont typeface="Arial" pitchFamily="34" charset="0"/>
              <a:buChar char="•"/>
            </a:pPr>
            <a:r>
              <a:rPr lang="en-US" sz="2400" b="1" dirty="0" smtClean="0">
                <a:solidFill>
                  <a:srgbClr val="000000"/>
                </a:solidFill>
              </a:rPr>
              <a:t>50 </a:t>
            </a:r>
            <a:r>
              <a:rPr lang="en-US" sz="2400" b="1" dirty="0">
                <a:solidFill>
                  <a:srgbClr val="000000"/>
                </a:solidFill>
              </a:rPr>
              <a:t>Elastic Servers</a:t>
            </a:r>
          </a:p>
        </p:txBody>
      </p:sp>
    </p:spTree>
    <p:extLst>
      <p:ext uri="{BB962C8B-B14F-4D97-AF65-F5344CB8AC3E}">
        <p14:creationId xmlns:p14="http://schemas.microsoft.com/office/powerpoint/2010/main" val="134799561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LSCS – Private Cloud</a:t>
            </a:r>
            <a:endParaRPr lang="en-US" dirty="0"/>
          </a:p>
        </p:txBody>
      </p:sp>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249793"/>
            <a:ext cx="55118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4443412" y="4848655"/>
            <a:ext cx="2968625" cy="5238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VM-SRM moves servers</a:t>
            </a:r>
          </a:p>
        </p:txBody>
      </p:sp>
      <p:cxnSp>
        <p:nvCxnSpPr>
          <p:cNvPr id="6" name="Straight Connector 5"/>
          <p:cNvCxnSpPr/>
          <p:nvPr/>
        </p:nvCxnSpPr>
        <p:spPr>
          <a:xfrm>
            <a:off x="7286625" y="4601005"/>
            <a:ext cx="1152525" cy="65246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Right Arrow 6"/>
          <p:cNvSpPr/>
          <p:nvPr/>
        </p:nvSpPr>
        <p:spPr>
          <a:xfrm rot="16200000">
            <a:off x="6189662" y="3416730"/>
            <a:ext cx="2968625" cy="5238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VM-SRM moves servers</a:t>
            </a:r>
          </a:p>
        </p:txBody>
      </p:sp>
      <p:cxnSp>
        <p:nvCxnSpPr>
          <p:cNvPr id="8" name="Straight Connector 7"/>
          <p:cNvCxnSpPr/>
          <p:nvPr/>
        </p:nvCxnSpPr>
        <p:spPr>
          <a:xfrm flipV="1">
            <a:off x="3867150" y="4601005"/>
            <a:ext cx="1152525" cy="65246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6" name="Content Placeholder 2"/>
          <p:cNvSpPr txBox="1">
            <a:spLocks/>
          </p:cNvSpPr>
          <p:nvPr/>
        </p:nvSpPr>
        <p:spPr bwMode="auto">
          <a:xfrm>
            <a:off x="0" y="1249792"/>
            <a:ext cx="3352799" cy="4770008"/>
          </a:xfrm>
          <a:prstGeom prst="rect">
            <a:avLst/>
          </a:prstGeom>
          <a:solidFill>
            <a:schemeClr val="bg1"/>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indent="0" algn="ctr">
              <a:buNone/>
            </a:pPr>
            <a:r>
              <a:rPr lang="en-US" sz="2400" b="1" u="sng" dirty="0" smtClean="0"/>
              <a:t>Example</a:t>
            </a:r>
            <a:endParaRPr lang="en-US" sz="2400" b="1" u="sng" dirty="0"/>
          </a:p>
          <a:p>
            <a:pPr algn="ctr"/>
            <a:r>
              <a:rPr lang="en-US" sz="2000" b="1" u="sng" dirty="0" smtClean="0">
                <a:solidFill>
                  <a:srgbClr val="000000"/>
                </a:solidFill>
              </a:rPr>
              <a:t>Availability &amp; Flexibility</a:t>
            </a:r>
            <a:endParaRPr lang="en-US" sz="2000" b="1" u="sng" dirty="0">
              <a:solidFill>
                <a:srgbClr val="000000"/>
              </a:solidFill>
            </a:endParaRPr>
          </a:p>
          <a:p>
            <a:r>
              <a:rPr lang="en-US" sz="2400" dirty="0" smtClean="0"/>
              <a:t>Important the network must be designed for flexibility</a:t>
            </a:r>
          </a:p>
          <a:p>
            <a:endParaRPr lang="en-US" sz="2400" dirty="0" smtClean="0"/>
          </a:p>
          <a:p>
            <a:r>
              <a:rPr lang="en-US" sz="2400" dirty="0" smtClean="0"/>
              <a:t>More </a:t>
            </a:r>
            <a:r>
              <a:rPr lang="en-US" sz="2400" dirty="0"/>
              <a:t>than </a:t>
            </a:r>
            <a:r>
              <a:rPr lang="en-US" sz="2400" dirty="0" err="1"/>
              <a:t>vMotion</a:t>
            </a:r>
            <a:r>
              <a:rPr lang="en-US" sz="2400" dirty="0"/>
              <a:t> and </a:t>
            </a:r>
            <a:r>
              <a:rPr lang="en-US" sz="2400" dirty="0" smtClean="0"/>
              <a:t>SRM</a:t>
            </a:r>
          </a:p>
          <a:p>
            <a:endParaRPr lang="en-US" sz="2400" dirty="0"/>
          </a:p>
          <a:p>
            <a:r>
              <a:rPr lang="en-US" sz="2400" dirty="0" smtClean="0"/>
              <a:t>Simplified Maintenance</a:t>
            </a:r>
          </a:p>
          <a:p>
            <a:endParaRPr lang="en-US" sz="2400" dirty="0" smtClean="0"/>
          </a:p>
          <a:p>
            <a:r>
              <a:rPr lang="en-US" sz="2400" dirty="0" smtClean="0"/>
              <a:t>Enables – IT as a Service</a:t>
            </a:r>
            <a:endParaRPr lang="en-US" dirty="0"/>
          </a:p>
        </p:txBody>
      </p:sp>
    </p:spTree>
    <p:extLst>
      <p:ext uri="{BB962C8B-B14F-4D97-AF65-F5344CB8AC3E}">
        <p14:creationId xmlns:p14="http://schemas.microsoft.com/office/powerpoint/2010/main" val="120958157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out)">
                                      <p:cBhvr>
                                        <p:cTn id="16" dur="500"/>
                                        <p:tgtEl>
                                          <p:spTgt spid="6"/>
                                        </p:tgtEl>
                                      </p:cBhvr>
                                    </p:animEffect>
                                  </p:childTnLst>
                                </p:cTn>
                              </p:par>
                            </p:childTnLst>
                          </p:cTn>
                        </p:par>
                        <p:par>
                          <p:cTn id="17" fill="hold">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ou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LSCS – Private Cloud</a:t>
            </a:r>
            <a:endParaRPr lang="en-US" dirty="0"/>
          </a:p>
        </p:txBody>
      </p:sp>
      <p:sp>
        <p:nvSpPr>
          <p:cNvPr id="11" name="Content Placeholder 2"/>
          <p:cNvSpPr txBox="1">
            <a:spLocks/>
          </p:cNvSpPr>
          <p:nvPr/>
        </p:nvSpPr>
        <p:spPr bwMode="auto">
          <a:xfrm>
            <a:off x="381000" y="990600"/>
            <a:ext cx="8325522" cy="1447800"/>
          </a:xfrm>
          <a:prstGeom prst="rect">
            <a:avLst/>
          </a:prstGeom>
          <a:solidFill>
            <a:schemeClr val="accent1">
              <a:lumMod val="40000"/>
              <a:lumOff val="60000"/>
            </a:schemeClr>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indent="0">
              <a:buNone/>
            </a:pPr>
            <a:r>
              <a:rPr lang="en-US" sz="2400" b="1" u="sng" dirty="0" smtClean="0">
                <a:solidFill>
                  <a:srgbClr val="000000"/>
                </a:solidFill>
              </a:rPr>
              <a:t>Example – Elasticity</a:t>
            </a:r>
            <a:r>
              <a:rPr lang="en-US" sz="2400" b="1" dirty="0" smtClean="0">
                <a:solidFill>
                  <a:srgbClr val="000000"/>
                </a:solidFill>
              </a:rPr>
              <a:t> – Normal Operations</a:t>
            </a:r>
            <a:endParaRPr lang="en-US" sz="2400" b="1" dirty="0">
              <a:solidFill>
                <a:srgbClr val="000000"/>
              </a:solidFill>
            </a:endParaRPr>
          </a:p>
          <a:p>
            <a:pPr marL="342900" indent="-342900">
              <a:buFont typeface="Arial" pitchFamily="34" charset="0"/>
              <a:buChar char="•"/>
            </a:pPr>
            <a:r>
              <a:rPr lang="en-US" sz="2000" dirty="0" smtClean="0">
                <a:solidFill>
                  <a:srgbClr val="000000"/>
                </a:solidFill>
              </a:rPr>
              <a:t>Application awareness</a:t>
            </a:r>
          </a:p>
          <a:p>
            <a:pPr marL="342900" indent="-342900">
              <a:buFont typeface="Arial" pitchFamily="34" charset="0"/>
              <a:buChar char="•"/>
            </a:pPr>
            <a:r>
              <a:rPr lang="en-US" sz="2000" dirty="0" smtClean="0">
                <a:solidFill>
                  <a:srgbClr val="000000"/>
                </a:solidFill>
              </a:rPr>
              <a:t>Peak demand management</a:t>
            </a:r>
          </a:p>
          <a:p>
            <a:pPr marL="342900" indent="-342900">
              <a:buFont typeface="Arial" pitchFamily="34" charset="0"/>
              <a:buChar char="•"/>
            </a:pPr>
            <a:r>
              <a:rPr lang="en-US" sz="2000" dirty="0" smtClean="0">
                <a:solidFill>
                  <a:srgbClr val="000000"/>
                </a:solidFill>
              </a:rPr>
              <a:t>Improved application service delivery</a:t>
            </a:r>
            <a:endParaRPr lang="en-US" sz="2000" dirty="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32553"/>
            <a:ext cx="8325522" cy="394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71775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LSCS – Private Cloud</a:t>
            </a:r>
            <a:endParaRPr lang="en-US" dirty="0"/>
          </a:p>
        </p:txBody>
      </p:sp>
      <p:sp>
        <p:nvSpPr>
          <p:cNvPr id="11" name="Content Placeholder 2"/>
          <p:cNvSpPr txBox="1">
            <a:spLocks/>
          </p:cNvSpPr>
          <p:nvPr/>
        </p:nvSpPr>
        <p:spPr bwMode="auto">
          <a:xfrm>
            <a:off x="361278" y="990600"/>
            <a:ext cx="8325522" cy="1447800"/>
          </a:xfrm>
          <a:prstGeom prst="rect">
            <a:avLst/>
          </a:prstGeom>
          <a:solidFill>
            <a:schemeClr val="accent1">
              <a:lumMod val="40000"/>
              <a:lumOff val="60000"/>
            </a:schemeClr>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indent="0">
              <a:buNone/>
            </a:pPr>
            <a:r>
              <a:rPr lang="en-US" sz="2400" b="1" u="sng" dirty="0" smtClean="0">
                <a:solidFill>
                  <a:srgbClr val="000000"/>
                </a:solidFill>
              </a:rPr>
              <a:t>Example – Elasticity</a:t>
            </a:r>
            <a:r>
              <a:rPr lang="en-US" sz="2400" b="1" dirty="0" smtClean="0">
                <a:solidFill>
                  <a:srgbClr val="000000"/>
                </a:solidFill>
              </a:rPr>
              <a:t> – Peak Registration</a:t>
            </a:r>
            <a:endParaRPr lang="en-US" sz="2400" b="1" u="sng" dirty="0">
              <a:solidFill>
                <a:srgbClr val="000000"/>
              </a:solidFill>
            </a:endParaRPr>
          </a:p>
          <a:p>
            <a:pPr marL="342900" indent="-342900">
              <a:buFont typeface="Arial" pitchFamily="34" charset="0"/>
              <a:buChar char="•"/>
            </a:pPr>
            <a:r>
              <a:rPr lang="en-US" sz="2000" dirty="0" smtClean="0">
                <a:solidFill>
                  <a:srgbClr val="000000"/>
                </a:solidFill>
              </a:rPr>
              <a:t>Dynamic expansion of capacity on the primary side</a:t>
            </a:r>
          </a:p>
          <a:p>
            <a:pPr marL="342900" indent="-342900">
              <a:buFont typeface="Arial" pitchFamily="34" charset="0"/>
              <a:buChar char="•"/>
            </a:pPr>
            <a:r>
              <a:rPr lang="en-US" sz="2000" dirty="0" smtClean="0">
                <a:solidFill>
                  <a:srgbClr val="000000"/>
                </a:solidFill>
              </a:rPr>
              <a:t>Increased production Web and Application Servers – Primary side</a:t>
            </a:r>
          </a:p>
          <a:p>
            <a:pPr marL="342900" indent="-342900">
              <a:buFont typeface="Arial" pitchFamily="34" charset="0"/>
              <a:buChar char="•"/>
            </a:pPr>
            <a:r>
              <a:rPr lang="en-US" sz="2000" dirty="0" smtClean="0">
                <a:solidFill>
                  <a:srgbClr val="000000"/>
                </a:solidFill>
              </a:rPr>
              <a:t>Reduced the size of the Test/</a:t>
            </a:r>
            <a:r>
              <a:rPr lang="en-US" sz="2000" dirty="0" err="1" smtClean="0">
                <a:solidFill>
                  <a:srgbClr val="000000"/>
                </a:solidFill>
              </a:rPr>
              <a:t>Dev</a:t>
            </a:r>
            <a:r>
              <a:rPr lang="en-US" sz="2000" dirty="0" smtClean="0">
                <a:solidFill>
                  <a:srgbClr val="000000"/>
                </a:solidFill>
              </a:rPr>
              <a:t> environment</a:t>
            </a:r>
            <a:endParaRPr lang="en-US" sz="2000" dirty="0">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78" y="2536614"/>
            <a:ext cx="8325522" cy="392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5513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LSCS – Private Cloud</a:t>
            </a:r>
            <a:endParaRPr lang="en-US" dirty="0"/>
          </a:p>
        </p:txBody>
      </p:sp>
      <p:sp>
        <p:nvSpPr>
          <p:cNvPr id="11" name="Content Placeholder 2"/>
          <p:cNvSpPr txBox="1">
            <a:spLocks/>
          </p:cNvSpPr>
          <p:nvPr/>
        </p:nvSpPr>
        <p:spPr bwMode="auto">
          <a:xfrm>
            <a:off x="303904" y="990600"/>
            <a:ext cx="8458200" cy="1447800"/>
          </a:xfrm>
          <a:prstGeom prst="rect">
            <a:avLst/>
          </a:prstGeom>
          <a:solidFill>
            <a:schemeClr val="accent1">
              <a:lumMod val="40000"/>
              <a:lumOff val="60000"/>
            </a:schemeClr>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indent="0">
              <a:buNone/>
            </a:pPr>
            <a:r>
              <a:rPr lang="en-US" sz="2400" b="1" u="sng" dirty="0" smtClean="0">
                <a:solidFill>
                  <a:srgbClr val="000000"/>
                </a:solidFill>
              </a:rPr>
              <a:t>Example – Elasticity</a:t>
            </a:r>
            <a:r>
              <a:rPr lang="en-US" sz="2400" b="1" dirty="0" smtClean="0">
                <a:solidFill>
                  <a:srgbClr val="000000"/>
                </a:solidFill>
              </a:rPr>
              <a:t> – Peak Registration</a:t>
            </a:r>
            <a:endParaRPr lang="en-US" sz="2400" b="1" u="sng" dirty="0">
              <a:solidFill>
                <a:srgbClr val="000000"/>
              </a:solidFill>
            </a:endParaRPr>
          </a:p>
          <a:p>
            <a:pPr marL="342900" indent="-342900">
              <a:buFont typeface="Arial" pitchFamily="34" charset="0"/>
              <a:buChar char="•"/>
            </a:pPr>
            <a:r>
              <a:rPr lang="en-US" sz="2000" dirty="0">
                <a:solidFill>
                  <a:srgbClr val="000000"/>
                </a:solidFill>
              </a:rPr>
              <a:t>Dynamic expansion of capacity </a:t>
            </a:r>
            <a:r>
              <a:rPr lang="en-US" sz="2000" dirty="0" smtClean="0">
                <a:solidFill>
                  <a:srgbClr val="000000"/>
                </a:solidFill>
              </a:rPr>
              <a:t>using </a:t>
            </a:r>
            <a:r>
              <a:rPr lang="en-US" sz="2000" u="sng" dirty="0" smtClean="0">
                <a:solidFill>
                  <a:srgbClr val="000000"/>
                </a:solidFill>
              </a:rPr>
              <a:t>both sides</a:t>
            </a:r>
            <a:endParaRPr lang="en-US" sz="2000" u="sng" dirty="0">
              <a:solidFill>
                <a:srgbClr val="000000"/>
              </a:solidFill>
            </a:endParaRPr>
          </a:p>
          <a:p>
            <a:pPr marL="342900" indent="-342900">
              <a:buFont typeface="Arial" pitchFamily="34" charset="0"/>
              <a:buChar char="•"/>
            </a:pPr>
            <a:r>
              <a:rPr lang="en-US" sz="2000" dirty="0">
                <a:solidFill>
                  <a:srgbClr val="000000"/>
                </a:solidFill>
              </a:rPr>
              <a:t>Increased production Web and Application </a:t>
            </a:r>
            <a:r>
              <a:rPr lang="en-US" sz="2000" dirty="0" smtClean="0">
                <a:solidFill>
                  <a:srgbClr val="000000"/>
                </a:solidFill>
              </a:rPr>
              <a:t>Servers</a:t>
            </a:r>
            <a:endParaRPr lang="en-US" sz="2000" dirty="0">
              <a:solidFill>
                <a:srgbClr val="000000"/>
              </a:solidFill>
            </a:endParaRPr>
          </a:p>
          <a:p>
            <a:pPr marL="342900" indent="-342900">
              <a:buFont typeface="Arial" pitchFamily="34" charset="0"/>
              <a:buChar char="•"/>
            </a:pPr>
            <a:r>
              <a:rPr lang="en-US" sz="2000" dirty="0">
                <a:solidFill>
                  <a:srgbClr val="000000"/>
                </a:solidFill>
              </a:rPr>
              <a:t>Reduced the size of the Test/</a:t>
            </a:r>
            <a:r>
              <a:rPr lang="en-US" sz="2000" dirty="0" err="1">
                <a:solidFill>
                  <a:srgbClr val="000000"/>
                </a:solidFill>
              </a:rPr>
              <a:t>Dev</a:t>
            </a:r>
            <a:r>
              <a:rPr lang="en-US" sz="2000" dirty="0">
                <a:solidFill>
                  <a:srgbClr val="000000"/>
                </a:solidFill>
              </a:rPr>
              <a:t> environment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8346188" cy="398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5513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143001"/>
            <a:ext cx="6110291" cy="3276600"/>
          </a:xfrm>
        </p:spPr>
        <p:txBody>
          <a:bodyPr/>
          <a:lstStyle/>
          <a:p>
            <a:r>
              <a:rPr lang="en-US" dirty="0" smtClean="0"/>
              <a:t>Software as a Service (SaaS)</a:t>
            </a:r>
          </a:p>
          <a:p>
            <a:pPr lvl="1"/>
            <a:r>
              <a:rPr lang="en-US" dirty="0" smtClean="0"/>
              <a:t>Service Now – IT Service Desk</a:t>
            </a:r>
          </a:p>
          <a:p>
            <a:pPr lvl="2"/>
            <a:r>
              <a:rPr lang="en-US" dirty="0" smtClean="0"/>
              <a:t>Just pay for what I need</a:t>
            </a:r>
          </a:p>
          <a:p>
            <a:pPr lvl="2"/>
            <a:endParaRPr lang="en-US" dirty="0" smtClean="0"/>
          </a:p>
          <a:p>
            <a:pPr lvl="1"/>
            <a:r>
              <a:rPr lang="en-US" dirty="0" smtClean="0"/>
              <a:t>Microsoft Live.edu</a:t>
            </a:r>
          </a:p>
          <a:p>
            <a:pPr lvl="2"/>
            <a:r>
              <a:rPr lang="en-US" dirty="0" smtClean="0"/>
              <a:t>Student email</a:t>
            </a:r>
          </a:p>
          <a:p>
            <a:pPr lvl="2"/>
            <a:r>
              <a:rPr lang="en-US" dirty="0" smtClean="0"/>
              <a:t>Student apps &amp; Storage</a:t>
            </a:r>
            <a:endParaRPr lang="en-US" dirty="0"/>
          </a:p>
        </p:txBody>
      </p:sp>
      <p:sp>
        <p:nvSpPr>
          <p:cNvPr id="3" name="Title 2"/>
          <p:cNvSpPr>
            <a:spLocks noGrp="1"/>
          </p:cNvSpPr>
          <p:nvPr>
            <p:ph type="title"/>
          </p:nvPr>
        </p:nvSpPr>
        <p:spPr/>
        <p:txBody>
          <a:bodyPr/>
          <a:lstStyle/>
          <a:p>
            <a:r>
              <a:rPr lang="en-US" dirty="0" smtClean="0"/>
              <a:t>LSCS – Hybrid Cloud</a:t>
            </a:r>
            <a:endParaRPr lang="en-US" dirty="0"/>
          </a:p>
        </p:txBody>
      </p:sp>
      <p:sp>
        <p:nvSpPr>
          <p:cNvPr id="4" name="Content Placeholder 2"/>
          <p:cNvSpPr txBox="1">
            <a:spLocks/>
          </p:cNvSpPr>
          <p:nvPr/>
        </p:nvSpPr>
        <p:spPr bwMode="auto">
          <a:xfrm>
            <a:off x="175709" y="4505661"/>
            <a:ext cx="4091491" cy="1981200"/>
          </a:xfrm>
          <a:prstGeom prst="rect">
            <a:avLst/>
          </a:prstGeom>
          <a:solidFill>
            <a:schemeClr val="accent1">
              <a:lumMod val="40000"/>
              <a:lumOff val="60000"/>
            </a:schemeClr>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algn="ctr"/>
            <a:r>
              <a:rPr lang="en-US" sz="2400" b="1" u="sng" dirty="0" smtClean="0">
                <a:solidFill>
                  <a:schemeClr val="accent4">
                    <a:lumMod val="75000"/>
                  </a:schemeClr>
                </a:solidFill>
              </a:rPr>
              <a:t>Essential Characteristics</a:t>
            </a:r>
          </a:p>
          <a:p>
            <a:pPr marL="342900" indent="-342900">
              <a:buClr>
                <a:srgbClr val="00B050"/>
              </a:buClr>
              <a:buFont typeface="Wingdings" pitchFamily="2" charset="2"/>
              <a:buChar char="ü"/>
            </a:pPr>
            <a:r>
              <a:rPr lang="en-US" sz="2000" dirty="0">
                <a:solidFill>
                  <a:srgbClr val="000000"/>
                </a:solidFill>
              </a:rPr>
              <a:t>On-Demand Self-Service</a:t>
            </a:r>
          </a:p>
          <a:p>
            <a:pPr marL="342900" indent="-342900">
              <a:buClr>
                <a:srgbClr val="00B050"/>
              </a:buClr>
              <a:buFont typeface="Wingdings" pitchFamily="2" charset="2"/>
              <a:buChar char="ü"/>
            </a:pPr>
            <a:r>
              <a:rPr lang="en-US" sz="2000" dirty="0">
                <a:solidFill>
                  <a:srgbClr val="000000"/>
                </a:solidFill>
              </a:rPr>
              <a:t>Broad Network Access</a:t>
            </a:r>
          </a:p>
          <a:p>
            <a:pPr marL="342900" indent="-342900">
              <a:buClr>
                <a:srgbClr val="00B050"/>
              </a:buClr>
              <a:buFont typeface="Wingdings" pitchFamily="2" charset="2"/>
              <a:buChar char="ü"/>
            </a:pPr>
            <a:r>
              <a:rPr lang="en-US" sz="2000" dirty="0">
                <a:solidFill>
                  <a:srgbClr val="000000"/>
                </a:solidFill>
              </a:rPr>
              <a:t>Resource Pooling</a:t>
            </a:r>
          </a:p>
          <a:p>
            <a:pPr marL="342900" indent="-342900">
              <a:buClr>
                <a:srgbClr val="00B050"/>
              </a:buClr>
              <a:buFont typeface="Wingdings" pitchFamily="2" charset="2"/>
              <a:buChar char="ü"/>
            </a:pPr>
            <a:r>
              <a:rPr lang="en-US" sz="2000" dirty="0">
                <a:solidFill>
                  <a:srgbClr val="000000"/>
                </a:solidFill>
              </a:rPr>
              <a:t>Rapid Elasticity</a:t>
            </a:r>
          </a:p>
          <a:p>
            <a:pPr marL="342900" indent="-342900">
              <a:buClr>
                <a:srgbClr val="00B050"/>
              </a:buClr>
              <a:buFont typeface="Wingdings" pitchFamily="2" charset="2"/>
              <a:buChar char="ü"/>
            </a:pPr>
            <a:r>
              <a:rPr lang="en-US" sz="2000" dirty="0">
                <a:solidFill>
                  <a:srgbClr val="000000"/>
                </a:solidFill>
              </a:rPr>
              <a:t>Measured Service</a:t>
            </a:r>
          </a:p>
          <a:p>
            <a:pPr algn="ctr"/>
            <a:endParaRPr lang="en-US" sz="2400" dirty="0" smtClean="0">
              <a:solidFill>
                <a:schemeClr val="accent4">
                  <a:lumMod val="75000"/>
                </a:schemeClr>
              </a:solidFill>
            </a:endParaRPr>
          </a:p>
        </p:txBody>
      </p:sp>
      <p:grpSp>
        <p:nvGrpSpPr>
          <p:cNvPr id="6" name="Group 5"/>
          <p:cNvGrpSpPr/>
          <p:nvPr/>
        </p:nvGrpSpPr>
        <p:grpSpPr>
          <a:xfrm>
            <a:off x="6418678" y="1295400"/>
            <a:ext cx="1716575" cy="1150343"/>
            <a:chOff x="3214603" y="1062349"/>
            <a:chExt cx="1716575" cy="1150343"/>
          </a:xfrm>
        </p:grpSpPr>
        <p:sp>
          <p:nvSpPr>
            <p:cNvPr id="7" name="Cloud"/>
            <p:cNvSpPr>
              <a:spLocks noChangeAspect="1" noEditPoints="1" noChangeArrowheads="1"/>
            </p:cNvSpPr>
            <p:nvPr/>
          </p:nvSpPr>
          <p:spPr bwMode="auto">
            <a:xfrm>
              <a:off x="3214603" y="1062349"/>
              <a:ext cx="1716575" cy="11503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3489237" y="1296769"/>
              <a:ext cx="1167307" cy="707886"/>
            </a:xfrm>
            <a:prstGeom prst="rect">
              <a:avLst/>
            </a:prstGeom>
            <a:noFill/>
          </p:spPr>
          <p:txBody>
            <a:bodyPr wrap="none" rtlCol="0">
              <a:spAutoFit/>
            </a:bodyPr>
            <a:lstStyle/>
            <a:p>
              <a:pPr algn="ctr"/>
              <a:r>
                <a:rPr lang="en-US" sz="2000" b="1" dirty="0" smtClean="0">
                  <a:solidFill>
                    <a:srgbClr val="000000"/>
                  </a:solidFill>
                </a:rPr>
                <a:t>Service </a:t>
              </a:r>
            </a:p>
            <a:p>
              <a:pPr algn="ctr"/>
              <a:r>
                <a:rPr lang="en-US" sz="2000" b="1" dirty="0" smtClean="0">
                  <a:solidFill>
                    <a:srgbClr val="000000"/>
                  </a:solidFill>
                </a:rPr>
                <a:t>Now</a:t>
              </a:r>
              <a:endParaRPr lang="en-US" sz="2000" b="1" dirty="0">
                <a:solidFill>
                  <a:srgbClr val="000000"/>
                </a:solidFill>
              </a:endParaRPr>
            </a:p>
          </p:txBody>
        </p:sp>
      </p:grpSp>
      <p:grpSp>
        <p:nvGrpSpPr>
          <p:cNvPr id="10" name="Group 9"/>
          <p:cNvGrpSpPr/>
          <p:nvPr/>
        </p:nvGrpSpPr>
        <p:grpSpPr>
          <a:xfrm>
            <a:off x="4800600" y="3294167"/>
            <a:ext cx="2650713" cy="1133069"/>
            <a:chOff x="4684573" y="5378976"/>
            <a:chExt cx="2650713" cy="1133069"/>
          </a:xfrm>
        </p:grpSpPr>
        <p:pic>
          <p:nvPicPr>
            <p:cNvPr id="11" name="Picture 120" descr="C:\Users\LALANDER\AppData\Local\Microsoft\Windows\Temporary Internet Files\Content.IE5\AL6F2N53\MC9003668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4573" y="5378976"/>
              <a:ext cx="2650713" cy="113306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41316" y="5638800"/>
              <a:ext cx="1337226" cy="707886"/>
            </a:xfrm>
            <a:prstGeom prst="rect">
              <a:avLst/>
            </a:prstGeom>
            <a:noFill/>
          </p:spPr>
          <p:txBody>
            <a:bodyPr wrap="none" rtlCol="0">
              <a:spAutoFit/>
            </a:bodyPr>
            <a:lstStyle/>
            <a:p>
              <a:r>
                <a:rPr lang="en-US" sz="2000" b="1" dirty="0" smtClean="0">
                  <a:solidFill>
                    <a:srgbClr val="000000"/>
                  </a:solidFill>
                </a:rPr>
                <a:t>Microsoft</a:t>
              </a:r>
            </a:p>
            <a:p>
              <a:r>
                <a:rPr lang="en-US" sz="2000" b="1" dirty="0" smtClean="0">
                  <a:solidFill>
                    <a:srgbClr val="000000"/>
                  </a:solidFill>
                </a:rPr>
                <a:t>Live.edu</a:t>
              </a:r>
              <a:endParaRPr lang="en-US" sz="2000" b="1" dirty="0">
                <a:solidFill>
                  <a:srgbClr val="000000"/>
                </a:solidFill>
              </a:endParaRPr>
            </a:p>
          </p:txBody>
        </p:sp>
      </p:grpSp>
      <p:sp>
        <p:nvSpPr>
          <p:cNvPr id="9" name="Content Placeholder 2"/>
          <p:cNvSpPr txBox="1">
            <a:spLocks/>
          </p:cNvSpPr>
          <p:nvPr/>
        </p:nvSpPr>
        <p:spPr bwMode="auto">
          <a:xfrm>
            <a:off x="4648200" y="4495800"/>
            <a:ext cx="4091491" cy="1981200"/>
          </a:xfrm>
          <a:prstGeom prst="rect">
            <a:avLst/>
          </a:prstGeom>
          <a:solidFill>
            <a:schemeClr val="bg1"/>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algn="ctr"/>
            <a:r>
              <a:rPr lang="en-US" sz="2400" b="1" u="sng" dirty="0" smtClean="0">
                <a:solidFill>
                  <a:srgbClr val="000000"/>
                </a:solidFill>
              </a:rPr>
              <a:t>Challenges/Opportunities</a:t>
            </a:r>
          </a:p>
          <a:p>
            <a:pPr marL="342900" indent="-342900">
              <a:buClr>
                <a:srgbClr val="00B050"/>
              </a:buClr>
              <a:buFont typeface="Arial" pitchFamily="34" charset="0"/>
              <a:buChar char="►"/>
            </a:pPr>
            <a:r>
              <a:rPr lang="en-US" sz="2000" dirty="0" smtClean="0">
                <a:solidFill>
                  <a:srgbClr val="000000"/>
                </a:solidFill>
              </a:rPr>
              <a:t>Control – Contract Management</a:t>
            </a:r>
          </a:p>
          <a:p>
            <a:pPr marL="342900" indent="-342900">
              <a:buClr>
                <a:srgbClr val="00B050"/>
              </a:buClr>
              <a:buFont typeface="Arial" pitchFamily="34" charset="0"/>
              <a:buChar char="►"/>
            </a:pPr>
            <a:r>
              <a:rPr lang="en-US" sz="2000" dirty="0" smtClean="0">
                <a:solidFill>
                  <a:srgbClr val="000000"/>
                </a:solidFill>
              </a:rPr>
              <a:t>Availability – SLA</a:t>
            </a:r>
          </a:p>
          <a:p>
            <a:pPr marL="342900" indent="-342900">
              <a:buClr>
                <a:srgbClr val="00B050"/>
              </a:buClr>
              <a:buFont typeface="Arial" pitchFamily="34" charset="0"/>
              <a:buChar char="►"/>
            </a:pPr>
            <a:r>
              <a:rPr lang="en-US" sz="2000" dirty="0" smtClean="0">
                <a:solidFill>
                  <a:srgbClr val="000000"/>
                </a:solidFill>
              </a:rPr>
              <a:t>Expectations - Partnership</a:t>
            </a:r>
          </a:p>
          <a:p>
            <a:pPr marL="342900" indent="-342900">
              <a:buClr>
                <a:srgbClr val="00B050"/>
              </a:buClr>
              <a:buFont typeface="Arial" pitchFamily="34" charset="0"/>
              <a:buChar char="►"/>
            </a:pPr>
            <a:r>
              <a:rPr lang="en-US" sz="2000" dirty="0" smtClean="0">
                <a:solidFill>
                  <a:srgbClr val="000000"/>
                </a:solidFill>
              </a:rPr>
              <a:t>Security – Data Control</a:t>
            </a:r>
          </a:p>
        </p:txBody>
      </p:sp>
      <p:grpSp>
        <p:nvGrpSpPr>
          <p:cNvPr id="13" name="Group 12"/>
          <p:cNvGrpSpPr/>
          <p:nvPr/>
        </p:nvGrpSpPr>
        <p:grpSpPr>
          <a:xfrm>
            <a:off x="7112105" y="2636868"/>
            <a:ext cx="1779448" cy="1192477"/>
            <a:chOff x="7148478" y="3940994"/>
            <a:chExt cx="1779448" cy="1192477"/>
          </a:xfrm>
        </p:grpSpPr>
        <p:sp>
          <p:nvSpPr>
            <p:cNvPr id="14" name="Cloud"/>
            <p:cNvSpPr>
              <a:spLocks noChangeAspect="1" noEditPoints="1" noChangeArrowheads="1"/>
            </p:cNvSpPr>
            <p:nvPr/>
          </p:nvSpPr>
          <p:spPr bwMode="auto">
            <a:xfrm>
              <a:off x="7148478" y="3940994"/>
              <a:ext cx="1779448" cy="119247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6">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7389372" y="4139722"/>
              <a:ext cx="1337226" cy="707886"/>
            </a:xfrm>
            <a:prstGeom prst="rect">
              <a:avLst/>
            </a:prstGeom>
            <a:noFill/>
          </p:spPr>
          <p:txBody>
            <a:bodyPr wrap="none" rtlCol="0">
              <a:spAutoFit/>
            </a:bodyPr>
            <a:lstStyle/>
            <a:p>
              <a:r>
                <a:rPr lang="en-US" sz="2000" b="1" dirty="0" smtClean="0">
                  <a:solidFill>
                    <a:srgbClr val="000000"/>
                  </a:solidFill>
                </a:rPr>
                <a:t>Microsoft</a:t>
              </a:r>
            </a:p>
            <a:p>
              <a:r>
                <a:rPr lang="en-US" sz="2000" b="1" dirty="0" smtClean="0">
                  <a:solidFill>
                    <a:srgbClr val="000000"/>
                  </a:solidFill>
                </a:rPr>
                <a:t>Live.edu</a:t>
              </a:r>
              <a:endParaRPr lang="en-US" sz="2000" b="1" dirty="0">
                <a:solidFill>
                  <a:srgbClr val="000000"/>
                </a:solidFill>
              </a:endParaRPr>
            </a:p>
          </p:txBody>
        </p:sp>
      </p:grpSp>
      <p:sp>
        <p:nvSpPr>
          <p:cNvPr id="16" name="Left-Right Arrow 15"/>
          <p:cNvSpPr/>
          <p:nvPr/>
        </p:nvSpPr>
        <p:spPr bwMode="gray">
          <a:xfrm rot="19577926">
            <a:off x="6826914" y="3559333"/>
            <a:ext cx="1253509" cy="642710"/>
          </a:xfrm>
          <a:prstGeom prst="leftRightArrow">
            <a:avLst/>
          </a:prstGeom>
          <a:solidFill>
            <a:schemeClr val="bg1"/>
          </a:solidFill>
          <a:ln w="9525">
            <a:solidFill>
              <a:srgbClr val="000000"/>
            </a:solidFill>
            <a:miter lim="800000"/>
            <a:headEnd/>
            <a:tailEnd/>
          </a:ln>
          <a:effectLst/>
        </p:spPr>
        <p:txBody>
          <a:bodyPr wrap="none" rtlCol="0" anchor="ctr"/>
          <a:lstStyle/>
          <a:p>
            <a:pPr algn="ctr"/>
            <a:r>
              <a:rPr lang="en-US" sz="1600" dirty="0" smtClean="0">
                <a:solidFill>
                  <a:srgbClr val="000000"/>
                </a:solidFill>
              </a:rPr>
              <a:t>LSCS Mgt</a:t>
            </a:r>
            <a:r>
              <a:rPr lang="en-US" dirty="0" smtClean="0"/>
              <a:t>.</a:t>
            </a:r>
            <a:endParaRPr lang="en-US" dirty="0"/>
          </a:p>
        </p:txBody>
      </p:sp>
    </p:spTree>
    <p:extLst>
      <p:ext uri="{BB962C8B-B14F-4D97-AF65-F5344CB8AC3E}">
        <p14:creationId xmlns:p14="http://schemas.microsoft.com/office/powerpoint/2010/main" val="252173672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LSCS – Hybrid Cloud</a:t>
            </a:r>
            <a:endParaRPr lang="en-US" dirty="0"/>
          </a:p>
        </p:txBody>
      </p:sp>
      <p:grpSp>
        <p:nvGrpSpPr>
          <p:cNvPr id="4" name="Group 3"/>
          <p:cNvGrpSpPr/>
          <p:nvPr/>
        </p:nvGrpSpPr>
        <p:grpSpPr>
          <a:xfrm>
            <a:off x="6415082" y="4176208"/>
            <a:ext cx="2160448" cy="1447800"/>
            <a:chOff x="6648272" y="2306772"/>
            <a:chExt cx="2160448" cy="1447800"/>
          </a:xfrm>
        </p:grpSpPr>
        <p:sp>
          <p:nvSpPr>
            <p:cNvPr id="5" name="Cloud"/>
            <p:cNvSpPr>
              <a:spLocks noChangeAspect="1" noEditPoints="1" noChangeArrowheads="1"/>
            </p:cNvSpPr>
            <p:nvPr/>
          </p:nvSpPr>
          <p:spPr bwMode="auto">
            <a:xfrm>
              <a:off x="6648272" y="2306772"/>
              <a:ext cx="2160448" cy="1447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6">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6957508" y="2776258"/>
              <a:ext cx="1582484" cy="400110"/>
            </a:xfrm>
            <a:prstGeom prst="rect">
              <a:avLst/>
            </a:prstGeom>
            <a:noFill/>
          </p:spPr>
          <p:txBody>
            <a:bodyPr wrap="none" rtlCol="0">
              <a:spAutoFit/>
            </a:bodyPr>
            <a:lstStyle/>
            <a:p>
              <a:r>
                <a:rPr lang="en-US" sz="2000" b="1" dirty="0" smtClean="0">
                  <a:solidFill>
                    <a:srgbClr val="000000"/>
                  </a:solidFill>
                </a:rPr>
                <a:t>Blackboard</a:t>
              </a:r>
              <a:endParaRPr lang="en-US" sz="2000" b="1" dirty="0">
                <a:solidFill>
                  <a:srgbClr val="000000"/>
                </a:solidFill>
              </a:endParaRPr>
            </a:p>
          </p:txBody>
        </p:sp>
      </p:grpSp>
      <p:grpSp>
        <p:nvGrpSpPr>
          <p:cNvPr id="7" name="Group 6"/>
          <p:cNvGrpSpPr/>
          <p:nvPr/>
        </p:nvGrpSpPr>
        <p:grpSpPr>
          <a:xfrm>
            <a:off x="6435336" y="1524000"/>
            <a:ext cx="2160448" cy="1447800"/>
            <a:chOff x="5161026" y="1219200"/>
            <a:chExt cx="2160448" cy="1447800"/>
          </a:xfrm>
        </p:grpSpPr>
        <p:sp>
          <p:nvSpPr>
            <p:cNvPr id="8" name="Cloud"/>
            <p:cNvSpPr>
              <a:spLocks noChangeAspect="1" noEditPoints="1" noChangeArrowheads="1"/>
            </p:cNvSpPr>
            <p:nvPr/>
          </p:nvSpPr>
          <p:spPr bwMode="auto">
            <a:xfrm>
              <a:off x="5161026" y="1219200"/>
              <a:ext cx="2160448" cy="1447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6">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5493344" y="1699775"/>
              <a:ext cx="1526380" cy="400110"/>
            </a:xfrm>
            <a:prstGeom prst="rect">
              <a:avLst/>
            </a:prstGeom>
          </p:spPr>
          <p:txBody>
            <a:bodyPr wrap="none">
              <a:spAutoFit/>
            </a:bodyPr>
            <a:lstStyle/>
            <a:p>
              <a:pPr lvl="0"/>
              <a:r>
                <a:rPr lang="en-US" sz="2000" b="1" dirty="0">
                  <a:solidFill>
                    <a:srgbClr val="000000"/>
                  </a:solidFill>
                </a:rPr>
                <a:t>Rackspace</a:t>
              </a:r>
            </a:p>
          </p:txBody>
        </p:sp>
      </p:grpSp>
      <p:sp>
        <p:nvSpPr>
          <p:cNvPr id="10" name="Content Placeholder 9"/>
          <p:cNvSpPr>
            <a:spLocks noGrp="1"/>
          </p:cNvSpPr>
          <p:nvPr>
            <p:ph idx="1"/>
          </p:nvPr>
        </p:nvSpPr>
        <p:spPr>
          <a:xfrm>
            <a:off x="0" y="1143000"/>
            <a:ext cx="7772400" cy="5254625"/>
          </a:xfrm>
        </p:spPr>
        <p:txBody>
          <a:bodyPr/>
          <a:lstStyle/>
          <a:p>
            <a:r>
              <a:rPr lang="en-US" dirty="0" smtClean="0"/>
              <a:t>Infrastructure as a Service (IaaS)</a:t>
            </a:r>
          </a:p>
          <a:p>
            <a:pPr lvl="1"/>
            <a:r>
              <a:rPr lang="en-US" dirty="0" smtClean="0"/>
              <a:t>Rack Space</a:t>
            </a:r>
          </a:p>
          <a:p>
            <a:pPr lvl="2"/>
            <a:r>
              <a:rPr lang="en-US" dirty="0" smtClean="0"/>
              <a:t>Additional external capacity</a:t>
            </a:r>
          </a:p>
          <a:p>
            <a:pPr lvl="2"/>
            <a:r>
              <a:rPr lang="en-US" dirty="0" err="1" smtClean="0"/>
              <a:t>vmWare</a:t>
            </a:r>
            <a:r>
              <a:rPr lang="en-US" dirty="0" smtClean="0"/>
              <a:t> infrastructure</a:t>
            </a:r>
          </a:p>
          <a:p>
            <a:pPr lvl="2"/>
            <a:r>
              <a:rPr lang="en-US" dirty="0" smtClean="0"/>
              <a:t>Ability to swing servers/services to the site</a:t>
            </a:r>
            <a:endParaRPr lang="en-US" dirty="0"/>
          </a:p>
          <a:p>
            <a:r>
              <a:rPr lang="en-US" dirty="0" smtClean="0"/>
              <a:t>Platform as a Service (PaaS)</a:t>
            </a:r>
          </a:p>
          <a:p>
            <a:pPr lvl="1"/>
            <a:r>
              <a:rPr lang="en-US" dirty="0" smtClean="0"/>
              <a:t>Blackboard – Angel LMS</a:t>
            </a:r>
          </a:p>
          <a:p>
            <a:pPr lvl="2"/>
            <a:r>
              <a:rPr lang="en-US" dirty="0" smtClean="0"/>
              <a:t>Core Application Management</a:t>
            </a:r>
          </a:p>
          <a:p>
            <a:pPr lvl="2"/>
            <a:r>
              <a:rPr lang="en-US" dirty="0" smtClean="0"/>
              <a:t>Primary Hardware Management</a:t>
            </a:r>
          </a:p>
          <a:p>
            <a:pPr lvl="2"/>
            <a:r>
              <a:rPr lang="en-US" dirty="0" smtClean="0"/>
              <a:t>LSCS – manages users</a:t>
            </a:r>
          </a:p>
          <a:p>
            <a:pPr lvl="2"/>
            <a:endParaRPr lang="en-US" dirty="0" smtClean="0"/>
          </a:p>
          <a:p>
            <a:pPr lvl="1"/>
            <a:endParaRPr lang="en-US" dirty="0"/>
          </a:p>
        </p:txBody>
      </p:sp>
    </p:spTree>
    <p:extLst>
      <p:ext uri="{BB962C8B-B14F-4D97-AF65-F5344CB8AC3E}">
        <p14:creationId xmlns:p14="http://schemas.microsoft.com/office/powerpoint/2010/main" val="134799561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Hybrid Cloud – Next Level</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599"/>
            <a:ext cx="8915400"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30542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outVertical)">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1222375"/>
            <a:ext cx="8915400" cy="5254625"/>
          </a:xfrm>
        </p:spPr>
        <p:txBody>
          <a:bodyPr/>
          <a:lstStyle/>
          <a:p>
            <a:r>
              <a:rPr lang="en-US" sz="2800" b="1" i="1" dirty="0"/>
              <a:t>Reduced Cost</a:t>
            </a:r>
            <a:r>
              <a:rPr lang="en-US" i="1" dirty="0"/>
              <a:t/>
            </a:r>
            <a:br>
              <a:rPr lang="en-US" i="1" dirty="0"/>
            </a:br>
            <a:r>
              <a:rPr lang="en-US" sz="2000" dirty="0"/>
              <a:t>Cloud technology is paid incrementally, saving organizations </a:t>
            </a:r>
            <a:r>
              <a:rPr lang="en-US" sz="2000" dirty="0" smtClean="0"/>
              <a:t>money.</a:t>
            </a:r>
          </a:p>
          <a:p>
            <a:r>
              <a:rPr lang="en-US" sz="2800" b="1" i="1" dirty="0" smtClean="0"/>
              <a:t>Highly </a:t>
            </a:r>
            <a:r>
              <a:rPr lang="en-US" sz="2800" b="1" i="1" dirty="0"/>
              <a:t>Automated</a:t>
            </a:r>
            <a:r>
              <a:rPr lang="en-US" sz="2800" b="1" dirty="0"/>
              <a:t> </a:t>
            </a:r>
            <a:r>
              <a:rPr lang="en-US" dirty="0"/>
              <a:t/>
            </a:r>
            <a:br>
              <a:rPr lang="en-US" dirty="0"/>
            </a:br>
            <a:r>
              <a:rPr lang="en-US" sz="2000" dirty="0"/>
              <a:t>No longer do IT personnel need to </a:t>
            </a:r>
            <a:r>
              <a:rPr lang="en-US" sz="2000" dirty="0" smtClean="0"/>
              <a:t>wait for hardware provisioning.</a:t>
            </a:r>
            <a:endParaRPr lang="en-US" sz="2000" dirty="0"/>
          </a:p>
          <a:p>
            <a:r>
              <a:rPr lang="en-US" sz="2800" b="1" i="1" dirty="0"/>
              <a:t>Flexibility</a:t>
            </a:r>
            <a:r>
              <a:rPr lang="en-US" i="1" dirty="0"/>
              <a:t/>
            </a:r>
            <a:br>
              <a:rPr lang="en-US" i="1" dirty="0"/>
            </a:br>
            <a:r>
              <a:rPr lang="en-US" sz="2000" dirty="0"/>
              <a:t>Cloud computing offers </a:t>
            </a:r>
            <a:r>
              <a:rPr lang="en-US" sz="2000" dirty="0" smtClean="0"/>
              <a:t>more </a:t>
            </a:r>
            <a:r>
              <a:rPr lang="en-US" sz="2000" dirty="0"/>
              <a:t>flexibility than past computing methods. </a:t>
            </a:r>
          </a:p>
          <a:p>
            <a:r>
              <a:rPr lang="en-US" sz="2800" b="1" i="1" dirty="0"/>
              <a:t>More Mobility</a:t>
            </a:r>
            <a:r>
              <a:rPr lang="en-US" sz="2800" b="1" dirty="0"/>
              <a:t> </a:t>
            </a:r>
            <a:r>
              <a:rPr lang="en-US" sz="2800" dirty="0"/>
              <a:t/>
            </a:r>
            <a:br>
              <a:rPr lang="en-US" sz="2800" dirty="0"/>
            </a:br>
            <a:r>
              <a:rPr lang="en-US" sz="2000" dirty="0" smtClean="0"/>
              <a:t>information can be accessed from anywhere.</a:t>
            </a:r>
            <a:endParaRPr lang="en-US" sz="2000" dirty="0"/>
          </a:p>
          <a:p>
            <a:r>
              <a:rPr lang="en-US" sz="2800" b="1" i="1" dirty="0"/>
              <a:t>Allows IT to Shift Focus</a:t>
            </a:r>
            <a:r>
              <a:rPr lang="en-US" sz="2800" b="1" dirty="0"/>
              <a:t/>
            </a:r>
            <a:br>
              <a:rPr lang="en-US" sz="2800" b="1" dirty="0"/>
            </a:br>
            <a:r>
              <a:rPr lang="en-US" sz="2000" dirty="0"/>
              <a:t>No longer having to worry about constant server updates and other computing </a:t>
            </a:r>
            <a:r>
              <a:rPr lang="en-US" sz="2000" dirty="0" smtClean="0"/>
              <a:t>issues, organizations </a:t>
            </a:r>
            <a:r>
              <a:rPr lang="en-US" sz="2000" dirty="0"/>
              <a:t>will be free to concentrate on innovation</a:t>
            </a:r>
            <a:r>
              <a:rPr lang="en-US" dirty="0" smtClean="0"/>
              <a:t>.</a:t>
            </a:r>
            <a:endParaRPr lang="en-US" dirty="0"/>
          </a:p>
        </p:txBody>
      </p:sp>
      <p:sp>
        <p:nvSpPr>
          <p:cNvPr id="6" name="Title 5"/>
          <p:cNvSpPr>
            <a:spLocks noGrp="1"/>
          </p:cNvSpPr>
          <p:nvPr>
            <p:ph type="title"/>
          </p:nvPr>
        </p:nvSpPr>
        <p:spPr>
          <a:xfrm>
            <a:off x="1752600" y="304800"/>
            <a:ext cx="7162800" cy="533400"/>
          </a:xfrm>
        </p:spPr>
        <p:txBody>
          <a:bodyPr/>
          <a:lstStyle/>
          <a:p>
            <a:r>
              <a:rPr lang="en-US" dirty="0" smtClean="0"/>
              <a:t>5 Reasons to use the Cloud</a:t>
            </a:r>
            <a:endParaRPr lang="en-US" dirty="0"/>
          </a:p>
        </p:txBody>
      </p:sp>
    </p:spTree>
    <p:extLst>
      <p:ext uri="{BB962C8B-B14F-4D97-AF65-F5344CB8AC3E}">
        <p14:creationId xmlns:p14="http://schemas.microsoft.com/office/powerpoint/2010/main" val="8172670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80306"/>
            <a:ext cx="5791200" cy="5144294"/>
          </a:xfrm>
        </p:spPr>
        <p:txBody>
          <a:bodyPr/>
          <a:lstStyle/>
          <a:p>
            <a:r>
              <a:rPr lang="en-US" sz="2800" b="1" dirty="0" smtClean="0"/>
              <a:t>The Lone Star College System</a:t>
            </a:r>
          </a:p>
          <a:p>
            <a:r>
              <a:rPr lang="en-US" sz="2800" b="1" dirty="0" smtClean="0"/>
              <a:t>What’s all the Hype about? </a:t>
            </a:r>
          </a:p>
          <a:p>
            <a:pPr lvl="1"/>
            <a:r>
              <a:rPr lang="en-US" sz="2000" dirty="0" smtClean="0"/>
              <a:t>Defining the Cloud</a:t>
            </a:r>
          </a:p>
          <a:p>
            <a:r>
              <a:rPr lang="en-US" sz="2800" b="1" dirty="0" smtClean="0"/>
              <a:t>Enabling the Cloud</a:t>
            </a:r>
          </a:p>
          <a:p>
            <a:r>
              <a:rPr lang="en-US" sz="2800" b="1" dirty="0" smtClean="0"/>
              <a:t>Lone Star’s Cloud Today</a:t>
            </a:r>
          </a:p>
          <a:p>
            <a:pPr lvl="1"/>
            <a:r>
              <a:rPr lang="en-US" sz="2000" dirty="0" smtClean="0"/>
              <a:t>LSCS Cloud Scenarios (Breaking it down)</a:t>
            </a:r>
          </a:p>
          <a:p>
            <a:pPr lvl="1"/>
            <a:r>
              <a:rPr lang="en-US" sz="2000" dirty="0" smtClean="0"/>
              <a:t>Public, Private and Hybrid</a:t>
            </a:r>
          </a:p>
          <a:p>
            <a:r>
              <a:rPr lang="en-US" sz="2800" b="1" dirty="0" smtClean="0"/>
              <a:t>Top 5 	</a:t>
            </a:r>
          </a:p>
          <a:p>
            <a:pPr lvl="1"/>
            <a:r>
              <a:rPr lang="en-US" sz="2000" dirty="0" smtClean="0"/>
              <a:t>Reasons to use the Cloud</a:t>
            </a:r>
          </a:p>
          <a:p>
            <a:pPr lvl="1"/>
            <a:r>
              <a:rPr lang="en-US" sz="2000" dirty="0" smtClean="0"/>
              <a:t>Key Items to Remember</a:t>
            </a:r>
          </a:p>
          <a:p>
            <a:r>
              <a:rPr lang="en-US" sz="2800" b="1" dirty="0" smtClean="0"/>
              <a:t>Questions and Answers</a:t>
            </a:r>
          </a:p>
          <a:p>
            <a:endParaRPr lang="en-US" dirty="0"/>
          </a:p>
        </p:txBody>
      </p:sp>
      <p:sp>
        <p:nvSpPr>
          <p:cNvPr id="7" name="Title 6"/>
          <p:cNvSpPr>
            <a:spLocks noGrp="1"/>
          </p:cNvSpPr>
          <p:nvPr>
            <p:ph type="title"/>
          </p:nvPr>
        </p:nvSpPr>
        <p:spPr/>
        <p:txBody>
          <a:bodyPr/>
          <a:lstStyle/>
          <a:p>
            <a:r>
              <a:rPr lang="en-US" sz="3200" dirty="0" smtClean="0"/>
              <a:t>Presentation Overview</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066800"/>
            <a:ext cx="1813560" cy="25503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1" y="3906520"/>
            <a:ext cx="1813560" cy="24180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SzPct val="50000"/>
            </a:pPr>
            <a:r>
              <a:rPr lang="en-US" sz="2800" b="1" i="1" dirty="0"/>
              <a:t>System Management</a:t>
            </a:r>
            <a:endParaRPr lang="en-US" sz="2800" i="1" dirty="0"/>
          </a:p>
          <a:p>
            <a:pPr lvl="1">
              <a:buFont typeface="Wingdings" pitchFamily="2" charset="2"/>
              <a:buChar char="§"/>
            </a:pPr>
            <a:r>
              <a:rPr lang="en-US" sz="2000" dirty="0"/>
              <a:t>You still have applications or servers that will need support</a:t>
            </a:r>
          </a:p>
          <a:p>
            <a:pPr lvl="1">
              <a:buFont typeface="Wingdings" pitchFamily="2" charset="2"/>
              <a:buChar char="§"/>
            </a:pPr>
            <a:r>
              <a:rPr lang="en-US" sz="2000" dirty="0"/>
              <a:t>You will need to monitor security &amp; mitigate risks</a:t>
            </a:r>
          </a:p>
          <a:p>
            <a:pPr>
              <a:buSzPct val="50000"/>
            </a:pPr>
            <a:r>
              <a:rPr lang="en-US" sz="2800" b="1" i="1" dirty="0"/>
              <a:t>Contract Management</a:t>
            </a:r>
          </a:p>
          <a:p>
            <a:pPr lvl="1">
              <a:buFont typeface="Wingdings" pitchFamily="2" charset="2"/>
              <a:buChar char="§"/>
            </a:pPr>
            <a:r>
              <a:rPr lang="en-US" sz="2000" dirty="0"/>
              <a:t>Strong partnership with your cloud provider</a:t>
            </a:r>
          </a:p>
          <a:p>
            <a:pPr lvl="1">
              <a:buFont typeface="Wingdings" pitchFamily="2" charset="2"/>
              <a:buChar char="§"/>
            </a:pPr>
            <a:r>
              <a:rPr lang="en-US" sz="2000" dirty="0"/>
              <a:t>Monitor SLA &amp; </a:t>
            </a:r>
            <a:r>
              <a:rPr lang="en-US" sz="2000" dirty="0" smtClean="0"/>
              <a:t>KPI &amp; Security</a:t>
            </a:r>
          </a:p>
          <a:p>
            <a:pPr>
              <a:buSzPct val="50000"/>
            </a:pPr>
            <a:r>
              <a:rPr lang="en-US" sz="2800" b="1" i="1" dirty="0"/>
              <a:t>Cost </a:t>
            </a:r>
            <a:r>
              <a:rPr lang="en-US" sz="2800" b="1" i="1" dirty="0" smtClean="0"/>
              <a:t>Models</a:t>
            </a:r>
          </a:p>
          <a:p>
            <a:pPr lvl="1">
              <a:buFont typeface="Wingdings" pitchFamily="2" charset="2"/>
              <a:buChar char="§"/>
            </a:pPr>
            <a:r>
              <a:rPr lang="en-US" sz="2000" dirty="0" smtClean="0"/>
              <a:t>You Pay for what you need</a:t>
            </a:r>
          </a:p>
          <a:p>
            <a:pPr lvl="1">
              <a:buFont typeface="Wingdings" pitchFamily="2" charset="2"/>
              <a:buChar char="§"/>
            </a:pPr>
            <a:r>
              <a:rPr lang="en-US" sz="2000" dirty="0" smtClean="0"/>
              <a:t>CPU, Storage, Bandwidth, Licenses</a:t>
            </a:r>
          </a:p>
          <a:p>
            <a:pPr lvl="1">
              <a:buFont typeface="Wingdings" pitchFamily="2" charset="2"/>
              <a:buChar char="§"/>
            </a:pPr>
            <a:r>
              <a:rPr lang="en-US" sz="2000" dirty="0" smtClean="0"/>
              <a:t>Yearly, Quarterly, Monthly</a:t>
            </a:r>
          </a:p>
          <a:p>
            <a:pPr marL="285750" indent="-285750">
              <a:buSzPct val="50000"/>
            </a:pPr>
            <a:r>
              <a:rPr lang="en-US" sz="2800" b="1" i="1" dirty="0"/>
              <a:t>Capacity Management</a:t>
            </a:r>
          </a:p>
          <a:p>
            <a:pPr lvl="1">
              <a:buFont typeface="Arial" pitchFamily="34" charset="0"/>
              <a:buChar char="•"/>
            </a:pPr>
            <a:r>
              <a:rPr lang="en-US" sz="2000" dirty="0"/>
              <a:t>Monitor </a:t>
            </a:r>
            <a:r>
              <a:rPr lang="en-US" sz="2000" dirty="0" smtClean="0"/>
              <a:t>Capacity</a:t>
            </a:r>
            <a:endParaRPr lang="en-US" sz="2000" dirty="0"/>
          </a:p>
          <a:p>
            <a:pPr lvl="1">
              <a:buFont typeface="Arial" pitchFamily="34" charset="0"/>
              <a:buChar char="•"/>
            </a:pPr>
            <a:r>
              <a:rPr lang="en-US" sz="2000" dirty="0"/>
              <a:t>Plan 3-6 months ahead</a:t>
            </a:r>
          </a:p>
          <a:p>
            <a:pPr lvl="1"/>
            <a:endParaRPr lang="en-US" sz="2000" dirty="0" smtClean="0"/>
          </a:p>
        </p:txBody>
      </p:sp>
      <p:sp>
        <p:nvSpPr>
          <p:cNvPr id="3" name="Title 2"/>
          <p:cNvSpPr>
            <a:spLocks noGrp="1"/>
          </p:cNvSpPr>
          <p:nvPr>
            <p:ph type="title"/>
          </p:nvPr>
        </p:nvSpPr>
        <p:spPr/>
        <p:txBody>
          <a:bodyPr/>
          <a:lstStyle/>
          <a:p>
            <a:r>
              <a:rPr lang="en-US" dirty="0" smtClean="0"/>
              <a:t>5 Key Items to Remember</a:t>
            </a:r>
            <a:endParaRPr lang="en-US" dirty="0"/>
          </a:p>
        </p:txBody>
      </p:sp>
      <p:sp>
        <p:nvSpPr>
          <p:cNvPr id="8" name="Content Placeholder 2"/>
          <p:cNvSpPr txBox="1">
            <a:spLocks/>
          </p:cNvSpPr>
          <p:nvPr/>
        </p:nvSpPr>
        <p:spPr bwMode="auto">
          <a:xfrm>
            <a:off x="5334000" y="3810000"/>
            <a:ext cx="3581399" cy="2590800"/>
          </a:xfrm>
          <a:prstGeom prst="rect">
            <a:avLst/>
          </a:prstGeom>
          <a:solidFill>
            <a:schemeClr val="bg2">
              <a:lumMod val="20000"/>
              <a:lumOff val="80000"/>
            </a:schemeClr>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285750" indent="-285750" algn="ctr">
              <a:spcBef>
                <a:spcPct val="20000"/>
              </a:spcBef>
              <a:buSzPct val="50000"/>
            </a:pPr>
            <a:r>
              <a:rPr lang="en-US" sz="2400" b="1" u="sng" kern="0" dirty="0" smtClean="0">
                <a:solidFill>
                  <a:srgbClr val="000000"/>
                </a:solidFill>
              </a:rPr>
              <a:t>Don’t Be Complacent</a:t>
            </a:r>
            <a:endParaRPr lang="en-US" sz="2000" u="sng" kern="0" dirty="0">
              <a:solidFill>
                <a:srgbClr val="000000"/>
              </a:solidFill>
            </a:endParaRPr>
          </a:p>
          <a:p>
            <a:pPr>
              <a:spcBef>
                <a:spcPct val="20000"/>
              </a:spcBef>
              <a:buSzPct val="50000"/>
            </a:pPr>
            <a:r>
              <a:rPr lang="en-US" sz="2000" kern="0" dirty="0" smtClean="0">
                <a:solidFill>
                  <a:srgbClr val="000000"/>
                </a:solidFill>
              </a:rPr>
              <a:t>Regularly evaluate your cloud provided services. </a:t>
            </a:r>
          </a:p>
          <a:p>
            <a:pPr>
              <a:spcBef>
                <a:spcPct val="20000"/>
              </a:spcBef>
              <a:buSzPct val="50000"/>
            </a:pPr>
            <a:r>
              <a:rPr lang="en-US" sz="2000" kern="0" dirty="0" smtClean="0">
                <a:solidFill>
                  <a:srgbClr val="000000"/>
                </a:solidFill>
              </a:rPr>
              <a:t>A cost benefit analysis can tell you if you should bring the service in-house or out to the cloud.</a:t>
            </a:r>
          </a:p>
          <a:p>
            <a:pPr marL="342900" indent="-342900">
              <a:spcBef>
                <a:spcPct val="20000"/>
              </a:spcBef>
              <a:buSzPct val="50000"/>
              <a:buFont typeface="Arial" pitchFamily="34" charset="0"/>
              <a:buChar char="•"/>
            </a:pPr>
            <a:endParaRPr lang="en-US" sz="2400" kern="0" dirty="0" smtClean="0"/>
          </a:p>
        </p:txBody>
      </p:sp>
    </p:spTree>
    <p:extLst>
      <p:ext uri="{BB962C8B-B14F-4D97-AF65-F5344CB8AC3E}">
        <p14:creationId xmlns:p14="http://schemas.microsoft.com/office/powerpoint/2010/main" val="243441130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6200" y="533400"/>
            <a:ext cx="5257800" cy="584775"/>
          </a:xfrm>
          <a:prstGeom prst="rect">
            <a:avLst/>
          </a:prstGeom>
          <a:noFill/>
        </p:spPr>
        <p:txBody>
          <a:bodyPr wrap="square" rtlCol="0">
            <a:spAutoFit/>
          </a:bodyPr>
          <a:lstStyle/>
          <a:p>
            <a:r>
              <a:rPr lang="en-US" sz="3200" b="1" dirty="0" smtClean="0">
                <a:solidFill>
                  <a:srgbClr val="000000"/>
                </a:solidFill>
              </a:rPr>
              <a:t>Questions?</a:t>
            </a:r>
            <a:endParaRPr lang="en-US" sz="3200" b="1" dirty="0">
              <a:solidFill>
                <a:srgbClr val="000000"/>
              </a:solidFill>
            </a:endParaRPr>
          </a:p>
        </p:txBody>
      </p:sp>
      <p:sp>
        <p:nvSpPr>
          <p:cNvPr id="8" name="Rectangle 7"/>
          <p:cNvSpPr/>
          <p:nvPr/>
        </p:nvSpPr>
        <p:spPr>
          <a:xfrm>
            <a:off x="2209800" y="3002101"/>
            <a:ext cx="3048000" cy="3170099"/>
          </a:xfrm>
          <a:prstGeom prst="rect">
            <a:avLst/>
          </a:prstGeom>
        </p:spPr>
        <p:txBody>
          <a:bodyPr wrap="square">
            <a:spAutoFit/>
          </a:bodyPr>
          <a:lstStyle/>
          <a:p>
            <a:pPr algn="ctr"/>
            <a:r>
              <a:rPr lang="en-US" sz="1600" b="1" u="sng" dirty="0" smtClean="0">
                <a:solidFill>
                  <a:srgbClr val="000000"/>
                </a:solidFill>
              </a:rPr>
              <a:t>Presentation Resources</a:t>
            </a:r>
          </a:p>
          <a:p>
            <a:pPr algn="ctr"/>
            <a:endParaRPr lang="en-US" sz="1600" b="1" u="sng" dirty="0" smtClean="0">
              <a:solidFill>
                <a:srgbClr val="000000"/>
              </a:solidFill>
            </a:endParaRPr>
          </a:p>
          <a:p>
            <a:r>
              <a:rPr lang="en-US" sz="1400" b="1" dirty="0" smtClean="0">
                <a:solidFill>
                  <a:srgbClr val="000000"/>
                </a:solidFill>
              </a:rPr>
              <a:t>National Institute of Standards Technology</a:t>
            </a:r>
          </a:p>
          <a:p>
            <a:pPr algn="r"/>
            <a:r>
              <a:rPr lang="en-US" sz="1400" dirty="0" smtClean="0">
                <a:solidFill>
                  <a:srgbClr val="000000"/>
                </a:solidFill>
              </a:rPr>
              <a:t>Version 15</a:t>
            </a:r>
          </a:p>
          <a:p>
            <a:pPr algn="r"/>
            <a:endParaRPr lang="en-US" sz="1400" dirty="0" smtClean="0">
              <a:solidFill>
                <a:srgbClr val="000000"/>
              </a:solidFill>
            </a:endParaRPr>
          </a:p>
          <a:p>
            <a:r>
              <a:rPr lang="en-US" sz="1400" b="1" dirty="0" smtClean="0">
                <a:solidFill>
                  <a:srgbClr val="000000"/>
                </a:solidFill>
              </a:rPr>
              <a:t>Gartner </a:t>
            </a:r>
          </a:p>
          <a:p>
            <a:pPr algn="r"/>
            <a:r>
              <a:rPr lang="en-US" sz="1400" dirty="0" smtClean="0">
                <a:solidFill>
                  <a:srgbClr val="000000"/>
                </a:solidFill>
              </a:rPr>
              <a:t>Key Issues for Cloud Computing </a:t>
            </a:r>
          </a:p>
          <a:p>
            <a:pPr algn="r"/>
            <a:r>
              <a:rPr lang="en-US" sz="1400" dirty="0" smtClean="0">
                <a:solidFill>
                  <a:srgbClr val="000000"/>
                </a:solidFill>
              </a:rPr>
              <a:t>G00175264</a:t>
            </a:r>
          </a:p>
          <a:p>
            <a:r>
              <a:rPr lang="en-US" sz="1400" b="1" dirty="0" smtClean="0">
                <a:solidFill>
                  <a:srgbClr val="000000"/>
                </a:solidFill>
              </a:rPr>
              <a:t>IT Process Institute</a:t>
            </a:r>
          </a:p>
          <a:p>
            <a:pPr algn="r"/>
            <a:r>
              <a:rPr lang="en-US" sz="1400" dirty="0" smtClean="0">
                <a:solidFill>
                  <a:srgbClr val="000000"/>
                </a:solidFill>
              </a:rPr>
              <a:t>IT Value Transformation Road Map</a:t>
            </a:r>
          </a:p>
          <a:p>
            <a:r>
              <a:rPr lang="en-US" sz="1400" b="1" dirty="0" smtClean="0">
                <a:solidFill>
                  <a:srgbClr val="000000"/>
                </a:solidFill>
              </a:rPr>
              <a:t>VMware</a:t>
            </a:r>
          </a:p>
          <a:p>
            <a:pPr algn="r"/>
            <a:r>
              <a:rPr lang="en-US" sz="1400" dirty="0" smtClean="0">
                <a:solidFill>
                  <a:srgbClr val="000000"/>
                </a:solidFill>
              </a:rPr>
              <a:t>Evolutionary Approach to an IT Revolution</a:t>
            </a:r>
          </a:p>
        </p:txBody>
      </p:sp>
      <p:sp>
        <p:nvSpPr>
          <p:cNvPr id="10" name="Rectangle 9"/>
          <p:cNvSpPr/>
          <p:nvPr/>
        </p:nvSpPr>
        <p:spPr>
          <a:xfrm>
            <a:off x="5334000" y="3049250"/>
            <a:ext cx="3657600" cy="1446550"/>
          </a:xfrm>
          <a:prstGeom prst="rect">
            <a:avLst/>
          </a:prstGeom>
        </p:spPr>
        <p:txBody>
          <a:bodyPr wrap="square">
            <a:spAutoFit/>
          </a:bodyPr>
          <a:lstStyle/>
          <a:p>
            <a:r>
              <a:rPr lang="en-US" sz="1600" b="1" dirty="0" smtClean="0">
                <a:solidFill>
                  <a:srgbClr val="000000"/>
                </a:solidFill>
              </a:rPr>
              <a:t>Link Alander,</a:t>
            </a:r>
          </a:p>
          <a:p>
            <a:r>
              <a:rPr lang="en-US" sz="1400" dirty="0" smtClean="0">
                <a:solidFill>
                  <a:srgbClr val="000000"/>
                </a:solidFill>
              </a:rPr>
              <a:t>Associate Vice Chancellor, </a:t>
            </a:r>
          </a:p>
          <a:p>
            <a:r>
              <a:rPr lang="en-US" sz="1400" dirty="0" smtClean="0">
                <a:solidFill>
                  <a:srgbClr val="000000"/>
                </a:solidFill>
              </a:rPr>
              <a:t>Technology Services</a:t>
            </a:r>
          </a:p>
          <a:p>
            <a:endParaRPr lang="en-US" sz="1400" dirty="0" smtClean="0">
              <a:solidFill>
                <a:srgbClr val="000000"/>
              </a:solidFill>
            </a:endParaRPr>
          </a:p>
          <a:p>
            <a:r>
              <a:rPr lang="en-US" sz="1600" b="1" dirty="0" smtClean="0">
                <a:solidFill>
                  <a:srgbClr val="000000"/>
                </a:solidFill>
              </a:rPr>
              <a:t>Shah Ardalan, </a:t>
            </a:r>
          </a:p>
          <a:p>
            <a:r>
              <a:rPr lang="en-US" sz="1400" dirty="0" smtClean="0">
                <a:solidFill>
                  <a:srgbClr val="000000"/>
                </a:solidFill>
              </a:rPr>
              <a:t>Vice Chancellor Technology Services, CIO</a:t>
            </a:r>
          </a:p>
        </p:txBody>
      </p:sp>
      <p:sp>
        <p:nvSpPr>
          <p:cNvPr id="11" name="Rectangle 4"/>
          <p:cNvSpPr>
            <a:spLocks noGrp="1" noChangeArrowheads="1"/>
          </p:cNvSpPr>
          <p:nvPr>
            <p:ph type="ctrTitle"/>
          </p:nvPr>
        </p:nvSpPr>
        <p:spPr>
          <a:xfrm>
            <a:off x="2667000" y="1676400"/>
            <a:ext cx="6096000" cy="1143000"/>
          </a:xfrm>
        </p:spPr>
        <p:style>
          <a:lnRef idx="0">
            <a:schemeClr val="accent3"/>
          </a:lnRef>
          <a:fillRef idx="3">
            <a:schemeClr val="accent3"/>
          </a:fillRef>
          <a:effectRef idx="3">
            <a:schemeClr val="accent3"/>
          </a:effectRef>
          <a:fontRef idx="minor">
            <a:schemeClr val="lt1"/>
          </a:fontRef>
        </p:style>
        <p:txBody>
          <a:bodyPr/>
          <a:lstStyle/>
          <a:p>
            <a:pPr algn="l"/>
            <a:r>
              <a:rPr lang="en-US" sz="2400" dirty="0"/>
              <a:t>IT as a Service:</a:t>
            </a:r>
            <a:br>
              <a:rPr lang="en-US" sz="2400" dirty="0"/>
            </a:br>
            <a:r>
              <a:rPr lang="en-US" sz="2400" dirty="0"/>
              <a:t>Leveraging Private, Public and Hybrid Clouds at Lone Star! </a:t>
            </a: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Users\sardalan\AppData\Local\Microsoft\Windows\Temporary Internet Files\Content.Outlook\HCDLK07B\LSC-System-Map 2009.jpg"/>
          <p:cNvPicPr>
            <a:picLocks noChangeAspect="1" noChangeArrowheads="1"/>
          </p:cNvPicPr>
          <p:nvPr/>
        </p:nvPicPr>
        <p:blipFill>
          <a:blip r:embed="rId2" cstate="print"/>
          <a:srcRect/>
          <a:stretch>
            <a:fillRect/>
          </a:stretch>
        </p:blipFill>
        <p:spPr bwMode="auto">
          <a:xfrm rot="1436487">
            <a:off x="5021651" y="2040361"/>
            <a:ext cx="3695967" cy="4011704"/>
          </a:xfrm>
          <a:prstGeom prst="rect">
            <a:avLst/>
          </a:prstGeom>
          <a:noFill/>
          <a:effectLst>
            <a:outerShdw blurRad="76200" dir="18900000" sy="23000" kx="-1200000" algn="bl" rotWithShape="0">
              <a:prstClr val="black">
                <a:alpha val="20000"/>
              </a:prstClr>
            </a:outerShdw>
            <a:softEdge rad="317500"/>
          </a:effectLst>
        </p:spPr>
      </p:pic>
      <p:sp>
        <p:nvSpPr>
          <p:cNvPr id="7" name="Title 6"/>
          <p:cNvSpPr>
            <a:spLocks noGrp="1"/>
          </p:cNvSpPr>
          <p:nvPr>
            <p:ph type="title"/>
          </p:nvPr>
        </p:nvSpPr>
        <p:spPr>
          <a:xfrm>
            <a:off x="1866900" y="304800"/>
            <a:ext cx="6858000" cy="533400"/>
          </a:xfrm>
        </p:spPr>
        <p:txBody>
          <a:bodyPr/>
          <a:lstStyle/>
          <a:p>
            <a:r>
              <a:rPr lang="en-US" sz="3200" dirty="0" smtClean="0"/>
              <a:t>The Lone Star College System</a:t>
            </a:r>
            <a:endParaRPr lang="en-US" sz="3200" dirty="0"/>
          </a:p>
        </p:txBody>
      </p:sp>
      <p:sp>
        <p:nvSpPr>
          <p:cNvPr id="14" name="Content Placeholder 2"/>
          <p:cNvSpPr>
            <a:spLocks noGrp="1"/>
          </p:cNvSpPr>
          <p:nvPr>
            <p:ph idx="1"/>
          </p:nvPr>
        </p:nvSpPr>
        <p:spPr>
          <a:xfrm>
            <a:off x="-76200" y="1220788"/>
            <a:ext cx="8839200" cy="4867275"/>
          </a:xfrm>
        </p:spPr>
        <p:txBody>
          <a:bodyPr/>
          <a:lstStyle/>
          <a:p>
            <a:pPr>
              <a:defRPr/>
            </a:pPr>
            <a:r>
              <a:rPr lang="en-US" sz="2800" dirty="0" smtClean="0"/>
              <a:t>13 Locations across 1,400 square miles</a:t>
            </a:r>
          </a:p>
          <a:p>
            <a:pPr lvl="1">
              <a:defRPr/>
            </a:pPr>
            <a:r>
              <a:rPr lang="en-US" sz="2400" dirty="0" smtClean="0"/>
              <a:t>5 Colleges, 2 University Centers, 5 Instructional Centers</a:t>
            </a:r>
          </a:p>
          <a:p>
            <a:pPr lvl="1">
              <a:defRPr/>
            </a:pPr>
            <a:r>
              <a:rPr lang="en-US" sz="2400" dirty="0" smtClean="0"/>
              <a:t>Systems Office / Training Center</a:t>
            </a:r>
          </a:p>
          <a:p>
            <a:pPr lvl="1">
              <a:defRPr/>
            </a:pPr>
            <a:r>
              <a:rPr lang="en-US" sz="2400" dirty="0" smtClean="0"/>
              <a:t>21 new buildings in 2010/11</a:t>
            </a:r>
          </a:p>
          <a:p>
            <a:pPr lvl="2">
              <a:defRPr/>
            </a:pPr>
            <a:r>
              <a:rPr lang="en-US" sz="2000" dirty="0" smtClean="0"/>
              <a:t>5 new geographic locations</a:t>
            </a:r>
          </a:p>
          <a:p>
            <a:pPr lvl="1">
              <a:defRPr/>
            </a:pPr>
            <a:endParaRPr lang="en-US" sz="2000" dirty="0"/>
          </a:p>
          <a:p>
            <a:pPr lvl="1">
              <a:defRPr/>
            </a:pPr>
            <a:endParaRPr lang="en-US" sz="2000" dirty="0" smtClean="0"/>
          </a:p>
          <a:p>
            <a:pPr lvl="1">
              <a:defRPr/>
            </a:pPr>
            <a:endParaRPr lang="en-US" sz="2000" dirty="0" smtClean="0"/>
          </a:p>
          <a:p>
            <a:pPr>
              <a:defRPr/>
            </a:pPr>
            <a:r>
              <a:rPr lang="en-US" sz="2800" dirty="0" smtClean="0"/>
              <a:t>Our Customers </a:t>
            </a:r>
            <a:endParaRPr lang="en-US" sz="2400" dirty="0" smtClean="0"/>
          </a:p>
          <a:p>
            <a:pPr lvl="1">
              <a:defRPr/>
            </a:pPr>
            <a:r>
              <a:rPr lang="en-US" sz="2400" dirty="0" smtClean="0"/>
              <a:t>Over 90,000 Students</a:t>
            </a:r>
          </a:p>
          <a:p>
            <a:pPr lvl="1">
              <a:defRPr/>
            </a:pPr>
            <a:r>
              <a:rPr lang="en-US" sz="2400" dirty="0" smtClean="0"/>
              <a:t>Over 4,800 Employees</a:t>
            </a:r>
          </a:p>
          <a:p>
            <a:pPr lvl="1">
              <a:defRPr/>
            </a:pPr>
            <a:r>
              <a:rPr lang="en-US" sz="2400" dirty="0" smtClean="0"/>
              <a:t>Supported by 152 OTS staff members</a:t>
            </a: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a:spLocks noGrp="1"/>
          </p:cNvSpPr>
          <p:nvPr>
            <p:ph type="title"/>
          </p:nvPr>
        </p:nvSpPr>
        <p:spPr>
          <a:xfrm>
            <a:off x="1866900" y="304800"/>
            <a:ext cx="6858000" cy="533400"/>
          </a:xfrm>
        </p:spPr>
        <p:txBody>
          <a:bodyPr/>
          <a:lstStyle/>
          <a:p>
            <a:r>
              <a:rPr lang="en-US" sz="3200" dirty="0" smtClean="0"/>
              <a:t>The Enterprise Transformation</a:t>
            </a:r>
            <a:endParaRPr lang="en-US" sz="3200"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034220817"/>
              </p:ext>
            </p:extLst>
          </p:nvPr>
        </p:nvGraphicFramePr>
        <p:xfrm>
          <a:off x="533400" y="3124200"/>
          <a:ext cx="8001000" cy="3400812"/>
        </p:xfrm>
        <a:graphic>
          <a:graphicData uri="http://schemas.openxmlformats.org/drawingml/2006/table">
            <a:tbl>
              <a:tblPr firstRow="1" bandRow="1">
                <a:tableStyleId>{5C22544A-7EE6-4342-B048-85BDC9FD1C3A}</a:tableStyleId>
              </a:tblPr>
              <a:tblGrid>
                <a:gridCol w="2667000"/>
                <a:gridCol w="2667000"/>
                <a:gridCol w="2667000"/>
              </a:tblGrid>
              <a:tr h="381000">
                <a:tc gridSpan="3">
                  <a:txBody>
                    <a:bodyPr/>
                    <a:lstStyle/>
                    <a:p>
                      <a:r>
                        <a:rPr lang="en-US" sz="1600" dirty="0" smtClean="0"/>
                        <a:t>Strategic Alignment</a:t>
                      </a:r>
                      <a:endParaRPr lang="en-US" sz="1600" dirty="0"/>
                    </a:p>
                  </a:txBody>
                  <a:tcPr/>
                </a:tc>
                <a:tc hMerge="1">
                  <a:txBody>
                    <a:bodyPr/>
                    <a:lstStyle/>
                    <a:p>
                      <a:endParaRPr lang="en-US" dirty="0"/>
                    </a:p>
                  </a:txBody>
                  <a:tcPr/>
                </a:tc>
                <a:tc hMerge="1">
                  <a:txBody>
                    <a:bodyPr/>
                    <a:lstStyle/>
                    <a:p>
                      <a:endParaRPr lang="en-US" dirty="0"/>
                    </a:p>
                  </a:txBody>
                  <a:tcPr/>
                </a:tc>
              </a:tr>
              <a:tr h="152400">
                <a:tc gridSpan="3">
                  <a:txBody>
                    <a:bodyPr/>
                    <a:lstStyle/>
                    <a:p>
                      <a:r>
                        <a:rPr lang="en-US" sz="1200" dirty="0" smtClean="0">
                          <a:solidFill>
                            <a:srgbClr val="000000"/>
                          </a:solidFill>
                        </a:rPr>
                        <a:t>Strategic Plan for IT aligned with the College Systems Strategic Plan</a:t>
                      </a:r>
                      <a:endParaRPr lang="en-US" sz="1200" dirty="0">
                        <a:solidFill>
                          <a:srgbClr val="000000"/>
                        </a:solidFill>
                      </a:endParaRPr>
                    </a:p>
                  </a:txBody>
                  <a:tcPr/>
                </a:tc>
                <a:tc hMerge="1">
                  <a:txBody>
                    <a:bodyPr/>
                    <a:lstStyle/>
                    <a:p>
                      <a:endParaRPr lang="en-US" sz="1600" dirty="0"/>
                    </a:p>
                  </a:txBody>
                  <a:tcPr/>
                </a:tc>
                <a:tc hMerge="1">
                  <a:txBody>
                    <a:bodyPr/>
                    <a:lstStyle/>
                    <a:p>
                      <a:endParaRPr lang="en-US" dirty="0"/>
                    </a:p>
                  </a:txBody>
                  <a:tcPr/>
                </a:tc>
              </a:tr>
              <a:tr h="384209">
                <a:tc>
                  <a:txBody>
                    <a:bodyPr/>
                    <a:lstStyle/>
                    <a:p>
                      <a:pPr algn="ctr"/>
                      <a:r>
                        <a:rPr lang="en-US" sz="1200" b="1" dirty="0" smtClean="0">
                          <a:solidFill>
                            <a:schemeClr val="bg1"/>
                          </a:solidFill>
                        </a:rPr>
                        <a:t>Organizational Transformation</a:t>
                      </a:r>
                      <a:endParaRPr lang="en-US" sz="1200" b="1" dirty="0">
                        <a:solidFill>
                          <a:schemeClr val="bg1"/>
                        </a:solidFill>
                      </a:endParaRPr>
                    </a:p>
                  </a:txBody>
                  <a:tcPr>
                    <a:solidFill>
                      <a:schemeClr val="accent4"/>
                    </a:solidFill>
                  </a:tcPr>
                </a:tc>
                <a:tc>
                  <a:txBody>
                    <a:bodyPr/>
                    <a:lstStyle/>
                    <a:p>
                      <a:pPr algn="ctr"/>
                      <a:r>
                        <a:rPr lang="en-US" sz="1200" b="1" dirty="0" smtClean="0">
                          <a:solidFill>
                            <a:schemeClr val="bg1"/>
                          </a:solidFill>
                        </a:rPr>
                        <a:t>Infrastructure Transformation</a:t>
                      </a:r>
                      <a:endParaRPr lang="en-US" sz="120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Business Transformation</a:t>
                      </a:r>
                    </a:p>
                  </a:txBody>
                  <a:tcPr>
                    <a:solidFill>
                      <a:schemeClr val="accent4"/>
                    </a:solidFill>
                  </a:tcPr>
                </a:tc>
              </a:tr>
              <a:tr h="255871">
                <a:tc>
                  <a:txBody>
                    <a:bodyPr/>
                    <a:lstStyle/>
                    <a:p>
                      <a:r>
                        <a:rPr lang="en-US" sz="1050" dirty="0" smtClean="0">
                          <a:solidFill>
                            <a:srgbClr val="000000"/>
                          </a:solidFill>
                        </a:rPr>
                        <a:t>Reorganized 6 into 1 (May 08)</a:t>
                      </a:r>
                      <a:endParaRPr lang="en-US" sz="1050" dirty="0">
                        <a:solidFill>
                          <a:srgbClr val="000000"/>
                        </a:solidFill>
                      </a:endParaRPr>
                    </a:p>
                  </a:txBody>
                  <a:tcPr/>
                </a:tc>
                <a:tc>
                  <a:txBody>
                    <a:bodyPr/>
                    <a:lstStyle/>
                    <a:p>
                      <a:r>
                        <a:rPr lang="en-US" sz="1050" dirty="0" smtClean="0">
                          <a:solidFill>
                            <a:srgbClr val="000000"/>
                          </a:solidFill>
                        </a:rPr>
                        <a:t>WAN redesign (Apr</a:t>
                      </a:r>
                      <a:r>
                        <a:rPr lang="en-US" sz="1050" baseline="0" dirty="0" smtClean="0">
                          <a:solidFill>
                            <a:srgbClr val="000000"/>
                          </a:solidFill>
                        </a:rPr>
                        <a:t> 08)</a:t>
                      </a:r>
                      <a:endParaRPr lang="en-US" sz="1050" dirty="0">
                        <a:solidFill>
                          <a:srgbClr val="000000"/>
                        </a:solidFill>
                      </a:endParaRPr>
                    </a:p>
                  </a:txBody>
                  <a:tcPr/>
                </a:tc>
                <a:tc>
                  <a:txBody>
                    <a:bodyPr/>
                    <a:lstStyle/>
                    <a:p>
                      <a:r>
                        <a:rPr lang="en-US" sz="1050" dirty="0" smtClean="0">
                          <a:solidFill>
                            <a:srgbClr val="000000"/>
                          </a:solidFill>
                        </a:rPr>
                        <a:t>ERP Assessment (Jan 09)</a:t>
                      </a:r>
                      <a:endParaRPr lang="en-US" sz="1050" dirty="0">
                        <a:solidFill>
                          <a:srgbClr val="000000"/>
                        </a:solidFill>
                      </a:endParaRPr>
                    </a:p>
                  </a:txBody>
                  <a:tcPr/>
                </a:tc>
              </a:tr>
              <a:tr h="228600">
                <a:tc>
                  <a:txBody>
                    <a:bodyPr/>
                    <a:lstStyle/>
                    <a:p>
                      <a:r>
                        <a:rPr lang="en-US" sz="1050" dirty="0" smtClean="0">
                          <a:solidFill>
                            <a:srgbClr val="000000"/>
                          </a:solidFill>
                        </a:rPr>
                        <a:t>IT Standards (Jun 08)</a:t>
                      </a:r>
                      <a:endParaRPr lang="en-US" sz="1050" dirty="0">
                        <a:solidFill>
                          <a:srgbClr val="000000"/>
                        </a:solidFill>
                      </a:endParaRPr>
                    </a:p>
                  </a:txBody>
                  <a:tcPr/>
                </a:tc>
                <a:tc>
                  <a:txBody>
                    <a:bodyPr/>
                    <a:lstStyle/>
                    <a:p>
                      <a:r>
                        <a:rPr lang="en-US" sz="1050" dirty="0" smtClean="0">
                          <a:solidFill>
                            <a:srgbClr val="000000"/>
                          </a:solidFill>
                        </a:rPr>
                        <a:t>AD/Exchange redesign</a:t>
                      </a:r>
                      <a:r>
                        <a:rPr lang="en-US" sz="1050" baseline="0" dirty="0" smtClean="0">
                          <a:solidFill>
                            <a:srgbClr val="000000"/>
                          </a:solidFill>
                        </a:rPr>
                        <a:t> (Nov 08)</a:t>
                      </a:r>
                      <a:endParaRPr lang="en-US" sz="1050" dirty="0">
                        <a:solidFill>
                          <a:srgbClr val="000000"/>
                        </a:solidFill>
                      </a:endParaRPr>
                    </a:p>
                  </a:txBody>
                  <a:tcPr/>
                </a:tc>
                <a:tc>
                  <a:txBody>
                    <a:bodyPr/>
                    <a:lstStyle/>
                    <a:p>
                      <a:r>
                        <a:rPr lang="en-US" sz="1050" dirty="0" smtClean="0">
                          <a:solidFill>
                            <a:srgbClr val="000000"/>
                          </a:solidFill>
                        </a:rPr>
                        <a:t>ERP Selection (May 09)</a:t>
                      </a:r>
                      <a:endParaRPr lang="en-US" sz="1050" dirty="0">
                        <a:solidFill>
                          <a:srgbClr val="000000"/>
                        </a:solidFill>
                      </a:endParaRPr>
                    </a:p>
                  </a:txBody>
                  <a:tcPr/>
                </a:tc>
              </a:tr>
              <a:tr h="281940">
                <a:tc>
                  <a:txBody>
                    <a:bodyPr/>
                    <a:lstStyle/>
                    <a:p>
                      <a:r>
                        <a:rPr lang="en-US" sz="1050" dirty="0" smtClean="0">
                          <a:solidFill>
                            <a:srgbClr val="000000"/>
                          </a:solidFill>
                        </a:rPr>
                        <a:t>Restructured</a:t>
                      </a:r>
                      <a:r>
                        <a:rPr lang="en-US" sz="1050" baseline="0" dirty="0" smtClean="0">
                          <a:solidFill>
                            <a:srgbClr val="000000"/>
                          </a:solidFill>
                        </a:rPr>
                        <a:t> Positions (Sep 08)</a:t>
                      </a:r>
                      <a:endParaRPr lang="en-US" sz="1050" dirty="0">
                        <a:solidFill>
                          <a:srgbClr val="000000"/>
                        </a:solidFill>
                      </a:endParaRPr>
                    </a:p>
                  </a:txBody>
                  <a:tcPr/>
                </a:tc>
                <a:tc>
                  <a:txBody>
                    <a:bodyPr/>
                    <a:lstStyle/>
                    <a:p>
                      <a:r>
                        <a:rPr lang="en-US" sz="1050" dirty="0" smtClean="0">
                          <a:solidFill>
                            <a:srgbClr val="000000"/>
                          </a:solidFill>
                        </a:rPr>
                        <a:t>5-nines Standard (Jan</a:t>
                      </a:r>
                      <a:r>
                        <a:rPr lang="en-US" sz="1050" baseline="0" dirty="0" smtClean="0">
                          <a:solidFill>
                            <a:srgbClr val="000000"/>
                          </a:solidFill>
                        </a:rPr>
                        <a:t> 09)</a:t>
                      </a:r>
                      <a:endParaRPr lang="en-US" sz="1050" dirty="0">
                        <a:solidFill>
                          <a:srgbClr val="000000"/>
                        </a:solidFill>
                      </a:endParaRPr>
                    </a:p>
                  </a:txBody>
                  <a:tcPr/>
                </a:tc>
                <a:tc>
                  <a:txBody>
                    <a:bodyPr/>
                    <a:lstStyle/>
                    <a:p>
                      <a:r>
                        <a:rPr lang="en-US" sz="1050" dirty="0" smtClean="0">
                          <a:solidFill>
                            <a:srgbClr val="000000"/>
                          </a:solidFill>
                        </a:rPr>
                        <a:t>ERP Implementation (Sep 09)</a:t>
                      </a:r>
                      <a:endParaRPr lang="en-US" sz="1050" dirty="0">
                        <a:solidFill>
                          <a:srgbClr val="000000"/>
                        </a:solidFill>
                      </a:endParaRPr>
                    </a:p>
                  </a:txBody>
                  <a:tcPr/>
                </a:tc>
              </a:tr>
              <a:tr h="228600">
                <a:tc>
                  <a:txBody>
                    <a:bodyPr/>
                    <a:lstStyle/>
                    <a:p>
                      <a:r>
                        <a:rPr lang="en-US" sz="1050" dirty="0" smtClean="0">
                          <a:solidFill>
                            <a:srgbClr val="000000"/>
                          </a:solidFill>
                        </a:rPr>
                        <a:t>IT Governance (Oct</a:t>
                      </a:r>
                      <a:r>
                        <a:rPr lang="en-US" sz="1050" baseline="0" dirty="0" smtClean="0">
                          <a:solidFill>
                            <a:srgbClr val="000000"/>
                          </a:solidFill>
                        </a:rPr>
                        <a:t> 08)</a:t>
                      </a:r>
                      <a:endParaRPr lang="en-US" sz="1050" dirty="0">
                        <a:solidFill>
                          <a:srgbClr val="000000"/>
                        </a:solidFill>
                      </a:endParaRPr>
                    </a:p>
                  </a:txBody>
                  <a:tcPr/>
                </a:tc>
                <a:tc>
                  <a:txBody>
                    <a:bodyPr/>
                    <a:lstStyle/>
                    <a:p>
                      <a:r>
                        <a:rPr lang="en-US" sz="1050" dirty="0" smtClean="0">
                          <a:solidFill>
                            <a:srgbClr val="000000"/>
                          </a:solidFill>
                        </a:rPr>
                        <a:t>IT Service</a:t>
                      </a:r>
                      <a:r>
                        <a:rPr lang="en-US" sz="1050" baseline="0" dirty="0" smtClean="0">
                          <a:solidFill>
                            <a:srgbClr val="000000"/>
                          </a:solidFill>
                        </a:rPr>
                        <a:t> Continuity (Apr 09)</a:t>
                      </a:r>
                      <a:endParaRPr lang="en-US" sz="1050" dirty="0">
                        <a:solidFill>
                          <a:srgbClr val="000000"/>
                        </a:solidFill>
                      </a:endParaRPr>
                    </a:p>
                  </a:txBody>
                  <a:tcPr/>
                </a:tc>
                <a:tc>
                  <a:txBody>
                    <a:bodyPr/>
                    <a:lstStyle/>
                    <a:p>
                      <a:r>
                        <a:rPr lang="en-US" sz="1050" dirty="0" smtClean="0">
                          <a:solidFill>
                            <a:srgbClr val="000000"/>
                          </a:solidFill>
                        </a:rPr>
                        <a:t> - Finance</a:t>
                      </a:r>
                      <a:r>
                        <a:rPr lang="en-US" sz="1050" baseline="0" dirty="0" smtClean="0">
                          <a:solidFill>
                            <a:srgbClr val="000000"/>
                          </a:solidFill>
                        </a:rPr>
                        <a:t> Live (Jan 10)</a:t>
                      </a:r>
                      <a:endParaRPr lang="en-US" sz="1050" dirty="0">
                        <a:solidFill>
                          <a:srgbClr val="000000"/>
                        </a:solidFill>
                      </a:endParaRPr>
                    </a:p>
                  </a:txBody>
                  <a:tcPr/>
                </a:tc>
              </a:tr>
              <a:tr h="205740">
                <a:tc>
                  <a:txBody>
                    <a:bodyPr/>
                    <a:lstStyle/>
                    <a:p>
                      <a:r>
                        <a:rPr lang="en-US" sz="1050" dirty="0" smtClean="0">
                          <a:solidFill>
                            <a:srgbClr val="000000"/>
                          </a:solidFill>
                        </a:rPr>
                        <a:t>Established</a:t>
                      </a:r>
                      <a:r>
                        <a:rPr lang="en-US" sz="1050" baseline="0" dirty="0" smtClean="0">
                          <a:solidFill>
                            <a:srgbClr val="000000"/>
                          </a:solidFill>
                        </a:rPr>
                        <a:t> KPI’s (Dec 08)</a:t>
                      </a:r>
                      <a:endParaRPr lang="en-US" sz="1050" dirty="0">
                        <a:solidFill>
                          <a:srgbClr val="000000"/>
                        </a:solidFill>
                      </a:endParaRPr>
                    </a:p>
                  </a:txBody>
                  <a:tcPr/>
                </a:tc>
                <a:tc>
                  <a:txBody>
                    <a:bodyPr/>
                    <a:lstStyle/>
                    <a:p>
                      <a:r>
                        <a:rPr lang="en-US" sz="1050" dirty="0" smtClean="0">
                          <a:solidFill>
                            <a:srgbClr val="000000"/>
                          </a:solidFill>
                        </a:rPr>
                        <a:t>VM First Policy </a:t>
                      </a:r>
                      <a:r>
                        <a:rPr lang="en-US" sz="1050" baseline="0" dirty="0" smtClean="0">
                          <a:solidFill>
                            <a:srgbClr val="000000"/>
                          </a:solidFill>
                        </a:rPr>
                        <a:t>(Apr 09)</a:t>
                      </a:r>
                      <a:endParaRPr lang="en-US" sz="1050" dirty="0">
                        <a:solidFill>
                          <a:srgbClr val="000000"/>
                        </a:solidFill>
                      </a:endParaRPr>
                    </a:p>
                  </a:txBody>
                  <a:tcPr/>
                </a:tc>
                <a:tc>
                  <a:txBody>
                    <a:bodyPr/>
                    <a:lstStyle/>
                    <a:p>
                      <a:r>
                        <a:rPr lang="en-US" sz="1050" dirty="0" smtClean="0">
                          <a:solidFill>
                            <a:srgbClr val="000000"/>
                          </a:solidFill>
                        </a:rPr>
                        <a:t> - Employee Portal Live (Jan</a:t>
                      </a:r>
                      <a:r>
                        <a:rPr lang="en-US" sz="1050" baseline="0" dirty="0" smtClean="0">
                          <a:solidFill>
                            <a:srgbClr val="000000"/>
                          </a:solidFill>
                        </a:rPr>
                        <a:t> 10)</a:t>
                      </a:r>
                      <a:endParaRPr lang="en-US" sz="1050" dirty="0">
                        <a:solidFill>
                          <a:srgbClr val="000000"/>
                        </a:solidFill>
                      </a:endParaRPr>
                    </a:p>
                  </a:txBody>
                  <a:tcPr/>
                </a:tc>
              </a:tr>
              <a:tr h="259080">
                <a:tc>
                  <a:txBody>
                    <a:bodyPr/>
                    <a:lstStyle/>
                    <a:p>
                      <a:r>
                        <a:rPr lang="en-US" sz="1050" dirty="0" smtClean="0">
                          <a:solidFill>
                            <a:srgbClr val="000000"/>
                          </a:solidFill>
                        </a:rPr>
                        <a:t>24/7 Service Desk </a:t>
                      </a:r>
                      <a:r>
                        <a:rPr lang="en-US" sz="1050" baseline="0" dirty="0" smtClean="0">
                          <a:solidFill>
                            <a:srgbClr val="000000"/>
                          </a:solidFill>
                        </a:rPr>
                        <a:t>(Jan 09)</a:t>
                      </a:r>
                      <a:endParaRPr lang="en-US" sz="105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Client</a:t>
                      </a:r>
                      <a:r>
                        <a:rPr lang="en-US" sz="1050" baseline="0" dirty="0" smtClean="0">
                          <a:solidFill>
                            <a:srgbClr val="000000"/>
                          </a:solidFill>
                        </a:rPr>
                        <a:t> Management (Mar 09)</a:t>
                      </a:r>
                      <a:endParaRPr lang="en-US" sz="1050" dirty="0">
                        <a:solidFill>
                          <a:srgbClr val="000000"/>
                        </a:solidFill>
                      </a:endParaRPr>
                    </a:p>
                  </a:txBody>
                  <a:tcPr/>
                </a:tc>
                <a:tc>
                  <a:txBody>
                    <a:bodyPr/>
                    <a:lstStyle/>
                    <a:p>
                      <a:r>
                        <a:rPr lang="en-US" sz="1050" dirty="0" smtClean="0">
                          <a:solidFill>
                            <a:srgbClr val="000000"/>
                          </a:solidFill>
                        </a:rPr>
                        <a:t>- </a:t>
                      </a:r>
                      <a:r>
                        <a:rPr lang="en-US" sz="1050" baseline="0" dirty="0" smtClean="0">
                          <a:solidFill>
                            <a:srgbClr val="000000"/>
                          </a:solidFill>
                        </a:rPr>
                        <a:t> Student Portal (Jun 10)</a:t>
                      </a:r>
                      <a:endParaRPr lang="en-US" sz="1050" dirty="0">
                        <a:solidFill>
                          <a:srgbClr val="000000"/>
                        </a:solidFill>
                      </a:endParaRPr>
                    </a:p>
                  </a:txBody>
                  <a:tcPr/>
                </a:tc>
              </a:tr>
              <a:tr h="228600">
                <a:tc>
                  <a:txBody>
                    <a:bodyPr/>
                    <a:lstStyle/>
                    <a:p>
                      <a:r>
                        <a:rPr lang="en-US" sz="1050" dirty="0" smtClean="0">
                          <a:solidFill>
                            <a:srgbClr val="000000"/>
                          </a:solidFill>
                        </a:rPr>
                        <a:t>ITSM</a:t>
                      </a:r>
                      <a:r>
                        <a:rPr lang="en-US" sz="1050" baseline="0" dirty="0" smtClean="0">
                          <a:solidFill>
                            <a:srgbClr val="000000"/>
                          </a:solidFill>
                        </a:rPr>
                        <a:t> Alignment (Feb 09)</a:t>
                      </a:r>
                      <a:endParaRPr lang="en-US" sz="1050" dirty="0">
                        <a:solidFill>
                          <a:srgbClr val="000000"/>
                        </a:solidFill>
                      </a:endParaRPr>
                    </a:p>
                  </a:txBody>
                  <a:tcPr/>
                </a:tc>
                <a:tc>
                  <a:txBody>
                    <a:bodyPr/>
                    <a:lstStyle/>
                    <a:p>
                      <a:r>
                        <a:rPr lang="en-US" sz="1050" dirty="0" smtClean="0">
                          <a:solidFill>
                            <a:srgbClr val="000000"/>
                          </a:solidFill>
                        </a:rPr>
                        <a:t>Green Computing</a:t>
                      </a:r>
                      <a:r>
                        <a:rPr lang="en-US" sz="1050" baseline="0" dirty="0" smtClean="0">
                          <a:solidFill>
                            <a:srgbClr val="000000"/>
                          </a:solidFill>
                        </a:rPr>
                        <a:t> (Mar 09)</a:t>
                      </a:r>
                      <a:endParaRPr lang="en-US" sz="1050" dirty="0">
                        <a:solidFill>
                          <a:srgbClr val="000000"/>
                        </a:solidFill>
                      </a:endParaRPr>
                    </a:p>
                  </a:txBody>
                  <a:tcPr/>
                </a:tc>
                <a:tc>
                  <a:txBody>
                    <a:bodyPr/>
                    <a:lstStyle/>
                    <a:p>
                      <a:r>
                        <a:rPr lang="en-US" sz="1050" dirty="0" smtClean="0">
                          <a:solidFill>
                            <a:srgbClr val="000000"/>
                          </a:solidFill>
                        </a:rPr>
                        <a:t>- </a:t>
                      </a:r>
                      <a:r>
                        <a:rPr lang="en-US" sz="1050" baseline="0" dirty="0" smtClean="0">
                          <a:solidFill>
                            <a:srgbClr val="000000"/>
                          </a:solidFill>
                        </a:rPr>
                        <a:t> Campus Solution (Dec 10)</a:t>
                      </a:r>
                      <a:endParaRPr lang="en-US" sz="1050" dirty="0">
                        <a:solidFill>
                          <a:srgbClr val="000000"/>
                        </a:solidFill>
                      </a:endParaRPr>
                    </a:p>
                  </a:txBody>
                  <a:tcPr/>
                </a:tc>
              </a:tr>
              <a:tr h="205740">
                <a:tc>
                  <a:txBody>
                    <a:bodyPr/>
                    <a:lstStyle/>
                    <a:p>
                      <a:r>
                        <a:rPr lang="en-US" sz="1050" dirty="0" smtClean="0">
                          <a:solidFill>
                            <a:srgbClr val="000000"/>
                          </a:solidFill>
                        </a:rPr>
                        <a:t>Executive Reporting (Feb 09)</a:t>
                      </a:r>
                      <a:endParaRPr lang="en-US" sz="1050" dirty="0">
                        <a:solidFill>
                          <a:srgbClr val="000000"/>
                        </a:solidFill>
                      </a:endParaRPr>
                    </a:p>
                  </a:txBody>
                  <a:tcPr/>
                </a:tc>
                <a:tc>
                  <a:txBody>
                    <a:bodyPr/>
                    <a:lstStyle/>
                    <a:p>
                      <a:r>
                        <a:rPr lang="en-US" sz="1050" dirty="0" smtClean="0">
                          <a:solidFill>
                            <a:srgbClr val="000000"/>
                          </a:solidFill>
                        </a:rPr>
                        <a:t>Advanced</a:t>
                      </a:r>
                      <a:r>
                        <a:rPr lang="en-US" sz="1050" baseline="0" dirty="0" smtClean="0">
                          <a:solidFill>
                            <a:srgbClr val="000000"/>
                          </a:solidFill>
                        </a:rPr>
                        <a:t> Power Mgt. (Dec 09)</a:t>
                      </a:r>
                      <a:endParaRPr lang="en-US" sz="1050" dirty="0">
                        <a:solidFill>
                          <a:srgbClr val="000000"/>
                        </a:solidFill>
                      </a:endParaRPr>
                    </a:p>
                  </a:txBody>
                  <a:tcPr/>
                </a:tc>
                <a:tc>
                  <a:txBody>
                    <a:bodyPr/>
                    <a:lstStyle/>
                    <a:p>
                      <a:r>
                        <a:rPr lang="en-US" sz="1050" dirty="0" smtClean="0">
                          <a:solidFill>
                            <a:srgbClr val="000000"/>
                          </a:solidFill>
                        </a:rPr>
                        <a:t>- </a:t>
                      </a:r>
                      <a:r>
                        <a:rPr lang="en-US" sz="1050" baseline="0" dirty="0" smtClean="0">
                          <a:solidFill>
                            <a:srgbClr val="000000"/>
                          </a:solidFill>
                        </a:rPr>
                        <a:t> HR (Dec 10)</a:t>
                      </a:r>
                      <a:endParaRPr lang="en-US" sz="1050" dirty="0">
                        <a:solidFill>
                          <a:srgbClr val="000000"/>
                        </a:solidFill>
                      </a:endParaRPr>
                    </a:p>
                  </a:txBody>
                  <a:tcPr/>
                </a:tc>
              </a:tr>
              <a:tr h="307092">
                <a:tc>
                  <a:txBody>
                    <a:bodyPr/>
                    <a:lstStyle/>
                    <a:p>
                      <a:r>
                        <a:rPr lang="en-US" sz="1050" dirty="0" smtClean="0">
                          <a:solidFill>
                            <a:srgbClr val="000000"/>
                          </a:solidFill>
                        </a:rPr>
                        <a:t>Managing</a:t>
                      </a:r>
                      <a:r>
                        <a:rPr lang="en-US" sz="1050" baseline="0" dirty="0" smtClean="0">
                          <a:solidFill>
                            <a:srgbClr val="000000"/>
                          </a:solidFill>
                        </a:rPr>
                        <a:t> Change (Oct 09)</a:t>
                      </a:r>
                      <a:endParaRPr lang="en-US" sz="105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New</a:t>
                      </a:r>
                      <a:r>
                        <a:rPr lang="en-US" sz="1050" baseline="0" dirty="0" smtClean="0">
                          <a:solidFill>
                            <a:srgbClr val="000000"/>
                          </a:solidFill>
                        </a:rPr>
                        <a:t> Green Data Center (Sep 10)</a:t>
                      </a:r>
                      <a:endParaRPr lang="en-US" sz="1050" dirty="0" smtClean="0">
                        <a:solidFill>
                          <a:srgbClr val="000000"/>
                        </a:solidFill>
                      </a:endParaRPr>
                    </a:p>
                  </a:txBody>
                  <a:tcPr/>
                </a:tc>
                <a:tc>
                  <a:txBody>
                    <a:bodyPr/>
                    <a:lstStyle/>
                    <a:p>
                      <a:endParaRPr lang="en-US" sz="1050" dirty="0">
                        <a:solidFill>
                          <a:srgbClr val="000000"/>
                        </a:solidFill>
                      </a:endParaRPr>
                    </a:p>
                  </a:txBody>
                  <a:tcPr/>
                </a:tc>
              </a:tr>
            </a:tbl>
          </a:graphicData>
        </a:graphic>
      </p:graphicFrame>
      <p:sp>
        <p:nvSpPr>
          <p:cNvPr id="8" name="TextBox 7"/>
          <p:cNvSpPr txBox="1"/>
          <p:nvPr/>
        </p:nvSpPr>
        <p:spPr>
          <a:xfrm>
            <a:off x="3048000" y="1066800"/>
            <a:ext cx="5943600" cy="1938992"/>
          </a:xfrm>
          <a:prstGeom prst="rect">
            <a:avLst/>
          </a:prstGeom>
          <a:noFill/>
        </p:spPr>
        <p:txBody>
          <a:bodyPr wrap="square" rtlCol="0">
            <a:spAutoFit/>
          </a:bodyPr>
          <a:lstStyle/>
          <a:p>
            <a:r>
              <a:rPr lang="en-US" sz="2400" dirty="0" smtClean="0"/>
              <a:t>Transformation using </a:t>
            </a:r>
            <a:r>
              <a:rPr lang="en-US" sz="2400" b="1" dirty="0" smtClean="0"/>
              <a:t>Best Practices, Business Alignment</a:t>
            </a:r>
            <a:r>
              <a:rPr lang="en-US" sz="2400" dirty="0" smtClean="0"/>
              <a:t> and a solid </a:t>
            </a:r>
            <a:r>
              <a:rPr lang="en-US" sz="2400" b="1" dirty="0" smtClean="0"/>
              <a:t>Technology Foundation </a:t>
            </a:r>
            <a:r>
              <a:rPr lang="en-US" sz="2400" dirty="0" smtClean="0"/>
              <a:t>to become a </a:t>
            </a:r>
            <a:r>
              <a:rPr lang="en-US" sz="2400" u="sng" dirty="0" smtClean="0"/>
              <a:t>Strategic Partner </a:t>
            </a:r>
            <a:r>
              <a:rPr lang="en-US" sz="2400" dirty="0" smtClean="0"/>
              <a:t>and raise our enterprise </a:t>
            </a:r>
          </a:p>
          <a:p>
            <a:r>
              <a:rPr lang="en-US" sz="2400" b="1" dirty="0" smtClean="0"/>
              <a:t>IT Maturity.</a:t>
            </a:r>
            <a:endParaRPr lang="en-US" sz="2400" b="1" dirty="0"/>
          </a:p>
        </p:txBody>
      </p:sp>
      <p:graphicFrame>
        <p:nvGraphicFramePr>
          <p:cNvPr id="9" name="Diagram 8"/>
          <p:cNvGraphicFramePr/>
          <p:nvPr>
            <p:extLst>
              <p:ext uri="{D42A27DB-BD31-4B8C-83A1-F6EECF244321}">
                <p14:modId xmlns:p14="http://schemas.microsoft.com/office/powerpoint/2010/main" val="24684035"/>
              </p:ext>
            </p:extLst>
          </p:nvPr>
        </p:nvGraphicFramePr>
        <p:xfrm>
          <a:off x="-76200" y="914400"/>
          <a:ext cx="3048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990599"/>
            <a:ext cx="7010400" cy="550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What’s all the Hype About</a:t>
            </a:r>
            <a:endParaRPr lang="en-US" dirty="0"/>
          </a:p>
        </p:txBody>
      </p:sp>
      <p:pic>
        <p:nvPicPr>
          <p:cNvPr id="9" name="Picture 8" descr="gartner136.gif"/>
          <p:cNvPicPr>
            <a:picLocks noChangeAspect="1"/>
          </p:cNvPicPr>
          <p:nvPr/>
        </p:nvPicPr>
        <p:blipFill>
          <a:blip r:embed="rId3" cstate="print"/>
          <a:stretch>
            <a:fillRect/>
          </a:stretch>
        </p:blipFill>
        <p:spPr>
          <a:xfrm>
            <a:off x="7086600" y="5531224"/>
            <a:ext cx="857250" cy="200025"/>
          </a:xfrm>
          <a:prstGeom prst="rect">
            <a:avLst/>
          </a:prstGeom>
        </p:spPr>
      </p:pic>
      <p:sp>
        <p:nvSpPr>
          <p:cNvPr id="2" name="Oval 1"/>
          <p:cNvSpPr/>
          <p:nvPr/>
        </p:nvSpPr>
        <p:spPr bwMode="gray">
          <a:xfrm>
            <a:off x="1981200" y="1828800"/>
            <a:ext cx="1295400" cy="457200"/>
          </a:xfrm>
          <a:prstGeom prst="ellipse">
            <a:avLst/>
          </a:prstGeom>
          <a:noFill/>
          <a:ln w="38100">
            <a:solidFill>
              <a:srgbClr val="FFFF00"/>
            </a:solidFill>
            <a:miter lim="800000"/>
            <a:headEnd/>
            <a:tailEnd/>
          </a:ln>
          <a:effectLst/>
        </p:spPr>
        <p:txBody>
          <a:bodyPr wrap="none" rtlCol="0" anchor="ctr"/>
          <a:lstStyle/>
          <a:p>
            <a:pPr algn="ctr"/>
            <a:endParaRPr lang="en-US" dirty="0"/>
          </a:p>
        </p:txBody>
      </p:sp>
      <p:sp>
        <p:nvSpPr>
          <p:cNvPr id="10" name="Oval 9"/>
          <p:cNvSpPr/>
          <p:nvPr/>
        </p:nvSpPr>
        <p:spPr bwMode="gray">
          <a:xfrm>
            <a:off x="3733800" y="1143000"/>
            <a:ext cx="1905000" cy="685800"/>
          </a:xfrm>
          <a:prstGeom prst="ellipse">
            <a:avLst/>
          </a:prstGeom>
          <a:noFill/>
          <a:ln w="38100">
            <a:solidFill>
              <a:srgbClr val="FFFF00"/>
            </a:solidFill>
            <a:miter lim="800000"/>
            <a:headEnd/>
            <a:tailEnd/>
          </a:ln>
          <a:effectLst/>
        </p:spPr>
        <p:txBody>
          <a:bodyPr wrap="none" rtlCol="0" anchor="ctr"/>
          <a:lstStyle/>
          <a:p>
            <a:pPr algn="ctr"/>
            <a:endParaRPr lang="en-US" dirty="0"/>
          </a:p>
        </p:txBody>
      </p:sp>
      <p:cxnSp>
        <p:nvCxnSpPr>
          <p:cNvPr id="5" name="Straight Connector 4"/>
          <p:cNvCxnSpPr/>
          <p:nvPr/>
        </p:nvCxnSpPr>
        <p:spPr>
          <a:xfrm>
            <a:off x="5867399" y="4114800"/>
            <a:ext cx="173736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gray">
          <a:xfrm>
            <a:off x="5219698" y="4267200"/>
            <a:ext cx="1638301" cy="381000"/>
          </a:xfrm>
          <a:prstGeom prst="ellipse">
            <a:avLst/>
          </a:prstGeom>
          <a:noFill/>
          <a:ln w="38100">
            <a:solidFill>
              <a:srgbClr val="FFFF00"/>
            </a:solidFill>
            <a:miter lim="800000"/>
            <a:headEnd/>
            <a:tailEnd/>
          </a:ln>
          <a:effectLst/>
        </p:spPr>
        <p:txBody>
          <a:bodyPr wrap="none" rtlCol="0" anchor="ctr"/>
          <a:lstStyle/>
          <a:p>
            <a:pPr algn="ctr"/>
            <a:endParaRPr lang="en-US" dirty="0"/>
          </a:p>
        </p:txBody>
      </p:sp>
    </p:spTree>
    <p:extLst>
      <p:ext uri="{BB962C8B-B14F-4D97-AF65-F5344CB8AC3E}">
        <p14:creationId xmlns:p14="http://schemas.microsoft.com/office/powerpoint/2010/main" val="116090196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6200" y="1066800"/>
            <a:ext cx="5029200" cy="639762"/>
          </a:xfrm>
        </p:spPr>
        <p:txBody>
          <a:bodyPr/>
          <a:lstStyle/>
          <a:p>
            <a:r>
              <a:rPr lang="en-US" sz="3200" u="sng" dirty="0" smtClean="0"/>
              <a:t>Essential Characteristics</a:t>
            </a:r>
            <a:endParaRPr lang="en-US" sz="3200" u="sng" dirty="0"/>
          </a:p>
        </p:txBody>
      </p:sp>
      <p:sp>
        <p:nvSpPr>
          <p:cNvPr id="5" name="Content Placeholder 4"/>
          <p:cNvSpPr>
            <a:spLocks noGrp="1"/>
          </p:cNvSpPr>
          <p:nvPr>
            <p:ph sz="half" idx="2"/>
          </p:nvPr>
        </p:nvSpPr>
        <p:spPr>
          <a:xfrm>
            <a:off x="76200" y="1706562"/>
            <a:ext cx="4495800" cy="2701925"/>
          </a:xfrm>
        </p:spPr>
        <p:txBody>
          <a:bodyPr/>
          <a:lstStyle/>
          <a:p>
            <a:r>
              <a:rPr lang="en-US" dirty="0" smtClean="0"/>
              <a:t>On-Demand Self-Service</a:t>
            </a:r>
          </a:p>
          <a:p>
            <a:r>
              <a:rPr lang="en-US" dirty="0" smtClean="0"/>
              <a:t>Broad Network Access</a:t>
            </a:r>
          </a:p>
          <a:p>
            <a:r>
              <a:rPr lang="en-US" dirty="0" smtClean="0"/>
              <a:t>Resource Pooling</a:t>
            </a:r>
          </a:p>
          <a:p>
            <a:r>
              <a:rPr lang="en-US" dirty="0" smtClean="0"/>
              <a:t>Rapid Elasticity</a:t>
            </a:r>
          </a:p>
          <a:p>
            <a:r>
              <a:rPr lang="en-US" dirty="0" smtClean="0"/>
              <a:t>Measured Service</a:t>
            </a:r>
            <a:endParaRPr lang="en-US" dirty="0"/>
          </a:p>
        </p:txBody>
      </p:sp>
      <p:sp>
        <p:nvSpPr>
          <p:cNvPr id="3" name="Title 2"/>
          <p:cNvSpPr>
            <a:spLocks noGrp="1"/>
          </p:cNvSpPr>
          <p:nvPr>
            <p:ph type="title"/>
          </p:nvPr>
        </p:nvSpPr>
        <p:spPr/>
        <p:txBody>
          <a:bodyPr/>
          <a:lstStyle/>
          <a:p>
            <a:r>
              <a:rPr lang="en-US" dirty="0" smtClean="0"/>
              <a:t>Defining the Cloud</a:t>
            </a:r>
            <a:endParaRPr lang="en-US" dirty="0"/>
          </a:p>
        </p:txBody>
      </p:sp>
      <p:sp>
        <p:nvSpPr>
          <p:cNvPr id="9" name="Text Placeholder 3"/>
          <p:cNvSpPr txBox="1">
            <a:spLocks/>
          </p:cNvSpPr>
          <p:nvPr/>
        </p:nvSpPr>
        <p:spPr bwMode="auto">
          <a:xfrm>
            <a:off x="85165" y="4008438"/>
            <a:ext cx="4182035"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Wingdings" pitchFamily="2" charset="2"/>
              <a:buNone/>
              <a:defRPr sz="2400" b="1">
                <a:solidFill>
                  <a:srgbClr val="000000"/>
                </a:solidFill>
                <a:latin typeface="+mn-lt"/>
                <a:ea typeface="+mn-ea"/>
                <a:cs typeface="+mn-cs"/>
              </a:defRPr>
            </a:lvl1pPr>
            <a:lvl2pPr marL="457200" indent="0" algn="l" rtl="0" eaLnBrk="1" fontAlgn="base" hangingPunct="1">
              <a:spcBef>
                <a:spcPct val="20000"/>
              </a:spcBef>
              <a:spcAft>
                <a:spcPct val="0"/>
              </a:spcAft>
              <a:buSzPct val="50000"/>
              <a:buFont typeface="Wingdings 2" pitchFamily="18" charset="2"/>
              <a:buNone/>
              <a:defRPr sz="2000" b="1">
                <a:solidFill>
                  <a:srgbClr val="000000"/>
                </a:solidFill>
                <a:latin typeface="+mn-lt"/>
              </a:defRPr>
            </a:lvl2pPr>
            <a:lvl3pPr marL="914400" indent="0" algn="l" rtl="0" eaLnBrk="1" fontAlgn="base" hangingPunct="1">
              <a:spcBef>
                <a:spcPct val="20000"/>
              </a:spcBef>
              <a:spcAft>
                <a:spcPct val="0"/>
              </a:spcAft>
              <a:buFont typeface="Wingdings" pitchFamily="2" charset="2"/>
              <a:buNone/>
              <a:defRPr sz="1800" b="1">
                <a:solidFill>
                  <a:srgbClr val="000000"/>
                </a:solidFill>
                <a:latin typeface="+mn-lt"/>
              </a:defRPr>
            </a:lvl3pPr>
            <a:lvl4pPr marL="1371600" indent="0" algn="l" rtl="0" eaLnBrk="1" fontAlgn="base" hangingPunct="1">
              <a:spcBef>
                <a:spcPct val="20000"/>
              </a:spcBef>
              <a:spcAft>
                <a:spcPct val="0"/>
              </a:spcAft>
              <a:buSzPct val="60000"/>
              <a:buFont typeface="Wingdings 2" pitchFamily="18" charset="2"/>
              <a:buNone/>
              <a:defRPr sz="1600" b="1">
                <a:solidFill>
                  <a:srgbClr val="000000"/>
                </a:solidFill>
                <a:latin typeface="+mn-lt"/>
              </a:defRPr>
            </a:lvl4pPr>
            <a:lvl5pPr marL="1828800" indent="0" algn="l" rtl="0" eaLnBrk="1" fontAlgn="base" hangingPunct="1">
              <a:spcBef>
                <a:spcPct val="20000"/>
              </a:spcBef>
              <a:spcAft>
                <a:spcPct val="0"/>
              </a:spcAft>
              <a:buFont typeface="Wingdings" pitchFamily="2" charset="2"/>
              <a:buNone/>
              <a:defRPr sz="1600" b="1">
                <a:solidFill>
                  <a:srgbClr val="000000"/>
                </a:solidFill>
                <a:latin typeface="+mn-lt"/>
              </a:defRPr>
            </a:lvl5pPr>
            <a:lvl6pPr marL="2286000" indent="0" algn="l" rtl="0" eaLnBrk="1" fontAlgn="base" hangingPunct="1">
              <a:spcBef>
                <a:spcPct val="20000"/>
              </a:spcBef>
              <a:spcAft>
                <a:spcPct val="0"/>
              </a:spcAft>
              <a:buFont typeface="Wingdings" pitchFamily="2" charset="2"/>
              <a:buNone/>
              <a:defRPr sz="1600" b="1">
                <a:solidFill>
                  <a:schemeClr val="tx1"/>
                </a:solidFill>
                <a:latin typeface="+mn-lt"/>
              </a:defRPr>
            </a:lvl6pPr>
            <a:lvl7pPr marL="2743200" indent="0" algn="l" rtl="0" eaLnBrk="1" fontAlgn="base" hangingPunct="1">
              <a:spcBef>
                <a:spcPct val="20000"/>
              </a:spcBef>
              <a:spcAft>
                <a:spcPct val="0"/>
              </a:spcAft>
              <a:buFont typeface="Wingdings" pitchFamily="2" charset="2"/>
              <a:buNone/>
              <a:defRPr sz="1600" b="1">
                <a:solidFill>
                  <a:schemeClr val="tx1"/>
                </a:solidFill>
                <a:latin typeface="+mn-lt"/>
              </a:defRPr>
            </a:lvl7pPr>
            <a:lvl8pPr marL="3200400" indent="0" algn="l" rtl="0" eaLnBrk="1" fontAlgn="base" hangingPunct="1">
              <a:spcBef>
                <a:spcPct val="20000"/>
              </a:spcBef>
              <a:spcAft>
                <a:spcPct val="0"/>
              </a:spcAft>
              <a:buFont typeface="Wingdings" pitchFamily="2" charset="2"/>
              <a:buNone/>
              <a:defRPr sz="1600" b="1">
                <a:solidFill>
                  <a:schemeClr val="tx1"/>
                </a:solidFill>
                <a:latin typeface="+mn-lt"/>
              </a:defRPr>
            </a:lvl8pPr>
            <a:lvl9pPr marL="3657600" indent="0" algn="l" rtl="0" eaLnBrk="1" fontAlgn="base" hangingPunct="1">
              <a:spcBef>
                <a:spcPct val="20000"/>
              </a:spcBef>
              <a:spcAft>
                <a:spcPct val="0"/>
              </a:spcAft>
              <a:buFont typeface="Wingdings" pitchFamily="2" charset="2"/>
              <a:buNone/>
              <a:defRPr sz="1600" b="1">
                <a:solidFill>
                  <a:schemeClr val="tx1"/>
                </a:solidFill>
                <a:latin typeface="+mn-lt"/>
              </a:defRPr>
            </a:lvl9pPr>
          </a:lstStyle>
          <a:p>
            <a:r>
              <a:rPr lang="en-US" sz="3200" u="sng" dirty="0" smtClean="0"/>
              <a:t>Deployment Models</a:t>
            </a:r>
            <a:endParaRPr lang="en-US" sz="3200" u="sng" dirty="0"/>
          </a:p>
        </p:txBody>
      </p:sp>
      <p:sp>
        <p:nvSpPr>
          <p:cNvPr id="10" name="Content Placeholder 4"/>
          <p:cNvSpPr txBox="1">
            <a:spLocks/>
          </p:cNvSpPr>
          <p:nvPr/>
        </p:nvSpPr>
        <p:spPr bwMode="auto">
          <a:xfrm>
            <a:off x="85165" y="4678363"/>
            <a:ext cx="4182035" cy="1798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SzPct val="50000"/>
              <a:buFont typeface="Wingdings 2" pitchFamily="18" charset="2"/>
              <a:buChar char=""/>
              <a:defRPr sz="2000">
                <a:solidFill>
                  <a:srgbClr val="000000"/>
                </a:solidFill>
                <a:latin typeface="+mn-lt"/>
              </a:defRPr>
            </a:lvl2pPr>
            <a:lvl3pPr marL="1143000" indent="-228600" algn="l" rtl="0" eaLnBrk="1" fontAlgn="base" hangingPunct="1">
              <a:spcBef>
                <a:spcPct val="20000"/>
              </a:spcBef>
              <a:spcAft>
                <a:spcPct val="0"/>
              </a:spcAft>
              <a:buFont typeface="Wingdings" pitchFamily="2" charset="2"/>
              <a:buChar char="§"/>
              <a:defRPr sz="1800">
                <a:solidFill>
                  <a:srgbClr val="000000"/>
                </a:solidFill>
                <a:latin typeface="+mn-lt"/>
              </a:defRPr>
            </a:lvl3pPr>
            <a:lvl4pPr marL="1600200" indent="-228600" algn="l" rtl="0" eaLnBrk="1" fontAlgn="base" hangingPunct="1">
              <a:spcBef>
                <a:spcPct val="20000"/>
              </a:spcBef>
              <a:spcAft>
                <a:spcPct val="0"/>
              </a:spcAft>
              <a:buSzPct val="60000"/>
              <a:buFont typeface="Wingdings 2" pitchFamily="18" charset="2"/>
              <a:buChar char=""/>
              <a:defRPr sz="1600">
                <a:solidFill>
                  <a:srgbClr val="000000"/>
                </a:solidFill>
                <a:latin typeface="+mn-lt"/>
              </a:defRPr>
            </a:lvl4pPr>
            <a:lvl5pPr marL="2057400" indent="-228600" algn="l" rtl="0" eaLnBrk="1" fontAlgn="base" hangingPunct="1">
              <a:spcBef>
                <a:spcPct val="20000"/>
              </a:spcBef>
              <a:spcAft>
                <a:spcPct val="0"/>
              </a:spcAft>
              <a:buFont typeface="Wingdings" pitchFamily="2" charset="2"/>
              <a:buChar char="§"/>
              <a:defRPr sz="1600">
                <a:solidFill>
                  <a:srgbClr val="000000"/>
                </a:solidFill>
                <a:latin typeface="+mn-lt"/>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defRPr>
            </a:lvl9pPr>
          </a:lstStyle>
          <a:p>
            <a:r>
              <a:rPr lang="en-US" dirty="0" smtClean="0"/>
              <a:t>Private Cloud</a:t>
            </a:r>
          </a:p>
          <a:p>
            <a:r>
              <a:rPr lang="en-US" dirty="0" smtClean="0"/>
              <a:t>Community Cloud</a:t>
            </a:r>
          </a:p>
          <a:p>
            <a:r>
              <a:rPr lang="en-US" dirty="0" smtClean="0"/>
              <a:t>Public Cloud</a:t>
            </a:r>
          </a:p>
          <a:p>
            <a:r>
              <a:rPr lang="en-US" dirty="0" smtClean="0"/>
              <a:t>Hybrid Cloud</a:t>
            </a:r>
            <a:endParaRPr lang="en-US" dirty="0"/>
          </a:p>
        </p:txBody>
      </p:sp>
      <p:sp>
        <p:nvSpPr>
          <p:cNvPr id="11" name="Content Placeholder 2"/>
          <p:cNvSpPr txBox="1">
            <a:spLocks/>
          </p:cNvSpPr>
          <p:nvPr/>
        </p:nvSpPr>
        <p:spPr bwMode="auto">
          <a:xfrm>
            <a:off x="4951379" y="2133600"/>
            <a:ext cx="4114800" cy="2910580"/>
          </a:xfrm>
          <a:prstGeom prst="rect">
            <a:avLst/>
          </a:prstGeom>
          <a:solidFill>
            <a:schemeClr val="bg1"/>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r>
              <a:rPr lang="en-US" sz="2800" b="1" u="sng" dirty="0" smtClean="0">
                <a:solidFill>
                  <a:schemeClr val="accent4">
                    <a:lumMod val="75000"/>
                  </a:schemeClr>
                </a:solidFill>
              </a:rPr>
              <a:t>Cloud Service </a:t>
            </a:r>
            <a:r>
              <a:rPr lang="en-US" sz="2800" b="1" u="sng" dirty="0">
                <a:solidFill>
                  <a:schemeClr val="accent4">
                    <a:lumMod val="75000"/>
                  </a:schemeClr>
                </a:solidFill>
              </a:rPr>
              <a:t>Models</a:t>
            </a:r>
          </a:p>
          <a:p>
            <a:pPr marL="342900" indent="-342900">
              <a:buFont typeface="Arial" pitchFamily="34" charset="0"/>
              <a:buChar char="•"/>
            </a:pPr>
            <a:r>
              <a:rPr lang="en-US" sz="2400" dirty="0">
                <a:solidFill>
                  <a:schemeClr val="accent4">
                    <a:lumMod val="75000"/>
                  </a:schemeClr>
                </a:solidFill>
              </a:rPr>
              <a:t>Software as a Service (</a:t>
            </a:r>
            <a:r>
              <a:rPr lang="en-US" sz="2400" b="1" dirty="0">
                <a:solidFill>
                  <a:schemeClr val="accent4">
                    <a:lumMod val="75000"/>
                  </a:schemeClr>
                </a:solidFill>
              </a:rPr>
              <a:t>SaaS</a:t>
            </a:r>
            <a:r>
              <a:rPr lang="en-US" sz="2400" dirty="0">
                <a:solidFill>
                  <a:schemeClr val="accent4">
                    <a:lumMod val="75000"/>
                  </a:schemeClr>
                </a:solidFill>
              </a:rPr>
              <a:t>)</a:t>
            </a:r>
          </a:p>
          <a:p>
            <a:pPr marL="342900" indent="-342900">
              <a:buFont typeface="Arial" pitchFamily="34" charset="0"/>
              <a:buChar char="•"/>
            </a:pPr>
            <a:r>
              <a:rPr lang="en-US" sz="2400" dirty="0">
                <a:solidFill>
                  <a:schemeClr val="accent4">
                    <a:lumMod val="75000"/>
                  </a:schemeClr>
                </a:solidFill>
              </a:rPr>
              <a:t>Platform as a Service (</a:t>
            </a:r>
            <a:r>
              <a:rPr lang="en-US" sz="2400" b="1" dirty="0">
                <a:solidFill>
                  <a:schemeClr val="accent4">
                    <a:lumMod val="75000"/>
                  </a:schemeClr>
                </a:solidFill>
              </a:rPr>
              <a:t>PaaS</a:t>
            </a:r>
            <a:r>
              <a:rPr lang="en-US" sz="2400" dirty="0">
                <a:solidFill>
                  <a:schemeClr val="accent4">
                    <a:lumMod val="75000"/>
                  </a:schemeClr>
                </a:solidFill>
              </a:rPr>
              <a:t>)</a:t>
            </a:r>
          </a:p>
          <a:p>
            <a:pPr marL="342900" indent="-342900">
              <a:buFont typeface="Arial" pitchFamily="34" charset="0"/>
              <a:buChar char="•"/>
            </a:pPr>
            <a:r>
              <a:rPr lang="en-US" sz="2400" dirty="0">
                <a:solidFill>
                  <a:schemeClr val="accent4">
                    <a:lumMod val="75000"/>
                  </a:schemeClr>
                </a:solidFill>
              </a:rPr>
              <a:t>Infrastructure as a Service (</a:t>
            </a:r>
            <a:r>
              <a:rPr lang="en-US" sz="2400" b="1" dirty="0">
                <a:solidFill>
                  <a:schemeClr val="accent4">
                    <a:lumMod val="75000"/>
                  </a:schemeClr>
                </a:solidFill>
              </a:rPr>
              <a:t>IaaS</a:t>
            </a:r>
            <a:r>
              <a:rPr lang="en-US" sz="2400" dirty="0">
                <a:solidFill>
                  <a:schemeClr val="accent4">
                    <a:lumMod val="75000"/>
                  </a:schemeClr>
                </a:solidFill>
              </a:rPr>
              <a:t>)</a:t>
            </a:r>
          </a:p>
        </p:txBody>
      </p:sp>
      <p:sp>
        <p:nvSpPr>
          <p:cNvPr id="2" name="Rectangle 1"/>
          <p:cNvSpPr/>
          <p:nvPr/>
        </p:nvSpPr>
        <p:spPr>
          <a:xfrm>
            <a:off x="5410200" y="5655041"/>
            <a:ext cx="3657600" cy="830997"/>
          </a:xfrm>
          <a:prstGeom prst="rect">
            <a:avLst/>
          </a:prstGeom>
        </p:spPr>
        <p:txBody>
          <a:bodyPr wrap="square">
            <a:spAutoFit/>
          </a:bodyPr>
          <a:lstStyle/>
          <a:p>
            <a:r>
              <a:rPr lang="en-US" sz="1600" b="1" u="sng" dirty="0" smtClean="0">
                <a:solidFill>
                  <a:srgbClr val="000000"/>
                </a:solidFill>
              </a:rPr>
              <a:t>Definition from:</a:t>
            </a:r>
            <a:r>
              <a:rPr lang="en-US" sz="2000" b="1" u="sng" dirty="0" smtClean="0">
                <a:solidFill>
                  <a:srgbClr val="000000"/>
                </a:solidFill>
              </a:rPr>
              <a:t> </a:t>
            </a:r>
            <a:endParaRPr lang="en-US" sz="2000" b="1" u="sng" dirty="0">
              <a:solidFill>
                <a:srgbClr val="000000"/>
              </a:solidFill>
            </a:endParaRPr>
          </a:p>
          <a:p>
            <a:r>
              <a:rPr lang="en-US" sz="1400" dirty="0">
                <a:solidFill>
                  <a:srgbClr val="000000"/>
                </a:solidFill>
              </a:rPr>
              <a:t>National Institute of </a:t>
            </a:r>
            <a:r>
              <a:rPr lang="en-US" sz="1400" dirty="0" smtClean="0">
                <a:solidFill>
                  <a:srgbClr val="000000"/>
                </a:solidFill>
              </a:rPr>
              <a:t>Standards, </a:t>
            </a:r>
            <a:r>
              <a:rPr lang="en-US" sz="1400" dirty="0">
                <a:solidFill>
                  <a:srgbClr val="000000"/>
                </a:solidFill>
              </a:rPr>
              <a:t>Technology </a:t>
            </a:r>
          </a:p>
          <a:p>
            <a:r>
              <a:rPr lang="en-US" sz="1400" dirty="0">
                <a:solidFill>
                  <a:srgbClr val="000000"/>
                </a:solidFill>
              </a:rPr>
              <a:t>http://www.nist.gov/itl/cloud/index.cfm</a:t>
            </a:r>
          </a:p>
        </p:txBody>
      </p:sp>
    </p:spTree>
    <p:extLst>
      <p:ext uri="{BB962C8B-B14F-4D97-AF65-F5344CB8AC3E}">
        <p14:creationId xmlns:p14="http://schemas.microsoft.com/office/powerpoint/2010/main" val="9505259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Virtualization First</a:t>
            </a:r>
          </a:p>
          <a:p>
            <a:pPr lvl="1"/>
            <a:r>
              <a:rPr lang="en-US" sz="2400" dirty="0" smtClean="0"/>
              <a:t>Critical when creating a Private Cloud</a:t>
            </a:r>
          </a:p>
          <a:p>
            <a:pPr lvl="1"/>
            <a:r>
              <a:rPr lang="en-US" sz="2400" dirty="0" smtClean="0"/>
              <a:t>Must be beyond Tier III and Tier II virtualization</a:t>
            </a:r>
          </a:p>
          <a:p>
            <a:pPr lvl="2"/>
            <a:r>
              <a:rPr lang="en-US" sz="2000" dirty="0" smtClean="0"/>
              <a:t>70 to 90 Percent Virtualization</a:t>
            </a:r>
          </a:p>
          <a:p>
            <a:r>
              <a:rPr lang="en-US" b="1" dirty="0" smtClean="0"/>
              <a:t>Network Load Balancing</a:t>
            </a:r>
          </a:p>
          <a:p>
            <a:pPr lvl="1"/>
            <a:r>
              <a:rPr lang="en-US" sz="2400" dirty="0" smtClean="0"/>
              <a:t>Eases the transition to the Hybrid Cloud</a:t>
            </a:r>
          </a:p>
          <a:p>
            <a:pPr lvl="1"/>
            <a:r>
              <a:rPr lang="en-US" sz="2400" dirty="0" smtClean="0"/>
              <a:t>Application Awareness</a:t>
            </a:r>
          </a:p>
          <a:p>
            <a:r>
              <a:rPr lang="en-US" b="1" dirty="0" smtClean="0"/>
              <a:t>Identity/Access Management (Federation)</a:t>
            </a:r>
          </a:p>
          <a:p>
            <a:pPr lvl="1"/>
            <a:r>
              <a:rPr lang="en-US" sz="2400" dirty="0" smtClean="0"/>
              <a:t>SAML OASIS </a:t>
            </a:r>
          </a:p>
          <a:p>
            <a:pPr lvl="2"/>
            <a:r>
              <a:rPr lang="en-US" sz="2000" dirty="0" smtClean="0"/>
              <a:t>Security Assertion Markup Language</a:t>
            </a:r>
          </a:p>
          <a:p>
            <a:pPr lvl="1"/>
            <a:r>
              <a:rPr lang="en-US" sz="2400" dirty="0" smtClean="0"/>
              <a:t>Secure LDAP</a:t>
            </a:r>
          </a:p>
        </p:txBody>
      </p:sp>
      <p:sp>
        <p:nvSpPr>
          <p:cNvPr id="3" name="Title 2"/>
          <p:cNvSpPr>
            <a:spLocks noGrp="1"/>
          </p:cNvSpPr>
          <p:nvPr>
            <p:ph type="title"/>
          </p:nvPr>
        </p:nvSpPr>
        <p:spPr/>
        <p:txBody>
          <a:bodyPr/>
          <a:lstStyle/>
          <a:p>
            <a:r>
              <a:rPr lang="en-US" dirty="0" smtClean="0"/>
              <a:t>Enabling the Cloud</a:t>
            </a:r>
            <a:endParaRPr lang="en-US" dirty="0"/>
          </a:p>
        </p:txBody>
      </p:sp>
    </p:spTree>
    <p:extLst>
      <p:ext uri="{BB962C8B-B14F-4D97-AF65-F5344CB8AC3E}">
        <p14:creationId xmlns:p14="http://schemas.microsoft.com/office/powerpoint/2010/main" val="177669959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Enabling the Cloud</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52802"/>
            <a:ext cx="6547043" cy="311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bwMode="auto">
          <a:xfrm>
            <a:off x="76200" y="1066800"/>
            <a:ext cx="2761577" cy="2133600"/>
          </a:xfrm>
          <a:prstGeom prst="rect">
            <a:avLst/>
          </a:prstGeom>
          <a:solidFill>
            <a:schemeClr val="accent1">
              <a:lumMod val="40000"/>
              <a:lumOff val="60000"/>
            </a:schemeClr>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indent="0">
              <a:buNone/>
            </a:pPr>
            <a:r>
              <a:rPr lang="en-US" sz="3200" b="1" u="sng" dirty="0"/>
              <a:t>Rethink</a:t>
            </a:r>
          </a:p>
          <a:p>
            <a:pPr marL="0" indent="0">
              <a:buNone/>
            </a:pPr>
            <a:r>
              <a:rPr lang="en-US" sz="2000" dirty="0">
                <a:solidFill>
                  <a:srgbClr val="000000"/>
                </a:solidFill>
              </a:rPr>
              <a:t>Your staff now has to rethink how they will address a new business need</a:t>
            </a:r>
          </a:p>
        </p:txBody>
      </p:sp>
      <p:sp>
        <p:nvSpPr>
          <p:cNvPr id="12" name="Content Placeholder 2"/>
          <p:cNvSpPr txBox="1">
            <a:spLocks/>
          </p:cNvSpPr>
          <p:nvPr/>
        </p:nvSpPr>
        <p:spPr bwMode="auto">
          <a:xfrm>
            <a:off x="2971800" y="1066800"/>
            <a:ext cx="2514600" cy="2133600"/>
          </a:xfrm>
          <a:prstGeom prst="rect">
            <a:avLst/>
          </a:prstGeom>
          <a:solidFill>
            <a:schemeClr val="accent1">
              <a:lumMod val="40000"/>
              <a:lumOff val="60000"/>
            </a:schemeClr>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indent="0">
              <a:buNone/>
            </a:pPr>
            <a:r>
              <a:rPr lang="en-US" sz="3200" b="1" u="sng" dirty="0"/>
              <a:t>Retool</a:t>
            </a:r>
          </a:p>
          <a:p>
            <a:pPr marL="0" indent="0">
              <a:buNone/>
            </a:pPr>
            <a:r>
              <a:rPr lang="en-US" sz="2000" dirty="0">
                <a:solidFill>
                  <a:srgbClr val="000000"/>
                </a:solidFill>
              </a:rPr>
              <a:t>Your staff will need to leverage the technologies that enable the cloud</a:t>
            </a:r>
          </a:p>
        </p:txBody>
      </p:sp>
      <p:sp>
        <p:nvSpPr>
          <p:cNvPr id="13" name="Content Placeholder 2"/>
          <p:cNvSpPr txBox="1">
            <a:spLocks/>
          </p:cNvSpPr>
          <p:nvPr/>
        </p:nvSpPr>
        <p:spPr bwMode="auto">
          <a:xfrm>
            <a:off x="5638800" y="1066800"/>
            <a:ext cx="3276600" cy="2133600"/>
          </a:xfrm>
          <a:prstGeom prst="rect">
            <a:avLst/>
          </a:prstGeom>
          <a:solidFill>
            <a:schemeClr val="accent1">
              <a:lumMod val="40000"/>
              <a:lumOff val="60000"/>
            </a:schemeClr>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indent="0">
              <a:buNone/>
            </a:pPr>
            <a:r>
              <a:rPr lang="en-US" sz="3200" b="1" u="sng" dirty="0"/>
              <a:t>Retrain</a:t>
            </a:r>
            <a:r>
              <a:rPr lang="en-US" sz="2400" b="1" dirty="0"/>
              <a:t> </a:t>
            </a:r>
          </a:p>
          <a:p>
            <a:pPr marL="0" indent="0">
              <a:buNone/>
            </a:pPr>
            <a:r>
              <a:rPr lang="en-US" sz="2000" dirty="0">
                <a:solidFill>
                  <a:srgbClr val="000000"/>
                </a:solidFill>
              </a:rPr>
              <a:t>Your staff needs more than just technology training they need to understand the organizations goal to add business value</a:t>
            </a:r>
          </a:p>
        </p:txBody>
      </p:sp>
      <p:sp>
        <p:nvSpPr>
          <p:cNvPr id="15" name="Content Placeholder 2"/>
          <p:cNvSpPr txBox="1">
            <a:spLocks/>
          </p:cNvSpPr>
          <p:nvPr/>
        </p:nvSpPr>
        <p:spPr bwMode="auto">
          <a:xfrm>
            <a:off x="76199" y="3361766"/>
            <a:ext cx="2057401" cy="3101492"/>
          </a:xfrm>
          <a:prstGeom prst="rect">
            <a:avLst/>
          </a:prstGeom>
          <a:solidFill>
            <a:schemeClr val="tx2"/>
          </a:solidFill>
          <a:ln w="9525">
            <a:noFill/>
            <a:miter lim="800000"/>
            <a:headEnd/>
            <a:tailEnd/>
          </a:ln>
          <a:effectLst/>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indent="0">
              <a:buNone/>
            </a:pPr>
            <a:r>
              <a:rPr lang="en-US" sz="2400" dirty="0" smtClean="0">
                <a:solidFill>
                  <a:srgbClr val="000000"/>
                </a:solidFill>
              </a:rPr>
              <a:t>VMware’s Model </a:t>
            </a:r>
          </a:p>
          <a:p>
            <a:pPr marL="0" indent="0">
              <a:buNone/>
            </a:pPr>
            <a:r>
              <a:rPr lang="en-US" sz="2000" b="1" dirty="0" smtClean="0">
                <a:solidFill>
                  <a:srgbClr val="000000"/>
                </a:solidFill>
              </a:rPr>
              <a:t>IT as a Service</a:t>
            </a:r>
          </a:p>
          <a:p>
            <a:pPr marL="0" indent="0">
              <a:buNone/>
            </a:pPr>
            <a:endParaRPr lang="en-US" sz="2400" dirty="0">
              <a:solidFill>
                <a:srgbClr val="000000"/>
              </a:solidFill>
            </a:endParaRPr>
          </a:p>
          <a:p>
            <a:pPr marL="0" indent="0">
              <a:buNone/>
            </a:pPr>
            <a:r>
              <a:rPr lang="en-US" sz="2400" dirty="0" smtClean="0">
                <a:solidFill>
                  <a:srgbClr val="000000"/>
                </a:solidFill>
              </a:rPr>
              <a:t>Business Value Approach</a:t>
            </a:r>
            <a:endParaRPr lang="en-US" sz="2400" dirty="0">
              <a:solidFill>
                <a:srgbClr val="000000"/>
              </a:solidFill>
            </a:endParaRPr>
          </a:p>
        </p:txBody>
      </p:sp>
    </p:spTree>
    <p:extLst>
      <p:ext uri="{BB962C8B-B14F-4D97-AF65-F5344CB8AC3E}">
        <p14:creationId xmlns:p14="http://schemas.microsoft.com/office/powerpoint/2010/main" val="143824265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Lone Star’s Cloud today</a:t>
            </a:r>
            <a:endParaRPr lang="en-US" dirty="0"/>
          </a:p>
        </p:txBody>
      </p:sp>
      <p:grpSp>
        <p:nvGrpSpPr>
          <p:cNvPr id="3174" name="Group 3173"/>
          <p:cNvGrpSpPr/>
          <p:nvPr/>
        </p:nvGrpSpPr>
        <p:grpSpPr>
          <a:xfrm>
            <a:off x="-76200" y="3276600"/>
            <a:ext cx="5007378" cy="3200400"/>
            <a:chOff x="-76200" y="2784474"/>
            <a:chExt cx="5715000" cy="3692526"/>
          </a:xfrm>
        </p:grpSpPr>
        <p:sp>
          <p:nvSpPr>
            <p:cNvPr id="19" name="Cloud"/>
            <p:cNvSpPr>
              <a:spLocks noChangeAspect="1" noEditPoints="1" noChangeArrowheads="1"/>
            </p:cNvSpPr>
            <p:nvPr/>
          </p:nvSpPr>
          <p:spPr bwMode="auto">
            <a:xfrm>
              <a:off x="-76200" y="2784474"/>
              <a:ext cx="5715000" cy="369252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21" name="Group 20"/>
            <p:cNvGrpSpPr/>
            <p:nvPr/>
          </p:nvGrpSpPr>
          <p:grpSpPr>
            <a:xfrm>
              <a:off x="352384" y="3571009"/>
              <a:ext cx="1128292" cy="1128292"/>
              <a:chOff x="733385" y="3384971"/>
              <a:chExt cx="1128292" cy="1128292"/>
            </a:xfrm>
          </p:grpSpPr>
          <p:pic>
            <p:nvPicPr>
              <p:cNvPr id="3190" name="Picture 118" descr="C:\Users\LALANDER\AppData\Local\Microsoft\Windows\Temporary Internet Files\Content.IE5\NJKJ8WYI\MC9004325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85" y="3384971"/>
                <a:ext cx="1128292" cy="112829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62000" y="3897868"/>
                <a:ext cx="966931" cy="369332"/>
              </a:xfrm>
              <a:prstGeom prst="rect">
                <a:avLst/>
              </a:prstGeom>
              <a:noFill/>
            </p:spPr>
            <p:txBody>
              <a:bodyPr wrap="none" rtlCol="0">
                <a:spAutoFit/>
              </a:bodyPr>
              <a:lstStyle/>
              <a:p>
                <a:r>
                  <a:rPr lang="en-US" dirty="0" smtClean="0"/>
                  <a:t>IDC-CF</a:t>
                </a:r>
                <a:endParaRPr lang="en-US" dirty="0"/>
              </a:p>
            </p:txBody>
          </p:sp>
        </p:grpSp>
        <p:grpSp>
          <p:nvGrpSpPr>
            <p:cNvPr id="22" name="Group 21"/>
            <p:cNvGrpSpPr/>
            <p:nvPr/>
          </p:nvGrpSpPr>
          <p:grpSpPr>
            <a:xfrm>
              <a:off x="1386307" y="3081638"/>
              <a:ext cx="1128292" cy="1128292"/>
              <a:chOff x="1913967" y="2973225"/>
              <a:chExt cx="1128292" cy="1128292"/>
            </a:xfrm>
          </p:grpSpPr>
          <p:pic>
            <p:nvPicPr>
              <p:cNvPr id="31" name="Picture 118" descr="C:\Users\LALANDER\AppData\Local\Microsoft\Windows\Temporary Internet Files\Content.IE5\NJKJ8WYI\MC9004325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967" y="2973225"/>
                <a:ext cx="1128292" cy="112829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940749" y="3505200"/>
                <a:ext cx="1031051" cy="369332"/>
              </a:xfrm>
              <a:prstGeom prst="rect">
                <a:avLst/>
              </a:prstGeom>
              <a:noFill/>
            </p:spPr>
            <p:txBody>
              <a:bodyPr wrap="none" rtlCol="0">
                <a:spAutoFit/>
              </a:bodyPr>
              <a:lstStyle/>
              <a:p>
                <a:r>
                  <a:rPr lang="en-US" dirty="0" smtClean="0"/>
                  <a:t>IDC-KW</a:t>
                </a:r>
                <a:endParaRPr lang="en-US" dirty="0"/>
              </a:p>
            </p:txBody>
          </p:sp>
        </p:grpSp>
        <p:grpSp>
          <p:nvGrpSpPr>
            <p:cNvPr id="24" name="Group 23"/>
            <p:cNvGrpSpPr/>
            <p:nvPr/>
          </p:nvGrpSpPr>
          <p:grpSpPr>
            <a:xfrm>
              <a:off x="2362199" y="3615038"/>
              <a:ext cx="1128292" cy="1128292"/>
              <a:chOff x="2833270" y="3657600"/>
              <a:chExt cx="1128292" cy="1128292"/>
            </a:xfrm>
          </p:grpSpPr>
          <p:pic>
            <p:nvPicPr>
              <p:cNvPr id="32" name="Picture 118" descr="C:\Users\LALANDER\AppData\Local\Microsoft\Windows\Temporary Internet Files\Content.IE5\NJKJ8WYI\MC9004325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270" y="3657600"/>
                <a:ext cx="1128292" cy="112829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878990" y="4189915"/>
                <a:ext cx="1018227" cy="369332"/>
              </a:xfrm>
              <a:prstGeom prst="rect">
                <a:avLst/>
              </a:prstGeom>
              <a:noFill/>
            </p:spPr>
            <p:txBody>
              <a:bodyPr wrap="none" rtlCol="0">
                <a:spAutoFit/>
              </a:bodyPr>
              <a:lstStyle/>
              <a:p>
                <a:r>
                  <a:rPr lang="en-US" dirty="0" smtClean="0"/>
                  <a:t>IDC-MC</a:t>
                </a:r>
                <a:endParaRPr lang="en-US" dirty="0"/>
              </a:p>
            </p:txBody>
          </p:sp>
        </p:grpSp>
        <p:grpSp>
          <p:nvGrpSpPr>
            <p:cNvPr id="23" name="Group 22"/>
            <p:cNvGrpSpPr/>
            <p:nvPr/>
          </p:nvGrpSpPr>
          <p:grpSpPr>
            <a:xfrm>
              <a:off x="3428999" y="3052847"/>
              <a:ext cx="1128292" cy="1128292"/>
              <a:chOff x="3855454" y="2866809"/>
              <a:chExt cx="1128292" cy="1128292"/>
            </a:xfrm>
          </p:grpSpPr>
          <p:pic>
            <p:nvPicPr>
              <p:cNvPr id="33" name="Picture 118" descr="C:\Users\LALANDER\AppData\Local\Microsoft\Windows\Temporary Internet Files\Content.IE5\NJKJ8WYI\MC9004325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454" y="2866809"/>
                <a:ext cx="1128292" cy="112829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3897217" y="3381197"/>
                <a:ext cx="992579" cy="369332"/>
              </a:xfrm>
              <a:prstGeom prst="rect">
                <a:avLst/>
              </a:prstGeom>
              <a:noFill/>
            </p:spPr>
            <p:txBody>
              <a:bodyPr wrap="none" rtlCol="0">
                <a:spAutoFit/>
              </a:bodyPr>
              <a:lstStyle/>
              <a:p>
                <a:r>
                  <a:rPr lang="en-US" dirty="0" smtClean="0"/>
                  <a:t>IDC-NH</a:t>
                </a:r>
                <a:endParaRPr lang="en-US" dirty="0"/>
              </a:p>
            </p:txBody>
          </p:sp>
        </p:grpSp>
        <p:grpSp>
          <p:nvGrpSpPr>
            <p:cNvPr id="25" name="Group 24"/>
            <p:cNvGrpSpPr/>
            <p:nvPr/>
          </p:nvGrpSpPr>
          <p:grpSpPr>
            <a:xfrm>
              <a:off x="4343399" y="3581400"/>
              <a:ext cx="1128292" cy="1128292"/>
              <a:chOff x="4875868" y="3430955"/>
              <a:chExt cx="1128292" cy="1128292"/>
            </a:xfrm>
          </p:grpSpPr>
          <p:pic>
            <p:nvPicPr>
              <p:cNvPr id="34" name="Picture 118" descr="C:\Users\LALANDER\AppData\Local\Microsoft\Windows\Temporary Internet Files\Content.IE5\NJKJ8WYI\MC9004325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868" y="3430955"/>
                <a:ext cx="1128292" cy="112829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967366" y="3949117"/>
                <a:ext cx="966931" cy="369332"/>
              </a:xfrm>
              <a:prstGeom prst="rect">
                <a:avLst/>
              </a:prstGeom>
              <a:noFill/>
            </p:spPr>
            <p:txBody>
              <a:bodyPr wrap="none" rtlCol="0">
                <a:spAutoFit/>
              </a:bodyPr>
              <a:lstStyle/>
              <a:p>
                <a:r>
                  <a:rPr lang="en-US" dirty="0" smtClean="0"/>
                  <a:t>IDC-TC</a:t>
                </a:r>
                <a:endParaRPr lang="en-US" dirty="0"/>
              </a:p>
            </p:txBody>
          </p:sp>
        </p:grpSp>
        <p:grpSp>
          <p:nvGrpSpPr>
            <p:cNvPr id="3168" name="Group 3167"/>
            <p:cNvGrpSpPr/>
            <p:nvPr/>
          </p:nvGrpSpPr>
          <p:grpSpPr>
            <a:xfrm>
              <a:off x="277395" y="3935110"/>
              <a:ext cx="2174874" cy="2174874"/>
              <a:chOff x="658396" y="4004962"/>
              <a:chExt cx="2174874" cy="2174874"/>
            </a:xfrm>
          </p:grpSpPr>
          <p:pic>
            <p:nvPicPr>
              <p:cNvPr id="3191" name="Picture 119" descr="C:\Users\LALANDER\AppData\Local\Microsoft\Windows\Temporary Internet Files\Content.IE5\SETK5COI\MC90044180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96" y="4004962"/>
                <a:ext cx="2174874" cy="217487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794273" y="5076618"/>
                <a:ext cx="1225015" cy="400110"/>
              </a:xfrm>
              <a:prstGeom prst="rect">
                <a:avLst/>
              </a:prstGeom>
              <a:noFill/>
            </p:spPr>
            <p:txBody>
              <a:bodyPr wrap="none" rtlCol="0">
                <a:spAutoFit/>
              </a:bodyPr>
              <a:lstStyle/>
              <a:p>
                <a:r>
                  <a:rPr lang="en-US" sz="2000" b="1" dirty="0" smtClean="0">
                    <a:solidFill>
                      <a:srgbClr val="000000"/>
                    </a:solidFill>
                  </a:rPr>
                  <a:t>MDC-SO</a:t>
                </a:r>
                <a:endParaRPr lang="en-US" sz="2000" b="1" dirty="0">
                  <a:solidFill>
                    <a:srgbClr val="000000"/>
                  </a:solidFill>
                </a:endParaRPr>
              </a:p>
            </p:txBody>
          </p:sp>
        </p:grpSp>
        <p:grpSp>
          <p:nvGrpSpPr>
            <p:cNvPr id="3170" name="Group 3169"/>
            <p:cNvGrpSpPr/>
            <p:nvPr/>
          </p:nvGrpSpPr>
          <p:grpSpPr>
            <a:xfrm>
              <a:off x="2930525" y="3927474"/>
              <a:ext cx="2174874" cy="2174874"/>
              <a:chOff x="3788431" y="3965963"/>
              <a:chExt cx="2174874" cy="2174874"/>
            </a:xfrm>
          </p:grpSpPr>
          <p:pic>
            <p:nvPicPr>
              <p:cNvPr id="26" name="Picture 119" descr="C:\Users\LALANDER\AppData\Local\Microsoft\Windows\Temporary Internet Files\Content.IE5\SETK5COI\MC90044180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8431" y="3965963"/>
                <a:ext cx="2174874" cy="217487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991413" y="5028963"/>
                <a:ext cx="1212191" cy="400110"/>
              </a:xfrm>
              <a:prstGeom prst="rect">
                <a:avLst/>
              </a:prstGeom>
              <a:noFill/>
            </p:spPr>
            <p:txBody>
              <a:bodyPr wrap="none" rtlCol="0">
                <a:spAutoFit/>
              </a:bodyPr>
              <a:lstStyle/>
              <a:p>
                <a:r>
                  <a:rPr lang="en-US" sz="2000" b="1" dirty="0" smtClean="0">
                    <a:solidFill>
                      <a:srgbClr val="000000"/>
                    </a:solidFill>
                  </a:rPr>
                  <a:t>MDC-UP</a:t>
                </a:r>
                <a:endParaRPr lang="en-US" sz="2000" b="1" dirty="0">
                  <a:solidFill>
                    <a:srgbClr val="000000"/>
                  </a:solidFill>
                </a:endParaRPr>
              </a:p>
            </p:txBody>
          </p:sp>
        </p:grpSp>
        <p:sp>
          <p:nvSpPr>
            <p:cNvPr id="3171" name="TextBox 3170"/>
            <p:cNvSpPr txBox="1"/>
            <p:nvPr/>
          </p:nvSpPr>
          <p:spPr>
            <a:xfrm>
              <a:off x="990599" y="5451474"/>
              <a:ext cx="3031600" cy="646331"/>
            </a:xfrm>
            <a:prstGeom prst="rect">
              <a:avLst/>
            </a:prstGeom>
            <a:noFill/>
          </p:spPr>
          <p:txBody>
            <a:bodyPr wrap="none" rtlCol="0">
              <a:spAutoFit/>
            </a:bodyPr>
            <a:lstStyle/>
            <a:p>
              <a:pPr algn="ctr"/>
              <a:r>
                <a:rPr lang="en-US" b="1" dirty="0" smtClean="0"/>
                <a:t>Lone Star College System</a:t>
              </a:r>
            </a:p>
            <a:p>
              <a:pPr algn="ctr"/>
              <a:r>
                <a:rPr lang="en-US" b="1" dirty="0" smtClean="0"/>
                <a:t>Private Cloud</a:t>
              </a:r>
              <a:endParaRPr lang="en-US" b="1" dirty="0"/>
            </a:p>
          </p:txBody>
        </p:sp>
      </p:grpSp>
      <p:grpSp>
        <p:nvGrpSpPr>
          <p:cNvPr id="3181" name="Group 3180"/>
          <p:cNvGrpSpPr/>
          <p:nvPr/>
        </p:nvGrpSpPr>
        <p:grpSpPr>
          <a:xfrm>
            <a:off x="18633" y="959471"/>
            <a:ext cx="3092513" cy="1326529"/>
            <a:chOff x="18633" y="959471"/>
            <a:chExt cx="3092513" cy="1326529"/>
          </a:xfrm>
        </p:grpSpPr>
        <p:pic>
          <p:nvPicPr>
            <p:cNvPr id="3192" name="Picture 120" descr="C:\Users\LALANDER\AppData\Local\Microsoft\Windows\Temporary Internet Files\Content.IE5\AL6F2N53\MC900366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87" y="1219200"/>
              <a:ext cx="2650713" cy="1066800"/>
            </a:xfrm>
            <a:prstGeom prst="rect">
              <a:avLst/>
            </a:prstGeom>
            <a:noFill/>
            <a:extLst>
              <a:ext uri="{909E8E84-426E-40DD-AFC4-6F175D3DCCD1}">
                <a14:hiddenFill xmlns:a14="http://schemas.microsoft.com/office/drawing/2010/main">
                  <a:solidFill>
                    <a:srgbClr val="FFFFFF"/>
                  </a:solidFill>
                </a14:hiddenFill>
              </a:ext>
            </a:extLst>
          </p:spPr>
        </p:pic>
        <p:sp>
          <p:nvSpPr>
            <p:cNvPr id="3172" name="TextBox 3171"/>
            <p:cNvSpPr txBox="1"/>
            <p:nvPr/>
          </p:nvSpPr>
          <p:spPr>
            <a:xfrm>
              <a:off x="18633" y="959471"/>
              <a:ext cx="3092513" cy="1231106"/>
            </a:xfrm>
            <a:prstGeom prst="rect">
              <a:avLst/>
            </a:prstGeom>
            <a:noFill/>
          </p:spPr>
          <p:txBody>
            <a:bodyPr wrap="none" rtlCol="0">
              <a:spAutoFit/>
            </a:bodyPr>
            <a:lstStyle/>
            <a:p>
              <a:r>
                <a:rPr lang="en-US" sz="2000" b="1" dirty="0" smtClean="0">
                  <a:solidFill>
                    <a:srgbClr val="000000"/>
                  </a:solidFill>
                </a:rPr>
                <a:t>Public Cloud Consumer</a:t>
              </a:r>
            </a:p>
            <a:p>
              <a:pPr algn="ctr"/>
              <a:r>
                <a:rPr lang="en-US" dirty="0" smtClean="0">
                  <a:solidFill>
                    <a:srgbClr val="000000"/>
                  </a:solidFill>
                </a:rPr>
                <a:t>Facebook</a:t>
              </a:r>
            </a:p>
            <a:p>
              <a:pPr algn="ctr"/>
              <a:r>
                <a:rPr lang="en-US" dirty="0" smtClean="0">
                  <a:solidFill>
                    <a:srgbClr val="000000"/>
                  </a:solidFill>
                </a:rPr>
                <a:t>Twitter</a:t>
              </a:r>
            </a:p>
            <a:p>
              <a:pPr algn="ctr"/>
              <a:r>
                <a:rPr lang="en-US" dirty="0" smtClean="0">
                  <a:solidFill>
                    <a:srgbClr val="000000"/>
                  </a:solidFill>
                </a:rPr>
                <a:t>YouTube</a:t>
              </a:r>
              <a:endParaRPr lang="en-US" dirty="0">
                <a:solidFill>
                  <a:srgbClr val="000000"/>
                </a:solidFill>
              </a:endParaRPr>
            </a:p>
          </p:txBody>
        </p:sp>
      </p:grpSp>
      <p:sp>
        <p:nvSpPr>
          <p:cNvPr id="18" name="Right Arrow 17"/>
          <p:cNvSpPr/>
          <p:nvPr/>
        </p:nvSpPr>
        <p:spPr>
          <a:xfrm rot="16200000">
            <a:off x="-460031" y="2438057"/>
            <a:ext cx="2364687" cy="688975"/>
          </a:xfrm>
          <a:prstGeom prst="rightArrow">
            <a:avLst/>
          </a:prstGeom>
          <a:solidFill>
            <a:schemeClr val="accent6"/>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smtClean="0">
                <a:solidFill>
                  <a:srgbClr val="000000"/>
                </a:solidFill>
              </a:rPr>
              <a:t>Public</a:t>
            </a:r>
            <a:endParaRPr lang="en-US" b="1" dirty="0">
              <a:solidFill>
                <a:srgbClr val="000000"/>
              </a:solidFill>
            </a:endParaRPr>
          </a:p>
        </p:txBody>
      </p:sp>
      <p:grpSp>
        <p:nvGrpSpPr>
          <p:cNvPr id="3182" name="Group 3181"/>
          <p:cNvGrpSpPr/>
          <p:nvPr/>
        </p:nvGrpSpPr>
        <p:grpSpPr>
          <a:xfrm>
            <a:off x="3214603" y="1062349"/>
            <a:ext cx="1716575" cy="1150343"/>
            <a:chOff x="3214603" y="1062349"/>
            <a:chExt cx="1716575" cy="1150343"/>
          </a:xfrm>
        </p:grpSpPr>
        <p:sp>
          <p:nvSpPr>
            <p:cNvPr id="56" name="Cloud"/>
            <p:cNvSpPr>
              <a:spLocks noChangeAspect="1" noEditPoints="1" noChangeArrowheads="1"/>
            </p:cNvSpPr>
            <p:nvPr/>
          </p:nvSpPr>
          <p:spPr bwMode="auto">
            <a:xfrm>
              <a:off x="3214603" y="1062349"/>
              <a:ext cx="1716575" cy="11503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3175" name="TextBox 3174"/>
            <p:cNvSpPr txBox="1"/>
            <p:nvPr/>
          </p:nvSpPr>
          <p:spPr>
            <a:xfrm>
              <a:off x="3489237" y="1296769"/>
              <a:ext cx="1167307" cy="707886"/>
            </a:xfrm>
            <a:prstGeom prst="rect">
              <a:avLst/>
            </a:prstGeom>
            <a:noFill/>
          </p:spPr>
          <p:txBody>
            <a:bodyPr wrap="none" rtlCol="0">
              <a:spAutoFit/>
            </a:bodyPr>
            <a:lstStyle/>
            <a:p>
              <a:pPr algn="ctr"/>
              <a:r>
                <a:rPr lang="en-US" sz="2000" b="1" dirty="0" smtClean="0">
                  <a:solidFill>
                    <a:srgbClr val="000000"/>
                  </a:solidFill>
                </a:rPr>
                <a:t>Service </a:t>
              </a:r>
            </a:p>
            <a:p>
              <a:pPr algn="ctr"/>
              <a:r>
                <a:rPr lang="en-US" sz="2000" b="1" dirty="0" smtClean="0">
                  <a:solidFill>
                    <a:srgbClr val="000000"/>
                  </a:solidFill>
                </a:rPr>
                <a:t>Now</a:t>
              </a:r>
              <a:endParaRPr lang="en-US" sz="2000" b="1" dirty="0">
                <a:solidFill>
                  <a:srgbClr val="000000"/>
                </a:solidFill>
              </a:endParaRPr>
            </a:p>
          </p:txBody>
        </p:sp>
      </p:grpSp>
      <p:grpSp>
        <p:nvGrpSpPr>
          <p:cNvPr id="3184" name="Group 3183"/>
          <p:cNvGrpSpPr/>
          <p:nvPr/>
        </p:nvGrpSpPr>
        <p:grpSpPr>
          <a:xfrm>
            <a:off x="6648272" y="2306772"/>
            <a:ext cx="2160448" cy="1447800"/>
            <a:chOff x="6648272" y="2306772"/>
            <a:chExt cx="2160448" cy="1447800"/>
          </a:xfrm>
        </p:grpSpPr>
        <p:sp>
          <p:nvSpPr>
            <p:cNvPr id="54" name="Cloud"/>
            <p:cNvSpPr>
              <a:spLocks noChangeAspect="1" noEditPoints="1" noChangeArrowheads="1"/>
            </p:cNvSpPr>
            <p:nvPr/>
          </p:nvSpPr>
          <p:spPr bwMode="auto">
            <a:xfrm>
              <a:off x="6648272" y="2306772"/>
              <a:ext cx="2160448" cy="1447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6">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3177" name="TextBox 3176"/>
            <p:cNvSpPr txBox="1"/>
            <p:nvPr/>
          </p:nvSpPr>
          <p:spPr>
            <a:xfrm>
              <a:off x="6957508" y="2776258"/>
              <a:ext cx="1582484" cy="400110"/>
            </a:xfrm>
            <a:prstGeom prst="rect">
              <a:avLst/>
            </a:prstGeom>
            <a:noFill/>
          </p:spPr>
          <p:txBody>
            <a:bodyPr wrap="none" rtlCol="0">
              <a:spAutoFit/>
            </a:bodyPr>
            <a:lstStyle/>
            <a:p>
              <a:r>
                <a:rPr lang="en-US" sz="2000" b="1" dirty="0" smtClean="0">
                  <a:solidFill>
                    <a:srgbClr val="000000"/>
                  </a:solidFill>
                </a:rPr>
                <a:t>Blackboard</a:t>
              </a:r>
              <a:endParaRPr lang="en-US" sz="2000" b="1" dirty="0">
                <a:solidFill>
                  <a:srgbClr val="000000"/>
                </a:solidFill>
              </a:endParaRPr>
            </a:p>
          </p:txBody>
        </p:sp>
      </p:grpSp>
      <p:grpSp>
        <p:nvGrpSpPr>
          <p:cNvPr id="3183" name="Group 3182"/>
          <p:cNvGrpSpPr/>
          <p:nvPr/>
        </p:nvGrpSpPr>
        <p:grpSpPr>
          <a:xfrm>
            <a:off x="5161026" y="1219200"/>
            <a:ext cx="2160448" cy="1447800"/>
            <a:chOff x="5161026" y="1219200"/>
            <a:chExt cx="2160448" cy="1447800"/>
          </a:xfrm>
        </p:grpSpPr>
        <p:sp>
          <p:nvSpPr>
            <p:cNvPr id="3173" name="Cloud"/>
            <p:cNvSpPr>
              <a:spLocks noChangeAspect="1" noEditPoints="1" noChangeArrowheads="1"/>
            </p:cNvSpPr>
            <p:nvPr/>
          </p:nvSpPr>
          <p:spPr bwMode="auto">
            <a:xfrm>
              <a:off x="5161026" y="1219200"/>
              <a:ext cx="2160448" cy="1447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6">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3178" name="Rectangle 3177"/>
            <p:cNvSpPr/>
            <p:nvPr/>
          </p:nvSpPr>
          <p:spPr>
            <a:xfrm>
              <a:off x="5493344" y="1699775"/>
              <a:ext cx="1526380" cy="400110"/>
            </a:xfrm>
            <a:prstGeom prst="rect">
              <a:avLst/>
            </a:prstGeom>
          </p:spPr>
          <p:txBody>
            <a:bodyPr wrap="none">
              <a:spAutoFit/>
            </a:bodyPr>
            <a:lstStyle/>
            <a:p>
              <a:pPr lvl="0"/>
              <a:r>
                <a:rPr lang="en-US" sz="2000" b="1" dirty="0">
                  <a:solidFill>
                    <a:srgbClr val="000000"/>
                  </a:solidFill>
                </a:rPr>
                <a:t>Rackspace</a:t>
              </a:r>
            </a:p>
          </p:txBody>
        </p:sp>
      </p:grpSp>
      <p:grpSp>
        <p:nvGrpSpPr>
          <p:cNvPr id="3186" name="Group 3185"/>
          <p:cNvGrpSpPr/>
          <p:nvPr/>
        </p:nvGrpSpPr>
        <p:grpSpPr>
          <a:xfrm>
            <a:off x="4684573" y="5496331"/>
            <a:ext cx="2650713" cy="1133069"/>
            <a:chOff x="4684573" y="5378976"/>
            <a:chExt cx="2650713" cy="1133069"/>
          </a:xfrm>
        </p:grpSpPr>
        <p:pic>
          <p:nvPicPr>
            <p:cNvPr id="53" name="Picture 120" descr="C:\Users\LALANDER\AppData\Local\Microsoft\Windows\Temporary Internet Files\Content.IE5\AL6F2N53\MC900366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4573" y="5378976"/>
              <a:ext cx="2650713" cy="1133069"/>
            </a:xfrm>
            <a:prstGeom prst="rect">
              <a:avLst/>
            </a:prstGeom>
            <a:noFill/>
            <a:extLst>
              <a:ext uri="{909E8E84-426E-40DD-AFC4-6F175D3DCCD1}">
                <a14:hiddenFill xmlns:a14="http://schemas.microsoft.com/office/drawing/2010/main">
                  <a:solidFill>
                    <a:srgbClr val="FFFFFF"/>
                  </a:solidFill>
                </a14:hiddenFill>
              </a:ext>
            </a:extLst>
          </p:spPr>
        </p:pic>
        <p:sp>
          <p:nvSpPr>
            <p:cNvPr id="3179" name="TextBox 3178"/>
            <p:cNvSpPr txBox="1"/>
            <p:nvPr/>
          </p:nvSpPr>
          <p:spPr>
            <a:xfrm>
              <a:off x="5341316" y="5638800"/>
              <a:ext cx="1337226" cy="707886"/>
            </a:xfrm>
            <a:prstGeom prst="rect">
              <a:avLst/>
            </a:prstGeom>
            <a:noFill/>
          </p:spPr>
          <p:txBody>
            <a:bodyPr wrap="none" rtlCol="0">
              <a:spAutoFit/>
            </a:bodyPr>
            <a:lstStyle/>
            <a:p>
              <a:r>
                <a:rPr lang="en-US" sz="2000" b="1" dirty="0" smtClean="0">
                  <a:solidFill>
                    <a:srgbClr val="000000"/>
                  </a:solidFill>
                </a:rPr>
                <a:t>Microsoft</a:t>
              </a:r>
            </a:p>
            <a:p>
              <a:r>
                <a:rPr lang="en-US" sz="2000" b="1" dirty="0" smtClean="0">
                  <a:solidFill>
                    <a:srgbClr val="000000"/>
                  </a:solidFill>
                </a:rPr>
                <a:t>Live.edu</a:t>
              </a:r>
              <a:endParaRPr lang="en-US" sz="2000" b="1" dirty="0">
                <a:solidFill>
                  <a:srgbClr val="000000"/>
                </a:solidFill>
              </a:endParaRPr>
            </a:p>
          </p:txBody>
        </p:sp>
      </p:grpSp>
      <p:sp>
        <p:nvSpPr>
          <p:cNvPr id="68" name="Right Arrow 67"/>
          <p:cNvSpPr/>
          <p:nvPr/>
        </p:nvSpPr>
        <p:spPr>
          <a:xfrm rot="20564515">
            <a:off x="4108787" y="4899114"/>
            <a:ext cx="3191599" cy="584200"/>
          </a:xfrm>
          <a:prstGeom prst="rightArrow">
            <a:avLst/>
          </a:prstGeom>
          <a:solidFill>
            <a:schemeClr val="accent6">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smtClean="0">
                <a:solidFill>
                  <a:srgbClr val="000000"/>
                </a:solidFill>
              </a:rPr>
              <a:t>Hybrid</a:t>
            </a:r>
            <a:endParaRPr lang="en-US" b="1" dirty="0">
              <a:solidFill>
                <a:srgbClr val="000000"/>
              </a:solidFill>
            </a:endParaRPr>
          </a:p>
        </p:txBody>
      </p:sp>
      <p:sp>
        <p:nvSpPr>
          <p:cNvPr id="69" name="Right Arrow 68"/>
          <p:cNvSpPr/>
          <p:nvPr/>
        </p:nvSpPr>
        <p:spPr>
          <a:xfrm rot="807969">
            <a:off x="4100682" y="5446768"/>
            <a:ext cx="1245732" cy="688975"/>
          </a:xfrm>
          <a:prstGeom prst="rightArrow">
            <a:avLst/>
          </a:prstGeom>
          <a:solidFill>
            <a:schemeClr val="accent6"/>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smtClean="0">
                <a:solidFill>
                  <a:srgbClr val="000000"/>
                </a:solidFill>
              </a:rPr>
              <a:t>Public</a:t>
            </a:r>
            <a:endParaRPr lang="en-US" b="1" dirty="0">
              <a:solidFill>
                <a:srgbClr val="000000"/>
              </a:solidFill>
            </a:endParaRPr>
          </a:p>
        </p:txBody>
      </p:sp>
      <p:grpSp>
        <p:nvGrpSpPr>
          <p:cNvPr id="3185" name="Group 3184"/>
          <p:cNvGrpSpPr/>
          <p:nvPr/>
        </p:nvGrpSpPr>
        <p:grpSpPr>
          <a:xfrm>
            <a:off x="7148478" y="3940994"/>
            <a:ext cx="1779448" cy="1192477"/>
            <a:chOff x="7148478" y="3940994"/>
            <a:chExt cx="1779448" cy="1192477"/>
          </a:xfrm>
        </p:grpSpPr>
        <p:sp>
          <p:nvSpPr>
            <p:cNvPr id="55" name="Cloud"/>
            <p:cNvSpPr>
              <a:spLocks noChangeAspect="1" noEditPoints="1" noChangeArrowheads="1"/>
            </p:cNvSpPr>
            <p:nvPr/>
          </p:nvSpPr>
          <p:spPr bwMode="auto">
            <a:xfrm>
              <a:off x="7148478" y="3940994"/>
              <a:ext cx="1779448" cy="119247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6">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70" name="TextBox 69"/>
            <p:cNvSpPr txBox="1"/>
            <p:nvPr/>
          </p:nvSpPr>
          <p:spPr>
            <a:xfrm>
              <a:off x="7389372" y="4139722"/>
              <a:ext cx="1337226" cy="707886"/>
            </a:xfrm>
            <a:prstGeom prst="rect">
              <a:avLst/>
            </a:prstGeom>
            <a:noFill/>
          </p:spPr>
          <p:txBody>
            <a:bodyPr wrap="none" rtlCol="0">
              <a:spAutoFit/>
            </a:bodyPr>
            <a:lstStyle/>
            <a:p>
              <a:r>
                <a:rPr lang="en-US" sz="2000" b="1" dirty="0" smtClean="0">
                  <a:solidFill>
                    <a:srgbClr val="000000"/>
                  </a:solidFill>
                </a:rPr>
                <a:t>Microsoft</a:t>
              </a:r>
            </a:p>
            <a:p>
              <a:r>
                <a:rPr lang="en-US" sz="2000" b="1" dirty="0" smtClean="0">
                  <a:solidFill>
                    <a:srgbClr val="000000"/>
                  </a:solidFill>
                </a:rPr>
                <a:t>Live.edu</a:t>
              </a:r>
              <a:endParaRPr lang="en-US" sz="2000" b="1" dirty="0">
                <a:solidFill>
                  <a:srgbClr val="000000"/>
                </a:solidFill>
              </a:endParaRPr>
            </a:p>
          </p:txBody>
        </p:sp>
      </p:grpSp>
      <p:sp>
        <p:nvSpPr>
          <p:cNvPr id="3180" name="Left-Right Arrow 3179"/>
          <p:cNvSpPr/>
          <p:nvPr/>
        </p:nvSpPr>
        <p:spPr bwMode="gray">
          <a:xfrm rot="19004876">
            <a:off x="6593590" y="5063673"/>
            <a:ext cx="1428472" cy="642710"/>
          </a:xfrm>
          <a:prstGeom prst="leftRightArrow">
            <a:avLst/>
          </a:prstGeom>
          <a:solidFill>
            <a:schemeClr val="bg1"/>
          </a:solidFill>
          <a:ln w="9525">
            <a:solidFill>
              <a:srgbClr val="000000"/>
            </a:solidFill>
            <a:miter lim="800000"/>
            <a:headEnd/>
            <a:tailEnd/>
          </a:ln>
          <a:effectLst/>
        </p:spPr>
        <p:txBody>
          <a:bodyPr wrap="none" rtlCol="0" anchor="ctr"/>
          <a:lstStyle/>
          <a:p>
            <a:pPr algn="ctr"/>
            <a:r>
              <a:rPr lang="en-US" sz="1600" dirty="0" smtClean="0">
                <a:solidFill>
                  <a:srgbClr val="000000"/>
                </a:solidFill>
              </a:rPr>
              <a:t>LSCS Mgt</a:t>
            </a:r>
            <a:r>
              <a:rPr lang="en-US" dirty="0" smtClean="0"/>
              <a:t>.</a:t>
            </a:r>
            <a:endParaRPr lang="en-US" dirty="0"/>
          </a:p>
        </p:txBody>
      </p:sp>
      <p:sp>
        <p:nvSpPr>
          <p:cNvPr id="62" name="Right Arrow 61"/>
          <p:cNvSpPr/>
          <p:nvPr/>
        </p:nvSpPr>
        <p:spPr>
          <a:xfrm rot="20987090">
            <a:off x="4242909" y="3272849"/>
            <a:ext cx="2721336" cy="584200"/>
          </a:xfrm>
          <a:prstGeom prst="rightArrow">
            <a:avLst/>
          </a:prstGeom>
          <a:solidFill>
            <a:schemeClr val="accent6">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smtClean="0">
                <a:solidFill>
                  <a:srgbClr val="000000"/>
                </a:solidFill>
              </a:rPr>
              <a:t>Hybrid - </a:t>
            </a:r>
            <a:r>
              <a:rPr lang="en-US" b="1" dirty="0">
                <a:solidFill>
                  <a:srgbClr val="000000"/>
                </a:solidFill>
              </a:rPr>
              <a:t>P</a:t>
            </a:r>
            <a:r>
              <a:rPr lang="en-US" b="1" dirty="0" smtClean="0">
                <a:solidFill>
                  <a:srgbClr val="000000"/>
                </a:solidFill>
              </a:rPr>
              <a:t>aaS</a:t>
            </a:r>
            <a:endParaRPr lang="en-US" b="1" dirty="0">
              <a:solidFill>
                <a:srgbClr val="000000"/>
              </a:solidFill>
            </a:endParaRPr>
          </a:p>
        </p:txBody>
      </p:sp>
      <p:sp>
        <p:nvSpPr>
          <p:cNvPr id="14" name="Right Arrow 13"/>
          <p:cNvSpPr/>
          <p:nvPr/>
        </p:nvSpPr>
        <p:spPr>
          <a:xfrm rot="18750952">
            <a:off x="3838161" y="2777143"/>
            <a:ext cx="2094609" cy="584200"/>
          </a:xfrm>
          <a:prstGeom prst="rightArrow">
            <a:avLst/>
          </a:prstGeom>
          <a:solidFill>
            <a:schemeClr val="accent6">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smtClean="0">
                <a:solidFill>
                  <a:srgbClr val="000000"/>
                </a:solidFill>
              </a:rPr>
              <a:t>Hybrid - IaaS</a:t>
            </a:r>
            <a:endParaRPr lang="en-US" b="1" dirty="0">
              <a:solidFill>
                <a:srgbClr val="000000"/>
              </a:solidFill>
            </a:endParaRPr>
          </a:p>
        </p:txBody>
      </p:sp>
      <p:sp>
        <p:nvSpPr>
          <p:cNvPr id="16" name="Right Arrow 15"/>
          <p:cNvSpPr/>
          <p:nvPr/>
        </p:nvSpPr>
        <p:spPr>
          <a:xfrm rot="17942449">
            <a:off x="2063966" y="2722434"/>
            <a:ext cx="2087447" cy="568364"/>
          </a:xfrm>
          <a:prstGeom prst="rightArrow">
            <a:avLst/>
          </a:prstGeom>
          <a:solidFill>
            <a:schemeClr val="tx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smtClean="0">
                <a:solidFill>
                  <a:srgbClr val="000000"/>
                </a:solidFill>
              </a:rPr>
              <a:t>SaaS</a:t>
            </a:r>
            <a:endParaRPr lang="en-US" b="1" dirty="0">
              <a:solidFill>
                <a:srgbClr val="000000"/>
              </a:solidFill>
            </a:endParaRPr>
          </a:p>
        </p:txBody>
      </p:sp>
      <p:sp>
        <p:nvSpPr>
          <p:cNvPr id="3188" name="Right Arrow 3187"/>
          <p:cNvSpPr/>
          <p:nvPr/>
        </p:nvSpPr>
        <p:spPr bwMode="gray">
          <a:xfrm rot="18868030">
            <a:off x="2907774" y="4410277"/>
            <a:ext cx="1014997" cy="484632"/>
          </a:xfrm>
          <a:prstGeom prst="rightArrow">
            <a:avLst/>
          </a:prstGeom>
          <a:solidFill>
            <a:schemeClr val="bg1"/>
          </a:solidFill>
          <a:ln w="9525">
            <a:solidFill>
              <a:srgbClr val="000000"/>
            </a:solidFill>
            <a:miter lim="800000"/>
            <a:headEnd/>
            <a:tailEnd/>
          </a:ln>
          <a:effectLst/>
        </p:spPr>
        <p:txBody>
          <a:bodyPr wrap="none" rtlCol="0" anchor="ctr"/>
          <a:lstStyle/>
          <a:p>
            <a:pPr algn="ctr"/>
            <a:r>
              <a:rPr lang="en-US" sz="1200" dirty="0" smtClean="0">
                <a:solidFill>
                  <a:srgbClr val="000000"/>
                </a:solidFill>
              </a:rPr>
              <a:t>Dynamic</a:t>
            </a:r>
            <a:endParaRPr lang="en-US" sz="1200" dirty="0">
              <a:solidFill>
                <a:srgbClr val="000000"/>
              </a:solidFill>
            </a:endParaRPr>
          </a:p>
        </p:txBody>
      </p:sp>
      <p:sp>
        <p:nvSpPr>
          <p:cNvPr id="81" name="Right Arrow 80"/>
          <p:cNvSpPr/>
          <p:nvPr/>
        </p:nvSpPr>
        <p:spPr bwMode="gray">
          <a:xfrm rot="2731970" flipH="1">
            <a:off x="1103266" y="4428478"/>
            <a:ext cx="1014997" cy="484632"/>
          </a:xfrm>
          <a:prstGeom prst="rightArrow">
            <a:avLst/>
          </a:prstGeom>
          <a:solidFill>
            <a:schemeClr val="bg1"/>
          </a:solidFill>
          <a:ln w="9525">
            <a:solidFill>
              <a:srgbClr val="000000"/>
            </a:solidFill>
            <a:miter lim="800000"/>
            <a:headEnd/>
            <a:tailEnd/>
          </a:ln>
          <a:effectLst/>
        </p:spPr>
        <p:txBody>
          <a:bodyPr wrap="none" rtlCol="0" anchor="ctr"/>
          <a:lstStyle/>
          <a:p>
            <a:pPr algn="ctr"/>
            <a:r>
              <a:rPr lang="en-US" sz="1200" dirty="0" smtClean="0">
                <a:solidFill>
                  <a:srgbClr val="000000"/>
                </a:solidFill>
              </a:rPr>
              <a:t>Dynamic</a:t>
            </a:r>
            <a:endParaRPr lang="en-US" sz="1200" dirty="0">
              <a:solidFill>
                <a:srgbClr val="000000"/>
              </a:solidFill>
            </a:endParaRPr>
          </a:p>
        </p:txBody>
      </p:sp>
      <p:sp>
        <p:nvSpPr>
          <p:cNvPr id="3187" name="Left-Right Arrow 3186"/>
          <p:cNvSpPr/>
          <p:nvPr/>
        </p:nvSpPr>
        <p:spPr bwMode="gray">
          <a:xfrm>
            <a:off x="858511" y="4777949"/>
            <a:ext cx="2875290" cy="533242"/>
          </a:xfrm>
          <a:prstGeom prst="leftRightArrow">
            <a:avLst/>
          </a:prstGeom>
          <a:solidFill>
            <a:schemeClr val="bg1"/>
          </a:solidFill>
          <a:ln w="9525">
            <a:solidFill>
              <a:srgbClr val="000000"/>
            </a:solidFill>
            <a:miter lim="800000"/>
            <a:headEnd/>
            <a:tailEnd/>
          </a:ln>
          <a:effectLst/>
        </p:spPr>
        <p:txBody>
          <a:bodyPr wrap="none" rtlCol="0" anchor="ctr"/>
          <a:lstStyle/>
          <a:p>
            <a:pPr algn="ctr"/>
            <a:r>
              <a:rPr lang="en-US" dirty="0" smtClean="0">
                <a:solidFill>
                  <a:srgbClr val="000000"/>
                </a:solidFill>
              </a:rPr>
              <a:t>Dynamic Services</a:t>
            </a:r>
            <a:endParaRPr lang="en-US" dirty="0">
              <a:solidFill>
                <a:srgbClr val="000000"/>
              </a:solidFill>
            </a:endParaRPr>
          </a:p>
        </p:txBody>
      </p:sp>
    </p:spTree>
    <p:extLst>
      <p:ext uri="{BB962C8B-B14F-4D97-AF65-F5344CB8AC3E}">
        <p14:creationId xmlns:p14="http://schemas.microsoft.com/office/powerpoint/2010/main" val="151690611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3187"/>
                                        </p:tgtEl>
                                        <p:attrNameLst>
                                          <p:attrName>style.visibility</p:attrName>
                                        </p:attrNameLst>
                                      </p:cBhvr>
                                      <p:to>
                                        <p:strVal val="visible"/>
                                      </p:to>
                                    </p:set>
                                    <p:animEffect transition="in" filter="barn(outVertical)">
                                      <p:cBhvr>
                                        <p:cTn id="7" dur="500"/>
                                        <p:tgtEl>
                                          <p:spTgt spid="3187"/>
                                        </p:tgtEl>
                                      </p:cBhvr>
                                    </p:animEffect>
                                  </p:childTnLst>
                                </p:cTn>
                              </p:par>
                            </p:childTnLst>
                          </p:cTn>
                        </p:par>
                        <p:par>
                          <p:cTn id="8" fill="hold">
                            <p:stCondLst>
                              <p:cond delay="750"/>
                            </p:stCondLst>
                            <p:childTnLst>
                              <p:par>
                                <p:cTn id="9" presetID="16" presetClass="entr" presetSubtype="37" fill="hold" grpId="0" nodeType="afterEffect">
                                  <p:stCondLst>
                                    <p:cond delay="0"/>
                                  </p:stCondLst>
                                  <p:childTnLst>
                                    <p:set>
                                      <p:cBhvr>
                                        <p:cTn id="10" dur="1" fill="hold">
                                          <p:stCondLst>
                                            <p:cond delay="0"/>
                                          </p:stCondLst>
                                        </p:cTn>
                                        <p:tgtEl>
                                          <p:spTgt spid="3188"/>
                                        </p:tgtEl>
                                        <p:attrNameLst>
                                          <p:attrName>style.visibility</p:attrName>
                                        </p:attrNameLst>
                                      </p:cBhvr>
                                      <p:to>
                                        <p:strVal val="visible"/>
                                      </p:to>
                                    </p:set>
                                    <p:animEffect transition="in" filter="barn(outVertical)">
                                      <p:cBhvr>
                                        <p:cTn id="11" dur="500"/>
                                        <p:tgtEl>
                                          <p:spTgt spid="3188"/>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barn(outVertical)">
                                      <p:cBhvr>
                                        <p:cTn id="14" dur="500"/>
                                        <p:tgtEl>
                                          <p:spTgt spid="8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3181"/>
                                        </p:tgtEl>
                                        <p:attrNameLst>
                                          <p:attrName>style.visibility</p:attrName>
                                        </p:attrNameLst>
                                      </p:cBhvr>
                                      <p:to>
                                        <p:strVal val="visible"/>
                                      </p:to>
                                    </p:set>
                                    <p:animEffect transition="in" filter="barn(outVertical)">
                                      <p:cBhvr>
                                        <p:cTn id="19" dur="500"/>
                                        <p:tgtEl>
                                          <p:spTgt spid="318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37" fill="hold" nodeType="withEffect">
                                  <p:stCondLst>
                                    <p:cond delay="0"/>
                                  </p:stCondLst>
                                  <p:childTnLst>
                                    <p:set>
                                      <p:cBhvr>
                                        <p:cTn id="24" dur="1" fill="hold">
                                          <p:stCondLst>
                                            <p:cond delay="0"/>
                                          </p:stCondLst>
                                        </p:cTn>
                                        <p:tgtEl>
                                          <p:spTgt spid="3186"/>
                                        </p:tgtEl>
                                        <p:attrNameLst>
                                          <p:attrName>style.visibility</p:attrName>
                                        </p:attrNameLst>
                                      </p:cBhvr>
                                      <p:to>
                                        <p:strVal val="visible"/>
                                      </p:to>
                                    </p:set>
                                    <p:animEffect transition="in" filter="barn(outVertical)">
                                      <p:cBhvr>
                                        <p:cTn id="25" dur="500"/>
                                        <p:tgtEl>
                                          <p:spTgt spid="3186"/>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barn(outVertical)">
                                      <p:cBhvr>
                                        <p:cTn id="28" dur="5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outVertical)">
                                      <p:cBhvr>
                                        <p:cTn id="33" dur="500"/>
                                        <p:tgtEl>
                                          <p:spTgt spid="16"/>
                                        </p:tgtEl>
                                      </p:cBhvr>
                                    </p:animEffect>
                                  </p:childTnLst>
                                </p:cTn>
                              </p:par>
                              <p:par>
                                <p:cTn id="34" presetID="16" presetClass="entr" presetSubtype="37" fill="hold" nodeType="withEffect">
                                  <p:stCondLst>
                                    <p:cond delay="0"/>
                                  </p:stCondLst>
                                  <p:childTnLst>
                                    <p:set>
                                      <p:cBhvr>
                                        <p:cTn id="35" dur="1" fill="hold">
                                          <p:stCondLst>
                                            <p:cond delay="0"/>
                                          </p:stCondLst>
                                        </p:cTn>
                                        <p:tgtEl>
                                          <p:spTgt spid="3182"/>
                                        </p:tgtEl>
                                        <p:attrNameLst>
                                          <p:attrName>style.visibility</p:attrName>
                                        </p:attrNameLst>
                                      </p:cBhvr>
                                      <p:to>
                                        <p:strVal val="visible"/>
                                      </p:to>
                                    </p:set>
                                    <p:animEffect transition="in" filter="barn(outVertical)">
                                      <p:cBhvr>
                                        <p:cTn id="36" dur="500"/>
                                        <p:tgtEl>
                                          <p:spTgt spid="318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outVertical)">
                                      <p:cBhvr>
                                        <p:cTn id="41" dur="500"/>
                                        <p:tgtEl>
                                          <p:spTgt spid="14"/>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barn(outVertical)">
                                      <p:cBhvr>
                                        <p:cTn id="44" dur="500"/>
                                        <p:tgtEl>
                                          <p:spTgt spid="62"/>
                                        </p:tgtEl>
                                      </p:cBhvr>
                                    </p:animEffect>
                                  </p:childTnLst>
                                </p:cTn>
                              </p:par>
                              <p:par>
                                <p:cTn id="45" presetID="16" presetClass="entr" presetSubtype="37" fill="hold" nodeType="withEffect">
                                  <p:stCondLst>
                                    <p:cond delay="0"/>
                                  </p:stCondLst>
                                  <p:childTnLst>
                                    <p:set>
                                      <p:cBhvr>
                                        <p:cTn id="46" dur="1" fill="hold">
                                          <p:stCondLst>
                                            <p:cond delay="0"/>
                                          </p:stCondLst>
                                        </p:cTn>
                                        <p:tgtEl>
                                          <p:spTgt spid="3183"/>
                                        </p:tgtEl>
                                        <p:attrNameLst>
                                          <p:attrName>style.visibility</p:attrName>
                                        </p:attrNameLst>
                                      </p:cBhvr>
                                      <p:to>
                                        <p:strVal val="visible"/>
                                      </p:to>
                                    </p:set>
                                    <p:animEffect transition="in" filter="barn(outVertical)">
                                      <p:cBhvr>
                                        <p:cTn id="47" dur="500"/>
                                        <p:tgtEl>
                                          <p:spTgt spid="3183"/>
                                        </p:tgtEl>
                                      </p:cBhvr>
                                    </p:animEffect>
                                  </p:childTnLst>
                                </p:cTn>
                              </p:par>
                              <p:par>
                                <p:cTn id="48" presetID="16" presetClass="entr" presetSubtype="37" fill="hold" nodeType="withEffect">
                                  <p:stCondLst>
                                    <p:cond delay="0"/>
                                  </p:stCondLst>
                                  <p:childTnLst>
                                    <p:set>
                                      <p:cBhvr>
                                        <p:cTn id="49" dur="1" fill="hold">
                                          <p:stCondLst>
                                            <p:cond delay="0"/>
                                          </p:stCondLst>
                                        </p:cTn>
                                        <p:tgtEl>
                                          <p:spTgt spid="3184"/>
                                        </p:tgtEl>
                                        <p:attrNameLst>
                                          <p:attrName>style.visibility</p:attrName>
                                        </p:attrNameLst>
                                      </p:cBhvr>
                                      <p:to>
                                        <p:strVal val="visible"/>
                                      </p:to>
                                    </p:set>
                                    <p:animEffect transition="in" filter="barn(outVertical)">
                                      <p:cBhvr>
                                        <p:cTn id="50" dur="500"/>
                                        <p:tgtEl>
                                          <p:spTgt spid="318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37" fill="hold" nodeType="clickEffect">
                                  <p:stCondLst>
                                    <p:cond delay="0"/>
                                  </p:stCondLst>
                                  <p:childTnLst>
                                    <p:set>
                                      <p:cBhvr>
                                        <p:cTn id="54" dur="1" fill="hold">
                                          <p:stCondLst>
                                            <p:cond delay="0"/>
                                          </p:stCondLst>
                                        </p:cTn>
                                        <p:tgtEl>
                                          <p:spTgt spid="3185"/>
                                        </p:tgtEl>
                                        <p:attrNameLst>
                                          <p:attrName>style.visibility</p:attrName>
                                        </p:attrNameLst>
                                      </p:cBhvr>
                                      <p:to>
                                        <p:strVal val="visible"/>
                                      </p:to>
                                    </p:set>
                                    <p:animEffect transition="in" filter="barn(outVertical)">
                                      <p:cBhvr>
                                        <p:cTn id="55" dur="500"/>
                                        <p:tgtEl>
                                          <p:spTgt spid="3185"/>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barn(outVertical)">
                                      <p:cBhvr>
                                        <p:cTn id="58" dur="500"/>
                                        <p:tgtEl>
                                          <p:spTgt spid="68"/>
                                        </p:tgtEl>
                                      </p:cBhvr>
                                    </p:animEffect>
                                  </p:childTnLst>
                                </p:cTn>
                              </p:par>
                              <p:par>
                                <p:cTn id="59" presetID="16" presetClass="entr" presetSubtype="37" fill="hold" grpId="0" nodeType="withEffect">
                                  <p:stCondLst>
                                    <p:cond delay="0"/>
                                  </p:stCondLst>
                                  <p:childTnLst>
                                    <p:set>
                                      <p:cBhvr>
                                        <p:cTn id="60" dur="1" fill="hold">
                                          <p:stCondLst>
                                            <p:cond delay="0"/>
                                          </p:stCondLst>
                                        </p:cTn>
                                        <p:tgtEl>
                                          <p:spTgt spid="3180"/>
                                        </p:tgtEl>
                                        <p:attrNameLst>
                                          <p:attrName>style.visibility</p:attrName>
                                        </p:attrNameLst>
                                      </p:cBhvr>
                                      <p:to>
                                        <p:strVal val="visible"/>
                                      </p:to>
                                    </p:set>
                                    <p:animEffect transition="in" filter="barn(outVertical)">
                                      <p:cBhvr>
                                        <p:cTn id="61" dur="500"/>
                                        <p:tgtEl>
                                          <p:spTgt spid="3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8" grpId="0" animBg="1"/>
      <p:bldP spid="69" grpId="0" animBg="1"/>
      <p:bldP spid="3180" grpId="0" animBg="1"/>
      <p:bldP spid="62" grpId="0" animBg="1"/>
      <p:bldP spid="14" grpId="0" animBg="1"/>
      <p:bldP spid="16" grpId="0" animBg="1"/>
      <p:bldP spid="3188" grpId="0" animBg="1"/>
      <p:bldP spid="81" grpId="0" animBg="1"/>
      <p:bldP spid="3187" grpId="0" animBg="1"/>
    </p:bldLst>
  </p:timing>
</p:sld>
</file>

<file path=ppt/theme/theme1.xml><?xml version="1.0" encoding="utf-8"?>
<a:theme xmlns:a="http://schemas.openxmlformats.org/drawingml/2006/main" name="Sample presentation slides">
  <a:themeElements>
    <a:clrScheme name="ms01_1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noFill/>
          <a:miter lim="800000"/>
          <a:headEnd/>
          <a:tailEnd/>
        </a:ln>
        <a:effectLst/>
      </a:spPr>
      <a:bodyPr wrap="none" anchor="ctr"/>
      <a:lstStyle>
        <a:defPPr>
          <a:defRPr dirty="0"/>
        </a:defPPr>
      </a:lstStyle>
    </a:spDef>
  </a:objectDefaults>
  <a:extraClrSchemeLst>
    <a:extraClrScheme>
      <a:clrScheme name="ms01_1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ms01_1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4974</TotalTime>
  <Words>1209</Words>
  <Application>Microsoft Office PowerPoint</Application>
  <PresentationFormat>On-screen Show (4:3)</PresentationFormat>
  <Paragraphs>312</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Sample presentation slides</vt:lpstr>
      <vt:lpstr>IT as a Service: Leveraging Private, Public and Hybrid Clouds at Lone Star! </vt:lpstr>
      <vt:lpstr>Presentation Overview</vt:lpstr>
      <vt:lpstr>The Lone Star College System</vt:lpstr>
      <vt:lpstr>The Enterprise Transformation</vt:lpstr>
      <vt:lpstr>What’s all the Hype About</vt:lpstr>
      <vt:lpstr>Defining the Cloud</vt:lpstr>
      <vt:lpstr>Enabling the Cloud</vt:lpstr>
      <vt:lpstr>Enabling the Cloud</vt:lpstr>
      <vt:lpstr>Lone Star’s Cloud today</vt:lpstr>
      <vt:lpstr>LSCS – Public Cloud</vt:lpstr>
      <vt:lpstr>LSCS – Private Cloud</vt:lpstr>
      <vt:lpstr>LSCS – Private Cloud</vt:lpstr>
      <vt:lpstr>LSCS – Private Cloud</vt:lpstr>
      <vt:lpstr>LSCS – Private Cloud</vt:lpstr>
      <vt:lpstr>LSCS – Private Cloud</vt:lpstr>
      <vt:lpstr>LSCS – Hybrid Cloud</vt:lpstr>
      <vt:lpstr>LSCS – Hybrid Cloud</vt:lpstr>
      <vt:lpstr>Hybrid Cloud – Next Level</vt:lpstr>
      <vt:lpstr>5 Reasons to use the Cloud</vt:lpstr>
      <vt:lpstr>5 Key Items to Remember</vt:lpstr>
      <vt:lpstr>IT as a Service: Leveraging Private, Public and Hybrid Clouds at Lone Star! </vt:lpstr>
    </vt:vector>
  </TitlesOfParts>
  <Company>NHC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Link Alander</dc:creator>
  <cp:lastModifiedBy>Alander, Link S</cp:lastModifiedBy>
  <cp:revision>632</cp:revision>
  <cp:lastPrinted>2011-02-21T14:51:23Z</cp:lastPrinted>
  <dcterms:created xsi:type="dcterms:W3CDTF">2009-02-16T20:58:18Z</dcterms:created>
  <dcterms:modified xsi:type="dcterms:W3CDTF">2011-02-24T17:10:44Z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