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0" r:id="rId3"/>
    <p:sldId id="264" r:id="rId4"/>
    <p:sldId id="265" r:id="rId5"/>
    <p:sldId id="266" r:id="rId6"/>
    <p:sldId id="267" r:id="rId7"/>
    <p:sldId id="271" r:id="rId8"/>
    <p:sldId id="272" r:id="rId9"/>
    <p:sldId id="269" r:id="rId10"/>
    <p:sldId id="261"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A9"/>
    <a:srgbClr val="F58025"/>
    <a:srgbClr val="B30838"/>
    <a:srgbClr val="EC922E"/>
    <a:srgbClr val="FCD866"/>
    <a:srgbClr val="F3E570"/>
    <a:srgbClr val="DA5919"/>
    <a:srgbClr val="5D717E"/>
    <a:srgbClr val="3D6117"/>
    <a:srgbClr val="004A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2/23/2011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2/23/2011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2/23/2011</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2/23/2011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2/23/2011</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2/23/2011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2/23/2011</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2/23/2011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2/23/2011</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2/23/2011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2/23/2011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4" name="Picture 13" descr="PDbannerTEST.png"/>
          <p:cNvPicPr>
            <a:picLocks noChangeAspect="1"/>
          </p:cNvPicPr>
          <p:nvPr userDrawn="1"/>
        </p:nvPicPr>
        <p:blipFill>
          <a:blip r:embed="rId11"/>
          <a:stretch>
            <a:fillRect/>
          </a:stretch>
        </p:blipFill>
        <p:spPr>
          <a:xfrm>
            <a:off x="0" y="6318908"/>
            <a:ext cx="9144000" cy="539092"/>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657856"/>
            <a:ext cx="7772400" cy="2194560"/>
          </a:xfrm>
        </p:spPr>
        <p:txBody>
          <a:bodyPr>
            <a:normAutofit fontScale="90000"/>
          </a:bodyPr>
          <a:lstStyle/>
          <a:p>
            <a:pPr eaLnBrk="1" hangingPunct="1"/>
            <a:r>
              <a:rPr lang="en-US" dirty="0" smtClean="0"/>
              <a:t>Lone Star College Nursing: Technology Enhancing Student </a:t>
            </a:r>
            <a:r>
              <a:rPr lang="en-US" dirty="0" smtClean="0"/>
              <a:t>Success</a:t>
            </a:r>
            <a:br>
              <a:rPr lang="en-US" dirty="0" smtClean="0"/>
            </a:br>
            <a:r>
              <a:rPr lang="en-US" dirty="0" smtClean="0"/>
              <a:t/>
            </a:r>
            <a:br>
              <a:rPr lang="en-US" dirty="0" smtClean="0"/>
            </a:br>
            <a:r>
              <a:rPr lang="en-US" sz="2000" dirty="0" smtClean="0"/>
              <a:t>ITOUCH - A Student Engagement and the Learning Experience.</a:t>
            </a:r>
            <a:r>
              <a:rPr lang="en-US" dirty="0" smtClean="0"/>
              <a:t/>
            </a:r>
            <a:br>
              <a:rPr lang="en-US" dirty="0" smtClean="0"/>
            </a:br>
            <a:r>
              <a:rPr lang="en-US" dirty="0" smtClean="0"/>
              <a:t/>
            </a:r>
            <a:br>
              <a:rPr lang="en-US" dirty="0" smtClean="0"/>
            </a:b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4852416"/>
            <a:ext cx="6400800" cy="1219200"/>
          </a:xfrm>
        </p:spPr>
        <p:txBody>
          <a:bodyPr/>
          <a:lstStyle/>
          <a:p>
            <a:pPr eaLnBrk="1" hangingPunct="1"/>
            <a:r>
              <a:rPr lang="en-US" dirty="0" smtClean="0">
                <a:latin typeface="Arial" charset="0"/>
                <a:ea typeface="ＭＳ Ｐゴシック" pitchFamily="96" charset="-128"/>
              </a:rPr>
              <a:t>Jim Crawford, Executive Director,</a:t>
            </a:r>
          </a:p>
          <a:p>
            <a:pPr eaLnBrk="1" hangingPunct="1"/>
            <a:r>
              <a:rPr lang="en-US" dirty="0" smtClean="0">
                <a:latin typeface="Arial" charset="0"/>
                <a:ea typeface="ＭＳ Ｐゴシック" pitchFamily="96" charset="-128"/>
              </a:rPr>
              <a:t> Office of Technology Services|  </a:t>
            </a:r>
          </a:p>
          <a:p>
            <a:pPr eaLnBrk="1" hangingPunct="1"/>
            <a:r>
              <a:rPr lang="en-US" dirty="0" smtClean="0">
                <a:latin typeface="Arial" charset="0"/>
                <a:ea typeface="ＭＳ Ｐゴシック" pitchFamily="96" charset="-128"/>
              </a:rPr>
              <a:t>2/23/2011</a:t>
            </a:r>
            <a:endParaRPr lang="en-US" dirty="0" smtClean="0">
              <a:latin typeface="Arial" charset="0"/>
              <a:ea typeface="ＭＳ Ｐゴシック" pitchFamily="96"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458788"/>
            <a:ext cx="8382000" cy="848719"/>
          </a:xfrm>
          <a:gradFill>
            <a:gsLst>
              <a:gs pos="0">
                <a:srgbClr val="DDEBCF"/>
              </a:gs>
              <a:gs pos="50000">
                <a:srgbClr val="9CB86E"/>
              </a:gs>
              <a:gs pos="100000">
                <a:srgbClr val="156B13"/>
              </a:gs>
            </a:gsLst>
            <a:lin ang="5400000" scaled="0"/>
          </a:gradFill>
          <a:scene3d>
            <a:camera prst="orthographicFront"/>
            <a:lightRig rig="threePt" dir="t"/>
          </a:scene3d>
          <a:sp3d>
            <a:bevelT/>
          </a:sp3d>
        </p:spPr>
        <p:txBody>
          <a:bodyPr>
            <a:normAutofit/>
          </a:bodyPr>
          <a:lstStyle/>
          <a:p>
            <a:pPr algn="ctr" eaLnBrk="1" hangingPunct="1"/>
            <a:r>
              <a:rPr lang="en-US" sz="2400" dirty="0" smtClean="0">
                <a:latin typeface="+mn-lt"/>
              </a:rPr>
              <a:t>Chancellor’s Faculty Technology Innovation Grant </a:t>
            </a:r>
            <a:endParaRPr lang="en-US" sz="2400" cap="none" dirty="0" smtClean="0">
              <a:latin typeface="+mn-lt"/>
              <a:ea typeface="ＭＳ Ｐゴシック" pitchFamily="96" charset="-128"/>
            </a:endParaRPr>
          </a:p>
        </p:txBody>
      </p:sp>
      <p:sp>
        <p:nvSpPr>
          <p:cNvPr id="18435" name="Content Placeholder 2"/>
          <p:cNvSpPr>
            <a:spLocks noGrp="1"/>
          </p:cNvSpPr>
          <p:nvPr>
            <p:ph sz="half" idx="1"/>
          </p:nvPr>
        </p:nvSpPr>
        <p:spPr>
          <a:xfrm>
            <a:off x="457200" y="1600200"/>
            <a:ext cx="3874957" cy="4525963"/>
          </a:xfrm>
        </p:spPr>
        <p:txBody>
          <a:bodyPr/>
          <a:lstStyle/>
          <a:p>
            <a:r>
              <a:rPr lang="en-US" sz="2000" b="1" i="1" dirty="0" smtClean="0">
                <a:solidFill>
                  <a:schemeClr val="tx1"/>
                </a:solidFill>
              </a:rPr>
              <a:t>The purpose of the Chancellor’s Faculty Technology Innovation Grant (CFTIG) is to support pioneering faculty in the development, deployment or implementation of new and emerging technologies into teaching and learning to increase student success.</a:t>
            </a:r>
            <a:endParaRPr lang="en-US" sz="2000" dirty="0" smtClean="0">
              <a:solidFill>
                <a:schemeClr val="tx1"/>
              </a:solidFill>
            </a:endParaRPr>
          </a:p>
        </p:txBody>
      </p:sp>
      <p:pic>
        <p:nvPicPr>
          <p:cNvPr id="5" name="Content Placeholder 4" descr="ist2_5375516-doctor.jpg"/>
          <p:cNvPicPr>
            <a:picLocks noGrp="1" noChangeAspect="1"/>
          </p:cNvPicPr>
          <p:nvPr>
            <p:ph sz="half" idx="2"/>
          </p:nvPr>
        </p:nvPicPr>
        <p:blipFill>
          <a:blip r:embed="rId2"/>
          <a:stretch>
            <a:fillRect/>
          </a:stretch>
        </p:blipFill>
        <p:spPr>
          <a:xfrm>
            <a:off x="4495800" y="1755775"/>
            <a:ext cx="4328069" cy="3046961"/>
          </a:xfrm>
          <a:effectLst>
            <a:outerShdw dist="38100" dir="8100000" rotWithShape="0">
              <a:srgbClr val="000000">
                <a:alpha val="40999"/>
              </a:srgbClr>
            </a:outerShdw>
          </a:effectLst>
          <a:scene3d>
            <a:camera prst="orthographicFront"/>
            <a:lightRig rig="threePt" dir="t"/>
          </a:scene3d>
          <a:sp3d>
            <a:bevelT/>
          </a:sp3d>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37089"/>
            <a:ext cx="3053868" cy="915537"/>
          </a:xfrm>
        </p:spPr>
        <p:txBody>
          <a:bodyPr>
            <a:normAutofit/>
          </a:bodyPr>
          <a:lstStyle/>
          <a:p>
            <a:r>
              <a:rPr lang="en-US" sz="1800" dirty="0" smtClean="0">
                <a:latin typeface="+mn-lt"/>
              </a:rPr>
              <a:t>Licia Clowtis, MSN, APRN-BC, FNP</a:t>
            </a:r>
            <a:br>
              <a:rPr lang="en-US" sz="1800" dirty="0" smtClean="0">
                <a:latin typeface="+mn-lt"/>
              </a:rPr>
            </a:br>
            <a:r>
              <a:rPr lang="en-US" sz="1800" dirty="0" smtClean="0">
                <a:latin typeface="+mn-lt"/>
              </a:rPr>
              <a:t>Professor Nursing</a:t>
            </a:r>
            <a:endParaRPr lang="en-US" sz="1800" dirty="0">
              <a:latin typeface="+mn-lt"/>
            </a:endParaRPr>
          </a:p>
        </p:txBody>
      </p:sp>
      <p:pic>
        <p:nvPicPr>
          <p:cNvPr id="9" name="Picture Placeholder 8" descr="Lictia_Gordon.jpg"/>
          <p:cNvPicPr>
            <a:picLocks noGrp="1" noChangeAspect="1"/>
          </p:cNvPicPr>
          <p:nvPr>
            <p:ph type="pic" idx="1"/>
          </p:nvPr>
        </p:nvPicPr>
        <p:blipFill>
          <a:blip r:embed="rId2" cstate="print"/>
          <a:srcRect t="10367" b="10367"/>
          <a:stretch>
            <a:fillRect/>
          </a:stretch>
        </p:blipFill>
        <p:spPr>
          <a:xfrm>
            <a:off x="457200" y="228600"/>
            <a:ext cx="8305800" cy="4114800"/>
          </a:xfrm>
          <a:prstGeom prst="roundRect">
            <a:avLst/>
          </a:prstGeom>
        </p:spPr>
      </p:pic>
      <p:sp>
        <p:nvSpPr>
          <p:cNvPr id="4" name="Text Placeholder 3"/>
          <p:cNvSpPr>
            <a:spLocks noGrp="1"/>
          </p:cNvSpPr>
          <p:nvPr>
            <p:ph type="body" sz="half" idx="2"/>
          </p:nvPr>
        </p:nvSpPr>
        <p:spPr>
          <a:xfrm>
            <a:off x="990600" y="5316306"/>
            <a:ext cx="3053866" cy="811235"/>
          </a:xfrm>
        </p:spPr>
        <p:txBody>
          <a:bodyPr/>
          <a:lstStyle/>
          <a:p>
            <a:pPr>
              <a:buFont typeface="Wingdings" pitchFamily="2" charset="2"/>
              <a:buChar char="Ø"/>
            </a:pPr>
            <a:r>
              <a:rPr lang="en-US" dirty="0" smtClean="0">
                <a:solidFill>
                  <a:schemeClr val="tx1"/>
                </a:solidFill>
                <a:latin typeface="+mn-lt"/>
              </a:rPr>
              <a:t>Professor 5 years</a:t>
            </a:r>
          </a:p>
          <a:p>
            <a:pPr>
              <a:buFont typeface="Wingdings" pitchFamily="2" charset="2"/>
              <a:buChar char="Ø"/>
            </a:pPr>
            <a:r>
              <a:rPr lang="en-US" dirty="0" smtClean="0">
                <a:solidFill>
                  <a:schemeClr val="tx1"/>
                </a:solidFill>
                <a:latin typeface="+mn-lt"/>
              </a:rPr>
              <a:t>Vivian Smith Scholar</a:t>
            </a:r>
          </a:p>
          <a:p>
            <a:pPr>
              <a:buFont typeface="Wingdings" pitchFamily="2" charset="2"/>
              <a:buChar char="Ø"/>
            </a:pPr>
            <a:r>
              <a:rPr lang="en-US" dirty="0" smtClean="0">
                <a:solidFill>
                  <a:schemeClr val="tx1"/>
                </a:solidFill>
                <a:latin typeface="+mn-lt"/>
              </a:rPr>
              <a:t>University of Texas – Houston at the Medical Center PhD program</a:t>
            </a:r>
          </a:p>
          <a:p>
            <a:pPr>
              <a:buFont typeface="Wingdings" pitchFamily="2" charset="2"/>
              <a:buChar char="Ø"/>
            </a:pPr>
            <a:endParaRPr lang="en-US" dirty="0"/>
          </a:p>
        </p:txBody>
      </p:sp>
      <p:sp>
        <p:nvSpPr>
          <p:cNvPr id="7" name="Title 1"/>
          <p:cNvSpPr txBox="1">
            <a:spLocks/>
          </p:cNvSpPr>
          <p:nvPr/>
        </p:nvSpPr>
        <p:spPr>
          <a:xfrm>
            <a:off x="5562600" y="4437089"/>
            <a:ext cx="3053868" cy="879217"/>
          </a:xfrm>
          <a:prstGeom prst="rect">
            <a:avLst/>
          </a:prstGeom>
        </p:spPr>
        <p:txBody>
          <a:bodyPr vert="horz" lIns="45720" rIns="4572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effectLst/>
                <a:uLnTx/>
                <a:uFillTx/>
                <a:latin typeface="+mn-lt"/>
                <a:ea typeface="+mj-ea"/>
                <a:cs typeface="+mj-cs"/>
              </a:rPr>
              <a:t>Gordon Carruth</a:t>
            </a:r>
            <a:br>
              <a:rPr kumimoji="0" lang="en-US" b="1" i="0" u="none" strike="noStrike" kern="1200" cap="none" spc="0" normalizeH="0" baseline="0" noProof="0" dirty="0" smtClean="0">
                <a:ln>
                  <a:noFill/>
                </a:ln>
                <a:effectLst/>
                <a:uLnTx/>
                <a:uFillTx/>
                <a:latin typeface="+mn-lt"/>
                <a:ea typeface="+mj-ea"/>
                <a:cs typeface="+mj-cs"/>
              </a:rPr>
            </a:br>
            <a:r>
              <a:rPr kumimoji="0" lang="en-US" b="1" i="0" u="none" strike="noStrike" kern="1200" cap="none" spc="0" normalizeH="0" baseline="0" noProof="0" dirty="0" smtClean="0">
                <a:ln>
                  <a:noFill/>
                </a:ln>
                <a:effectLst/>
                <a:uLnTx/>
                <a:uFillTx/>
                <a:latin typeface="+mn-lt"/>
                <a:ea typeface="+mj-ea"/>
                <a:cs typeface="+mj-cs"/>
              </a:rPr>
              <a:t>Professor, Computer Information Systems</a:t>
            </a:r>
            <a:endParaRPr kumimoji="0" lang="en-US" b="1" i="0" u="none" strike="noStrike" kern="1200" cap="none" spc="0" normalizeH="0" baseline="0" noProof="0" dirty="0">
              <a:ln>
                <a:noFill/>
              </a:ln>
              <a:effectLst/>
              <a:uLnTx/>
              <a:uFillTx/>
              <a:latin typeface="+mn-lt"/>
              <a:ea typeface="+mj-ea"/>
              <a:cs typeface="+mj-cs"/>
            </a:endParaRPr>
          </a:p>
        </p:txBody>
      </p:sp>
      <p:sp>
        <p:nvSpPr>
          <p:cNvPr id="8" name="Text Placeholder 3"/>
          <p:cNvSpPr txBox="1">
            <a:spLocks/>
          </p:cNvSpPr>
          <p:nvPr/>
        </p:nvSpPr>
        <p:spPr>
          <a:xfrm>
            <a:off x="5638800" y="5316306"/>
            <a:ext cx="3053866" cy="887435"/>
          </a:xfrm>
          <a:prstGeom prst="rect">
            <a:avLst/>
          </a:prstGeom>
        </p:spPr>
        <p:txBody>
          <a:bodyPr vert="horz" lIns="45720" rIns="45720">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effectLst/>
                <a:uLnTx/>
                <a:uFillTx/>
                <a:latin typeface="+mn-lt"/>
                <a:ea typeface="+mn-ea"/>
                <a:cs typeface="+mn-cs"/>
              </a:rPr>
              <a:t>Professor 23 years</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effectLst/>
                <a:uLnTx/>
                <a:uFillTx/>
                <a:latin typeface="+mn-lt"/>
                <a:ea typeface="+mn-ea"/>
                <a:cs typeface="+mn-cs"/>
              </a:rPr>
              <a:t>Founding Faculty member of</a:t>
            </a:r>
          </a:p>
          <a:p>
            <a:pPr marL="0" marR="0" lvl="0" indent="0"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1400" b="0" i="0" u="none" strike="noStrike" kern="1200" cap="none" spc="0" normalizeH="0" baseline="0" noProof="0" dirty="0" smtClean="0">
                <a:ln>
                  <a:noFill/>
                </a:ln>
                <a:effectLst/>
                <a:uLnTx/>
                <a:uFillTx/>
                <a:latin typeface="+mn-lt"/>
                <a:ea typeface="+mn-ea"/>
                <a:cs typeface="+mn-cs"/>
              </a:rPr>
              <a:t> LSC – Montgomery 15 years</a:t>
            </a:r>
          </a:p>
          <a:p>
            <a:pPr marL="0" marR="0" lvl="0" indent="0" algn="l" defTabSz="914400" rtl="0" eaLnBrk="1" fontAlgn="auto" latinLnBrk="0" hangingPunct="1">
              <a:lnSpc>
                <a:spcPct val="100000"/>
              </a:lnSpc>
              <a:spcBef>
                <a:spcPct val="20000"/>
              </a:spcBef>
              <a:spcAft>
                <a:spcPts val="0"/>
              </a:spcAft>
              <a:buClr>
                <a:schemeClr val="accent1"/>
              </a:buClr>
              <a:buSzPct val="80000"/>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DEBCF"/>
              </a:gs>
              <a:gs pos="50000">
                <a:srgbClr val="9CB86E"/>
              </a:gs>
              <a:gs pos="100000">
                <a:srgbClr val="156B13"/>
              </a:gs>
            </a:gsLst>
            <a:lin ang="5400000" scaled="0"/>
          </a:gradFill>
          <a:scene3d>
            <a:camera prst="orthographicFront"/>
            <a:lightRig rig="threePt" dir="t"/>
          </a:scene3d>
          <a:sp3d>
            <a:bevelT/>
          </a:sp3d>
        </p:spPr>
        <p:txBody>
          <a:bodyPr>
            <a:normAutofit/>
          </a:bodyPr>
          <a:lstStyle/>
          <a:p>
            <a:pPr algn="ctr"/>
            <a:r>
              <a:rPr lang="en-US" dirty="0" smtClean="0"/>
              <a:t>Linking technology with</a:t>
            </a:r>
            <a:br>
              <a:rPr lang="en-US" dirty="0" smtClean="0"/>
            </a:br>
            <a:r>
              <a:rPr lang="en-US" dirty="0" smtClean="0"/>
              <a:t> student success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LSC-Montgomery Nursing students equipped with iPod Touch</a:t>
            </a:r>
          </a:p>
          <a:p>
            <a:r>
              <a:rPr lang="en-US" sz="2400" dirty="0" smtClean="0">
                <a:solidFill>
                  <a:schemeClr val="tx1"/>
                </a:solidFill>
              </a:rPr>
              <a:t>Linking technology to student learning outcomes</a:t>
            </a:r>
          </a:p>
          <a:p>
            <a:r>
              <a:rPr lang="en-US" sz="2400" dirty="0" smtClean="0">
                <a:solidFill>
                  <a:schemeClr val="tx1"/>
                </a:solidFill>
              </a:rPr>
              <a:t>Measurable outcomes:</a:t>
            </a:r>
          </a:p>
          <a:p>
            <a:pPr lvl="1"/>
            <a:r>
              <a:rPr lang="en-US" dirty="0" smtClean="0">
                <a:solidFill>
                  <a:schemeClr val="tx1"/>
                </a:solidFill>
              </a:rPr>
              <a:t>Increased student satisfaction and self reported learning</a:t>
            </a:r>
          </a:p>
          <a:p>
            <a:pPr lvl="1"/>
            <a:r>
              <a:rPr lang="en-US" dirty="0" smtClean="0">
                <a:solidFill>
                  <a:schemeClr val="tx1"/>
                </a:solidFill>
              </a:rPr>
              <a:t>Increase in students passing exit exam by second attempt</a:t>
            </a:r>
          </a:p>
          <a:p>
            <a:pPr lvl="1"/>
            <a:r>
              <a:rPr lang="en-US" dirty="0" smtClean="0">
                <a:solidFill>
                  <a:schemeClr val="tx1"/>
                </a:solidFill>
              </a:rPr>
              <a:t>Increased student retention</a:t>
            </a:r>
          </a:p>
          <a:p>
            <a:pPr lvl="1"/>
            <a:r>
              <a:rPr lang="en-US" dirty="0" smtClean="0">
                <a:solidFill>
                  <a:schemeClr val="tx1"/>
                </a:solidFill>
              </a:rPr>
              <a:t>Decrease student error in clinical setting</a:t>
            </a:r>
          </a:p>
          <a:p>
            <a:pPr lvl="1"/>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865810"/>
          </a:xfrm>
          <a:gradFill>
            <a:gsLst>
              <a:gs pos="0">
                <a:srgbClr val="DDEBCF"/>
              </a:gs>
              <a:gs pos="50000">
                <a:srgbClr val="9CB86E"/>
              </a:gs>
              <a:gs pos="100000">
                <a:srgbClr val="156B13"/>
              </a:gs>
            </a:gsLst>
            <a:lin ang="5400000" scaled="0"/>
          </a:gradFill>
          <a:scene3d>
            <a:camera prst="orthographicFront"/>
            <a:lightRig rig="threePt" dir="t"/>
          </a:scene3d>
          <a:sp3d>
            <a:bevelT/>
          </a:sp3d>
        </p:spPr>
        <p:txBody>
          <a:bodyPr/>
          <a:lstStyle/>
          <a:p>
            <a:pPr algn="ctr"/>
            <a:r>
              <a:rPr lang="en-US" dirty="0" smtClean="0"/>
              <a:t>Study Design</a:t>
            </a:r>
            <a:endParaRPr lang="en-US" dirty="0"/>
          </a:p>
        </p:txBody>
      </p:sp>
      <p:sp>
        <p:nvSpPr>
          <p:cNvPr id="3" name="Content Placeholder 2"/>
          <p:cNvSpPr>
            <a:spLocks noGrp="1"/>
          </p:cNvSpPr>
          <p:nvPr>
            <p:ph idx="1"/>
          </p:nvPr>
        </p:nvSpPr>
        <p:spPr>
          <a:xfrm>
            <a:off x="457200" y="1600200"/>
            <a:ext cx="8274570" cy="4525963"/>
          </a:xfrm>
        </p:spPr>
        <p:txBody>
          <a:bodyPr/>
          <a:lstStyle/>
          <a:p>
            <a:pPr>
              <a:spcAft>
                <a:spcPts val="1800"/>
              </a:spcAft>
            </a:pPr>
            <a:r>
              <a:rPr lang="en-US" sz="2400" dirty="0" smtClean="0">
                <a:solidFill>
                  <a:schemeClr val="tx1"/>
                </a:solidFill>
              </a:rPr>
              <a:t>Students in second level of </a:t>
            </a:r>
            <a:r>
              <a:rPr lang="en-US" sz="2400" dirty="0" err="1" smtClean="0">
                <a:solidFill>
                  <a:schemeClr val="tx1"/>
                </a:solidFill>
              </a:rPr>
              <a:t>ADN</a:t>
            </a:r>
            <a:r>
              <a:rPr lang="en-US" sz="2400" dirty="0" smtClean="0">
                <a:solidFill>
                  <a:schemeClr val="tx1"/>
                </a:solidFill>
              </a:rPr>
              <a:t> and those enrolled in </a:t>
            </a:r>
            <a:r>
              <a:rPr lang="en-US" sz="2400" dirty="0" err="1" smtClean="0">
                <a:solidFill>
                  <a:schemeClr val="tx1"/>
                </a:solidFill>
              </a:rPr>
              <a:t>LVN</a:t>
            </a:r>
            <a:r>
              <a:rPr lang="en-US" sz="2400" dirty="0" smtClean="0">
                <a:solidFill>
                  <a:schemeClr val="tx1"/>
                </a:solidFill>
              </a:rPr>
              <a:t> program required to pass exit exam to graduate</a:t>
            </a:r>
          </a:p>
          <a:p>
            <a:pPr>
              <a:spcAft>
                <a:spcPts val="1800"/>
              </a:spcAft>
            </a:pPr>
            <a:r>
              <a:rPr lang="en-US" sz="2400" dirty="0" smtClean="0">
                <a:solidFill>
                  <a:schemeClr val="tx1"/>
                </a:solidFill>
              </a:rPr>
              <a:t>Study participants pulled from the group</a:t>
            </a:r>
          </a:p>
          <a:p>
            <a:pPr>
              <a:spcAft>
                <a:spcPts val="1800"/>
              </a:spcAft>
            </a:pPr>
            <a:r>
              <a:rPr lang="en-US" sz="2400" dirty="0" smtClean="0">
                <a:solidFill>
                  <a:schemeClr val="tx1"/>
                </a:solidFill>
              </a:rPr>
              <a:t>Approx. half of each cohort served as control group</a:t>
            </a:r>
          </a:p>
          <a:p>
            <a:pPr>
              <a:spcAft>
                <a:spcPts val="1800"/>
              </a:spcAft>
            </a:pPr>
            <a:r>
              <a:rPr lang="en-US" sz="2400" dirty="0" smtClean="0">
                <a:solidFill>
                  <a:schemeClr val="tx1"/>
                </a:solidFill>
              </a:rPr>
              <a:t>Students were randomly assigned to the intervention group</a:t>
            </a:r>
          </a:p>
          <a:p>
            <a:r>
              <a:rPr lang="en-US" sz="2400" dirty="0" smtClean="0">
                <a:solidFill>
                  <a:schemeClr val="tx1"/>
                </a:solidFill>
              </a:rPr>
              <a:t>40 students from the </a:t>
            </a:r>
            <a:r>
              <a:rPr lang="en-US" sz="2400" dirty="0" err="1" smtClean="0">
                <a:solidFill>
                  <a:schemeClr val="tx1"/>
                </a:solidFill>
              </a:rPr>
              <a:t>ADN</a:t>
            </a:r>
            <a:r>
              <a:rPr lang="en-US" sz="2400" dirty="0" smtClean="0">
                <a:solidFill>
                  <a:schemeClr val="tx1"/>
                </a:solidFill>
              </a:rPr>
              <a:t> program and 12 students from </a:t>
            </a:r>
            <a:r>
              <a:rPr lang="en-US" sz="2400" dirty="0" err="1" smtClean="0">
                <a:solidFill>
                  <a:schemeClr val="tx1"/>
                </a:solidFill>
              </a:rPr>
              <a:t>LVN</a:t>
            </a:r>
            <a:r>
              <a:rPr lang="en-US" sz="2400" dirty="0" smtClean="0">
                <a:solidFill>
                  <a:schemeClr val="tx1"/>
                </a:solidFill>
              </a:rPr>
              <a:t> program received an iPod Touch</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831627"/>
          </a:xfrm>
          <a:gradFill>
            <a:gsLst>
              <a:gs pos="0">
                <a:srgbClr val="DDEBCF"/>
              </a:gs>
              <a:gs pos="50000">
                <a:srgbClr val="9CB86E"/>
              </a:gs>
              <a:gs pos="100000">
                <a:srgbClr val="156B13"/>
              </a:gs>
            </a:gsLst>
            <a:lin ang="5400000" scaled="0"/>
          </a:gradFill>
          <a:scene3d>
            <a:camera prst="orthographicFront"/>
            <a:lightRig rig="threePt" dir="t"/>
          </a:scene3d>
          <a:sp3d>
            <a:bevelT/>
          </a:sp3d>
        </p:spPr>
        <p:txBody>
          <a:bodyPr/>
          <a:lstStyle/>
          <a:p>
            <a:pPr algn="ctr"/>
            <a:r>
              <a:rPr lang="en-US" dirty="0" smtClean="0"/>
              <a:t>Hardware and software</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71 - Apple 32GB iPod Touch’s</a:t>
            </a:r>
          </a:p>
          <a:p>
            <a:r>
              <a:rPr lang="en-US" sz="2400" dirty="0" smtClean="0">
                <a:solidFill>
                  <a:schemeClr val="tx1"/>
                </a:solidFill>
              </a:rPr>
              <a:t>2 - HD Camcorders and editing equipment</a:t>
            </a:r>
          </a:p>
          <a:p>
            <a:pPr>
              <a:spcAft>
                <a:spcPts val="1800"/>
              </a:spcAft>
            </a:pPr>
            <a:r>
              <a:rPr lang="en-US" sz="2400" dirty="0" smtClean="0">
                <a:solidFill>
                  <a:schemeClr val="tx1"/>
                </a:solidFill>
              </a:rPr>
              <a:t>8 - Sony laptops (lightest in their class)</a:t>
            </a:r>
          </a:p>
          <a:p>
            <a:r>
              <a:rPr lang="en-US" sz="2400" dirty="0" smtClean="0">
                <a:solidFill>
                  <a:schemeClr val="tx1"/>
                </a:solidFill>
              </a:rPr>
              <a:t>Unbound Medicine’s Nursing Central</a:t>
            </a:r>
          </a:p>
          <a:p>
            <a:r>
              <a:rPr lang="en-US" sz="2400" dirty="0" err="1" smtClean="0">
                <a:solidFill>
                  <a:schemeClr val="tx1"/>
                </a:solidFill>
              </a:rPr>
              <a:t>Pepid’s</a:t>
            </a:r>
            <a:r>
              <a:rPr lang="en-US" sz="2400" dirty="0" smtClean="0">
                <a:solidFill>
                  <a:schemeClr val="tx1"/>
                </a:solidFill>
              </a:rPr>
              <a:t> Flash Cards and Board Review</a:t>
            </a:r>
          </a:p>
          <a:p>
            <a:r>
              <a:rPr lang="en-US" sz="2400" dirty="0" smtClean="0">
                <a:solidFill>
                  <a:schemeClr val="tx1"/>
                </a:solidFill>
              </a:rPr>
              <a:t>English dictionary and language translator (support for English as a second language students)</a:t>
            </a:r>
          </a:p>
          <a:p>
            <a:r>
              <a:rPr lang="en-US" sz="2400" dirty="0" err="1" smtClean="0">
                <a:solidFill>
                  <a:schemeClr val="tx1"/>
                </a:solidFill>
              </a:rPr>
              <a:t>Epocrates</a:t>
            </a:r>
            <a:endParaRPr lang="en-US" sz="2400" dirty="0" smtClean="0">
              <a:solidFill>
                <a:schemeClr val="tx1"/>
              </a:solidFill>
            </a:endParaRPr>
          </a:p>
          <a:p>
            <a:r>
              <a:rPr lang="en-US" sz="2400" dirty="0" smtClean="0">
                <a:solidFill>
                  <a:schemeClr val="tx1"/>
                </a:solidFill>
              </a:rPr>
              <a:t>AHRQ </a:t>
            </a:r>
            <a:r>
              <a:rPr lang="en-US" sz="2400" dirty="0" err="1" smtClean="0">
                <a:solidFill>
                  <a:schemeClr val="tx1"/>
                </a:solidFill>
              </a:rPr>
              <a:t>ePSS</a:t>
            </a:r>
            <a:r>
              <a:rPr lang="en-US" sz="2400" dirty="0" smtClean="0">
                <a:solidFill>
                  <a:schemeClr val="tx1"/>
                </a:solidFill>
              </a:rPr>
              <a:t> (evidence based practice access)</a:t>
            </a:r>
          </a:p>
          <a:p>
            <a:r>
              <a:rPr lang="en-US" sz="2400" dirty="0" smtClean="0">
                <a:solidFill>
                  <a:schemeClr val="tx1"/>
                </a:solidFill>
              </a:rPr>
              <a:t>Podcasts - (content review and remediation)</a:t>
            </a:r>
            <a:endParaRPr lang="en-US" sz="24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831627"/>
          </a:xfrm>
          <a:gradFill>
            <a:gsLst>
              <a:gs pos="0">
                <a:srgbClr val="DDEBCF"/>
              </a:gs>
              <a:gs pos="50000">
                <a:srgbClr val="9CB86E"/>
              </a:gs>
              <a:gs pos="100000">
                <a:srgbClr val="156B13"/>
              </a:gs>
            </a:gsLst>
            <a:lin ang="5400000" scaled="0"/>
          </a:gradFill>
          <a:scene3d>
            <a:camera prst="orthographicFront"/>
            <a:lightRig rig="threePt" dir="t"/>
          </a:scene3d>
          <a:sp3d>
            <a:bevelT/>
          </a:sp3d>
        </p:spPr>
        <p:txBody>
          <a:bodyPr/>
          <a:lstStyle/>
          <a:p>
            <a:pPr algn="ctr"/>
            <a:r>
              <a:rPr lang="en-US" dirty="0" smtClean="0"/>
              <a:t>Initial Student response</a:t>
            </a:r>
            <a:endParaRPr lang="en-US" dirty="0"/>
          </a:p>
        </p:txBody>
      </p:sp>
      <p:sp>
        <p:nvSpPr>
          <p:cNvPr id="3" name="Content Placeholder 2"/>
          <p:cNvSpPr>
            <a:spLocks noGrp="1"/>
          </p:cNvSpPr>
          <p:nvPr>
            <p:ph idx="1"/>
          </p:nvPr>
        </p:nvSpPr>
        <p:spPr/>
        <p:txBody>
          <a:bodyPr/>
          <a:lstStyle/>
          <a:p>
            <a:pPr>
              <a:buNone/>
            </a:pPr>
            <a:endParaRPr lang="en-US" sz="2000" dirty="0" smtClean="0"/>
          </a:p>
          <a:p>
            <a:pPr>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lgn="ctr"/>
            <a:r>
              <a:rPr lang="en-US" sz="2000" dirty="0" smtClean="0"/>
              <a:t>“We love them!”</a:t>
            </a:r>
          </a:p>
          <a:p>
            <a:pPr algn="ctr"/>
            <a:r>
              <a:rPr lang="en-US" sz="2000" dirty="0" smtClean="0"/>
              <a:t>“Do we have to give them back?”</a:t>
            </a:r>
          </a:p>
          <a:p>
            <a:pPr algn="ctr"/>
            <a:r>
              <a:rPr lang="en-US" sz="2000" dirty="0" smtClean="0"/>
              <a:t>“The hospital nurses keep borrowing my </a:t>
            </a:r>
            <a:r>
              <a:rPr lang="en-US" sz="2000" dirty="0" err="1" smtClean="0"/>
              <a:t>iTouch</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1962676" y="1600200"/>
            <a:ext cx="5175142" cy="2840310"/>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DEBCF"/>
              </a:gs>
              <a:gs pos="50000">
                <a:srgbClr val="9CB86E"/>
              </a:gs>
              <a:gs pos="100000">
                <a:srgbClr val="156B13"/>
              </a:gs>
            </a:gsLst>
            <a:lin ang="5400000" scaled="0"/>
          </a:gradFill>
          <a:scene3d>
            <a:camera prst="orthographicFront"/>
            <a:lightRig rig="threePt" dir="t"/>
          </a:scene3d>
          <a:sp3d>
            <a:bevelT/>
          </a:sp3d>
        </p:spPr>
        <p:txBody>
          <a:bodyPr/>
          <a:lstStyle/>
          <a:p>
            <a:pPr algn="ctr"/>
            <a:r>
              <a:rPr lang="en-US" dirty="0" smtClean="0"/>
              <a:t>Lessons learned</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pPr>
              <a:spcAft>
                <a:spcPts val="1200"/>
              </a:spcAft>
            </a:pPr>
            <a:r>
              <a:rPr lang="en-US" dirty="0" smtClean="0">
                <a:solidFill>
                  <a:schemeClr val="tx1"/>
                </a:solidFill>
              </a:rPr>
              <a:t>Continual communication with clinical faculty is a necessity</a:t>
            </a:r>
          </a:p>
          <a:p>
            <a:pPr>
              <a:spcAft>
                <a:spcPts val="1200"/>
              </a:spcAft>
            </a:pPr>
            <a:r>
              <a:rPr lang="en-US" dirty="0" smtClean="0">
                <a:solidFill>
                  <a:schemeClr val="tx1"/>
                </a:solidFill>
              </a:rPr>
              <a:t>Opportunity to socialize nurses </a:t>
            </a:r>
          </a:p>
          <a:p>
            <a:r>
              <a:rPr lang="en-US" dirty="0" smtClean="0">
                <a:solidFill>
                  <a:schemeClr val="tx1"/>
                </a:solidFill>
              </a:rPr>
              <a:t>Requires considerable faculty investment</a:t>
            </a:r>
          </a:p>
          <a:p>
            <a:endParaRPr lang="en-US" dirty="0"/>
          </a:p>
        </p:txBody>
      </p:sp>
      <p:pic>
        <p:nvPicPr>
          <p:cNvPr id="4" name="Picture 3"/>
          <p:cNvPicPr>
            <a:picLocks noChangeAspect="1"/>
          </p:cNvPicPr>
          <p:nvPr/>
        </p:nvPicPr>
        <p:blipFill>
          <a:blip r:embed="rId2"/>
          <a:stretch>
            <a:fillRect/>
          </a:stretch>
        </p:blipFill>
        <p:spPr>
          <a:xfrm>
            <a:off x="457200" y="1600200"/>
            <a:ext cx="4038600" cy="3296727"/>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21008"/>
            <a:ext cx="7772400" cy="970937"/>
          </a:xfrm>
        </p:spPr>
        <p:txBody>
          <a:bodyPr/>
          <a:lstStyle/>
          <a:p>
            <a:r>
              <a:rPr lang="en-US" dirty="0" smtClean="0"/>
              <a:t>For more information</a:t>
            </a:r>
            <a:endParaRPr lang="en-US" dirty="0"/>
          </a:p>
        </p:txBody>
      </p:sp>
      <p:sp>
        <p:nvSpPr>
          <p:cNvPr id="3" name="Subtitle 2"/>
          <p:cNvSpPr>
            <a:spLocks noGrp="1"/>
          </p:cNvSpPr>
          <p:nvPr>
            <p:ph type="subTitle" idx="1"/>
          </p:nvPr>
        </p:nvSpPr>
        <p:spPr/>
        <p:txBody>
          <a:bodyPr/>
          <a:lstStyle/>
          <a:p>
            <a:r>
              <a:rPr lang="en-US" dirty="0" smtClean="0"/>
              <a:t>Licia Clowtis, MSN, APRN-BC, </a:t>
            </a:r>
            <a:r>
              <a:rPr lang="en-US" dirty="0" smtClean="0"/>
              <a:t>FNP</a:t>
            </a:r>
          </a:p>
          <a:p>
            <a:r>
              <a:rPr lang="en-US" dirty="0" smtClean="0"/>
              <a:t>Licia.M.Clowtis@uth.tmc.edu</a:t>
            </a:r>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2134</TotalTime>
  <Words>336</Words>
  <Application>Microsoft Office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Lone Star College Nursing: Technology Enhancing Student Success  ITOUCH - A Student Engagement and the Learning Experience.  </vt:lpstr>
      <vt:lpstr>Chancellor’s Faculty Technology Innovation Grant </vt:lpstr>
      <vt:lpstr>Licia Clowtis, MSN, APRN-BC, FNP Professor Nursing</vt:lpstr>
      <vt:lpstr>Linking technology with  student success</vt:lpstr>
      <vt:lpstr>Study Design</vt:lpstr>
      <vt:lpstr>Hardware and software</vt:lpstr>
      <vt:lpstr>Initial Student response</vt:lpstr>
      <vt:lpstr>Lessons learned</vt:lpstr>
      <vt:lpstr>For more information</vt:lpstr>
      <vt:lpstr>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Jim Crawford</cp:lastModifiedBy>
  <cp:revision>77</cp:revision>
  <dcterms:created xsi:type="dcterms:W3CDTF">2011-02-22T19:08:06Z</dcterms:created>
  <dcterms:modified xsi:type="dcterms:W3CDTF">2011-02-23T17:01:01Z</dcterms:modified>
</cp:coreProperties>
</file>