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2" r:id="rId4"/>
    <p:sldId id="263" r:id="rId5"/>
    <p:sldId id="264" r:id="rId6"/>
    <p:sldId id="258" r:id="rId7"/>
    <p:sldId id="265" r:id="rId8"/>
    <p:sldId id="266" r:id="rId9"/>
    <p:sldId id="268" r:id="rId10"/>
    <p:sldId id="267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1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4C572-68E0-4DD9-9B3C-557C64CDC54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5B4108-D31E-4F33-BC14-C762D124FCB1}">
      <dgm:prSet phldrT="[Text]"/>
      <dgm:spPr/>
      <dgm:t>
        <a:bodyPr/>
        <a:lstStyle/>
        <a:p>
          <a:r>
            <a:rPr lang="en-US" dirty="0" smtClean="0"/>
            <a:t>Day 1</a:t>
          </a:r>
          <a:endParaRPr lang="en-US" dirty="0"/>
        </a:p>
      </dgm:t>
    </dgm:pt>
    <dgm:pt modelId="{97D2B26E-8961-4C2C-AAE7-A4E5AA1649AF}" type="parTrans" cxnId="{FA2C7C27-FCAB-4963-B841-C6EEF827CC5C}">
      <dgm:prSet/>
      <dgm:spPr/>
      <dgm:t>
        <a:bodyPr/>
        <a:lstStyle/>
        <a:p>
          <a:endParaRPr lang="en-US"/>
        </a:p>
      </dgm:t>
    </dgm:pt>
    <dgm:pt modelId="{61C0FE1E-FD39-42C7-8359-7606837623EE}" type="sibTrans" cxnId="{FA2C7C27-FCAB-4963-B841-C6EEF827CC5C}">
      <dgm:prSet/>
      <dgm:spPr/>
      <dgm:t>
        <a:bodyPr/>
        <a:lstStyle/>
        <a:p>
          <a:endParaRPr lang="en-US"/>
        </a:p>
      </dgm:t>
    </dgm:pt>
    <dgm:pt modelId="{56A2D119-DF20-4D4A-B897-9247BE6A191D}">
      <dgm:prSet phldrT="[Text]"/>
      <dgm:spPr/>
      <dgm:t>
        <a:bodyPr/>
        <a:lstStyle/>
        <a:p>
          <a:r>
            <a:rPr lang="en-US" dirty="0" err="1" smtClean="0"/>
            <a:t>Mediasite</a:t>
          </a:r>
          <a:r>
            <a:rPr lang="en-US" dirty="0" smtClean="0"/>
            <a:t> visual demo</a:t>
          </a:r>
          <a:endParaRPr lang="en-US" dirty="0"/>
        </a:p>
      </dgm:t>
    </dgm:pt>
    <dgm:pt modelId="{9B70EE7B-63FA-4E19-B1FF-794470884C53}" type="parTrans" cxnId="{6AAC7BD9-934B-4729-8FA9-A5C26E5A8D62}">
      <dgm:prSet/>
      <dgm:spPr/>
      <dgm:t>
        <a:bodyPr/>
        <a:lstStyle/>
        <a:p>
          <a:endParaRPr lang="en-US"/>
        </a:p>
      </dgm:t>
    </dgm:pt>
    <dgm:pt modelId="{663B5784-8A66-4E80-B8AA-9375269A4CA4}" type="sibTrans" cxnId="{6AAC7BD9-934B-4729-8FA9-A5C26E5A8D62}">
      <dgm:prSet/>
      <dgm:spPr/>
      <dgm:t>
        <a:bodyPr/>
        <a:lstStyle/>
        <a:p>
          <a:endParaRPr lang="en-US"/>
        </a:p>
      </dgm:t>
    </dgm:pt>
    <dgm:pt modelId="{ED9B608D-B282-40A8-8059-09E9473EDA3B}">
      <dgm:prSet phldrT="[Text]"/>
      <dgm:spPr/>
      <dgm:t>
        <a:bodyPr/>
        <a:lstStyle/>
        <a:p>
          <a:r>
            <a:rPr lang="en-US" dirty="0" smtClean="0"/>
            <a:t>Surveyed potential student interest </a:t>
          </a:r>
          <a:endParaRPr lang="en-US" dirty="0"/>
        </a:p>
      </dgm:t>
    </dgm:pt>
    <dgm:pt modelId="{5AA11EDC-3638-4640-A094-9108A04A4422}" type="parTrans" cxnId="{71831E31-781E-4F6D-877A-0DD9B0F53242}">
      <dgm:prSet/>
      <dgm:spPr/>
      <dgm:t>
        <a:bodyPr/>
        <a:lstStyle/>
        <a:p>
          <a:endParaRPr lang="en-US"/>
        </a:p>
      </dgm:t>
    </dgm:pt>
    <dgm:pt modelId="{8266553C-0F82-4248-A289-04AA655F29CE}" type="sibTrans" cxnId="{71831E31-781E-4F6D-877A-0DD9B0F53242}">
      <dgm:prSet/>
      <dgm:spPr/>
      <dgm:t>
        <a:bodyPr/>
        <a:lstStyle/>
        <a:p>
          <a:endParaRPr lang="en-US"/>
        </a:p>
      </dgm:t>
    </dgm:pt>
    <dgm:pt modelId="{BAD529F2-52E3-422F-A3E6-5B7F8CBEAABE}">
      <dgm:prSet phldrT="[Text]"/>
      <dgm:spPr/>
      <dgm:t>
        <a:bodyPr/>
        <a:lstStyle/>
        <a:p>
          <a:r>
            <a:rPr lang="en-US" dirty="0" smtClean="0"/>
            <a:t>Exam 1</a:t>
          </a:r>
          <a:endParaRPr lang="en-US" dirty="0"/>
        </a:p>
      </dgm:t>
    </dgm:pt>
    <dgm:pt modelId="{BE109108-4817-412D-B60A-ED976E3E2BF6}" type="parTrans" cxnId="{CCC5A458-81AE-4592-876C-2CFE1DB99F12}">
      <dgm:prSet/>
      <dgm:spPr/>
      <dgm:t>
        <a:bodyPr/>
        <a:lstStyle/>
        <a:p>
          <a:endParaRPr lang="en-US"/>
        </a:p>
      </dgm:t>
    </dgm:pt>
    <dgm:pt modelId="{BED04B67-5FBA-4EA5-A219-334EA68B12AC}" type="sibTrans" cxnId="{CCC5A458-81AE-4592-876C-2CFE1DB99F12}">
      <dgm:prSet/>
      <dgm:spPr/>
      <dgm:t>
        <a:bodyPr/>
        <a:lstStyle/>
        <a:p>
          <a:endParaRPr lang="en-US"/>
        </a:p>
      </dgm:t>
    </dgm:pt>
    <dgm:pt modelId="{C6157E72-4BEC-40F2-BAF1-516B6028D2C7}">
      <dgm:prSet phldrT="[Text]"/>
      <dgm:spPr/>
      <dgm:t>
        <a:bodyPr/>
        <a:lstStyle/>
        <a:p>
          <a:r>
            <a:rPr lang="en-US" dirty="0" smtClean="0"/>
            <a:t>Remind students about room change</a:t>
          </a:r>
          <a:endParaRPr lang="en-US" dirty="0"/>
        </a:p>
      </dgm:t>
    </dgm:pt>
    <dgm:pt modelId="{F3FBC1D8-97B9-4898-98BC-9B900F3A6B4C}" type="parTrans" cxnId="{5D7BF152-BA1E-4128-9025-9CF2235360F8}">
      <dgm:prSet/>
      <dgm:spPr/>
      <dgm:t>
        <a:bodyPr/>
        <a:lstStyle/>
        <a:p>
          <a:endParaRPr lang="en-US"/>
        </a:p>
      </dgm:t>
    </dgm:pt>
    <dgm:pt modelId="{C15446DC-3F82-4D03-BE21-65FB22DE7D7F}" type="sibTrans" cxnId="{5D7BF152-BA1E-4128-9025-9CF2235360F8}">
      <dgm:prSet/>
      <dgm:spPr/>
      <dgm:t>
        <a:bodyPr/>
        <a:lstStyle/>
        <a:p>
          <a:endParaRPr lang="en-US"/>
        </a:p>
      </dgm:t>
    </dgm:pt>
    <dgm:pt modelId="{F87D2EDC-14C9-47F3-984A-5B5E15B9727D}">
      <dgm:prSet phldrT="[Text]"/>
      <dgm:spPr/>
      <dgm:t>
        <a:bodyPr/>
        <a:lstStyle/>
        <a:p>
          <a:r>
            <a:rPr lang="en-US" dirty="0" smtClean="0"/>
            <a:t>Remind students about virtual class option</a:t>
          </a:r>
          <a:endParaRPr lang="en-US" dirty="0"/>
        </a:p>
      </dgm:t>
    </dgm:pt>
    <dgm:pt modelId="{168C8362-D857-436E-B159-57F62CBA954E}" type="parTrans" cxnId="{50AE7897-B588-49A1-A215-03ABAE629CCD}">
      <dgm:prSet/>
      <dgm:spPr/>
      <dgm:t>
        <a:bodyPr/>
        <a:lstStyle/>
        <a:p>
          <a:endParaRPr lang="en-US"/>
        </a:p>
      </dgm:t>
    </dgm:pt>
    <dgm:pt modelId="{116E7821-8329-406D-A136-DE355D7D1D78}" type="sibTrans" cxnId="{50AE7897-B588-49A1-A215-03ABAE629CCD}">
      <dgm:prSet/>
      <dgm:spPr/>
      <dgm:t>
        <a:bodyPr/>
        <a:lstStyle/>
        <a:p>
          <a:endParaRPr lang="en-US"/>
        </a:p>
      </dgm:t>
    </dgm:pt>
    <dgm:pt modelId="{BB13DB1D-537C-4415-B1AA-ABCD0A1FE8C3}">
      <dgm:prSet phldrT="[Text]"/>
      <dgm:spPr/>
      <dgm:t>
        <a:bodyPr/>
        <a:lstStyle/>
        <a:p>
          <a:r>
            <a:rPr lang="en-US" dirty="0" smtClean="0"/>
            <a:t>Exam 3</a:t>
          </a:r>
          <a:endParaRPr lang="en-US" dirty="0"/>
        </a:p>
      </dgm:t>
    </dgm:pt>
    <dgm:pt modelId="{699ADB57-8A3D-43B0-95B0-C58F4255C909}" type="parTrans" cxnId="{E528BF07-9934-4345-AF46-6D9D71EF4091}">
      <dgm:prSet/>
      <dgm:spPr/>
      <dgm:t>
        <a:bodyPr/>
        <a:lstStyle/>
        <a:p>
          <a:endParaRPr lang="en-US"/>
        </a:p>
      </dgm:t>
    </dgm:pt>
    <dgm:pt modelId="{9AAF4EE1-97E0-4887-B501-47E50FCA1FDB}" type="sibTrans" cxnId="{E528BF07-9934-4345-AF46-6D9D71EF4091}">
      <dgm:prSet/>
      <dgm:spPr/>
      <dgm:t>
        <a:bodyPr/>
        <a:lstStyle/>
        <a:p>
          <a:endParaRPr lang="en-US"/>
        </a:p>
      </dgm:t>
    </dgm:pt>
    <dgm:pt modelId="{15048F22-33E9-403D-8B04-177BFDBBFC9A}">
      <dgm:prSet phldrT="[Text]"/>
      <dgm:spPr/>
      <dgm:t>
        <a:bodyPr/>
        <a:lstStyle/>
        <a:p>
          <a:r>
            <a:rPr lang="en-US" dirty="0" smtClean="0"/>
            <a:t>Conclude </a:t>
          </a:r>
          <a:r>
            <a:rPr lang="en-US" dirty="0" err="1" smtClean="0"/>
            <a:t>Qualtrics</a:t>
          </a:r>
          <a:r>
            <a:rPr lang="en-US" dirty="0" smtClean="0"/>
            <a:t> surveys, return to original format (final week of class).</a:t>
          </a:r>
          <a:endParaRPr lang="en-US" dirty="0"/>
        </a:p>
      </dgm:t>
    </dgm:pt>
    <dgm:pt modelId="{008FB2C6-2355-4E28-8CFF-F357B0FDA898}" type="parTrans" cxnId="{FE188E79-473B-443F-BB1C-B369B8AC7371}">
      <dgm:prSet/>
      <dgm:spPr/>
      <dgm:t>
        <a:bodyPr/>
        <a:lstStyle/>
        <a:p>
          <a:endParaRPr lang="en-US"/>
        </a:p>
      </dgm:t>
    </dgm:pt>
    <dgm:pt modelId="{268EA9E6-6209-462E-9566-772A3DF6A6AF}" type="sibTrans" cxnId="{FE188E79-473B-443F-BB1C-B369B8AC7371}">
      <dgm:prSet/>
      <dgm:spPr/>
      <dgm:t>
        <a:bodyPr/>
        <a:lstStyle/>
        <a:p>
          <a:endParaRPr lang="en-US"/>
        </a:p>
      </dgm:t>
    </dgm:pt>
    <dgm:pt modelId="{521E9CA1-B74E-4915-B8B5-6A1DDC87638A}" type="pres">
      <dgm:prSet presAssocID="{6C04C572-68E0-4DD9-9B3C-557C64CDC54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DE583E-300E-4F5D-B348-A3FC517C67B4}" type="pres">
      <dgm:prSet presAssocID="{CD5B4108-D31E-4F33-BC14-C762D124FCB1}" presName="composite" presStyleCnt="0"/>
      <dgm:spPr/>
    </dgm:pt>
    <dgm:pt modelId="{416E3216-B06A-47E4-AFCC-4A63180164F7}" type="pres">
      <dgm:prSet presAssocID="{CD5B4108-D31E-4F33-BC14-C762D124FC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77CD0-758C-4CD5-A8F7-C882C9DAEE22}" type="pres">
      <dgm:prSet presAssocID="{CD5B4108-D31E-4F33-BC14-C762D124FC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27B06-A1E9-47FF-8F11-D4F8BADE7596}" type="pres">
      <dgm:prSet presAssocID="{61C0FE1E-FD39-42C7-8359-7606837623EE}" presName="sp" presStyleCnt="0"/>
      <dgm:spPr/>
    </dgm:pt>
    <dgm:pt modelId="{D0546151-3E77-4924-8189-21767AFFDAFA}" type="pres">
      <dgm:prSet presAssocID="{BAD529F2-52E3-422F-A3E6-5B7F8CBEAABE}" presName="composite" presStyleCnt="0"/>
      <dgm:spPr/>
    </dgm:pt>
    <dgm:pt modelId="{41C18756-12A0-4706-ADF8-3056708C47E6}" type="pres">
      <dgm:prSet presAssocID="{BAD529F2-52E3-422F-A3E6-5B7F8CBEAAB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169C4-C678-4F82-BAA2-2B51662AE5CC}" type="pres">
      <dgm:prSet presAssocID="{BAD529F2-52E3-422F-A3E6-5B7F8CBEAAB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819375-EF14-4593-99AC-94535BB09AAB}" type="pres">
      <dgm:prSet presAssocID="{BED04B67-5FBA-4EA5-A219-334EA68B12AC}" presName="sp" presStyleCnt="0"/>
      <dgm:spPr/>
    </dgm:pt>
    <dgm:pt modelId="{F9403C42-FE48-40BA-9A9F-1DCA4EE99F7E}" type="pres">
      <dgm:prSet presAssocID="{BB13DB1D-537C-4415-B1AA-ABCD0A1FE8C3}" presName="composite" presStyleCnt="0"/>
      <dgm:spPr/>
    </dgm:pt>
    <dgm:pt modelId="{D4A6E7A1-B306-4C51-9878-F5D2E4EB7963}" type="pres">
      <dgm:prSet presAssocID="{BB13DB1D-537C-4415-B1AA-ABCD0A1FE8C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81A46-463D-40FC-8EE2-E7564AAC5DC0}" type="pres">
      <dgm:prSet presAssocID="{BB13DB1D-537C-4415-B1AA-ABCD0A1FE8C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7BF152-BA1E-4128-9025-9CF2235360F8}" srcId="{BAD529F2-52E3-422F-A3E6-5B7F8CBEAABE}" destId="{C6157E72-4BEC-40F2-BAF1-516B6028D2C7}" srcOrd="0" destOrd="0" parTransId="{F3FBC1D8-97B9-4898-98BC-9B900F3A6B4C}" sibTransId="{C15446DC-3F82-4D03-BE21-65FB22DE7D7F}"/>
    <dgm:cxn modelId="{FA2C7C27-FCAB-4963-B841-C6EEF827CC5C}" srcId="{6C04C572-68E0-4DD9-9B3C-557C64CDC549}" destId="{CD5B4108-D31E-4F33-BC14-C762D124FCB1}" srcOrd="0" destOrd="0" parTransId="{97D2B26E-8961-4C2C-AAE7-A4E5AA1649AF}" sibTransId="{61C0FE1E-FD39-42C7-8359-7606837623EE}"/>
    <dgm:cxn modelId="{EEA0ACA4-A966-4F00-9969-A8D9E38DF140}" type="presOf" srcId="{ED9B608D-B282-40A8-8059-09E9473EDA3B}" destId="{0FD77CD0-758C-4CD5-A8F7-C882C9DAEE22}" srcOrd="0" destOrd="1" presId="urn:microsoft.com/office/officeart/2005/8/layout/chevron2"/>
    <dgm:cxn modelId="{46EE7D9D-9B82-4208-B51F-F3F75157E68D}" type="presOf" srcId="{F87D2EDC-14C9-47F3-984A-5B5E15B9727D}" destId="{CCA169C4-C678-4F82-BAA2-2B51662AE5CC}" srcOrd="0" destOrd="1" presId="urn:microsoft.com/office/officeart/2005/8/layout/chevron2"/>
    <dgm:cxn modelId="{71831E31-781E-4F6D-877A-0DD9B0F53242}" srcId="{CD5B4108-D31E-4F33-BC14-C762D124FCB1}" destId="{ED9B608D-B282-40A8-8059-09E9473EDA3B}" srcOrd="1" destOrd="0" parTransId="{5AA11EDC-3638-4640-A094-9108A04A4422}" sibTransId="{8266553C-0F82-4248-A289-04AA655F29CE}"/>
    <dgm:cxn modelId="{DE508245-6274-4A4A-8FEB-8007A3AFB002}" type="presOf" srcId="{15048F22-33E9-403D-8B04-177BFDBBFC9A}" destId="{28781A46-463D-40FC-8EE2-E7564AAC5DC0}" srcOrd="0" destOrd="0" presId="urn:microsoft.com/office/officeart/2005/8/layout/chevron2"/>
    <dgm:cxn modelId="{6AAC7BD9-934B-4729-8FA9-A5C26E5A8D62}" srcId="{CD5B4108-D31E-4F33-BC14-C762D124FCB1}" destId="{56A2D119-DF20-4D4A-B897-9247BE6A191D}" srcOrd="0" destOrd="0" parTransId="{9B70EE7B-63FA-4E19-B1FF-794470884C53}" sibTransId="{663B5784-8A66-4E80-B8AA-9375269A4CA4}"/>
    <dgm:cxn modelId="{7C2C2567-ADEF-4861-97D5-0A44724FBF83}" type="presOf" srcId="{C6157E72-4BEC-40F2-BAF1-516B6028D2C7}" destId="{CCA169C4-C678-4F82-BAA2-2B51662AE5CC}" srcOrd="0" destOrd="0" presId="urn:microsoft.com/office/officeart/2005/8/layout/chevron2"/>
    <dgm:cxn modelId="{43BD21D0-CB67-4DF0-A245-A5BA8E017533}" type="presOf" srcId="{BB13DB1D-537C-4415-B1AA-ABCD0A1FE8C3}" destId="{D4A6E7A1-B306-4C51-9878-F5D2E4EB7963}" srcOrd="0" destOrd="0" presId="urn:microsoft.com/office/officeart/2005/8/layout/chevron2"/>
    <dgm:cxn modelId="{CCC5A458-81AE-4592-876C-2CFE1DB99F12}" srcId="{6C04C572-68E0-4DD9-9B3C-557C64CDC549}" destId="{BAD529F2-52E3-422F-A3E6-5B7F8CBEAABE}" srcOrd="1" destOrd="0" parTransId="{BE109108-4817-412D-B60A-ED976E3E2BF6}" sibTransId="{BED04B67-5FBA-4EA5-A219-334EA68B12AC}"/>
    <dgm:cxn modelId="{FE188E79-473B-443F-BB1C-B369B8AC7371}" srcId="{BB13DB1D-537C-4415-B1AA-ABCD0A1FE8C3}" destId="{15048F22-33E9-403D-8B04-177BFDBBFC9A}" srcOrd="0" destOrd="0" parTransId="{008FB2C6-2355-4E28-8CFF-F357B0FDA898}" sibTransId="{268EA9E6-6209-462E-9566-772A3DF6A6AF}"/>
    <dgm:cxn modelId="{CD4F1C9F-0213-4296-B4E8-D9B68860D4F9}" type="presOf" srcId="{6C04C572-68E0-4DD9-9B3C-557C64CDC549}" destId="{521E9CA1-B74E-4915-B8B5-6A1DDC87638A}" srcOrd="0" destOrd="0" presId="urn:microsoft.com/office/officeart/2005/8/layout/chevron2"/>
    <dgm:cxn modelId="{3D41AF62-1E91-4ACD-B683-AE7926023253}" type="presOf" srcId="{BAD529F2-52E3-422F-A3E6-5B7F8CBEAABE}" destId="{41C18756-12A0-4706-ADF8-3056708C47E6}" srcOrd="0" destOrd="0" presId="urn:microsoft.com/office/officeart/2005/8/layout/chevron2"/>
    <dgm:cxn modelId="{7DB4AC6F-47BB-44C3-AD66-FB7D0EBB5219}" type="presOf" srcId="{CD5B4108-D31E-4F33-BC14-C762D124FCB1}" destId="{416E3216-B06A-47E4-AFCC-4A63180164F7}" srcOrd="0" destOrd="0" presId="urn:microsoft.com/office/officeart/2005/8/layout/chevron2"/>
    <dgm:cxn modelId="{50AE7897-B588-49A1-A215-03ABAE629CCD}" srcId="{BAD529F2-52E3-422F-A3E6-5B7F8CBEAABE}" destId="{F87D2EDC-14C9-47F3-984A-5B5E15B9727D}" srcOrd="1" destOrd="0" parTransId="{168C8362-D857-436E-B159-57F62CBA954E}" sibTransId="{116E7821-8329-406D-A136-DE355D7D1D78}"/>
    <dgm:cxn modelId="{E528BF07-9934-4345-AF46-6D9D71EF4091}" srcId="{6C04C572-68E0-4DD9-9B3C-557C64CDC549}" destId="{BB13DB1D-537C-4415-B1AA-ABCD0A1FE8C3}" srcOrd="2" destOrd="0" parTransId="{699ADB57-8A3D-43B0-95B0-C58F4255C909}" sibTransId="{9AAF4EE1-97E0-4887-B501-47E50FCA1FDB}"/>
    <dgm:cxn modelId="{BF77CFBF-460A-44AD-95CF-8B456C474384}" type="presOf" srcId="{56A2D119-DF20-4D4A-B897-9247BE6A191D}" destId="{0FD77CD0-758C-4CD5-A8F7-C882C9DAEE22}" srcOrd="0" destOrd="0" presId="urn:microsoft.com/office/officeart/2005/8/layout/chevron2"/>
    <dgm:cxn modelId="{31453E70-0289-4DD9-A742-7AF44370DF7E}" type="presParOf" srcId="{521E9CA1-B74E-4915-B8B5-6A1DDC87638A}" destId="{3EDE583E-300E-4F5D-B348-A3FC517C67B4}" srcOrd="0" destOrd="0" presId="urn:microsoft.com/office/officeart/2005/8/layout/chevron2"/>
    <dgm:cxn modelId="{A82987AC-9CA2-445F-AD9E-76DC021D4E50}" type="presParOf" srcId="{3EDE583E-300E-4F5D-B348-A3FC517C67B4}" destId="{416E3216-B06A-47E4-AFCC-4A63180164F7}" srcOrd="0" destOrd="0" presId="urn:microsoft.com/office/officeart/2005/8/layout/chevron2"/>
    <dgm:cxn modelId="{7088E95C-D0FF-4138-8184-B5FE541D7E3E}" type="presParOf" srcId="{3EDE583E-300E-4F5D-B348-A3FC517C67B4}" destId="{0FD77CD0-758C-4CD5-A8F7-C882C9DAEE22}" srcOrd="1" destOrd="0" presId="urn:microsoft.com/office/officeart/2005/8/layout/chevron2"/>
    <dgm:cxn modelId="{14CE9C4C-1CF4-495C-9737-C32253E37EE3}" type="presParOf" srcId="{521E9CA1-B74E-4915-B8B5-6A1DDC87638A}" destId="{1E127B06-A1E9-47FF-8F11-D4F8BADE7596}" srcOrd="1" destOrd="0" presId="urn:microsoft.com/office/officeart/2005/8/layout/chevron2"/>
    <dgm:cxn modelId="{D649D95C-6E2C-4428-8D7A-A01535103B41}" type="presParOf" srcId="{521E9CA1-B74E-4915-B8B5-6A1DDC87638A}" destId="{D0546151-3E77-4924-8189-21767AFFDAFA}" srcOrd="2" destOrd="0" presId="urn:microsoft.com/office/officeart/2005/8/layout/chevron2"/>
    <dgm:cxn modelId="{73D6B233-5F46-423D-899D-3D4EC44F3C16}" type="presParOf" srcId="{D0546151-3E77-4924-8189-21767AFFDAFA}" destId="{41C18756-12A0-4706-ADF8-3056708C47E6}" srcOrd="0" destOrd="0" presId="urn:microsoft.com/office/officeart/2005/8/layout/chevron2"/>
    <dgm:cxn modelId="{EBD1A285-20FA-4BD1-B2D9-6D974C88D834}" type="presParOf" srcId="{D0546151-3E77-4924-8189-21767AFFDAFA}" destId="{CCA169C4-C678-4F82-BAA2-2B51662AE5CC}" srcOrd="1" destOrd="0" presId="urn:microsoft.com/office/officeart/2005/8/layout/chevron2"/>
    <dgm:cxn modelId="{955F5394-7AD2-458D-A805-E54589B88EB5}" type="presParOf" srcId="{521E9CA1-B74E-4915-B8B5-6A1DDC87638A}" destId="{87819375-EF14-4593-99AC-94535BB09AAB}" srcOrd="3" destOrd="0" presId="urn:microsoft.com/office/officeart/2005/8/layout/chevron2"/>
    <dgm:cxn modelId="{1A3E891F-19D0-4AD6-912D-EB33B777C4F7}" type="presParOf" srcId="{521E9CA1-B74E-4915-B8B5-6A1DDC87638A}" destId="{F9403C42-FE48-40BA-9A9F-1DCA4EE99F7E}" srcOrd="4" destOrd="0" presId="urn:microsoft.com/office/officeart/2005/8/layout/chevron2"/>
    <dgm:cxn modelId="{551024B6-27B9-4B52-A9B1-C1F84FDD64B0}" type="presParOf" srcId="{F9403C42-FE48-40BA-9A9F-1DCA4EE99F7E}" destId="{D4A6E7A1-B306-4C51-9878-F5D2E4EB7963}" srcOrd="0" destOrd="0" presId="urn:microsoft.com/office/officeart/2005/8/layout/chevron2"/>
    <dgm:cxn modelId="{99BE7733-6EF9-4761-B947-5480C36E3B22}" type="presParOf" srcId="{F9403C42-FE48-40BA-9A9F-1DCA4EE99F7E}" destId="{28781A46-463D-40FC-8EE2-E7564AAC5D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04C572-68E0-4DD9-9B3C-557C64CDC54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5B4108-D31E-4F33-BC14-C762D124FCB1}">
      <dgm:prSet phldrT="[Text]"/>
      <dgm:spPr/>
      <dgm:t>
        <a:bodyPr/>
        <a:lstStyle/>
        <a:p>
          <a:r>
            <a:rPr lang="en-US" dirty="0" smtClean="0"/>
            <a:t>Day 1</a:t>
          </a:r>
          <a:endParaRPr lang="en-US" dirty="0"/>
        </a:p>
      </dgm:t>
    </dgm:pt>
    <dgm:pt modelId="{97D2B26E-8961-4C2C-AAE7-A4E5AA1649AF}" type="parTrans" cxnId="{FA2C7C27-FCAB-4963-B841-C6EEF827CC5C}">
      <dgm:prSet/>
      <dgm:spPr/>
      <dgm:t>
        <a:bodyPr/>
        <a:lstStyle/>
        <a:p>
          <a:endParaRPr lang="en-US"/>
        </a:p>
      </dgm:t>
    </dgm:pt>
    <dgm:pt modelId="{61C0FE1E-FD39-42C7-8359-7606837623EE}" type="sibTrans" cxnId="{FA2C7C27-FCAB-4963-B841-C6EEF827CC5C}">
      <dgm:prSet/>
      <dgm:spPr/>
      <dgm:t>
        <a:bodyPr/>
        <a:lstStyle/>
        <a:p>
          <a:endParaRPr lang="en-US"/>
        </a:p>
      </dgm:t>
    </dgm:pt>
    <dgm:pt modelId="{56A2D119-DF20-4D4A-B897-9247BE6A191D}">
      <dgm:prSet phldrT="[Text]"/>
      <dgm:spPr/>
      <dgm:t>
        <a:bodyPr/>
        <a:lstStyle/>
        <a:p>
          <a:r>
            <a:rPr lang="en-US" dirty="0" err="1" smtClean="0"/>
            <a:t>Mediasite</a:t>
          </a:r>
          <a:r>
            <a:rPr lang="en-US" dirty="0" smtClean="0"/>
            <a:t> visual demo</a:t>
          </a:r>
          <a:endParaRPr lang="en-US" dirty="0"/>
        </a:p>
      </dgm:t>
    </dgm:pt>
    <dgm:pt modelId="{9B70EE7B-63FA-4E19-B1FF-794470884C53}" type="parTrans" cxnId="{6AAC7BD9-934B-4729-8FA9-A5C26E5A8D62}">
      <dgm:prSet/>
      <dgm:spPr/>
      <dgm:t>
        <a:bodyPr/>
        <a:lstStyle/>
        <a:p>
          <a:endParaRPr lang="en-US"/>
        </a:p>
      </dgm:t>
    </dgm:pt>
    <dgm:pt modelId="{663B5784-8A66-4E80-B8AA-9375269A4CA4}" type="sibTrans" cxnId="{6AAC7BD9-934B-4729-8FA9-A5C26E5A8D62}">
      <dgm:prSet/>
      <dgm:spPr/>
      <dgm:t>
        <a:bodyPr/>
        <a:lstStyle/>
        <a:p>
          <a:endParaRPr lang="en-US"/>
        </a:p>
      </dgm:t>
    </dgm:pt>
    <dgm:pt modelId="{ED9B608D-B282-40A8-8059-09E9473EDA3B}">
      <dgm:prSet phldrT="[Text]"/>
      <dgm:spPr/>
      <dgm:t>
        <a:bodyPr/>
        <a:lstStyle/>
        <a:p>
          <a:r>
            <a:rPr lang="en-US" dirty="0" smtClean="0"/>
            <a:t>Surveyed </a:t>
          </a:r>
          <a:r>
            <a:rPr lang="en-US" dirty="0" smtClean="0"/>
            <a:t>student interest / ZTPI scale</a:t>
          </a:r>
          <a:endParaRPr lang="en-US" dirty="0"/>
        </a:p>
      </dgm:t>
    </dgm:pt>
    <dgm:pt modelId="{5AA11EDC-3638-4640-A094-9108A04A4422}" type="parTrans" cxnId="{71831E31-781E-4F6D-877A-0DD9B0F53242}">
      <dgm:prSet/>
      <dgm:spPr/>
      <dgm:t>
        <a:bodyPr/>
        <a:lstStyle/>
        <a:p>
          <a:endParaRPr lang="en-US"/>
        </a:p>
      </dgm:t>
    </dgm:pt>
    <dgm:pt modelId="{8266553C-0F82-4248-A289-04AA655F29CE}" type="sibTrans" cxnId="{71831E31-781E-4F6D-877A-0DD9B0F53242}">
      <dgm:prSet/>
      <dgm:spPr/>
      <dgm:t>
        <a:bodyPr/>
        <a:lstStyle/>
        <a:p>
          <a:endParaRPr lang="en-US"/>
        </a:p>
      </dgm:t>
    </dgm:pt>
    <dgm:pt modelId="{BAD529F2-52E3-422F-A3E6-5B7F8CBEAABE}">
      <dgm:prSet phldrT="[Text]"/>
      <dgm:spPr/>
      <dgm:t>
        <a:bodyPr/>
        <a:lstStyle/>
        <a:p>
          <a:endParaRPr lang="en-US" dirty="0"/>
        </a:p>
      </dgm:t>
    </dgm:pt>
    <dgm:pt modelId="{BE109108-4817-412D-B60A-ED976E3E2BF6}" type="parTrans" cxnId="{CCC5A458-81AE-4592-876C-2CFE1DB99F12}">
      <dgm:prSet/>
      <dgm:spPr/>
      <dgm:t>
        <a:bodyPr/>
        <a:lstStyle/>
        <a:p>
          <a:endParaRPr lang="en-US"/>
        </a:p>
      </dgm:t>
    </dgm:pt>
    <dgm:pt modelId="{BED04B67-5FBA-4EA5-A219-334EA68B12AC}" type="sibTrans" cxnId="{CCC5A458-81AE-4592-876C-2CFE1DB99F12}">
      <dgm:prSet/>
      <dgm:spPr/>
      <dgm:t>
        <a:bodyPr/>
        <a:lstStyle/>
        <a:p>
          <a:endParaRPr lang="en-US"/>
        </a:p>
      </dgm:t>
    </dgm:pt>
    <dgm:pt modelId="{BB13DB1D-537C-4415-B1AA-ABCD0A1FE8C3}">
      <dgm:prSet phldrT="[Text]"/>
      <dgm:spPr/>
      <dgm:t>
        <a:bodyPr/>
        <a:lstStyle/>
        <a:p>
          <a:r>
            <a:rPr lang="en-US" dirty="0" smtClean="0"/>
            <a:t>Exam 3</a:t>
          </a:r>
          <a:endParaRPr lang="en-US" dirty="0"/>
        </a:p>
      </dgm:t>
    </dgm:pt>
    <dgm:pt modelId="{699ADB57-8A3D-43B0-95B0-C58F4255C909}" type="parTrans" cxnId="{E528BF07-9934-4345-AF46-6D9D71EF4091}">
      <dgm:prSet/>
      <dgm:spPr/>
      <dgm:t>
        <a:bodyPr/>
        <a:lstStyle/>
        <a:p>
          <a:endParaRPr lang="en-US"/>
        </a:p>
      </dgm:t>
    </dgm:pt>
    <dgm:pt modelId="{9AAF4EE1-97E0-4887-B501-47E50FCA1FDB}" type="sibTrans" cxnId="{E528BF07-9934-4345-AF46-6D9D71EF4091}">
      <dgm:prSet/>
      <dgm:spPr/>
      <dgm:t>
        <a:bodyPr/>
        <a:lstStyle/>
        <a:p>
          <a:endParaRPr lang="en-US"/>
        </a:p>
      </dgm:t>
    </dgm:pt>
    <dgm:pt modelId="{15048F22-33E9-403D-8B04-177BFDBBFC9A}">
      <dgm:prSet phldrT="[Text]"/>
      <dgm:spPr/>
      <dgm:t>
        <a:bodyPr/>
        <a:lstStyle/>
        <a:p>
          <a:r>
            <a:rPr lang="en-US" dirty="0" smtClean="0"/>
            <a:t>Return </a:t>
          </a:r>
          <a:r>
            <a:rPr lang="en-US" dirty="0" smtClean="0"/>
            <a:t>to original format (final week of class).</a:t>
          </a:r>
          <a:endParaRPr lang="en-US" dirty="0"/>
        </a:p>
      </dgm:t>
    </dgm:pt>
    <dgm:pt modelId="{008FB2C6-2355-4E28-8CFF-F357B0FDA898}" type="parTrans" cxnId="{FE188E79-473B-443F-BB1C-B369B8AC7371}">
      <dgm:prSet/>
      <dgm:spPr/>
      <dgm:t>
        <a:bodyPr/>
        <a:lstStyle/>
        <a:p>
          <a:endParaRPr lang="en-US"/>
        </a:p>
      </dgm:t>
    </dgm:pt>
    <dgm:pt modelId="{268EA9E6-6209-462E-9566-772A3DF6A6AF}" type="sibTrans" cxnId="{FE188E79-473B-443F-BB1C-B369B8AC7371}">
      <dgm:prSet/>
      <dgm:spPr/>
      <dgm:t>
        <a:bodyPr/>
        <a:lstStyle/>
        <a:p>
          <a:endParaRPr lang="en-US"/>
        </a:p>
      </dgm:t>
    </dgm:pt>
    <dgm:pt modelId="{884C9B74-06F7-4B4B-AB7C-0173337D2352}">
      <dgm:prSet phldrT="[Text]"/>
      <dgm:spPr/>
      <dgm:t>
        <a:bodyPr/>
        <a:lstStyle/>
        <a:p>
          <a:r>
            <a:rPr lang="en-US" dirty="0" smtClean="0"/>
            <a:t>Directed students to </a:t>
          </a:r>
          <a:r>
            <a:rPr lang="en-US" dirty="0" err="1" smtClean="0"/>
            <a:t>Mediasite</a:t>
          </a:r>
          <a:r>
            <a:rPr lang="en-US" dirty="0" smtClean="0"/>
            <a:t> room </a:t>
          </a:r>
          <a:endParaRPr lang="en-US" dirty="0"/>
        </a:p>
      </dgm:t>
    </dgm:pt>
    <dgm:pt modelId="{AD8DD544-43EF-4276-B626-D8E277B4CEC5}" type="parTrans" cxnId="{FB96B5ED-FF8A-404C-A2DC-06496EFBB3F5}">
      <dgm:prSet/>
      <dgm:spPr/>
      <dgm:t>
        <a:bodyPr/>
        <a:lstStyle/>
        <a:p>
          <a:endParaRPr lang="en-US"/>
        </a:p>
      </dgm:t>
    </dgm:pt>
    <dgm:pt modelId="{C271D9C4-D9CE-4110-812A-F8F1E906010C}" type="sibTrans" cxnId="{FB96B5ED-FF8A-404C-A2DC-06496EFBB3F5}">
      <dgm:prSet/>
      <dgm:spPr/>
      <dgm:t>
        <a:bodyPr/>
        <a:lstStyle/>
        <a:p>
          <a:endParaRPr lang="en-US"/>
        </a:p>
      </dgm:t>
    </dgm:pt>
    <dgm:pt modelId="{2A8ACC30-AC35-4C6F-8D7D-A102EE537B7F}">
      <dgm:prSet phldrT="[Text]"/>
      <dgm:spPr/>
      <dgm:t>
        <a:bodyPr/>
        <a:lstStyle/>
        <a:p>
          <a:r>
            <a:rPr lang="en-US" dirty="0" smtClean="0"/>
            <a:t>Surveyed students</a:t>
          </a:r>
          <a:endParaRPr lang="en-US" dirty="0"/>
        </a:p>
      </dgm:t>
    </dgm:pt>
    <dgm:pt modelId="{616996B6-BFE3-4270-9CBD-22ADDC0FF839}" type="parTrans" cxnId="{9CCAEC36-A21F-46CF-B61C-4D823D792FB5}">
      <dgm:prSet/>
      <dgm:spPr/>
      <dgm:t>
        <a:bodyPr/>
        <a:lstStyle/>
        <a:p>
          <a:endParaRPr lang="en-US"/>
        </a:p>
      </dgm:t>
    </dgm:pt>
    <dgm:pt modelId="{B6058620-67FF-4804-9AB7-3BA73A7F97C4}" type="sibTrans" cxnId="{9CCAEC36-A21F-46CF-B61C-4D823D792FB5}">
      <dgm:prSet/>
      <dgm:spPr/>
      <dgm:t>
        <a:bodyPr/>
        <a:lstStyle/>
        <a:p>
          <a:endParaRPr lang="en-US"/>
        </a:p>
      </dgm:t>
    </dgm:pt>
    <dgm:pt modelId="{521E9CA1-B74E-4915-B8B5-6A1DDC87638A}" type="pres">
      <dgm:prSet presAssocID="{6C04C572-68E0-4DD9-9B3C-557C64CDC54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DE583E-300E-4F5D-B348-A3FC517C67B4}" type="pres">
      <dgm:prSet presAssocID="{CD5B4108-D31E-4F33-BC14-C762D124FCB1}" presName="composite" presStyleCnt="0"/>
      <dgm:spPr/>
    </dgm:pt>
    <dgm:pt modelId="{416E3216-B06A-47E4-AFCC-4A63180164F7}" type="pres">
      <dgm:prSet presAssocID="{CD5B4108-D31E-4F33-BC14-C762D124FC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77CD0-758C-4CD5-A8F7-C882C9DAEE22}" type="pres">
      <dgm:prSet presAssocID="{CD5B4108-D31E-4F33-BC14-C762D124FCB1}" presName="descendantText" presStyleLbl="alignAcc1" presStyleIdx="0" presStyleCnt="3" custScaleY="1451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27B06-A1E9-47FF-8F11-D4F8BADE7596}" type="pres">
      <dgm:prSet presAssocID="{61C0FE1E-FD39-42C7-8359-7606837623EE}" presName="sp" presStyleCnt="0"/>
      <dgm:spPr/>
    </dgm:pt>
    <dgm:pt modelId="{D0546151-3E77-4924-8189-21767AFFDAFA}" type="pres">
      <dgm:prSet presAssocID="{BAD529F2-52E3-422F-A3E6-5B7F8CBEAABE}" presName="composite" presStyleCnt="0"/>
      <dgm:spPr/>
    </dgm:pt>
    <dgm:pt modelId="{41C18756-12A0-4706-ADF8-3056708C47E6}" type="pres">
      <dgm:prSet presAssocID="{BAD529F2-52E3-422F-A3E6-5B7F8CBEAAB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169C4-C678-4F82-BAA2-2B51662AE5CC}" type="pres">
      <dgm:prSet presAssocID="{BAD529F2-52E3-422F-A3E6-5B7F8CBEAABE}" presName="descendantText" presStyleLbl="alignAcc1" presStyleIdx="1" presStyleCnt="3" custScaleY="22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819375-EF14-4593-99AC-94535BB09AAB}" type="pres">
      <dgm:prSet presAssocID="{BED04B67-5FBA-4EA5-A219-334EA68B12AC}" presName="sp" presStyleCnt="0"/>
      <dgm:spPr/>
    </dgm:pt>
    <dgm:pt modelId="{F9403C42-FE48-40BA-9A9F-1DCA4EE99F7E}" type="pres">
      <dgm:prSet presAssocID="{BB13DB1D-537C-4415-B1AA-ABCD0A1FE8C3}" presName="composite" presStyleCnt="0"/>
      <dgm:spPr/>
    </dgm:pt>
    <dgm:pt modelId="{D4A6E7A1-B306-4C51-9878-F5D2E4EB7963}" type="pres">
      <dgm:prSet presAssocID="{BB13DB1D-537C-4415-B1AA-ABCD0A1FE8C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81A46-463D-40FC-8EE2-E7564AAC5DC0}" type="pres">
      <dgm:prSet presAssocID="{BB13DB1D-537C-4415-B1AA-ABCD0A1FE8C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E78A6B-41E7-473F-B18D-21043A75B5A5}" type="presOf" srcId="{15048F22-33E9-403D-8B04-177BFDBBFC9A}" destId="{28781A46-463D-40FC-8EE2-E7564AAC5DC0}" srcOrd="0" destOrd="0" presId="urn:microsoft.com/office/officeart/2005/8/layout/chevron2"/>
    <dgm:cxn modelId="{F30CD3DA-F87F-4C5B-BD4B-F667AEF0D7FD}" type="presOf" srcId="{56A2D119-DF20-4D4A-B897-9247BE6A191D}" destId="{0FD77CD0-758C-4CD5-A8F7-C882C9DAEE22}" srcOrd="0" destOrd="0" presId="urn:microsoft.com/office/officeart/2005/8/layout/chevron2"/>
    <dgm:cxn modelId="{CCC5A458-81AE-4592-876C-2CFE1DB99F12}" srcId="{6C04C572-68E0-4DD9-9B3C-557C64CDC549}" destId="{BAD529F2-52E3-422F-A3E6-5B7F8CBEAABE}" srcOrd="1" destOrd="0" parTransId="{BE109108-4817-412D-B60A-ED976E3E2BF6}" sibTransId="{BED04B67-5FBA-4EA5-A219-334EA68B12AC}"/>
    <dgm:cxn modelId="{FA2C7C27-FCAB-4963-B841-C6EEF827CC5C}" srcId="{6C04C572-68E0-4DD9-9B3C-557C64CDC549}" destId="{CD5B4108-D31E-4F33-BC14-C762D124FCB1}" srcOrd="0" destOrd="0" parTransId="{97D2B26E-8961-4C2C-AAE7-A4E5AA1649AF}" sibTransId="{61C0FE1E-FD39-42C7-8359-7606837623EE}"/>
    <dgm:cxn modelId="{71831E31-781E-4F6D-877A-0DD9B0F53242}" srcId="{CD5B4108-D31E-4F33-BC14-C762D124FCB1}" destId="{ED9B608D-B282-40A8-8059-09E9473EDA3B}" srcOrd="1" destOrd="0" parTransId="{5AA11EDC-3638-4640-A094-9108A04A4422}" sibTransId="{8266553C-0F82-4248-A289-04AA655F29CE}"/>
    <dgm:cxn modelId="{FB96B5ED-FF8A-404C-A2DC-06496EFBB3F5}" srcId="{CD5B4108-D31E-4F33-BC14-C762D124FCB1}" destId="{884C9B74-06F7-4B4B-AB7C-0173337D2352}" srcOrd="2" destOrd="0" parTransId="{AD8DD544-43EF-4276-B626-D8E277B4CEC5}" sibTransId="{C271D9C4-D9CE-4110-812A-F8F1E906010C}"/>
    <dgm:cxn modelId="{9DF2A3DC-65E7-4DC4-98FE-3ED8DE39817D}" type="presOf" srcId="{BAD529F2-52E3-422F-A3E6-5B7F8CBEAABE}" destId="{41C18756-12A0-4706-ADF8-3056708C47E6}" srcOrd="0" destOrd="0" presId="urn:microsoft.com/office/officeart/2005/8/layout/chevron2"/>
    <dgm:cxn modelId="{745A1A9B-2D6C-4A73-A7B5-895DF87E5C25}" type="presOf" srcId="{6C04C572-68E0-4DD9-9B3C-557C64CDC549}" destId="{521E9CA1-B74E-4915-B8B5-6A1DDC87638A}" srcOrd="0" destOrd="0" presId="urn:microsoft.com/office/officeart/2005/8/layout/chevron2"/>
    <dgm:cxn modelId="{FE188E79-473B-443F-BB1C-B369B8AC7371}" srcId="{BB13DB1D-537C-4415-B1AA-ABCD0A1FE8C3}" destId="{15048F22-33E9-403D-8B04-177BFDBBFC9A}" srcOrd="0" destOrd="0" parTransId="{008FB2C6-2355-4E28-8CFF-F357B0FDA898}" sibTransId="{268EA9E6-6209-462E-9566-772A3DF6A6AF}"/>
    <dgm:cxn modelId="{6AAC7BD9-934B-4729-8FA9-A5C26E5A8D62}" srcId="{CD5B4108-D31E-4F33-BC14-C762D124FCB1}" destId="{56A2D119-DF20-4D4A-B897-9247BE6A191D}" srcOrd="0" destOrd="0" parTransId="{9B70EE7B-63FA-4E19-B1FF-794470884C53}" sibTransId="{663B5784-8A66-4E80-B8AA-9375269A4CA4}"/>
    <dgm:cxn modelId="{E528BF07-9934-4345-AF46-6D9D71EF4091}" srcId="{6C04C572-68E0-4DD9-9B3C-557C64CDC549}" destId="{BB13DB1D-537C-4415-B1AA-ABCD0A1FE8C3}" srcOrd="2" destOrd="0" parTransId="{699ADB57-8A3D-43B0-95B0-C58F4255C909}" sibTransId="{9AAF4EE1-97E0-4887-B501-47E50FCA1FDB}"/>
    <dgm:cxn modelId="{12091A3B-27EE-445E-8998-EB0A6F7B7819}" type="presOf" srcId="{2A8ACC30-AC35-4C6F-8D7D-A102EE537B7F}" destId="{28781A46-463D-40FC-8EE2-E7564AAC5DC0}" srcOrd="0" destOrd="1" presId="urn:microsoft.com/office/officeart/2005/8/layout/chevron2"/>
    <dgm:cxn modelId="{380AF87B-0F3E-4A11-AD04-1F7AA2B093C3}" type="presOf" srcId="{CD5B4108-D31E-4F33-BC14-C762D124FCB1}" destId="{416E3216-B06A-47E4-AFCC-4A63180164F7}" srcOrd="0" destOrd="0" presId="urn:microsoft.com/office/officeart/2005/8/layout/chevron2"/>
    <dgm:cxn modelId="{F759ECF5-7DD0-4874-85C8-56568CCD79BC}" type="presOf" srcId="{884C9B74-06F7-4B4B-AB7C-0173337D2352}" destId="{0FD77CD0-758C-4CD5-A8F7-C882C9DAEE22}" srcOrd="0" destOrd="2" presId="urn:microsoft.com/office/officeart/2005/8/layout/chevron2"/>
    <dgm:cxn modelId="{BCC4E73C-2546-4368-A7CC-B85B41003C67}" type="presOf" srcId="{ED9B608D-B282-40A8-8059-09E9473EDA3B}" destId="{0FD77CD0-758C-4CD5-A8F7-C882C9DAEE22}" srcOrd="0" destOrd="1" presId="urn:microsoft.com/office/officeart/2005/8/layout/chevron2"/>
    <dgm:cxn modelId="{9CCAEC36-A21F-46CF-B61C-4D823D792FB5}" srcId="{BB13DB1D-537C-4415-B1AA-ABCD0A1FE8C3}" destId="{2A8ACC30-AC35-4C6F-8D7D-A102EE537B7F}" srcOrd="1" destOrd="0" parTransId="{616996B6-BFE3-4270-9CBD-22ADDC0FF839}" sibTransId="{B6058620-67FF-4804-9AB7-3BA73A7F97C4}"/>
    <dgm:cxn modelId="{C6EB1686-83F1-4676-A707-A1AEED185764}" type="presOf" srcId="{BB13DB1D-537C-4415-B1AA-ABCD0A1FE8C3}" destId="{D4A6E7A1-B306-4C51-9878-F5D2E4EB7963}" srcOrd="0" destOrd="0" presId="urn:microsoft.com/office/officeart/2005/8/layout/chevron2"/>
    <dgm:cxn modelId="{3D70A912-9A22-4A96-B68E-FBF5EB53AD38}" type="presParOf" srcId="{521E9CA1-B74E-4915-B8B5-6A1DDC87638A}" destId="{3EDE583E-300E-4F5D-B348-A3FC517C67B4}" srcOrd="0" destOrd="0" presId="urn:microsoft.com/office/officeart/2005/8/layout/chevron2"/>
    <dgm:cxn modelId="{B9782642-0EA6-4142-A714-06DD1035C25F}" type="presParOf" srcId="{3EDE583E-300E-4F5D-B348-A3FC517C67B4}" destId="{416E3216-B06A-47E4-AFCC-4A63180164F7}" srcOrd="0" destOrd="0" presId="urn:microsoft.com/office/officeart/2005/8/layout/chevron2"/>
    <dgm:cxn modelId="{DD98AD50-9269-4766-B9CC-D96F99799346}" type="presParOf" srcId="{3EDE583E-300E-4F5D-B348-A3FC517C67B4}" destId="{0FD77CD0-758C-4CD5-A8F7-C882C9DAEE22}" srcOrd="1" destOrd="0" presId="urn:microsoft.com/office/officeart/2005/8/layout/chevron2"/>
    <dgm:cxn modelId="{3AE2C1FD-7FCB-4539-BE18-7292A08B280F}" type="presParOf" srcId="{521E9CA1-B74E-4915-B8B5-6A1DDC87638A}" destId="{1E127B06-A1E9-47FF-8F11-D4F8BADE7596}" srcOrd="1" destOrd="0" presId="urn:microsoft.com/office/officeart/2005/8/layout/chevron2"/>
    <dgm:cxn modelId="{7FE0E13F-9E88-40CA-B090-EA092DF4B3F2}" type="presParOf" srcId="{521E9CA1-B74E-4915-B8B5-6A1DDC87638A}" destId="{D0546151-3E77-4924-8189-21767AFFDAFA}" srcOrd="2" destOrd="0" presId="urn:microsoft.com/office/officeart/2005/8/layout/chevron2"/>
    <dgm:cxn modelId="{80A35B7E-CB88-4569-96FE-869463D15801}" type="presParOf" srcId="{D0546151-3E77-4924-8189-21767AFFDAFA}" destId="{41C18756-12A0-4706-ADF8-3056708C47E6}" srcOrd="0" destOrd="0" presId="urn:microsoft.com/office/officeart/2005/8/layout/chevron2"/>
    <dgm:cxn modelId="{AB48EE83-5880-4F29-9326-981289E827F9}" type="presParOf" srcId="{D0546151-3E77-4924-8189-21767AFFDAFA}" destId="{CCA169C4-C678-4F82-BAA2-2B51662AE5CC}" srcOrd="1" destOrd="0" presId="urn:microsoft.com/office/officeart/2005/8/layout/chevron2"/>
    <dgm:cxn modelId="{9969B7D1-4E1C-414C-BBE5-B202B9B1F90E}" type="presParOf" srcId="{521E9CA1-B74E-4915-B8B5-6A1DDC87638A}" destId="{87819375-EF14-4593-99AC-94535BB09AAB}" srcOrd="3" destOrd="0" presId="urn:microsoft.com/office/officeart/2005/8/layout/chevron2"/>
    <dgm:cxn modelId="{27226FCF-323A-4994-A7CE-43960856E232}" type="presParOf" srcId="{521E9CA1-B74E-4915-B8B5-6A1DDC87638A}" destId="{F9403C42-FE48-40BA-9A9F-1DCA4EE99F7E}" srcOrd="4" destOrd="0" presId="urn:microsoft.com/office/officeart/2005/8/layout/chevron2"/>
    <dgm:cxn modelId="{B3446C4C-20D2-4903-8D83-9E367230B3E8}" type="presParOf" srcId="{F9403C42-FE48-40BA-9A9F-1DCA4EE99F7E}" destId="{D4A6E7A1-B306-4C51-9878-F5D2E4EB7963}" srcOrd="0" destOrd="0" presId="urn:microsoft.com/office/officeart/2005/8/layout/chevron2"/>
    <dgm:cxn modelId="{AC00813B-043B-4D04-B4D9-2F69450E44DD}" type="presParOf" srcId="{F9403C42-FE48-40BA-9A9F-1DCA4EE99F7E}" destId="{28781A46-463D-40FC-8EE2-E7564AAC5D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6E3216-B06A-47E4-AFCC-4A63180164F7}">
      <dsp:nvSpPr>
        <dsp:cNvPr id="0" name=""/>
        <dsp:cNvSpPr/>
      </dsp:nvSpPr>
      <dsp:spPr>
        <a:xfrm rot="5400000">
          <a:off x="-246296" y="249028"/>
          <a:ext cx="1641979" cy="1149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Day 1</a:t>
          </a:r>
          <a:endParaRPr lang="en-US" sz="3000" kern="1200" dirty="0"/>
        </a:p>
      </dsp:txBody>
      <dsp:txXfrm rot="5400000">
        <a:off x="-246296" y="249028"/>
        <a:ext cx="1641979" cy="1149385"/>
      </dsp:txXfrm>
    </dsp:sp>
    <dsp:sp modelId="{0FD77CD0-758C-4CD5-A8F7-C882C9DAEE22}">
      <dsp:nvSpPr>
        <dsp:cNvPr id="0" name=""/>
        <dsp:cNvSpPr/>
      </dsp:nvSpPr>
      <dsp:spPr>
        <a:xfrm rot="5400000">
          <a:off x="3864903" y="-2712786"/>
          <a:ext cx="1067286" cy="6498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 smtClean="0"/>
            <a:t>Mediasite</a:t>
          </a:r>
          <a:r>
            <a:rPr lang="en-US" sz="2700" kern="1200" dirty="0" smtClean="0"/>
            <a:t> visual demo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Surveyed potential student interest </a:t>
          </a:r>
          <a:endParaRPr lang="en-US" sz="2700" kern="1200" dirty="0"/>
        </a:p>
      </dsp:txBody>
      <dsp:txXfrm rot="5400000">
        <a:off x="3864903" y="-2712786"/>
        <a:ext cx="1067286" cy="6498322"/>
      </dsp:txXfrm>
    </dsp:sp>
    <dsp:sp modelId="{41C18756-12A0-4706-ADF8-3056708C47E6}">
      <dsp:nvSpPr>
        <dsp:cNvPr id="0" name=""/>
        <dsp:cNvSpPr/>
      </dsp:nvSpPr>
      <dsp:spPr>
        <a:xfrm rot="5400000">
          <a:off x="-246296" y="1697452"/>
          <a:ext cx="1641979" cy="1149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Exam 1</a:t>
          </a:r>
          <a:endParaRPr lang="en-US" sz="3000" kern="1200" dirty="0"/>
        </a:p>
      </dsp:txBody>
      <dsp:txXfrm rot="5400000">
        <a:off x="-246296" y="1697452"/>
        <a:ext cx="1641979" cy="1149385"/>
      </dsp:txXfrm>
    </dsp:sp>
    <dsp:sp modelId="{CCA169C4-C678-4F82-BAA2-2B51662AE5CC}">
      <dsp:nvSpPr>
        <dsp:cNvPr id="0" name=""/>
        <dsp:cNvSpPr/>
      </dsp:nvSpPr>
      <dsp:spPr>
        <a:xfrm rot="5400000">
          <a:off x="3864903" y="-1264362"/>
          <a:ext cx="1067286" cy="6498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Remind students about room change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Remind students about virtual class option</a:t>
          </a:r>
          <a:endParaRPr lang="en-US" sz="2700" kern="1200" dirty="0"/>
        </a:p>
      </dsp:txBody>
      <dsp:txXfrm rot="5400000">
        <a:off x="3864903" y="-1264362"/>
        <a:ext cx="1067286" cy="6498322"/>
      </dsp:txXfrm>
    </dsp:sp>
    <dsp:sp modelId="{D4A6E7A1-B306-4C51-9878-F5D2E4EB7963}">
      <dsp:nvSpPr>
        <dsp:cNvPr id="0" name=""/>
        <dsp:cNvSpPr/>
      </dsp:nvSpPr>
      <dsp:spPr>
        <a:xfrm rot="5400000">
          <a:off x="-246296" y="3145875"/>
          <a:ext cx="1641979" cy="1149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Exam 3</a:t>
          </a:r>
          <a:endParaRPr lang="en-US" sz="3000" kern="1200" dirty="0"/>
        </a:p>
      </dsp:txBody>
      <dsp:txXfrm rot="5400000">
        <a:off x="-246296" y="3145875"/>
        <a:ext cx="1641979" cy="1149385"/>
      </dsp:txXfrm>
    </dsp:sp>
    <dsp:sp modelId="{28781A46-463D-40FC-8EE2-E7564AAC5DC0}">
      <dsp:nvSpPr>
        <dsp:cNvPr id="0" name=""/>
        <dsp:cNvSpPr/>
      </dsp:nvSpPr>
      <dsp:spPr>
        <a:xfrm rot="5400000">
          <a:off x="3864903" y="184060"/>
          <a:ext cx="1067286" cy="64983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Conclude </a:t>
          </a:r>
          <a:r>
            <a:rPr lang="en-US" sz="2700" kern="1200" dirty="0" err="1" smtClean="0"/>
            <a:t>Qualtrics</a:t>
          </a:r>
          <a:r>
            <a:rPr lang="en-US" sz="2700" kern="1200" dirty="0" smtClean="0"/>
            <a:t> surveys, return to original format (final week of class).</a:t>
          </a:r>
          <a:endParaRPr lang="en-US" sz="2700" kern="1200" dirty="0"/>
        </a:p>
      </dsp:txBody>
      <dsp:txXfrm rot="5400000">
        <a:off x="3864903" y="184060"/>
        <a:ext cx="1067286" cy="64983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6E3216-B06A-47E4-AFCC-4A63180164F7}">
      <dsp:nvSpPr>
        <dsp:cNvPr id="0" name=""/>
        <dsp:cNvSpPr/>
      </dsp:nvSpPr>
      <dsp:spPr>
        <a:xfrm rot="5400000">
          <a:off x="-233649" y="467207"/>
          <a:ext cx="1557661" cy="1090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Day 1</a:t>
          </a:r>
          <a:endParaRPr lang="en-US" sz="2800" kern="1200" dirty="0"/>
        </a:p>
      </dsp:txBody>
      <dsp:txXfrm rot="5400000">
        <a:off x="-233649" y="467207"/>
        <a:ext cx="1557661" cy="1090363"/>
      </dsp:txXfrm>
    </dsp:sp>
    <dsp:sp modelId="{0FD77CD0-758C-4CD5-A8F7-C882C9DAEE22}">
      <dsp:nvSpPr>
        <dsp:cNvPr id="0" name=""/>
        <dsp:cNvSpPr/>
      </dsp:nvSpPr>
      <dsp:spPr>
        <a:xfrm rot="5400000">
          <a:off x="3634218" y="-2538874"/>
          <a:ext cx="1469635" cy="65573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Mediasite</a:t>
          </a:r>
          <a:r>
            <a:rPr lang="en-US" sz="2400" kern="1200" dirty="0" smtClean="0"/>
            <a:t> visual demo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Surveyed </a:t>
          </a:r>
          <a:r>
            <a:rPr lang="en-US" sz="2400" kern="1200" dirty="0" smtClean="0"/>
            <a:t>student interest / ZTPI scale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Directed students to </a:t>
          </a:r>
          <a:r>
            <a:rPr lang="en-US" sz="2400" kern="1200" dirty="0" err="1" smtClean="0"/>
            <a:t>Mediasite</a:t>
          </a:r>
          <a:r>
            <a:rPr lang="en-US" sz="2400" kern="1200" dirty="0" smtClean="0"/>
            <a:t> room </a:t>
          </a:r>
          <a:endParaRPr lang="en-US" sz="2400" kern="1200" dirty="0"/>
        </a:p>
      </dsp:txBody>
      <dsp:txXfrm rot="5400000">
        <a:off x="3634218" y="-2538874"/>
        <a:ext cx="1469635" cy="6557344"/>
      </dsp:txXfrm>
    </dsp:sp>
    <dsp:sp modelId="{41C18756-12A0-4706-ADF8-3056708C47E6}">
      <dsp:nvSpPr>
        <dsp:cNvPr id="0" name=""/>
        <dsp:cNvSpPr/>
      </dsp:nvSpPr>
      <dsp:spPr>
        <a:xfrm rot="5400000">
          <a:off x="-233649" y="1841252"/>
          <a:ext cx="1557661" cy="1090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5400000">
        <a:off x="-233649" y="1841252"/>
        <a:ext cx="1557661" cy="1090363"/>
      </dsp:txXfrm>
    </dsp:sp>
    <dsp:sp modelId="{CCA169C4-C678-4F82-BAA2-2B51662AE5CC}">
      <dsp:nvSpPr>
        <dsp:cNvPr id="0" name=""/>
        <dsp:cNvSpPr/>
      </dsp:nvSpPr>
      <dsp:spPr>
        <a:xfrm rot="5400000">
          <a:off x="4255789" y="-1164829"/>
          <a:ext cx="226491" cy="65573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6E7A1-B306-4C51-9878-F5D2E4EB7963}">
      <dsp:nvSpPr>
        <dsp:cNvPr id="0" name=""/>
        <dsp:cNvSpPr/>
      </dsp:nvSpPr>
      <dsp:spPr>
        <a:xfrm rot="5400000">
          <a:off x="-233649" y="3215297"/>
          <a:ext cx="1557661" cy="10903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Exam 3</a:t>
          </a:r>
          <a:endParaRPr lang="en-US" sz="2800" kern="1200" dirty="0"/>
        </a:p>
      </dsp:txBody>
      <dsp:txXfrm rot="5400000">
        <a:off x="-233649" y="3215297"/>
        <a:ext cx="1557661" cy="1090363"/>
      </dsp:txXfrm>
    </dsp:sp>
    <dsp:sp modelId="{28781A46-463D-40FC-8EE2-E7564AAC5DC0}">
      <dsp:nvSpPr>
        <dsp:cNvPr id="0" name=""/>
        <dsp:cNvSpPr/>
      </dsp:nvSpPr>
      <dsp:spPr>
        <a:xfrm rot="5400000">
          <a:off x="3862795" y="209215"/>
          <a:ext cx="1012480" cy="65573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Return </a:t>
          </a:r>
          <a:r>
            <a:rPr lang="en-US" sz="2400" kern="1200" dirty="0" smtClean="0"/>
            <a:t>to original format (final week of class).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Surveyed students</a:t>
          </a:r>
          <a:endParaRPr lang="en-US" sz="2400" kern="1200" dirty="0"/>
        </a:p>
      </dsp:txBody>
      <dsp:txXfrm rot="5400000">
        <a:off x="3862795" y="209215"/>
        <a:ext cx="1012480" cy="6557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2"/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F580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B308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C00000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8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4" name="Picture 13" descr="PDbannerTEST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318908"/>
            <a:ext cx="9144000" cy="5390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Mixed-Format Undergraduate Pedagogic Delivery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4067174"/>
            <a:ext cx="6400800" cy="10128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Steve Buchheit|  Feb. 23</a:t>
            </a:r>
            <a:r>
              <a:rPr lang="en-US" baseline="30000" dirty="0" smtClean="0">
                <a:latin typeface="Arial" charset="0"/>
                <a:ea typeface="ＭＳ Ｐゴシック" pitchFamily="96" charset="-128"/>
              </a:rPr>
              <a:t>rd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, 2011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Extensive Pilot Study – Same course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14945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Two different instructors on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Both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instructor’s lectures available to 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students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 Awareness not an issue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Logistical “fit” into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room not an issue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Extensive Day 1 explanation &amp; Surveys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533400" y="318655"/>
            <a:ext cx="8229600" cy="112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 algn="ctr">
              <a:spcBef>
                <a:spcPct val="20000"/>
              </a:spcBef>
              <a:buClr>
                <a:srgbClr val="FFD862"/>
              </a:buClr>
              <a:buSzPct val="80000"/>
            </a:pPr>
            <a:r>
              <a:rPr lang="en-US" sz="2800" dirty="0" smtClean="0">
                <a:solidFill>
                  <a:srgbClr val="4C4C4F"/>
                </a:solidFill>
                <a:cs typeface="Arial" charset="0"/>
              </a:rPr>
              <a:t>Fall </a:t>
            </a:r>
            <a:r>
              <a:rPr lang="en-US" sz="2800" dirty="0" smtClean="0">
                <a:solidFill>
                  <a:srgbClr val="4C4C4F"/>
                </a:solidFill>
                <a:cs typeface="Arial" charset="0"/>
              </a:rPr>
              <a:t>2010 Logistics</a:t>
            </a:r>
            <a:endParaRPr lang="en-US" sz="1600" dirty="0">
              <a:solidFill>
                <a:srgbClr val="4C4C4F"/>
              </a:solidFill>
              <a:cs typeface="Arial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20437" y="1108365"/>
          <a:ext cx="7647708" cy="4544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1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25%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of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students physically attended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class 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(≈ 20% at 8:00 am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; ≈ 30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% during later classes)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Self-reporting consistent with instructor observation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26% of students claimed to mix physical attendance with ‘virtual attendance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’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Self-reporting not consistent with instructor observation (other than the single class just prior to exams)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2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84% of students successfully finished the course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Slightly better than prior semesters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caveats (increasing BA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gpa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, etc.)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Within-semester performance slightly better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caveats (attempt to control difficulty, etc.)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ZPTI scale not effective at predicting success.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3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Students </a:t>
            </a:r>
            <a:r>
              <a:rPr lang="en-US" u="sng" dirty="0" smtClean="0">
                <a:latin typeface="Arial" charset="0"/>
                <a:ea typeface="ＭＳ Ｐゴシック" pitchFamily="96" charset="-128"/>
              </a:rPr>
              <a:t>overwhelmingly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found ‘virtual participation’ a good thing.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Zero-scaled 5-pt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Likert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average = 1.48 </a:t>
            </a:r>
            <a:r>
              <a:rPr lang="en-US" sz="1200" dirty="0" smtClean="0">
                <a:latin typeface="Arial" charset="0"/>
                <a:ea typeface="ＭＳ Ｐゴシック" pitchFamily="96" charset="-128"/>
              </a:rPr>
              <a:t>(p &lt; .000001)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We didn’t increase the score for ‘write-ins’</a:t>
            </a:r>
          </a:p>
          <a:p>
            <a:pPr lvl="1" eaLnBrk="1" hangingPunct="1"/>
            <a:endParaRPr lang="en-US" sz="1200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Stated rationale supported the numeric results 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next slide</a:t>
            </a:r>
          </a:p>
          <a:p>
            <a:pPr lvl="1" eaLnBrk="1" hangingPunct="1"/>
            <a:endParaRPr lang="en-US" sz="1200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Only 4% rated the option worse than neutral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Surprisingly all but one took responsibility (“lack of discipline” explanations)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4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Why was the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option useful?</a:t>
            </a:r>
          </a:p>
          <a:p>
            <a:pPr lvl="1" eaLnBrk="1" hangingPunct="1"/>
            <a:r>
              <a:rPr lang="en-US" i="1" dirty="0" smtClean="0">
                <a:latin typeface="Arial" charset="0"/>
                <a:ea typeface="ＭＳ Ｐゴシック" pitchFamily="96" charset="-128"/>
              </a:rPr>
              <a:t>It wasn’t (4%), no response (4%),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pitchFamily="96" charset="-128"/>
              </a:rPr>
              <a:t>indifferent (5%)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Work at own pace (4%)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teacher’s perspectives (9%)</a:t>
            </a:r>
          </a:p>
          <a:p>
            <a:pPr lvl="1" eaLnBrk="1" hangingPunct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pitchFamily="96" charset="-128"/>
              </a:rPr>
              <a:t>Safety (15%)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Flexibility, work on own time (23%)</a:t>
            </a:r>
          </a:p>
          <a:p>
            <a:pPr lvl="1" eaLnBrk="1" hangingPunct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pitchFamily="96" charset="-128"/>
              </a:rPr>
              <a:t>‘Rewind’ option (36%)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Fall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5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2216727"/>
            <a:ext cx="8229600" cy="369627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 evaluations improved!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‘New experience’ 4.09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vs. same-instructor, prior semester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3.73 </a:t>
            </a:r>
            <a:r>
              <a:rPr lang="en-US" sz="1600" dirty="0" smtClean="0">
                <a:latin typeface="Arial" charset="0"/>
                <a:ea typeface="ＭＳ Ｐゴシック" pitchFamily="96" charset="-128"/>
              </a:rPr>
              <a:t>(p value = .</a:t>
            </a:r>
            <a:r>
              <a:rPr lang="en-US" sz="1600" dirty="0" smtClean="0">
                <a:latin typeface="Arial" charset="0"/>
                <a:ea typeface="ＭＳ Ｐゴシック" pitchFamily="96" charset="-128"/>
              </a:rPr>
              <a:t>03)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‘Repeat experience’ remained exceptional (4.78 FA10)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Where to go from here?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What’s Next?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Prior-semester lectures &amp; current ‘live’ lecture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 11, ≈ 30% attendance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‘preview’ lecture anecdotes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pitchFamily="96" charset="-128"/>
              </a:rPr>
              <a:t>Implications for current cost/quality debates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do better argument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be less expensive argument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is just fine argument</a:t>
            </a:r>
          </a:p>
          <a:p>
            <a:pPr lvl="4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do better argument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5243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“Academically Adrift” view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Take lecture ‘off line’ &amp; enable more in-class critical thinking, writing, etc.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Personal view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his would be very difficult at the sophomore level.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We are ‘screening’ a large number of students with limited resources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Lots of potential at the upper-division levels.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4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be less expensive argument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Bill Gates, Rick Perry argument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KhanAcademy.org  = a great concept, but short &amp; medium-term practical implementation seems to require a great deal of judgment at the university level. 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Short-term savings don’t simply ‘materialize’ by leveraging current resources.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Some serious d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eployment issues 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4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Overview:  What’s New Here?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Institution-specific experience at Texas Tech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RCB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experience and exposure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Pilot-study data in a required undergraduate course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Extensive-pilot-study in the same course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Implications for current cost/quality debates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do better argument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should be less expensive argument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is just fine argument</a:t>
            </a:r>
          </a:p>
          <a:p>
            <a:pPr lvl="4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College is just fine argument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It’s not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61% of our sample work, and 39% work more than 20 hours per week.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Faculty and students feel overwhelmed 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From a pseudo-novice perspective, a clear explanation of exactly how technology can help very beneficial.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4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smtClean="0">
                <a:latin typeface="Arial" charset="0"/>
                <a:ea typeface="ＭＳ Ｐゴシック" pitchFamily="96" charset="-128"/>
              </a:rPr>
              <a:t>THANK YOU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teaching &amp; Technology at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ttu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History of self-selection into teaching technology (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TLTC: awesome but voluntary)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enabled room for Executive-style MBA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Largely unknown, u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nused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capacity during the week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Logistical and political concerns about using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in </a:t>
            </a:r>
            <a:r>
              <a:rPr lang="en-US" i="1" dirty="0" smtClean="0">
                <a:latin typeface="Arial" charset="0"/>
                <a:ea typeface="ＭＳ Ｐゴシック" pitchFamily="96" charset="-128"/>
              </a:rPr>
              <a:t>introductory managerial accounting</a:t>
            </a:r>
          </a:p>
          <a:p>
            <a:pPr lvl="4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introductory managerial accounting (ACCT 2301) at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ttu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14945"/>
            <a:ext cx="8229600" cy="431121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Required course for all Business majors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Coordinated exams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“sections” per semester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(4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–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8)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Avg. class size ≈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55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to 70 students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Taught by a wide range of instructors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Doctoral student through full professor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Lecture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style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On-line homework (Blackboard)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Spring 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Logistical &amp; Political concerns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2175163"/>
            <a:ext cx="8229600" cy="395099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Logistical:  “Fitting” a large class into a 35 person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-enabled room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Political:  Not upsetting </a:t>
            </a:r>
            <a:r>
              <a:rPr lang="en-US" u="sng" dirty="0" smtClean="0">
                <a:latin typeface="Arial" charset="0"/>
                <a:ea typeface="ＭＳ Ｐゴシック" pitchFamily="96" charset="-128"/>
              </a:rPr>
              <a:t>ANY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students (thus, self-selection)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533400" y="318655"/>
            <a:ext cx="8229600" cy="112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 algn="ctr">
              <a:spcBef>
                <a:spcPct val="20000"/>
              </a:spcBef>
              <a:buClr>
                <a:srgbClr val="FFD862"/>
              </a:buClr>
              <a:buSzPct val="80000"/>
            </a:pPr>
            <a:r>
              <a:rPr lang="en-US" sz="2800" dirty="0" smtClean="0">
                <a:solidFill>
                  <a:srgbClr val="4C4C4F"/>
                </a:solidFill>
                <a:cs typeface="Arial" charset="0"/>
              </a:rPr>
              <a:t>Spring 2010 Logistics</a:t>
            </a:r>
            <a:endParaRPr lang="en-US" sz="1600" dirty="0">
              <a:solidFill>
                <a:srgbClr val="4C4C4F"/>
              </a:solidFill>
              <a:cs typeface="Arial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20437" y="1108365"/>
          <a:ext cx="7647708" cy="4544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Spring 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Unexpected Political concerns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2175163"/>
            <a:ext cx="8229600" cy="395099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Upsetting </a:t>
            </a:r>
            <a:r>
              <a:rPr lang="en-US" u="sng" dirty="0" smtClean="0">
                <a:latin typeface="Arial" charset="0"/>
                <a:ea typeface="ＭＳ Ｐゴシック" pitchFamily="96" charset="-128"/>
              </a:rPr>
              <a:t>faculty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Accounting faculty not directly affiliated with introductory managerial accounting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Concerns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“Turning off” potential accounting majors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Jeopardizing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success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(Texas Tech is currently #12 in CPA pass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rate; 100% MSA placement)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Spring 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1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8"/>
            <a:ext cx="8229600" cy="431121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25%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of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students physically attended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class (target section only)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Virtually no participation from non-target sections (4 students)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Significantly positive student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attitudes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Both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testimonials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and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Likert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Scale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items.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Only reported drawback, ‘insufficient internal discipline’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Spring 2010</a:t>
            </a:r>
            <a:br>
              <a:rPr lang="en-US" dirty="0" smtClean="0">
                <a:latin typeface="Arial" charset="0"/>
                <a:ea typeface="ＭＳ Ｐゴシック" pitchFamily="96" charset="-128"/>
              </a:rPr>
            </a:br>
            <a:r>
              <a:rPr lang="en-US" dirty="0" smtClean="0">
                <a:latin typeface="Arial" charset="0"/>
                <a:ea typeface="ＭＳ Ｐゴシック" pitchFamily="96" charset="-128"/>
              </a:rPr>
              <a:t>Results, Part 2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1789"/>
            <a:ext cx="8229600" cy="452437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tudent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evaluations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improved!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 4.85 out of 5 (all other instructors 3.48 out of 5)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4.85 vs. same-instructor, prior semester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4.68 </a:t>
            </a:r>
            <a:r>
              <a:rPr lang="en-US" sz="1600" dirty="0" smtClean="0">
                <a:latin typeface="Arial" charset="0"/>
                <a:ea typeface="ＭＳ Ｐゴシック" pitchFamily="96" charset="-128"/>
              </a:rPr>
              <a:t>(p </a:t>
            </a:r>
            <a:r>
              <a:rPr lang="en-US" sz="1600" dirty="0" smtClean="0">
                <a:latin typeface="Arial" charset="0"/>
                <a:ea typeface="ＭＳ Ｐゴシック" pitchFamily="96" charset="-128"/>
              </a:rPr>
              <a:t>value = .</a:t>
            </a:r>
            <a:r>
              <a:rPr lang="en-US" sz="1600" dirty="0" smtClean="0">
                <a:latin typeface="Arial" charset="0"/>
                <a:ea typeface="ＭＳ Ｐゴシック" pitchFamily="96" charset="-128"/>
              </a:rPr>
              <a:t>06)</a:t>
            </a:r>
            <a:endParaRPr lang="en-US" sz="1600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Target class &gt; Non-target class </a:t>
            </a:r>
            <a:r>
              <a:rPr lang="en-US" sz="1800" dirty="0" smtClean="0">
                <a:latin typeface="Arial" charset="0"/>
                <a:ea typeface="ＭＳ Ｐゴシック" pitchFamily="96" charset="-128"/>
              </a:rPr>
              <a:t>(p value = .02)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‘Virtual’ participants ≥ ‘In seat’ participants 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(+ 2% improvement was not significant)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Only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1 student interacted ‘live’ with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Note: the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Mediasite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class was at 8:00 am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Discontinued use of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TurningPoint’s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ResponseWare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942</Words>
  <Application>Microsoft Office PowerPoint</Application>
  <PresentationFormat>On-screen Show (4:3)</PresentationFormat>
  <Paragraphs>158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Mixed-Format Undergraduate Pedagogic Delivery</vt:lpstr>
      <vt:lpstr>Overview:  What’s New Here?</vt:lpstr>
      <vt:lpstr>teaching &amp; Technology at ttu</vt:lpstr>
      <vt:lpstr>introductory managerial accounting (ACCT 2301) at ttu</vt:lpstr>
      <vt:lpstr>Spring 2010 Logistical &amp; Political concerns </vt:lpstr>
      <vt:lpstr>Slide 6</vt:lpstr>
      <vt:lpstr>Spring 2010 Unexpected Political concerns </vt:lpstr>
      <vt:lpstr>Spring 2010 Results, Part 1</vt:lpstr>
      <vt:lpstr>Spring 2010 Results, Part 2</vt:lpstr>
      <vt:lpstr>Fall 2010 Extensive Pilot Study – Same course</vt:lpstr>
      <vt:lpstr>Slide 11</vt:lpstr>
      <vt:lpstr>Fall 2010 Results, Part 1</vt:lpstr>
      <vt:lpstr>Fall 2010 Results, Part 2</vt:lpstr>
      <vt:lpstr>Fall 2010 Results, Part 3</vt:lpstr>
      <vt:lpstr>Fall 2010 Results, Part 4</vt:lpstr>
      <vt:lpstr>Fall 2010 Results, Part 5</vt:lpstr>
      <vt:lpstr>What’s Next?</vt:lpstr>
      <vt:lpstr>College should do better argument</vt:lpstr>
      <vt:lpstr>College should be less expensive argument</vt:lpstr>
      <vt:lpstr>College is just fine argument</vt:lpstr>
      <vt:lpstr>THANK YOU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user</cp:lastModifiedBy>
  <cp:revision>124</cp:revision>
  <dcterms:created xsi:type="dcterms:W3CDTF">2009-07-28T17:41:50Z</dcterms:created>
  <dcterms:modified xsi:type="dcterms:W3CDTF">2011-02-23T00:34:13Z</dcterms:modified>
</cp:coreProperties>
</file>