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7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6" r:id="rId14"/>
    <p:sldId id="277" r:id="rId15"/>
    <p:sldId id="278" r:id="rId16"/>
    <p:sldId id="271" r:id="rId17"/>
    <p:sldId id="272" r:id="rId18"/>
    <p:sldId id="273" r:id="rId19"/>
    <p:sldId id="274" r:id="rId20"/>
    <p:sldId id="275" r:id="rId21"/>
    <p:sldId id="281" r:id="rId22"/>
    <p:sldId id="280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A9"/>
    <a:srgbClr val="F58025"/>
    <a:srgbClr val="B30838"/>
    <a:srgbClr val="EC922E"/>
    <a:srgbClr val="FCD866"/>
    <a:srgbClr val="F3E570"/>
    <a:srgbClr val="DA5919"/>
    <a:srgbClr val="5D717E"/>
    <a:srgbClr val="3D6117"/>
    <a:srgbClr val="004A7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 snapToObjects="1">
      <p:cViewPr>
        <p:scale>
          <a:sx n="103" d="100"/>
          <a:sy n="103" d="100"/>
        </p:scale>
        <p:origin x="-7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ADED9B-6D03-47BF-AFAE-5ECB447ECAAB}" type="datetime1">
              <a:rPr lang="en-US"/>
              <a:pPr/>
              <a:t>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ABB746-9A00-4CD7-8078-9815D0DE0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3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CA550B-4A0B-4E63-BAD4-F7B1E362DA3D}" type="datetime1">
              <a:rPr lang="en-US"/>
              <a:pPr/>
              <a:t>2/15/2011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54E0C0-7263-45AD-BDE4-6C593E369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50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ＭＳ Ｐゴシック" pitchFamily="4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cyber.jpg"/>
          <p:cNvPicPr>
            <a:picLocks noChangeAspect="1"/>
          </p:cNvPicPr>
          <p:nvPr userDrawn="1"/>
        </p:nvPicPr>
        <p:blipFill>
          <a:blip r:embed="rId2"/>
          <a:srcRect r="57039"/>
          <a:stretch>
            <a:fillRect/>
          </a:stretch>
        </p:blipFill>
        <p:spPr bwMode="auto">
          <a:xfrm>
            <a:off x="2614613" y="955675"/>
            <a:ext cx="39322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6243B-66F9-4E4B-AC5B-7350CD8F700B}" type="datetime1">
              <a:rPr lang="en-US"/>
              <a:pPr/>
              <a:t>2/15/2011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04417-4D29-481F-BA71-CE255D0BB3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7E46D-61C3-45BF-A4EE-F9F431134C7D}" type="datetime1">
              <a:rPr lang="en-US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D9E75-A596-481B-9CC1-322F7111E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056D-E189-44C2-8AF7-6990464A4B59}" type="datetime1">
              <a:rPr lang="en-US"/>
              <a:pPr/>
              <a:t>2/15/2011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6267F-2ABF-4CAB-863A-D923FD4D4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A4E108-A864-4C15-82CB-65A2B039B6CB}" type="datetime1">
              <a:rPr lang="en-US"/>
              <a:pPr/>
              <a:t>2/15/2011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F6464-6A89-48A5-A7F9-9D43FA41D5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A15C1-00CB-4218-9B0B-5AE6A96C6867}" type="datetime1">
              <a:rPr lang="en-US"/>
              <a:pPr/>
              <a:t>2/15/2011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BA5DA-B4AB-42A9-A3DE-97E2C7812E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D79FB9-3E8E-4D34-8466-9949FD87EDAE}" type="datetime1">
              <a:rPr lang="en-US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31B8C-9282-4BBE-B005-5B7B683B7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FDAB4-07BE-444D-B3B6-277A260B7CA1}" type="datetime1">
              <a:rPr lang="en-US"/>
              <a:pPr/>
              <a:t>2/15/2011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973DB-D0DA-4DEF-8270-AD720F800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558B34"/>
              </a:buClr>
              <a:defRPr sz="3200"/>
            </a:lvl1pPr>
            <a:lvl2pPr>
              <a:buClrTx/>
              <a:defRPr sz="2800"/>
            </a:lvl2pPr>
            <a:lvl3pPr>
              <a:buClr>
                <a:srgbClr val="558B34"/>
              </a:buClr>
              <a:defRPr sz="2400"/>
            </a:lvl3pPr>
            <a:lvl4pPr>
              <a:buClrTx/>
              <a:defRPr sz="2000"/>
            </a:lvl4pPr>
            <a:lvl5pPr>
              <a:buClr>
                <a:srgbClr val="558B34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69F5B4-D945-49C9-BEA0-3A9609CA2B70}" type="datetime1">
              <a:rPr lang="en-US"/>
              <a:pPr/>
              <a:t>2/15/2011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F9A39-EA43-41F0-82D4-E795A7B37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29641-4493-4C36-AB8E-614F816A8236}" type="datetime1">
              <a:rPr lang="en-US"/>
              <a:pPr/>
              <a:t>2/15/2011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AEC60-31EA-459D-9997-E57A41FD0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85439748-91FE-4A4B-AF2D-FB64EE129116}" type="datetime1">
              <a:rPr lang="en-US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271DCC74-33F1-497A-AA2E-7BE49694F7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F58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rgbClr val="B308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C00000"/>
              </a:solidFill>
              <a:ea typeface="ＭＳ Ｐゴシック" pitchFamily="96" charset="-128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008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pic>
        <p:nvPicPr>
          <p:cNvPr id="14" name="Picture 13" descr="PDbannerTEST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318908"/>
            <a:ext cx="9144000" cy="5390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8" r:id="rId2"/>
    <p:sldLayoutId id="214748382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pitchFamily="96" charset="2"/>
        <a:buChar char="§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pitchFamily="96" charset="2"/>
        <a:buChar char="§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oomerang.com/Survey/WEB22BVERZB5QK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1907309" y="2390775"/>
            <a:ext cx="5583382" cy="1470025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Understanding Users &amp; Transforming IT to Deliver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47800" y="3860800"/>
            <a:ext cx="64008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Gary Kidney  |  2-24-2011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417" y="4895134"/>
            <a:ext cx="8137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</a:rPr>
              <a:t>© </a:t>
            </a:r>
            <a:r>
              <a:rPr lang="en-US" sz="1200" dirty="0" smtClean="0"/>
              <a:t>Gary Kidney 2011. </a:t>
            </a:r>
            <a:r>
              <a:rPr lang="en-US" sz="1200" dirty="0"/>
              <a:t>This work is the intellectual property of the author. Permission is granted for this </a:t>
            </a:r>
            <a:r>
              <a:rPr lang="en-US" sz="1200" dirty="0" smtClean="0"/>
              <a:t>material to </a:t>
            </a:r>
            <a:r>
              <a:rPr lang="en-US" sz="1200" dirty="0"/>
              <a:t>be shared for non-commercial, educational purposes, provided that this copyright statement appears on </a:t>
            </a:r>
            <a:r>
              <a:rPr lang="en-US" sz="1200" dirty="0" smtClean="0"/>
              <a:t>the reproduced </a:t>
            </a:r>
            <a:r>
              <a:rPr lang="en-US" sz="1200" dirty="0"/>
              <a:t>materials and notice is given that the copying is by permission of the author. To disseminate </a:t>
            </a:r>
            <a:r>
              <a:rPr lang="en-US" sz="1200" dirty="0" smtClean="0"/>
              <a:t>otherwise or to republish requires written permission from the author.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8. Polls and Plebiscites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11073"/>
          </a:xfrm>
        </p:spPr>
        <p:txBody>
          <a:bodyPr/>
          <a:lstStyle/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Paper ballots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Email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Web voting tools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Within course management and collaboration system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On IT Web sites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On Web sites from others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“Clickers”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Mobile apps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56" y="4010020"/>
            <a:ext cx="3808281" cy="183659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65" b="13665"/>
          <a:stretch/>
        </p:blipFill>
        <p:spPr bwMode="auto">
          <a:xfrm>
            <a:off x="3734185" y="905054"/>
            <a:ext cx="2044521" cy="263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55" y="2395717"/>
            <a:ext cx="2267527" cy="170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029602"/>
            <a:ext cx="1833992" cy="23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3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>
                <a:latin typeface="Arial" charset="0"/>
                <a:ea typeface="ＭＳ Ｐゴシック" pitchFamily="96" charset="-128"/>
              </a:rPr>
              <a:t>9</a:t>
            </a:r>
            <a:r>
              <a:rPr lang="en-US" cap="none" dirty="0" smtClean="0">
                <a:latin typeface="Arial" charset="0"/>
                <a:ea typeface="ＭＳ Ｐゴシック" pitchFamily="96" charset="-128"/>
              </a:rPr>
              <a:t>. Data Mining – </a:t>
            </a:r>
            <a:r>
              <a:rPr lang="en-US" sz="2000" cap="none" dirty="0" smtClean="0">
                <a:latin typeface="Arial" charset="0"/>
                <a:ea typeface="ＭＳ Ｐゴシック" pitchFamily="96" charset="-128"/>
              </a:rPr>
              <a:t>We have more data than we thought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55882"/>
            <a:ext cx="4029364" cy="418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ERP systems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Accounts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Email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Systems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File structures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err="1" smtClean="0">
                <a:latin typeface="Arial" charset="0"/>
                <a:ea typeface="ＭＳ Ｐゴシック" pitchFamily="96" charset="-128"/>
              </a:rPr>
              <a:t>WebTrends</a:t>
            </a:r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Departments and Deans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>
                <a:latin typeface="Arial" charset="0"/>
                <a:ea typeface="ＭＳ Ｐゴシック" pitchFamily="96" charset="-128"/>
              </a:rPr>
              <a:t>Human 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networking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Google </a:t>
            </a:r>
            <a:r>
              <a:rPr lang="en-US" dirty="0">
                <a:latin typeface="Arial" charset="0"/>
                <a:ea typeface="ＭＳ Ｐゴシック" pitchFamily="96" charset="-128"/>
              </a:rPr>
              <a:t>and Google analytics</a:t>
            </a:r>
          </a:p>
          <a:p>
            <a:pPr lvl="1" eaLnBrk="1" hangingPunct="1">
              <a:buClr>
                <a:srgbClr val="558B34"/>
              </a:buClr>
            </a:pPr>
            <a:endParaRPr lang="en-US" dirty="0" smtClean="0"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970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10. Fairs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4784"/>
            <a:ext cx="4038600" cy="4440382"/>
          </a:xfrm>
        </p:spPr>
        <p:txBody>
          <a:bodyPr/>
          <a:lstStyle/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Marketing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Gaging interest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Exposing services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Encouraging standardization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Exploring futures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Training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Developing transparency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Catalyzing change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54" y="375316"/>
            <a:ext cx="4576919" cy="24529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1316" y="2983344"/>
            <a:ext cx="4573641" cy="28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60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Story: Service Transition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433948"/>
            <a:ext cx="7855528" cy="4440382"/>
          </a:xfrm>
        </p:spPr>
        <p:txBody>
          <a:bodyPr/>
          <a:lstStyle/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Spies reported dissatisfaction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Man-in-the-street interviews to understand issues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Focus Group to establish use cases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User-Centered Design with designated stakeholders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Requirements jointly developed in a Wiki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RFC vetted in a blog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Pilot test with design group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Poll to determine readiness for deployment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Data mining to determine pathways for use cases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Plebiscite to vote among options </a:t>
            </a:r>
          </a:p>
        </p:txBody>
      </p:sp>
    </p:spTree>
    <p:extLst>
      <p:ext uri="{BB962C8B-B14F-4D97-AF65-F5344CB8AC3E}">
        <p14:creationId xmlns:p14="http://schemas.microsoft.com/office/powerpoint/2010/main" val="4267606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Story: Change Management and Notification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4784"/>
            <a:ext cx="8382000" cy="4440382"/>
          </a:xfrm>
        </p:spPr>
        <p:txBody>
          <a:bodyPr/>
          <a:lstStyle/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Ticketing system reported problem. Spies confirmed.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Man-on-the-street interviews to determine extent of issues and to gather suggestions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Listening Post to understand issues &amp; refine suggestions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Focus Group to implement solutions &amp; suggestions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Internal Focus Group for adoption of ITIL Change Management protocols and deploy IT Alerts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Man-on-the-street interviews to validate Change Management and IT Alerts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User satisfaction survey</a:t>
            </a:r>
          </a:p>
        </p:txBody>
      </p:sp>
    </p:spTree>
    <p:extLst>
      <p:ext uri="{BB962C8B-B14F-4D97-AF65-F5344CB8AC3E}">
        <p14:creationId xmlns:p14="http://schemas.microsoft.com/office/powerpoint/2010/main" val="4057945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Story: Arrival of Wikis and Blogs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44784"/>
            <a:ext cx="8049491" cy="4440382"/>
          </a:xfrm>
        </p:spPr>
        <p:txBody>
          <a:bodyPr/>
          <a:lstStyle/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Listening Post reported significant interest in tools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Data mining to discovered interested users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Man-in-the-street interviews to refine service offering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Focus group surveyed tools and selected favorites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User-Centered design to implement tools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Poll to determine production status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Fairs to market new service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Survey to determine effectiveness and satisfaction</a:t>
            </a:r>
          </a:p>
        </p:txBody>
      </p:sp>
    </p:spTree>
    <p:extLst>
      <p:ext uri="{BB962C8B-B14F-4D97-AF65-F5344CB8AC3E}">
        <p14:creationId xmlns:p14="http://schemas.microsoft.com/office/powerpoint/2010/main" val="388761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277091" y="458788"/>
            <a:ext cx="8702496" cy="1143000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1. Listen to users instead of train or announce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63" y="1524001"/>
            <a:ext cx="6799807" cy="41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97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277091" y="458788"/>
            <a:ext cx="8702496" cy="1143000"/>
          </a:xfrm>
        </p:spPr>
        <p:txBody>
          <a:bodyPr/>
          <a:lstStyle/>
          <a:p>
            <a:pPr eaLnBrk="1" hangingPunct="1"/>
            <a:r>
              <a:rPr lang="en-US" cap="none" dirty="0">
                <a:latin typeface="Arial" charset="0"/>
                <a:ea typeface="ＭＳ Ｐゴシック" pitchFamily="96" charset="-128"/>
              </a:rPr>
              <a:t>2</a:t>
            </a:r>
            <a:r>
              <a:rPr lang="en-US" cap="none" dirty="0" smtClean="0">
                <a:latin typeface="Arial" charset="0"/>
                <a:ea typeface="ＭＳ Ｐゴシック" pitchFamily="96" charset="-128"/>
              </a:rPr>
              <a:t>. Design what the users need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57" y="1523999"/>
            <a:ext cx="5930979" cy="44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59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277091" y="458788"/>
            <a:ext cx="8702496" cy="1143000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3. Stay engaged until you see the smile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1" y="1340148"/>
            <a:ext cx="6744387" cy="44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82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277091" y="458788"/>
            <a:ext cx="8702496" cy="1143000"/>
          </a:xfrm>
        </p:spPr>
        <p:txBody>
          <a:bodyPr/>
          <a:lstStyle/>
          <a:p>
            <a:pPr eaLnBrk="1" hangingPunct="1"/>
            <a:r>
              <a:rPr lang="en-US" cap="none" dirty="0">
                <a:latin typeface="Arial" charset="0"/>
                <a:ea typeface="ＭＳ Ｐゴシック" pitchFamily="96" charset="-128"/>
              </a:rPr>
              <a:t>4</a:t>
            </a:r>
            <a:r>
              <a:rPr lang="en-US" cap="none" dirty="0" smtClean="0">
                <a:latin typeface="Arial" charset="0"/>
                <a:ea typeface="ＭＳ Ｐゴシック" pitchFamily="96" charset="-128"/>
              </a:rPr>
              <a:t>. Focus on continual improvement</a:t>
            </a:r>
          </a:p>
        </p:txBody>
      </p:sp>
      <p:pic>
        <p:nvPicPr>
          <p:cNvPr id="3074" name="Picture 2" descr="C:\Users\gwk1\AppData\Local\Microsoft\Windows\Temporary Internet Files\Content.Outlook\YLRE3EIF\Yel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2" y="1683463"/>
            <a:ext cx="5313000" cy="419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2" y="1601788"/>
            <a:ext cx="4064001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41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9" y="458788"/>
            <a:ext cx="8107526" cy="5388946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637308" y="458788"/>
            <a:ext cx="8201891" cy="1143000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Rice University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99" y="323850"/>
            <a:ext cx="1714500" cy="20701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277091" y="458788"/>
            <a:ext cx="8702496" cy="1143000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5. Provide constant effort and vigilance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8" y="1601788"/>
            <a:ext cx="5809671" cy="435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62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277091" y="458788"/>
            <a:ext cx="8702496" cy="1143000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Poll (share your </a:t>
            </a:r>
            <a:r>
              <a:rPr lang="en-US" cap="none" smtClean="0">
                <a:latin typeface="Arial" charset="0"/>
                <a:ea typeface="ＭＳ Ｐゴシック" pitchFamily="96" charset="-128"/>
              </a:rPr>
              <a:t>communications strategies)</a:t>
            </a:r>
            <a:endParaRPr lang="en-US" cap="none" dirty="0" smtClean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254" y="1601788"/>
            <a:ext cx="8017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hlinkClick r:id="rId2"/>
              </a:rPr>
              <a:t>http://www.zoomerang.com/Survey/WEB22BVERZB5QK</a:t>
            </a:r>
            <a:r>
              <a:rPr lang="en-US" sz="2400" u="sng" dirty="0" smtClean="0">
                <a:hlinkClick r:id="rId2"/>
              </a:rPr>
              <a:t>/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1587" y="3077297"/>
            <a:ext cx="8702496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cap="none" dirty="0">
                <a:latin typeface="Arial" charset="0"/>
                <a:ea typeface="ＭＳ Ｐゴシック" pitchFamily="96" charset="-128"/>
              </a:rPr>
              <a:t>&amp;</a:t>
            </a:r>
            <a:r>
              <a:rPr lang="en-US" cap="none" dirty="0" smtClean="0">
                <a:latin typeface="Arial" charset="0"/>
                <a:ea typeface="ＭＳ Ｐゴシック" pitchFamily="96" charset="-128"/>
              </a:rPr>
              <a:t> Questions</a:t>
            </a:r>
          </a:p>
        </p:txBody>
      </p:sp>
    </p:spTree>
    <p:extLst>
      <p:ext uri="{BB962C8B-B14F-4D97-AF65-F5344CB8AC3E}">
        <p14:creationId xmlns:p14="http://schemas.microsoft.com/office/powerpoint/2010/main" val="3004322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762000" y="2597150"/>
            <a:ext cx="7772400" cy="1470025"/>
          </a:xfrm>
        </p:spPr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pitchFamily="96" charset="-128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37783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1. Surveys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40545" cy="4525963"/>
          </a:xfrm>
        </p:spPr>
        <p:txBody>
          <a:bodyPr/>
          <a:lstStyle/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Annual university community survey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Annual incoming freshman expectations survey</a:t>
            </a:r>
            <a:endParaRPr lang="en-US" dirty="0">
              <a:latin typeface="Arial" charset="0"/>
              <a:ea typeface="ＭＳ Ｐゴシック" pitchFamily="96" charset="-128"/>
            </a:endParaRP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Service or incident satisfaction survey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Ad hoc or project-specific surveys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280" y="1708732"/>
            <a:ext cx="4756920" cy="3567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19" y="1219201"/>
            <a:ext cx="2591625" cy="205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52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>
                <a:latin typeface="Arial" charset="0"/>
                <a:ea typeface="ＭＳ Ｐゴシック" pitchFamily="96" charset="-128"/>
              </a:rPr>
              <a:t>2</a:t>
            </a:r>
            <a:r>
              <a:rPr lang="en-US" cap="none" dirty="0" smtClean="0">
                <a:latin typeface="Arial" charset="0"/>
                <a:ea typeface="ＭＳ Ｐゴシック" pitchFamily="96" charset="-128"/>
              </a:rPr>
              <a:t>. Man-in-the-street Interviews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161636" y="1600200"/>
            <a:ext cx="4038600" cy="4525963"/>
          </a:xfrm>
        </p:spPr>
        <p:txBody>
          <a:bodyPr/>
          <a:lstStyle/>
          <a:p>
            <a:pPr lvl="1" eaLnBrk="1" hangingPunct="1">
              <a:buClr>
                <a:srgbClr val="558B34"/>
              </a:buClr>
            </a:pPr>
            <a:r>
              <a:rPr lang="en-US" dirty="0">
                <a:latin typeface="Arial" charset="0"/>
                <a:ea typeface="ＭＳ Ｐゴシック" pitchFamily="96" charset="-128"/>
              </a:rPr>
              <a:t>Conducted every 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day </a:t>
            </a:r>
            <a:endParaRPr lang="en-US" dirty="0">
              <a:latin typeface="Arial" charset="0"/>
              <a:ea typeface="ＭＳ Ｐゴシック" pitchFamily="96" charset="-128"/>
            </a:endParaRP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Usually just a question or two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Often used to probe for reasons behind other survey responses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Sometimes used to set direction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Occasionally done in confluence with an event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326" y="2817089"/>
            <a:ext cx="4572001" cy="2890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36" y="569624"/>
            <a:ext cx="2946400" cy="25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40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25" y="2044607"/>
            <a:ext cx="5053227" cy="2767537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>
                <a:latin typeface="Arial" charset="0"/>
                <a:ea typeface="ＭＳ Ｐゴシック" pitchFamily="96" charset="-128"/>
              </a:rPr>
              <a:t>3</a:t>
            </a:r>
            <a:r>
              <a:rPr lang="en-US" cap="none" dirty="0" smtClean="0">
                <a:latin typeface="Arial" charset="0"/>
                <a:ea typeface="ＭＳ Ｐゴシック" pitchFamily="96" charset="-128"/>
              </a:rPr>
              <a:t>. Focus Groups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152407" y="1601788"/>
            <a:ext cx="4003963" cy="4217121"/>
          </a:xfrm>
        </p:spPr>
        <p:txBody>
          <a:bodyPr/>
          <a:lstStyle/>
          <a:p>
            <a:pPr lvl="1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Brainstorming</a:t>
            </a:r>
            <a:endParaRPr lang="en-US" dirty="0">
              <a:latin typeface="Arial" charset="0"/>
              <a:ea typeface="ＭＳ Ｐゴシック" pitchFamily="96" charset="-128"/>
            </a:endParaRP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Information </a:t>
            </a:r>
            <a:r>
              <a:rPr lang="en-US" dirty="0">
                <a:latin typeface="Arial" charset="0"/>
                <a:ea typeface="ＭＳ Ｐゴシック" pitchFamily="96" charset="-128"/>
              </a:rPr>
              <a:t>&amp;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 requirements gathering </a:t>
            </a:r>
            <a:endParaRPr lang="en-US" dirty="0">
              <a:latin typeface="Arial" charset="0"/>
              <a:ea typeface="ＭＳ Ｐゴシック" pitchFamily="96" charset="-128"/>
            </a:endParaRP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Service and product design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Planning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pitchFamily="96" charset="-128"/>
              </a:rPr>
              <a:t>Service 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assessment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Formative evaluation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Garnering “buy-in” from stakeholders</a:t>
            </a:r>
            <a:endParaRPr lang="en-US" dirty="0"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1066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4. Listening Posts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207828" y="1572492"/>
            <a:ext cx="3551377" cy="4525963"/>
          </a:xfrm>
        </p:spPr>
        <p:txBody>
          <a:bodyPr/>
          <a:lstStyle/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Tactical: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Find unreported issues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Re-engage users with processes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Validate service methodologies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Strategic: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Discover unknown needs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Uncover perceptions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Match commonalities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1728" y="1967346"/>
            <a:ext cx="5389144" cy="336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42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>
                <a:latin typeface="Arial" charset="0"/>
                <a:ea typeface="ＭＳ Ｐゴシック" pitchFamily="96" charset="-128"/>
              </a:rPr>
              <a:t>5</a:t>
            </a:r>
            <a:r>
              <a:rPr lang="en-US" cap="none" dirty="0" smtClean="0">
                <a:latin typeface="Arial" charset="0"/>
                <a:ea typeface="ＭＳ Ｐゴシック" pitchFamily="96" charset="-128"/>
              </a:rPr>
              <a:t>. User-Centered Design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332510" y="1443188"/>
            <a:ext cx="3999346" cy="4726703"/>
          </a:xfrm>
        </p:spPr>
        <p:txBody>
          <a:bodyPr/>
          <a:lstStyle/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Cooperative and participatory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Understand the audience (who, what, how, when, why, and how much)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Personas and/or use-cases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Rapid prototyping 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Users embedded in both formative and summative evaluation</a:t>
            </a:r>
          </a:p>
          <a:p>
            <a:pPr lvl="1" eaLnBrk="1" hangingPunct="1">
              <a:buClr>
                <a:srgbClr val="558B34"/>
              </a:buClr>
            </a:pPr>
            <a:endParaRPr lang="en-US" dirty="0" smtClean="0"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13" y="1600200"/>
            <a:ext cx="4750568" cy="35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38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6. Spies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7370"/>
            <a:ext cx="3763819" cy="2334485"/>
          </a:xfrm>
        </p:spPr>
        <p:txBody>
          <a:bodyPr/>
          <a:lstStyle/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SCCs – Student Computing Consultants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Tech Liaisons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Secret shoppers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Canaries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19" y="1738746"/>
            <a:ext cx="4618181" cy="34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29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>
                <a:latin typeface="Arial" charset="0"/>
                <a:ea typeface="ＭＳ Ｐゴシック" pitchFamily="96" charset="-128"/>
              </a:rPr>
              <a:t>7</a:t>
            </a:r>
            <a:r>
              <a:rPr lang="en-US" cap="none" dirty="0" smtClean="0">
                <a:latin typeface="Arial" charset="0"/>
                <a:ea typeface="ＭＳ Ｐゴシック" pitchFamily="96" charset="-128"/>
              </a:rPr>
              <a:t>. RFC’s and Web 2.0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Joe </a:t>
            </a:r>
            <a:r>
              <a:rPr lang="en-US" dirty="0" err="1" smtClean="0">
                <a:latin typeface="Arial" charset="0"/>
                <a:ea typeface="ＭＳ Ｐゴシック" pitchFamily="96" charset="-128"/>
              </a:rPr>
              <a:t>Itguy</a:t>
            </a:r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lvl="1" eaLnBrk="1" hangingPunct="1">
              <a:buClr>
                <a:srgbClr val="558B34"/>
              </a:buClr>
            </a:pPr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t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Design </a:t>
            </a:r>
            <a:r>
              <a:rPr lang="en-US" dirty="0">
                <a:latin typeface="Arial" charset="0"/>
                <a:ea typeface="ＭＳ Ｐゴシック" pitchFamily="96" charset="-128"/>
              </a:rPr>
              <a:t>documents 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collaboratively developed </a:t>
            </a:r>
            <a:r>
              <a:rPr lang="en-US" dirty="0">
                <a:latin typeface="Arial" charset="0"/>
                <a:ea typeface="ＭＳ Ｐゴシック" pitchFamily="96" charset="-128"/>
              </a:rPr>
              <a:t>in 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a wiki</a:t>
            </a:r>
          </a:p>
          <a:p>
            <a:pPr lvl="1" eaLnBrk="1" hangingPunct="1">
              <a:buClr>
                <a:srgbClr val="558B34"/>
              </a:buClr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Request for Comment process using Blog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83" y="458787"/>
            <a:ext cx="3005524" cy="2925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1018" y="3549217"/>
            <a:ext cx="2235200" cy="2576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08" y="3170524"/>
            <a:ext cx="2753337" cy="30501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3" y="2043472"/>
            <a:ext cx="979055" cy="97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18" y="2031744"/>
            <a:ext cx="974073" cy="97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15" y="2002064"/>
            <a:ext cx="1033431" cy="103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053" y="2002064"/>
            <a:ext cx="923700" cy="100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213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31746</TotalTime>
  <Words>568</Words>
  <Application>Microsoft Office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Understanding Users &amp; Transforming IT to Deliver</vt:lpstr>
      <vt:lpstr>Rice University</vt:lpstr>
      <vt:lpstr>1. Surveys</vt:lpstr>
      <vt:lpstr>2. Man-in-the-street Interviews</vt:lpstr>
      <vt:lpstr>3. Focus Groups</vt:lpstr>
      <vt:lpstr>4. Listening Posts</vt:lpstr>
      <vt:lpstr>5. User-Centered Design</vt:lpstr>
      <vt:lpstr>6. Spies</vt:lpstr>
      <vt:lpstr>7. RFC’s and Web 2.0</vt:lpstr>
      <vt:lpstr>8. Polls and Plebiscites</vt:lpstr>
      <vt:lpstr>9. Data Mining – We have more data than we thought</vt:lpstr>
      <vt:lpstr>10. Fairs</vt:lpstr>
      <vt:lpstr>Story: Service Transition</vt:lpstr>
      <vt:lpstr>Story: Change Management and Notification</vt:lpstr>
      <vt:lpstr>Story: Arrival of Wikis and Blogs</vt:lpstr>
      <vt:lpstr>1. Listen to users instead of train or announce</vt:lpstr>
      <vt:lpstr>2. Design what the users need</vt:lpstr>
      <vt:lpstr>3. Stay engaged until you see the smile</vt:lpstr>
      <vt:lpstr>4. Focus on continual improvement</vt:lpstr>
      <vt:lpstr>5. Provide constant effort and vigilance</vt:lpstr>
      <vt:lpstr>Poll (share your communications strategies)</vt:lpstr>
      <vt:lpstr>THANK YOU</vt:lpstr>
    </vt:vector>
  </TitlesOfParts>
  <Company>Rice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Users and Transforming IT to Deliver</dc:title>
  <dc:subject>WSWRC11</dc:subject>
  <dc:creator>[No email address found]</dc:creator>
  <cp:lastModifiedBy>gwk1</cp:lastModifiedBy>
  <cp:revision>104</cp:revision>
  <dcterms:created xsi:type="dcterms:W3CDTF">2009-07-28T17:41:50Z</dcterms:created>
  <dcterms:modified xsi:type="dcterms:W3CDTF">2011-02-15T13:59:29Z</dcterms:modified>
</cp:coreProperties>
</file>