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9" r:id="rId3"/>
    <p:sldId id="257" r:id="rId4"/>
    <p:sldId id="258" r:id="rId5"/>
    <p:sldId id="259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33CC33"/>
    <a:srgbClr val="003300"/>
    <a:srgbClr val="FF9966"/>
    <a:srgbClr val="FF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horzBarState="maximized">
    <p:restoredLeft sz="12246" autoAdjust="0"/>
    <p:restoredTop sz="94660"/>
  </p:normalViewPr>
  <p:slideViewPr>
    <p:cSldViewPr>
      <p:cViewPr>
        <p:scale>
          <a:sx n="115" d="100"/>
          <a:sy n="115" d="100"/>
        </p:scale>
        <p:origin x="60" y="13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w 1588"/>
              <a:gd name="T1" fmla="*/ 0 h 1912"/>
              <a:gd name="T2" fmla="*/ 0 w 1588"/>
              <a:gd name="T3" fmla="*/ 9525 h 1912"/>
              <a:gd name="T4" fmla="*/ 0 w 1588"/>
              <a:gd name="T5" fmla="*/ 9525 h 1912"/>
              <a:gd name="T6" fmla="*/ 0 w 1588"/>
              <a:gd name="T7" fmla="*/ 95250 h 1912"/>
              <a:gd name="T8" fmla="*/ 0 w 1588"/>
              <a:gd name="T9" fmla="*/ 3035300 h 1912"/>
              <a:gd name="T10" fmla="*/ 0 w 1588"/>
              <a:gd name="T11" fmla="*/ 3035300 h 1912"/>
              <a:gd name="T12" fmla="*/ 0 w 1588"/>
              <a:gd name="T13" fmla="*/ 0 h 1912"/>
              <a:gd name="T14" fmla="*/ 0 w 1588"/>
              <a:gd name="T15" fmla="*/ 0 h 1912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588" h="1912">
                <a:moveTo>
                  <a:pt x="0" y="0"/>
                </a:move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mtClean="0"/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9775ED3E-78CF-421A-B841-4C502B60C863}" type="datetimeFigureOut">
              <a:rPr lang="en-US" smtClean="0"/>
              <a:pPr/>
              <a:t>2/11/2011</a:t>
            </a:fld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79B45C87-4A68-4110-B361-661849F8D2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ahoma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609600" y="23622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Information </a:t>
            </a:r>
            <a:r>
              <a:rPr lang="en-US" dirty="0" smtClean="0"/>
              <a:t>Literacy</a:t>
            </a:r>
            <a:br>
              <a:rPr lang="en-US" dirty="0" smtClean="0"/>
            </a:br>
            <a:r>
              <a:rPr lang="en-US" dirty="0" smtClean="0"/>
              <a:t>A </a:t>
            </a:r>
            <a:r>
              <a:rPr lang="en-US" dirty="0" smtClean="0"/>
              <a:t>Model for Texas A&amp;M University at Galveston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533400" y="4343400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Steve Conway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Dave </a:t>
            </a:r>
            <a:r>
              <a:rPr lang="en-US" dirty="0" smtClean="0">
                <a:solidFill>
                  <a:schemeClr val="tx1"/>
                </a:solidFill>
              </a:rPr>
              <a:t>Baca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96112"/>
          </a:xfrm>
        </p:spPr>
        <p:txBody>
          <a:bodyPr/>
          <a:lstStyle/>
          <a:p>
            <a:pPr algn="ctr"/>
            <a:r>
              <a:rPr lang="en-US" dirty="0" smtClean="0"/>
              <a:t>Agenda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905000"/>
            <a:ext cx="7162800" cy="438912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The Problem</a:t>
            </a:r>
          </a:p>
          <a:p>
            <a:r>
              <a:rPr lang="en-US" sz="3200" dirty="0" smtClean="0"/>
              <a:t>The Solution</a:t>
            </a:r>
          </a:p>
          <a:p>
            <a:r>
              <a:rPr lang="en-US" sz="3200" dirty="0" smtClean="0"/>
              <a:t>The Framework</a:t>
            </a:r>
          </a:p>
          <a:p>
            <a:r>
              <a:rPr lang="en-US" sz="3200" dirty="0" smtClean="0"/>
              <a:t>Putting </a:t>
            </a:r>
            <a:r>
              <a:rPr lang="en-US" sz="3200" dirty="0" smtClean="0"/>
              <a:t>It In Action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8229600" cy="914400"/>
          </a:xfrm>
        </p:spPr>
        <p:txBody>
          <a:bodyPr/>
          <a:lstStyle/>
          <a:p>
            <a:pPr algn="ctr"/>
            <a:r>
              <a:rPr lang="en-US" dirty="0" smtClean="0"/>
              <a:t>The Problem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229600" cy="4754563"/>
          </a:xfrm>
        </p:spPr>
        <p:txBody>
          <a:bodyPr>
            <a:normAutofit fontScale="92500"/>
          </a:bodyPr>
          <a:lstStyle/>
          <a:p>
            <a:r>
              <a:rPr lang="en-US" sz="2800" dirty="0" smtClean="0"/>
              <a:t>Students don’t know scholarly resources exist</a:t>
            </a:r>
          </a:p>
          <a:p>
            <a:r>
              <a:rPr lang="en-US" sz="2800" dirty="0" smtClean="0"/>
              <a:t>Students believe every Internet source is credible</a:t>
            </a:r>
          </a:p>
          <a:p>
            <a:r>
              <a:rPr lang="en-US" sz="2800" dirty="0" smtClean="0"/>
              <a:t>Students struggle with relevancy of information</a:t>
            </a:r>
          </a:p>
          <a:p>
            <a:r>
              <a:rPr lang="en-US" sz="2800" dirty="0" smtClean="0"/>
              <a:t>All forms of collaboration are ok – plagiarism?</a:t>
            </a:r>
          </a:p>
          <a:p>
            <a:r>
              <a:rPr lang="en-US" sz="2800" dirty="0" smtClean="0"/>
              <a:t>Students don’t understand citing sources</a:t>
            </a:r>
          </a:p>
          <a:p>
            <a:r>
              <a:rPr lang="en-US" sz="2800" dirty="0" smtClean="0"/>
              <a:t>Faculty don’t always have time/expertise to teach:</a:t>
            </a:r>
          </a:p>
          <a:p>
            <a:pPr lvl="1"/>
            <a:r>
              <a:rPr lang="en-US" sz="2800" dirty="0" smtClean="0"/>
              <a:t> content</a:t>
            </a:r>
          </a:p>
          <a:p>
            <a:pPr lvl="1"/>
            <a:r>
              <a:rPr lang="en-US" sz="2800" dirty="0" smtClean="0"/>
              <a:t>Research</a:t>
            </a:r>
          </a:p>
          <a:p>
            <a:pPr lvl="1"/>
            <a:r>
              <a:rPr lang="en-US" sz="2800" dirty="0" smtClean="0"/>
              <a:t>writing skills</a:t>
            </a:r>
            <a:endParaRPr lang="en-US" sz="2800" dirty="0"/>
          </a:p>
        </p:txBody>
      </p:sp>
      <p:pic>
        <p:nvPicPr>
          <p:cNvPr id="1026" name="Picture 2" descr="C:\Users\conways.TAMUG\AppData\Local\Microsoft\Windows\Temporary Internet Files\Content.IE5\MEHA8T8C\MC90015699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5029200"/>
            <a:ext cx="1549908" cy="15323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72312"/>
          </a:xfrm>
        </p:spPr>
        <p:txBody>
          <a:bodyPr/>
          <a:lstStyle/>
          <a:p>
            <a:pPr algn="ctr"/>
            <a:r>
              <a:rPr lang="en-US" dirty="0" smtClean="0"/>
              <a:t>The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057400"/>
            <a:ext cx="8610600" cy="438912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Develop instructional framework for info literacy</a:t>
            </a:r>
          </a:p>
          <a:p>
            <a:r>
              <a:rPr lang="en-US" sz="3000" dirty="0" smtClean="0"/>
              <a:t>Library support Research Skills</a:t>
            </a:r>
          </a:p>
          <a:p>
            <a:r>
              <a:rPr lang="en-US" sz="3000" dirty="0" smtClean="0"/>
              <a:t>Writing </a:t>
            </a:r>
            <a:r>
              <a:rPr lang="en-US" sz="3000" dirty="0" smtClean="0"/>
              <a:t>Center support </a:t>
            </a:r>
            <a:r>
              <a:rPr lang="en-US" sz="3000" dirty="0" smtClean="0"/>
              <a:t>Writing Skills</a:t>
            </a:r>
          </a:p>
          <a:p>
            <a:r>
              <a:rPr lang="en-US" sz="3000" dirty="0" smtClean="0"/>
              <a:t>IT provide Infrastructure and Faculty Assistance</a:t>
            </a:r>
            <a:endParaRPr lang="en-US" sz="3000" dirty="0" smtClean="0"/>
          </a:p>
          <a:p>
            <a:r>
              <a:rPr lang="en-US" sz="3000" dirty="0" smtClean="0"/>
              <a:t>Faculty assess content</a:t>
            </a:r>
            <a:endParaRPr lang="en-US" sz="30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Information Literacy Framework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8307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Adopt ACRL </a:t>
            </a:r>
            <a:r>
              <a:rPr lang="en-US" sz="2800" i="1" dirty="0" smtClean="0"/>
              <a:t>Information Literacy Competency Standards for Higher Education</a:t>
            </a:r>
          </a:p>
          <a:p>
            <a:r>
              <a:rPr lang="en-US" sz="2800" dirty="0" smtClean="0"/>
              <a:t>Develop tiered and </a:t>
            </a:r>
            <a:r>
              <a:rPr lang="en-US" sz="2800" dirty="0" err="1" smtClean="0"/>
              <a:t>scaffolded</a:t>
            </a:r>
            <a:r>
              <a:rPr lang="en-US" sz="2800" dirty="0" smtClean="0"/>
              <a:t> approach</a:t>
            </a:r>
          </a:p>
          <a:p>
            <a:r>
              <a:rPr lang="en-US" sz="2800" dirty="0" smtClean="0"/>
              <a:t>Develop instructional goals/assessments </a:t>
            </a:r>
          </a:p>
          <a:p>
            <a:r>
              <a:rPr lang="en-US" sz="2800" dirty="0" smtClean="0"/>
              <a:t>Form Partnership of:</a:t>
            </a:r>
          </a:p>
          <a:p>
            <a:pPr lvl="1"/>
            <a:r>
              <a:rPr lang="en-US" sz="2800" dirty="0" smtClean="0"/>
              <a:t>Faculty</a:t>
            </a:r>
          </a:p>
          <a:p>
            <a:pPr lvl="1"/>
            <a:r>
              <a:rPr lang="en-US" sz="2800" dirty="0" smtClean="0"/>
              <a:t>Library</a:t>
            </a:r>
          </a:p>
          <a:p>
            <a:pPr lvl="1"/>
            <a:r>
              <a:rPr lang="en-US" sz="2800" dirty="0" smtClean="0"/>
              <a:t>Writing Center</a:t>
            </a:r>
          </a:p>
          <a:p>
            <a:pPr lvl="1"/>
            <a:r>
              <a:rPr lang="en-US" sz="2800" dirty="0" smtClean="0"/>
              <a:t>IT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19912"/>
          </a:xfrm>
        </p:spPr>
        <p:txBody>
          <a:bodyPr/>
          <a:lstStyle/>
          <a:p>
            <a:pPr algn="ctr"/>
            <a:r>
              <a:rPr lang="en-US" dirty="0" smtClean="0"/>
              <a:t>Putting It In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724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Identify core classes for information literacy</a:t>
            </a:r>
          </a:p>
          <a:p>
            <a:pPr lvl="1"/>
            <a:r>
              <a:rPr lang="en-US" dirty="0" smtClean="0"/>
              <a:t>Awareness - English 104 – Tier One</a:t>
            </a:r>
          </a:p>
          <a:p>
            <a:pPr lvl="1"/>
            <a:r>
              <a:rPr lang="en-US" dirty="0" smtClean="0"/>
              <a:t>Familiarity - English </a:t>
            </a:r>
            <a:r>
              <a:rPr lang="en-US" dirty="0" smtClean="0"/>
              <a:t>301 Tech Writing </a:t>
            </a:r>
            <a:r>
              <a:rPr lang="en-US" dirty="0" smtClean="0"/>
              <a:t>– Tier Two</a:t>
            </a:r>
          </a:p>
          <a:p>
            <a:pPr lvl="1"/>
            <a:r>
              <a:rPr lang="en-US" dirty="0" smtClean="0"/>
              <a:t>Application to Discipline-Writing intensive classes – Tier Three</a:t>
            </a:r>
          </a:p>
          <a:p>
            <a:r>
              <a:rPr lang="en-US" dirty="0" smtClean="0"/>
              <a:t>Partner with faculty in existing classes</a:t>
            </a:r>
          </a:p>
          <a:p>
            <a:pPr lvl="1"/>
            <a:r>
              <a:rPr lang="en-US" dirty="0" smtClean="0"/>
              <a:t>No standalone library class due to 120 hour limit</a:t>
            </a:r>
          </a:p>
          <a:p>
            <a:r>
              <a:rPr lang="en-US" dirty="0" smtClean="0"/>
              <a:t>Develop repository for IL resources</a:t>
            </a:r>
          </a:p>
          <a:p>
            <a:pPr lvl="1"/>
            <a:r>
              <a:rPr lang="en-US" dirty="0" smtClean="0"/>
              <a:t>Videos</a:t>
            </a:r>
          </a:p>
          <a:p>
            <a:pPr lvl="1"/>
            <a:r>
              <a:rPr lang="en-US" dirty="0" smtClean="0"/>
              <a:t>Tutorials</a:t>
            </a:r>
          </a:p>
          <a:p>
            <a:pPr lvl="1"/>
            <a:r>
              <a:rPr lang="en-US" dirty="0" smtClean="0"/>
              <a:t>Handouts</a:t>
            </a:r>
          </a:p>
          <a:p>
            <a:r>
              <a:rPr lang="en-US" dirty="0" smtClean="0"/>
              <a:t>Develop Blackboard Vista delivery system and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ue Sky and Waves Theme">
  <a:themeElements>
    <a:clrScheme name="Ocean 1">
      <a:dk1>
        <a:srgbClr val="010199"/>
      </a:dk1>
      <a:lt1>
        <a:srgbClr val="FFFFFF"/>
      </a:lt1>
      <a:dk2>
        <a:srgbClr val="000099"/>
      </a:dk2>
      <a:lt2>
        <a:srgbClr val="FFFFFF"/>
      </a:lt2>
      <a:accent1>
        <a:srgbClr val="33CCCC"/>
      </a:accent1>
      <a:accent2>
        <a:srgbClr val="00C600"/>
      </a:accent2>
      <a:accent3>
        <a:srgbClr val="AAAACA"/>
      </a:accent3>
      <a:accent4>
        <a:srgbClr val="DADADA"/>
      </a:accent4>
      <a:accent5>
        <a:srgbClr val="ADE2E2"/>
      </a:accent5>
      <a:accent6>
        <a:srgbClr val="00B300"/>
      </a:accent6>
      <a:hlink>
        <a:srgbClr val="FFCC00"/>
      </a:hlink>
      <a:folHlink>
        <a:srgbClr val="6699FF"/>
      </a:folHlink>
    </a:clrScheme>
    <a:fontScheme name="Ocea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charset="0"/>
          </a:defRPr>
        </a:defPPr>
      </a:lstStyle>
    </a:lnDef>
  </a:objectDefaults>
  <a:extraClrSchemeLst>
    <a:extraClrScheme>
      <a:clrScheme name="Ocean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cean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Blue Sky and Waves Theme</Template>
  <TotalTime>427</TotalTime>
  <Words>184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Blue Sky and Waves Theme</vt:lpstr>
      <vt:lpstr>Information Literacy A Model for Texas A&amp;M University at Galveston</vt:lpstr>
      <vt:lpstr>Agenda </vt:lpstr>
      <vt:lpstr>The Problem  </vt:lpstr>
      <vt:lpstr>The Solution</vt:lpstr>
      <vt:lpstr>Information Literacy Framework</vt:lpstr>
      <vt:lpstr>Putting It In 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Literacy and Writing Center Collaboration: A Model for Texas A&amp;M University at Galveston</dc:title>
  <dc:creator>bacad</dc:creator>
  <cp:lastModifiedBy>Conways</cp:lastModifiedBy>
  <cp:revision>74</cp:revision>
  <dcterms:created xsi:type="dcterms:W3CDTF">2011-01-27T20:01:07Z</dcterms:created>
  <dcterms:modified xsi:type="dcterms:W3CDTF">2011-02-11T16:06:05Z</dcterms:modified>
</cp:coreProperties>
</file>