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003300"/>
    <a:srgbClr val="FF9966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2246" autoAdjust="0"/>
    <p:restoredTop sz="94660"/>
  </p:normalViewPr>
  <p:slideViewPr>
    <p:cSldViewPr>
      <p:cViewPr>
        <p:scale>
          <a:sx n="115" d="100"/>
          <a:sy n="115" d="100"/>
        </p:scale>
        <p:origin x="60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775ED3E-78CF-421A-B841-4C502B60C863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9B45C87-4A68-4110-B361-661849F8D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2362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Information </a:t>
            </a:r>
            <a:r>
              <a:rPr lang="en-US" dirty="0" smtClean="0"/>
              <a:t>Literacy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Model for Texas A&amp;M University at Galveston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533400" y="43434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Steve Conway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Dave </a:t>
            </a:r>
            <a:r>
              <a:rPr lang="en-US" dirty="0" smtClean="0">
                <a:solidFill>
                  <a:schemeClr val="tx1"/>
                </a:solidFill>
              </a:rPr>
              <a:t>Baca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628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Problem</a:t>
            </a:r>
          </a:p>
          <a:p>
            <a:r>
              <a:rPr lang="en-US" sz="3200" dirty="0" smtClean="0"/>
              <a:t>The Solution</a:t>
            </a:r>
          </a:p>
          <a:p>
            <a:r>
              <a:rPr lang="en-US" sz="3200" dirty="0" smtClean="0"/>
              <a:t>The Framework</a:t>
            </a:r>
          </a:p>
          <a:p>
            <a:r>
              <a:rPr lang="en-US" sz="3200" dirty="0" smtClean="0"/>
              <a:t>Putting </a:t>
            </a:r>
            <a:r>
              <a:rPr lang="en-US" sz="3200" dirty="0" smtClean="0"/>
              <a:t>It In 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The Problem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Students don’t know scholarly resources exist</a:t>
            </a:r>
          </a:p>
          <a:p>
            <a:r>
              <a:rPr lang="en-US" sz="2800" dirty="0" smtClean="0"/>
              <a:t>Students believe every Internet source is credible</a:t>
            </a:r>
          </a:p>
          <a:p>
            <a:r>
              <a:rPr lang="en-US" sz="2800" dirty="0" smtClean="0"/>
              <a:t>Students struggle with relevancy of information</a:t>
            </a:r>
          </a:p>
          <a:p>
            <a:r>
              <a:rPr lang="en-US" sz="2800" dirty="0" smtClean="0"/>
              <a:t>All forms of collaboration are ok – plagiarism?</a:t>
            </a:r>
          </a:p>
          <a:p>
            <a:r>
              <a:rPr lang="en-US" sz="2800" dirty="0" smtClean="0"/>
              <a:t>Students don’t understand citing sources</a:t>
            </a:r>
          </a:p>
          <a:p>
            <a:r>
              <a:rPr lang="en-US" sz="2800" dirty="0" smtClean="0"/>
              <a:t>Faculty don’t always have time/expertise to teach:</a:t>
            </a:r>
          </a:p>
          <a:p>
            <a:pPr lvl="1"/>
            <a:r>
              <a:rPr lang="en-US" sz="2800" dirty="0" smtClean="0"/>
              <a:t> content</a:t>
            </a:r>
          </a:p>
          <a:p>
            <a:pPr lvl="1"/>
            <a:r>
              <a:rPr lang="en-US" sz="2800" dirty="0" smtClean="0"/>
              <a:t>Research</a:t>
            </a:r>
          </a:p>
          <a:p>
            <a:pPr lvl="1"/>
            <a:r>
              <a:rPr lang="en-US" sz="2800" dirty="0" smtClean="0"/>
              <a:t>writing skills</a:t>
            </a:r>
            <a:endParaRPr lang="en-US" sz="2800" dirty="0"/>
          </a:p>
        </p:txBody>
      </p:sp>
      <p:pic>
        <p:nvPicPr>
          <p:cNvPr id="1026" name="Picture 2" descr="C:\Users\conways.TAMUG\AppData\Local\Microsoft\Windows\Temporary Internet Files\Content.IE5\MEHA8T8C\MC9001569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029200"/>
            <a:ext cx="1549908" cy="1532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38912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Develop instructional framework for info literacy</a:t>
            </a:r>
          </a:p>
          <a:p>
            <a:r>
              <a:rPr lang="en-US" sz="3000" dirty="0" smtClean="0"/>
              <a:t>Library support Research Skills</a:t>
            </a:r>
          </a:p>
          <a:p>
            <a:r>
              <a:rPr lang="en-US" sz="3000" dirty="0" smtClean="0"/>
              <a:t>Writing </a:t>
            </a:r>
            <a:r>
              <a:rPr lang="en-US" sz="3000" dirty="0" smtClean="0"/>
              <a:t>Center support </a:t>
            </a:r>
            <a:r>
              <a:rPr lang="en-US" sz="3000" dirty="0" smtClean="0"/>
              <a:t>Writing Skills</a:t>
            </a:r>
          </a:p>
          <a:p>
            <a:r>
              <a:rPr lang="en-US" sz="3000" dirty="0" smtClean="0"/>
              <a:t>IT provide Infrastructure and Faculty Assistance</a:t>
            </a:r>
            <a:endParaRPr lang="en-US" sz="3000" dirty="0" smtClean="0"/>
          </a:p>
          <a:p>
            <a:r>
              <a:rPr lang="en-US" sz="3000" dirty="0" smtClean="0"/>
              <a:t>Faculty assess content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Information Literacy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Adopt ACRL </a:t>
            </a:r>
            <a:r>
              <a:rPr lang="en-US" sz="2800" i="1" dirty="0" smtClean="0"/>
              <a:t>Information Literacy Competency Standards for Higher Education</a:t>
            </a:r>
          </a:p>
          <a:p>
            <a:r>
              <a:rPr lang="en-US" sz="2800" dirty="0" smtClean="0"/>
              <a:t>Develop tiered and </a:t>
            </a:r>
            <a:r>
              <a:rPr lang="en-US" sz="2800" dirty="0" err="1" smtClean="0"/>
              <a:t>scaffolded</a:t>
            </a:r>
            <a:r>
              <a:rPr lang="en-US" sz="2800" dirty="0" smtClean="0"/>
              <a:t> approach</a:t>
            </a:r>
          </a:p>
          <a:p>
            <a:r>
              <a:rPr lang="en-US" sz="2800" dirty="0" smtClean="0"/>
              <a:t>Develop instructional goals/assessments </a:t>
            </a:r>
          </a:p>
          <a:p>
            <a:r>
              <a:rPr lang="en-US" sz="2800" dirty="0" smtClean="0"/>
              <a:t>Form Partnership of:</a:t>
            </a:r>
          </a:p>
          <a:p>
            <a:pPr lvl="1"/>
            <a:r>
              <a:rPr lang="en-US" sz="2800" dirty="0" smtClean="0"/>
              <a:t>Faculty</a:t>
            </a:r>
          </a:p>
          <a:p>
            <a:pPr lvl="1"/>
            <a:r>
              <a:rPr lang="en-US" sz="2800" dirty="0" smtClean="0"/>
              <a:t>Library</a:t>
            </a:r>
          </a:p>
          <a:p>
            <a:pPr lvl="1"/>
            <a:r>
              <a:rPr lang="en-US" sz="2800" dirty="0" smtClean="0"/>
              <a:t>Writing Center</a:t>
            </a:r>
          </a:p>
          <a:p>
            <a:pPr lvl="1"/>
            <a:r>
              <a:rPr lang="en-US" sz="2800" dirty="0" smtClean="0"/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Putting It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Identify core classes for information literacy</a:t>
            </a:r>
          </a:p>
          <a:p>
            <a:pPr lvl="1"/>
            <a:r>
              <a:rPr lang="en-US" dirty="0" smtClean="0"/>
              <a:t>Awareness - English 104 – Tier One</a:t>
            </a:r>
          </a:p>
          <a:p>
            <a:pPr lvl="1"/>
            <a:r>
              <a:rPr lang="en-US" dirty="0" smtClean="0"/>
              <a:t>Familiarity - English </a:t>
            </a:r>
            <a:r>
              <a:rPr lang="en-US" dirty="0" smtClean="0"/>
              <a:t>301 Tech Writing </a:t>
            </a:r>
            <a:r>
              <a:rPr lang="en-US" dirty="0" smtClean="0"/>
              <a:t>– Tier Two</a:t>
            </a:r>
          </a:p>
          <a:p>
            <a:pPr lvl="1"/>
            <a:r>
              <a:rPr lang="en-US" dirty="0" smtClean="0"/>
              <a:t>Application to Discipline-Writing intensive classes – Tier Three</a:t>
            </a:r>
          </a:p>
          <a:p>
            <a:r>
              <a:rPr lang="en-US" dirty="0" smtClean="0"/>
              <a:t>Partner with faculty in existing classes</a:t>
            </a:r>
          </a:p>
          <a:p>
            <a:pPr lvl="1"/>
            <a:r>
              <a:rPr lang="en-US" dirty="0" smtClean="0"/>
              <a:t>No standalone library class due to 120 hour limit</a:t>
            </a:r>
          </a:p>
          <a:p>
            <a:r>
              <a:rPr lang="en-US" dirty="0" smtClean="0"/>
              <a:t>Develop repository for IL resources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Tutorials</a:t>
            </a:r>
          </a:p>
          <a:p>
            <a:pPr lvl="1"/>
            <a:r>
              <a:rPr lang="en-US" dirty="0" smtClean="0"/>
              <a:t>Handouts</a:t>
            </a:r>
          </a:p>
          <a:p>
            <a:r>
              <a:rPr lang="en-US" dirty="0" smtClean="0"/>
              <a:t>Develop Blackboard Vista delivery system 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Sky and Waves Theme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Sky and Waves Theme</Template>
  <TotalTime>427</TotalTime>
  <Words>184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 Sky and Waves Theme</vt:lpstr>
      <vt:lpstr>Information Literacy A Model for Texas A&amp;M University at Galveston</vt:lpstr>
      <vt:lpstr>Agenda </vt:lpstr>
      <vt:lpstr>The Problem  </vt:lpstr>
      <vt:lpstr>The Solution</vt:lpstr>
      <vt:lpstr>Information Literacy Framework</vt:lpstr>
      <vt:lpstr>Putting It In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Literacy and Writing Center Collaboration: A Model for Texas A&amp;M University at Galveston</dc:title>
  <dc:creator>bacad</dc:creator>
  <cp:lastModifiedBy>Conways</cp:lastModifiedBy>
  <cp:revision>74</cp:revision>
  <dcterms:created xsi:type="dcterms:W3CDTF">2011-01-27T20:01:07Z</dcterms:created>
  <dcterms:modified xsi:type="dcterms:W3CDTF">2011-02-11T16:06:05Z</dcterms:modified>
</cp:coreProperties>
</file>