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sldIdLst>
    <p:sldId id="256" r:id="rId2"/>
    <p:sldId id="266" r:id="rId3"/>
    <p:sldId id="259" r:id="rId4"/>
    <p:sldId id="257" r:id="rId5"/>
    <p:sldId id="258" r:id="rId6"/>
    <p:sldId id="261" r:id="rId7"/>
    <p:sldId id="268" r:id="rId8"/>
    <p:sldId id="270" r:id="rId9"/>
    <p:sldId id="272" r:id="rId10"/>
    <p:sldId id="273" r:id="rId11"/>
    <p:sldId id="262" r:id="rId12"/>
    <p:sldId id="267" r:id="rId13"/>
    <p:sldId id="260" r:id="rId14"/>
    <p:sldId id="263" r:id="rId15"/>
    <p:sldId id="276" r:id="rId16"/>
    <p:sldId id="277" r:id="rId17"/>
    <p:sldId id="278" r:id="rId18"/>
    <p:sldId id="264" r:id="rId19"/>
    <p:sldId id="265" r:id="rId20"/>
    <p:sldId id="274" r:id="rId21"/>
    <p:sldId id="275"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721" autoAdjust="0"/>
  </p:normalViewPr>
  <p:slideViewPr>
    <p:cSldViewPr snapToGrid="0" snapToObjects="1">
      <p:cViewPr varScale="1">
        <p:scale>
          <a:sx n="57" d="100"/>
          <a:sy n="57" d="100"/>
        </p:scale>
        <p:origin x="-152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868987-C5F2-CA41-97DE-A8815EA468F5}" type="datetimeFigureOut">
              <a:rPr lang="en-US" smtClean="0"/>
              <a:t>2/23/2012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B55490-C3A9-D043-87BA-7987EAB7A392}" type="slidenum">
              <a:rPr lang="en-US" smtClean="0"/>
              <a:t>‹#›</a:t>
            </a:fld>
            <a:endParaRPr lang="en-US"/>
          </a:p>
        </p:txBody>
      </p:sp>
    </p:spTree>
    <p:extLst>
      <p:ext uri="{BB962C8B-B14F-4D97-AF65-F5344CB8AC3E}">
        <p14:creationId xmlns:p14="http://schemas.microsoft.com/office/powerpoint/2010/main" val="52324151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B55490-C3A9-D043-87BA-7987EAB7A392}" type="slidenum">
              <a:rPr lang="en-US" smtClean="0"/>
              <a:t>1</a:t>
            </a:fld>
            <a:endParaRPr lang="en-US"/>
          </a:p>
        </p:txBody>
      </p:sp>
    </p:spTree>
    <p:extLst>
      <p:ext uri="{BB962C8B-B14F-4D97-AF65-F5344CB8AC3E}">
        <p14:creationId xmlns:p14="http://schemas.microsoft.com/office/powerpoint/2010/main" val="3228146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B55490-C3A9-D043-87BA-7987EAB7A392}" type="slidenum">
              <a:rPr lang="en-US" smtClean="0"/>
              <a:t>10</a:t>
            </a:fld>
            <a:endParaRPr lang="en-US"/>
          </a:p>
        </p:txBody>
      </p:sp>
    </p:spTree>
    <p:extLst>
      <p:ext uri="{BB962C8B-B14F-4D97-AF65-F5344CB8AC3E}">
        <p14:creationId xmlns:p14="http://schemas.microsoft.com/office/powerpoint/2010/main" val="3263309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B55490-C3A9-D043-87BA-7987EAB7A392}" type="slidenum">
              <a:rPr lang="en-US" smtClean="0"/>
              <a:t>11</a:t>
            </a:fld>
            <a:endParaRPr lang="en-US"/>
          </a:p>
        </p:txBody>
      </p:sp>
    </p:spTree>
    <p:extLst>
      <p:ext uri="{BB962C8B-B14F-4D97-AF65-F5344CB8AC3E}">
        <p14:creationId xmlns:p14="http://schemas.microsoft.com/office/powerpoint/2010/main" val="3381388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B55490-C3A9-D043-87BA-7987EAB7A392}" type="slidenum">
              <a:rPr lang="en-US" smtClean="0"/>
              <a:t>12</a:t>
            </a:fld>
            <a:endParaRPr lang="en-US"/>
          </a:p>
        </p:txBody>
      </p:sp>
    </p:spTree>
    <p:extLst>
      <p:ext uri="{BB962C8B-B14F-4D97-AF65-F5344CB8AC3E}">
        <p14:creationId xmlns:p14="http://schemas.microsoft.com/office/powerpoint/2010/main" val="812001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1B55490-C3A9-D043-87BA-7987EAB7A392}" type="slidenum">
              <a:rPr lang="en-US" smtClean="0"/>
              <a:t>13</a:t>
            </a:fld>
            <a:endParaRPr lang="en-US"/>
          </a:p>
        </p:txBody>
      </p:sp>
    </p:spTree>
    <p:extLst>
      <p:ext uri="{BB962C8B-B14F-4D97-AF65-F5344CB8AC3E}">
        <p14:creationId xmlns:p14="http://schemas.microsoft.com/office/powerpoint/2010/main" val="3169496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B55490-C3A9-D043-87BA-7987EAB7A392}" type="slidenum">
              <a:rPr lang="en-US" smtClean="0"/>
              <a:t>14</a:t>
            </a:fld>
            <a:endParaRPr lang="en-US"/>
          </a:p>
        </p:txBody>
      </p:sp>
    </p:spTree>
    <p:extLst>
      <p:ext uri="{BB962C8B-B14F-4D97-AF65-F5344CB8AC3E}">
        <p14:creationId xmlns:p14="http://schemas.microsoft.com/office/powerpoint/2010/main" val="12956748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B55490-C3A9-D043-87BA-7987EAB7A392}" type="slidenum">
              <a:rPr lang="en-US" smtClean="0"/>
              <a:t>18</a:t>
            </a:fld>
            <a:endParaRPr lang="en-US"/>
          </a:p>
        </p:txBody>
      </p:sp>
    </p:spTree>
    <p:extLst>
      <p:ext uri="{BB962C8B-B14F-4D97-AF65-F5344CB8AC3E}">
        <p14:creationId xmlns:p14="http://schemas.microsoft.com/office/powerpoint/2010/main" val="4448400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B55490-C3A9-D043-87BA-7987EAB7A392}" type="slidenum">
              <a:rPr lang="en-US" smtClean="0"/>
              <a:t>19</a:t>
            </a:fld>
            <a:endParaRPr lang="en-US"/>
          </a:p>
        </p:txBody>
      </p:sp>
    </p:spTree>
    <p:extLst>
      <p:ext uri="{BB962C8B-B14F-4D97-AF65-F5344CB8AC3E}">
        <p14:creationId xmlns:p14="http://schemas.microsoft.com/office/powerpoint/2010/main" val="3186374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B55490-C3A9-D043-87BA-7987EAB7A392}" type="slidenum">
              <a:rPr lang="en-US" smtClean="0"/>
              <a:t>2</a:t>
            </a:fld>
            <a:endParaRPr lang="en-US"/>
          </a:p>
        </p:txBody>
      </p:sp>
    </p:spTree>
    <p:extLst>
      <p:ext uri="{BB962C8B-B14F-4D97-AF65-F5344CB8AC3E}">
        <p14:creationId xmlns:p14="http://schemas.microsoft.com/office/powerpoint/2010/main" val="1939574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B55490-C3A9-D043-87BA-7987EAB7A392}" type="slidenum">
              <a:rPr lang="en-US" smtClean="0"/>
              <a:t>3</a:t>
            </a:fld>
            <a:endParaRPr lang="en-US"/>
          </a:p>
        </p:txBody>
      </p:sp>
    </p:spTree>
    <p:extLst>
      <p:ext uri="{BB962C8B-B14F-4D97-AF65-F5344CB8AC3E}">
        <p14:creationId xmlns:p14="http://schemas.microsoft.com/office/powerpoint/2010/main" val="1751959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1B55490-C3A9-D043-87BA-7987EAB7A392}" type="slidenum">
              <a:rPr lang="en-US" smtClean="0"/>
              <a:t>4</a:t>
            </a:fld>
            <a:endParaRPr lang="en-US"/>
          </a:p>
        </p:txBody>
      </p:sp>
    </p:spTree>
    <p:extLst>
      <p:ext uri="{BB962C8B-B14F-4D97-AF65-F5344CB8AC3E}">
        <p14:creationId xmlns:p14="http://schemas.microsoft.com/office/powerpoint/2010/main" val="2166044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B55490-C3A9-D043-87BA-7987EAB7A392}" type="slidenum">
              <a:rPr lang="en-US" smtClean="0"/>
              <a:t>5</a:t>
            </a:fld>
            <a:endParaRPr lang="en-US"/>
          </a:p>
        </p:txBody>
      </p:sp>
    </p:spTree>
    <p:extLst>
      <p:ext uri="{BB962C8B-B14F-4D97-AF65-F5344CB8AC3E}">
        <p14:creationId xmlns:p14="http://schemas.microsoft.com/office/powerpoint/2010/main" val="4243944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B55490-C3A9-D043-87BA-7987EAB7A392}" type="slidenum">
              <a:rPr lang="en-US" smtClean="0"/>
              <a:t>6</a:t>
            </a:fld>
            <a:endParaRPr lang="en-US"/>
          </a:p>
        </p:txBody>
      </p:sp>
    </p:spTree>
    <p:extLst>
      <p:ext uri="{BB962C8B-B14F-4D97-AF65-F5344CB8AC3E}">
        <p14:creationId xmlns:p14="http://schemas.microsoft.com/office/powerpoint/2010/main" val="2228398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sz="1200" b="0" i="0" kern="1200" dirty="0" smtClean="0">
                <a:solidFill>
                  <a:schemeClr val="tx1"/>
                </a:solidFill>
                <a:effectLst/>
                <a:latin typeface="+mn-lt"/>
                <a:ea typeface="+mn-ea"/>
                <a:cs typeface="+mn-cs"/>
              </a:rPr>
              <a:t>White: With this thinking hat you focus on the data available. Look at the information you have, and see what you can learn from it. Look for gaps in your knowledge, and either try to fill them or take account of them.</a:t>
            </a:r>
          </a:p>
          <a:p>
            <a:pPr fontAlgn="t"/>
            <a:r>
              <a:rPr lang="en-US" sz="1200" b="0" i="0" kern="1200" dirty="0" smtClean="0">
                <a:solidFill>
                  <a:schemeClr val="tx1"/>
                </a:solidFill>
                <a:effectLst/>
                <a:latin typeface="+mn-lt"/>
                <a:ea typeface="+mn-ea"/>
                <a:cs typeface="+mn-cs"/>
              </a:rPr>
              <a:t>This is where you analyze past trends, and try to extrapolate from historical data.</a:t>
            </a:r>
          </a:p>
          <a:p>
            <a:pPr fontAlgn="t"/>
            <a:endParaRPr lang="en-US" sz="1200" b="0" i="0" kern="1200" dirty="0" smtClean="0">
              <a:solidFill>
                <a:schemeClr val="tx1"/>
              </a:solidFill>
              <a:effectLst/>
              <a:latin typeface="+mn-lt"/>
              <a:ea typeface="+mn-ea"/>
              <a:cs typeface="+mn-cs"/>
            </a:endParaRPr>
          </a:p>
          <a:p>
            <a:pPr marL="0" marR="0" indent="0" algn="l" defTabSz="457200" rtl="0" eaLnBrk="1" fontAlgn="t"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Red:</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'Wearing' the red hat, you look at problems using intuition, gut reaction, and emotion. Also try to think how other people will react emotionally. Try to understand the responses of people who do not fully know your reasoning.</a:t>
            </a:r>
          </a:p>
          <a:p>
            <a:pPr fontAlgn="t"/>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B55490-C3A9-D043-87BA-7987EAB7A392}" type="slidenum">
              <a:rPr lang="en-US" smtClean="0"/>
              <a:t>7</a:t>
            </a:fld>
            <a:endParaRPr lang="en-US"/>
          </a:p>
        </p:txBody>
      </p:sp>
    </p:spTree>
    <p:extLst>
      <p:ext uri="{BB962C8B-B14F-4D97-AF65-F5344CB8AC3E}">
        <p14:creationId xmlns:p14="http://schemas.microsoft.com/office/powerpoint/2010/main" val="2123660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Black: This is important because it highlights the weak points in a plan. It allows you to eliminate them, alter them, or prepare contingency plans to counter them.</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Black Hat thinking helps to make your plans 'tougher' and more resilient. It can also help you to spot fatal flaws and risks before you embark on a course of action. Black Hat thinking is one of the real benefits of this technique, as many successful people get so used to thinking positively that often they cannot see problems in advance. This leaves them under-prepared for difficulties.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fontAlgn="t"/>
            <a:r>
              <a:rPr lang="en-US" sz="1200" b="0" i="0" kern="1200" dirty="0" smtClean="0">
                <a:solidFill>
                  <a:schemeClr val="tx1"/>
                </a:solidFill>
                <a:effectLst/>
                <a:latin typeface="+mn-lt"/>
                <a:ea typeface="+mn-ea"/>
                <a:cs typeface="+mn-cs"/>
              </a:rPr>
              <a:t>Yellow:</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The yellow hat helps you to think positively. It is the optimistic viewpoint that helps you to see all the benefits of the decision and the value in it. Yellow Hat thinking helps you to keep going when everything looks gloomy and difficult.</a:t>
            </a:r>
          </a:p>
          <a:p>
            <a:endParaRPr lang="en-US" dirty="0"/>
          </a:p>
        </p:txBody>
      </p:sp>
      <p:sp>
        <p:nvSpPr>
          <p:cNvPr id="4" name="Slide Number Placeholder 3"/>
          <p:cNvSpPr>
            <a:spLocks noGrp="1"/>
          </p:cNvSpPr>
          <p:nvPr>
            <p:ph type="sldNum" sz="quarter" idx="10"/>
          </p:nvPr>
        </p:nvSpPr>
        <p:spPr/>
        <p:txBody>
          <a:bodyPr/>
          <a:lstStyle/>
          <a:p>
            <a:fld id="{D1B55490-C3A9-D043-87BA-7987EAB7A392}" type="slidenum">
              <a:rPr lang="en-US" smtClean="0"/>
              <a:t>8</a:t>
            </a:fld>
            <a:endParaRPr lang="en-US"/>
          </a:p>
        </p:txBody>
      </p:sp>
    </p:spTree>
    <p:extLst>
      <p:ext uri="{BB962C8B-B14F-4D97-AF65-F5344CB8AC3E}">
        <p14:creationId xmlns:p14="http://schemas.microsoft.com/office/powerpoint/2010/main" val="3263309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sz="1200" b="0" i="0" kern="1200" dirty="0" smtClean="0">
                <a:solidFill>
                  <a:schemeClr val="tx1"/>
                </a:solidFill>
                <a:effectLst/>
                <a:latin typeface="+mn-lt"/>
                <a:ea typeface="+mn-ea"/>
                <a:cs typeface="+mn-cs"/>
              </a:rPr>
              <a:t>The Green Hat stands for creativity. This is where you can develop creative solutions to a problem. It is a freewheeling way of thinking, In which there is little criticism of ideas. </a:t>
            </a:r>
          </a:p>
          <a:p>
            <a:pPr fontAlgn="t"/>
            <a:endParaRPr lang="en-US" sz="1200" b="0" i="0" kern="1200" dirty="0" smtClean="0">
              <a:solidFill>
                <a:schemeClr val="tx1"/>
              </a:solidFill>
              <a:effectLst/>
              <a:latin typeface="+mn-lt"/>
              <a:ea typeface="+mn-ea"/>
              <a:cs typeface="+mn-cs"/>
            </a:endParaRPr>
          </a:p>
          <a:p>
            <a:pPr marL="0" marR="0" indent="0" algn="l" defTabSz="457200" rtl="0" eaLnBrk="1" fontAlgn="t"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Blue:</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The Blue Hat stands for process control. This is the hat worn by people chairing meetings. When running into difficulties because ideas are running dry, they may direct activity into Green Hat thinking. When contingency plans are needed, they will ask for Black Hat thinking, etc.</a:t>
            </a:r>
          </a:p>
          <a:p>
            <a:pPr fontAlgn="t"/>
            <a:endParaRPr lang="en-US" dirty="0"/>
          </a:p>
        </p:txBody>
      </p:sp>
      <p:sp>
        <p:nvSpPr>
          <p:cNvPr id="4" name="Slide Number Placeholder 3"/>
          <p:cNvSpPr>
            <a:spLocks noGrp="1"/>
          </p:cNvSpPr>
          <p:nvPr>
            <p:ph type="sldNum" sz="quarter" idx="10"/>
          </p:nvPr>
        </p:nvSpPr>
        <p:spPr/>
        <p:txBody>
          <a:bodyPr/>
          <a:lstStyle/>
          <a:p>
            <a:fld id="{D1B55490-C3A9-D043-87BA-7987EAB7A392}" type="slidenum">
              <a:rPr lang="en-US" smtClean="0"/>
              <a:t>9</a:t>
            </a:fld>
            <a:endParaRPr lang="en-US"/>
          </a:p>
        </p:txBody>
      </p:sp>
    </p:spTree>
    <p:extLst>
      <p:ext uri="{BB962C8B-B14F-4D97-AF65-F5344CB8AC3E}">
        <p14:creationId xmlns:p14="http://schemas.microsoft.com/office/powerpoint/2010/main" val="32633095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07B73AE-75C0-BA44-8498-E44E5A41AF69}" type="datetimeFigureOut">
              <a:rPr lang="en-US" smtClean="0"/>
              <a:t>2/23/2012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B2F592B-9921-9748-AE3A-E3696D7B668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07B73AE-75C0-BA44-8498-E44E5A41AF69}" type="datetimeFigureOut">
              <a:rPr lang="en-US" smtClean="0"/>
              <a:t>2/23/2012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B2F592B-9921-9748-AE3A-E3696D7B668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07B73AE-75C0-BA44-8498-E44E5A41AF69}" type="datetimeFigureOut">
              <a:rPr lang="en-US" smtClean="0"/>
              <a:t>2/23/2012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B2F592B-9921-9748-AE3A-E3696D7B668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07B73AE-75C0-BA44-8498-E44E5A41AF69}" type="datetimeFigureOut">
              <a:rPr lang="en-US" smtClean="0"/>
              <a:t>2/23/2012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B2F592B-9921-9748-AE3A-E3696D7B6682}"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07B73AE-75C0-BA44-8498-E44E5A41AF69}" type="datetimeFigureOut">
              <a:rPr lang="en-US" smtClean="0"/>
              <a:t>2/23/2012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B2F592B-9921-9748-AE3A-E3696D7B6682}"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07B73AE-75C0-BA44-8498-E44E5A41AF69}" type="datetimeFigureOut">
              <a:rPr lang="en-US" smtClean="0"/>
              <a:t>2/23/2012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B2F592B-9921-9748-AE3A-E3696D7B6682}"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07B73AE-75C0-BA44-8498-E44E5A41AF69}" type="datetimeFigureOut">
              <a:rPr lang="en-US" smtClean="0"/>
              <a:t>2/23/2012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B2F592B-9921-9748-AE3A-E3696D7B668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407B73AE-75C0-BA44-8498-E44E5A41AF69}" type="datetimeFigureOut">
              <a:rPr lang="en-US" smtClean="0"/>
              <a:t>2/23/2012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B2F592B-9921-9748-AE3A-E3696D7B6682}"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07B73AE-75C0-BA44-8498-E44E5A41AF69}" type="datetimeFigureOut">
              <a:rPr lang="en-US" smtClean="0"/>
              <a:t>2/23/2012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B2F592B-9921-9748-AE3A-E3696D7B668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407B73AE-75C0-BA44-8498-E44E5A41AF69}" type="datetimeFigureOut">
              <a:rPr lang="en-US" smtClean="0"/>
              <a:t>2/23/2012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B2F592B-9921-9748-AE3A-E3696D7B668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07B73AE-75C0-BA44-8498-E44E5A41AF69}" type="datetimeFigureOut">
              <a:rPr lang="en-US" smtClean="0"/>
              <a:t>2/23/2012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B2F592B-9921-9748-AE3A-E3696D7B6682}"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07B73AE-75C0-BA44-8498-E44E5A41AF69}" type="datetimeFigureOut">
              <a:rPr lang="en-US" smtClean="0"/>
              <a:t>2/23/2012</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B2F592B-9921-9748-AE3A-E3696D7B668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9.png"/><Relationship Id="rId7"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hyperlink" Target="http://cl1.psychtests.com/take_test.php?idRegTest=2998"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eiconsortium.org/index.html"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mindtools.com/pages/article/newTED_07.htm" TargetMode="External"/><Relationship Id="rId2" Type="http://schemas.openxmlformats.org/officeDocument/2006/relationships/hyperlink" Target="http://www.turningpointprogram.org/Pages/leaddev.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Collaborative Leadership</a:t>
            </a:r>
            <a:endParaRPr lang="en-US" dirty="0"/>
          </a:p>
        </p:txBody>
      </p:sp>
      <p:sp>
        <p:nvSpPr>
          <p:cNvPr id="3" name="Subtitle 2"/>
          <p:cNvSpPr>
            <a:spLocks noGrp="1"/>
          </p:cNvSpPr>
          <p:nvPr>
            <p:ph type="subTitle" idx="1"/>
          </p:nvPr>
        </p:nvSpPr>
        <p:spPr/>
        <p:txBody>
          <a:bodyPr/>
          <a:lstStyle/>
          <a:p>
            <a:endParaRPr lang="en-US" dirty="0" smtClean="0"/>
          </a:p>
          <a:p>
            <a:endParaRPr lang="en-US" dirty="0"/>
          </a:p>
        </p:txBody>
      </p:sp>
      <p:sp>
        <p:nvSpPr>
          <p:cNvPr id="4" name="TextBox 3"/>
          <p:cNvSpPr txBox="1"/>
          <p:nvPr/>
        </p:nvSpPr>
        <p:spPr>
          <a:xfrm>
            <a:off x="1895302" y="3611607"/>
            <a:ext cx="6562898" cy="1338828"/>
          </a:xfrm>
          <a:prstGeom prst="rect">
            <a:avLst/>
          </a:prstGeom>
          <a:noFill/>
        </p:spPr>
        <p:txBody>
          <a:bodyPr wrap="square" rtlCol="0">
            <a:spAutoFit/>
          </a:bodyPr>
          <a:lstStyle/>
          <a:p>
            <a:pPr algn="r">
              <a:lnSpc>
                <a:spcPct val="150000"/>
              </a:lnSpc>
            </a:pPr>
            <a:r>
              <a:rPr lang="en-US" dirty="0" err="1" smtClean="0"/>
              <a:t>Lanita</a:t>
            </a:r>
            <a:r>
              <a:rPr lang="en-US" dirty="0" smtClean="0"/>
              <a:t> Collette</a:t>
            </a:r>
          </a:p>
          <a:p>
            <a:pPr algn="r">
              <a:lnSpc>
                <a:spcPct val="150000"/>
              </a:lnSpc>
            </a:pPr>
            <a:r>
              <a:rPr lang="en-US" dirty="0" smtClean="0"/>
              <a:t>Dina Barnese</a:t>
            </a:r>
          </a:p>
          <a:p>
            <a:pPr algn="r">
              <a:lnSpc>
                <a:spcPct val="150000"/>
              </a:lnSpc>
            </a:pPr>
            <a:r>
              <a:rPr lang="en-US" dirty="0" smtClean="0"/>
              <a:t>Northern Arizona University</a:t>
            </a:r>
            <a:endParaRPr lang="en-US" dirty="0"/>
          </a:p>
        </p:txBody>
      </p:sp>
    </p:spTree>
    <p:extLst>
      <p:ext uri="{BB962C8B-B14F-4D97-AF65-F5344CB8AC3E}">
        <p14:creationId xmlns:p14="http://schemas.microsoft.com/office/powerpoint/2010/main" val="26135209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386" y="314583"/>
            <a:ext cx="2443942" cy="2443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386" y="3029541"/>
            <a:ext cx="2432060" cy="1735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8807" y="1492465"/>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68807" y="4103974"/>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01789" y="392183"/>
            <a:ext cx="2590800"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36351" y="2884774"/>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10747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Now that you’re “warmed up” – Collaborative Leadership Readiness Assessment</a:t>
            </a:r>
          </a:p>
          <a:p>
            <a:r>
              <a:rPr lang="en-US" dirty="0"/>
              <a:t>Take-home emotional intelligence </a:t>
            </a:r>
            <a:r>
              <a:rPr lang="en-US" dirty="0" smtClean="0"/>
              <a:t>test:</a:t>
            </a:r>
            <a:br>
              <a:rPr lang="en-US" dirty="0" smtClean="0"/>
            </a:br>
            <a:r>
              <a:rPr lang="en-US" dirty="0" smtClean="0">
                <a:hlinkClick r:id="rId3"/>
              </a:rPr>
              <a:t>http</a:t>
            </a:r>
            <a:r>
              <a:rPr lang="en-US" dirty="0">
                <a:hlinkClick r:id="rId3"/>
              </a:rPr>
              <a:t>://</a:t>
            </a:r>
            <a:r>
              <a:rPr lang="en-US" dirty="0" smtClean="0">
                <a:hlinkClick r:id="rId3"/>
              </a:rPr>
              <a:t>cl1.psychtests.com/take_test.php?idRegTest=2998</a:t>
            </a:r>
            <a:r>
              <a:rPr lang="en-US" dirty="0" smtClean="0"/>
              <a:t/>
            </a:r>
            <a:br>
              <a:rPr lang="en-US" dirty="0" smtClean="0"/>
            </a:br>
            <a:r>
              <a:rPr lang="en-US" dirty="0" smtClean="0"/>
              <a:t/>
            </a:r>
            <a:br>
              <a:rPr lang="en-US" dirty="0" smtClean="0"/>
            </a:br>
            <a:r>
              <a:rPr lang="en-US" dirty="0" smtClean="0">
                <a:hlinkClick r:id="rId4"/>
              </a:rPr>
              <a:t>http</a:t>
            </a:r>
            <a:r>
              <a:rPr lang="en-US" dirty="0">
                <a:hlinkClick r:id="rId4"/>
              </a:rPr>
              <a:t>://</a:t>
            </a:r>
            <a:r>
              <a:rPr lang="en-US" dirty="0" smtClean="0">
                <a:hlinkClick r:id="rId4"/>
              </a:rPr>
              <a:t>www.eiconsortium.org/index.html</a:t>
            </a:r>
            <a:r>
              <a:rPr lang="en-US" dirty="0" smtClean="0"/>
              <a:t> </a:t>
            </a:r>
            <a:endParaRPr lang="en-US" dirty="0"/>
          </a:p>
        </p:txBody>
      </p:sp>
      <p:sp>
        <p:nvSpPr>
          <p:cNvPr id="2" name="Title 1"/>
          <p:cNvSpPr>
            <a:spLocks noGrp="1"/>
          </p:cNvSpPr>
          <p:nvPr>
            <p:ph type="title"/>
          </p:nvPr>
        </p:nvSpPr>
        <p:spPr/>
        <p:txBody>
          <a:bodyPr/>
          <a:lstStyle/>
          <a:p>
            <a:r>
              <a:rPr lang="en-US" dirty="0" smtClean="0"/>
              <a:t>Self Assessment</a:t>
            </a:r>
            <a:endParaRPr lang="en-US" dirty="0"/>
          </a:p>
        </p:txBody>
      </p:sp>
    </p:spTree>
    <p:extLst>
      <p:ext uri="{BB962C8B-B14F-4D97-AF65-F5344CB8AC3E}">
        <p14:creationId xmlns:p14="http://schemas.microsoft.com/office/powerpoint/2010/main" val="41781490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708534920"/>
              </p:ext>
            </p:extLst>
          </p:nvPr>
        </p:nvGraphicFramePr>
        <p:xfrm>
          <a:off x="714202" y="802248"/>
          <a:ext cx="7532026" cy="5344480"/>
        </p:xfrm>
        <a:graphic>
          <a:graphicData uri="http://schemas.openxmlformats.org/drawingml/2006/table">
            <a:tbl>
              <a:tblPr firstRow="1" firstCol="1" bandRow="1">
                <a:tableStyleId>{5940675A-B579-460E-94D1-54222C63F5DA}</a:tableStyleId>
              </a:tblPr>
              <a:tblGrid>
                <a:gridCol w="433012"/>
                <a:gridCol w="4597872"/>
                <a:gridCol w="355944"/>
                <a:gridCol w="354355"/>
                <a:gridCol w="355944"/>
                <a:gridCol w="354355"/>
                <a:gridCol w="355944"/>
                <a:gridCol w="354355"/>
                <a:gridCol w="370245"/>
              </a:tblGrid>
              <a:tr h="865747">
                <a:tc>
                  <a:txBody>
                    <a:bodyPr/>
                    <a:lstStyle/>
                    <a:p>
                      <a:pPr marL="0" marR="0" algn="ctr">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0" marR="73025" marT="0" marB="0" anchor="ctr"/>
                </a:tc>
                <a:tc>
                  <a:txBody>
                    <a:bodyPr/>
                    <a:lstStyle/>
                    <a:p>
                      <a:pPr marL="0" marR="0" algn="ctr">
                        <a:lnSpc>
                          <a:spcPct val="115000"/>
                        </a:lnSpc>
                        <a:spcBef>
                          <a:spcPts val="0"/>
                        </a:spcBef>
                        <a:spcAft>
                          <a:spcPts val="0"/>
                        </a:spcAft>
                      </a:pPr>
                      <a:r>
                        <a:rPr lang="en-US" sz="1200" b="1" dirty="0">
                          <a:effectLst/>
                        </a:rPr>
                        <a:t>Behaviors</a:t>
                      </a:r>
                      <a:endParaRPr lang="en-US" sz="1200" b="1" dirty="0">
                        <a:effectLst/>
                        <a:latin typeface="Calibri"/>
                        <a:ea typeface="Calibri"/>
                        <a:cs typeface="Times New Roman"/>
                      </a:endParaRPr>
                    </a:p>
                  </a:txBody>
                  <a:tcPr marL="0" marR="73025" marT="0" marB="0" anchor="ctr"/>
                </a:tc>
                <a:tc>
                  <a:txBody>
                    <a:bodyPr/>
                    <a:lstStyle/>
                    <a:p>
                      <a:pPr marL="71755" marR="71755">
                        <a:lnSpc>
                          <a:spcPct val="115000"/>
                        </a:lnSpc>
                        <a:spcBef>
                          <a:spcPts val="0"/>
                        </a:spcBef>
                        <a:spcAft>
                          <a:spcPts val="0"/>
                        </a:spcAft>
                      </a:pPr>
                      <a:r>
                        <a:rPr lang="en-US" sz="1050" b="1" dirty="0">
                          <a:effectLst/>
                        </a:rPr>
                        <a:t>Seldom</a:t>
                      </a:r>
                      <a:endParaRPr lang="en-US" sz="1400" b="1" dirty="0">
                        <a:effectLst/>
                        <a:latin typeface="Calibri"/>
                        <a:ea typeface="Calibri"/>
                        <a:cs typeface="Times New Roman"/>
                      </a:endParaRPr>
                    </a:p>
                  </a:txBody>
                  <a:tcPr marL="0" marR="73025" marT="0" marB="0" vert="vert270"/>
                </a:tc>
                <a:tc>
                  <a:txBody>
                    <a:bodyPr/>
                    <a:lstStyle/>
                    <a:p>
                      <a:pPr marL="71755" marR="71755">
                        <a:lnSpc>
                          <a:spcPct val="115000"/>
                        </a:lnSpc>
                        <a:spcBef>
                          <a:spcPts val="0"/>
                        </a:spcBef>
                        <a:spcAft>
                          <a:spcPts val="0"/>
                        </a:spcAft>
                      </a:pPr>
                      <a:r>
                        <a:rPr lang="en-US" sz="1050" b="1" dirty="0">
                          <a:effectLst/>
                        </a:rPr>
                        <a:t> </a:t>
                      </a:r>
                      <a:endParaRPr lang="en-US" sz="1400" b="1" dirty="0">
                        <a:effectLst/>
                        <a:latin typeface="Calibri"/>
                        <a:ea typeface="Calibri"/>
                        <a:cs typeface="Times New Roman"/>
                      </a:endParaRPr>
                    </a:p>
                  </a:txBody>
                  <a:tcPr marL="0" marR="73025" marT="0" marB="0" vert="vert270"/>
                </a:tc>
                <a:tc>
                  <a:txBody>
                    <a:bodyPr/>
                    <a:lstStyle/>
                    <a:p>
                      <a:pPr marL="71755" marR="71755">
                        <a:lnSpc>
                          <a:spcPct val="115000"/>
                        </a:lnSpc>
                        <a:spcBef>
                          <a:spcPts val="0"/>
                        </a:spcBef>
                        <a:spcAft>
                          <a:spcPts val="0"/>
                        </a:spcAft>
                      </a:pPr>
                      <a:r>
                        <a:rPr lang="en-US" sz="1050" b="1" dirty="0">
                          <a:effectLst/>
                        </a:rPr>
                        <a:t>Sometimes</a:t>
                      </a:r>
                      <a:endParaRPr lang="en-US" sz="1400" b="1" dirty="0">
                        <a:effectLst/>
                        <a:latin typeface="Calibri"/>
                        <a:ea typeface="Calibri"/>
                        <a:cs typeface="Times New Roman"/>
                      </a:endParaRPr>
                    </a:p>
                  </a:txBody>
                  <a:tcPr marL="0" marR="73025" marT="0" marB="0" vert="vert270"/>
                </a:tc>
                <a:tc>
                  <a:txBody>
                    <a:bodyPr/>
                    <a:lstStyle/>
                    <a:p>
                      <a:pPr marL="71755" marR="71755">
                        <a:lnSpc>
                          <a:spcPct val="115000"/>
                        </a:lnSpc>
                        <a:spcBef>
                          <a:spcPts val="0"/>
                        </a:spcBef>
                        <a:spcAft>
                          <a:spcPts val="0"/>
                        </a:spcAft>
                      </a:pPr>
                      <a:r>
                        <a:rPr lang="en-US" sz="1050" b="1" dirty="0">
                          <a:effectLst/>
                        </a:rPr>
                        <a:t> </a:t>
                      </a:r>
                      <a:endParaRPr lang="en-US" sz="1400" b="1" dirty="0">
                        <a:effectLst/>
                        <a:latin typeface="Calibri"/>
                        <a:ea typeface="Calibri"/>
                        <a:cs typeface="Times New Roman"/>
                      </a:endParaRPr>
                    </a:p>
                  </a:txBody>
                  <a:tcPr marL="0" marR="73025" marT="0" marB="0" vert="vert270"/>
                </a:tc>
                <a:tc>
                  <a:txBody>
                    <a:bodyPr/>
                    <a:lstStyle/>
                    <a:p>
                      <a:pPr marL="71755" marR="71755">
                        <a:lnSpc>
                          <a:spcPct val="115000"/>
                        </a:lnSpc>
                        <a:spcBef>
                          <a:spcPts val="0"/>
                        </a:spcBef>
                        <a:spcAft>
                          <a:spcPts val="0"/>
                        </a:spcAft>
                      </a:pPr>
                      <a:r>
                        <a:rPr lang="en-US" sz="1050" b="1" dirty="0">
                          <a:effectLst/>
                        </a:rPr>
                        <a:t>Often</a:t>
                      </a:r>
                      <a:endParaRPr lang="en-US" sz="1400" b="1" dirty="0">
                        <a:effectLst/>
                        <a:latin typeface="Calibri"/>
                        <a:ea typeface="Calibri"/>
                        <a:cs typeface="Times New Roman"/>
                      </a:endParaRPr>
                    </a:p>
                  </a:txBody>
                  <a:tcPr marL="0" marR="73025" marT="0" marB="0" vert="vert270"/>
                </a:tc>
                <a:tc>
                  <a:txBody>
                    <a:bodyPr/>
                    <a:lstStyle/>
                    <a:p>
                      <a:pPr marL="71755" marR="71755">
                        <a:lnSpc>
                          <a:spcPct val="115000"/>
                        </a:lnSpc>
                        <a:spcBef>
                          <a:spcPts val="0"/>
                        </a:spcBef>
                        <a:spcAft>
                          <a:spcPts val="0"/>
                        </a:spcAft>
                      </a:pPr>
                      <a:r>
                        <a:rPr lang="en-US" sz="1050" b="1" dirty="0">
                          <a:effectLst/>
                        </a:rPr>
                        <a:t> </a:t>
                      </a:r>
                      <a:endParaRPr lang="en-US" sz="1400" b="1" dirty="0">
                        <a:effectLst/>
                        <a:latin typeface="Calibri"/>
                        <a:ea typeface="Calibri"/>
                        <a:cs typeface="Times New Roman"/>
                      </a:endParaRPr>
                    </a:p>
                  </a:txBody>
                  <a:tcPr marL="0" marR="73025" marT="0" marB="0" vert="vert270"/>
                </a:tc>
                <a:tc>
                  <a:txBody>
                    <a:bodyPr/>
                    <a:lstStyle/>
                    <a:p>
                      <a:pPr marL="71755" marR="71755">
                        <a:lnSpc>
                          <a:spcPct val="115000"/>
                        </a:lnSpc>
                        <a:spcBef>
                          <a:spcPts val="0"/>
                        </a:spcBef>
                        <a:spcAft>
                          <a:spcPts val="0"/>
                        </a:spcAft>
                      </a:pPr>
                      <a:r>
                        <a:rPr lang="en-US" sz="1050" b="1" dirty="0">
                          <a:effectLst/>
                        </a:rPr>
                        <a:t>Almost Always</a:t>
                      </a:r>
                      <a:endParaRPr lang="en-US" sz="1400" b="1" dirty="0">
                        <a:effectLst/>
                        <a:latin typeface="Calibri"/>
                        <a:ea typeface="Calibri"/>
                        <a:cs typeface="Times New Roman"/>
                      </a:endParaRPr>
                    </a:p>
                  </a:txBody>
                  <a:tcPr marL="0" marR="73025" marT="0" marB="0" vert="vert270"/>
                </a:tc>
              </a:tr>
              <a:tr h="376936">
                <a:tc>
                  <a:txBody>
                    <a:bodyPr/>
                    <a:lstStyle/>
                    <a:p>
                      <a:pPr marL="0" marR="0" algn="ctr">
                        <a:lnSpc>
                          <a:spcPct val="115000"/>
                        </a:lnSpc>
                        <a:spcBef>
                          <a:spcPts val="0"/>
                        </a:spcBef>
                        <a:spcAft>
                          <a:spcPts val="0"/>
                        </a:spcAft>
                      </a:pPr>
                      <a:r>
                        <a:rPr lang="en-US" sz="1100">
                          <a:effectLst/>
                        </a:rPr>
                        <a:t>1</a:t>
                      </a:r>
                      <a:endParaRPr lang="en-US" sz="1100">
                        <a:effectLst/>
                        <a:latin typeface="Calibri"/>
                        <a:ea typeface="Calibri"/>
                        <a:cs typeface="Times New Roman"/>
                      </a:endParaRPr>
                    </a:p>
                  </a:txBody>
                  <a:tcPr marL="0" marR="73025" marT="0" marB="0" anchor="ctr"/>
                </a:tc>
                <a:tc>
                  <a:txBody>
                    <a:bodyPr/>
                    <a:lstStyle/>
                    <a:p>
                      <a:pPr marL="0" marR="0">
                        <a:lnSpc>
                          <a:spcPct val="115000"/>
                        </a:lnSpc>
                        <a:spcBef>
                          <a:spcPts val="0"/>
                        </a:spcBef>
                        <a:spcAft>
                          <a:spcPts val="0"/>
                        </a:spcAft>
                      </a:pPr>
                      <a:r>
                        <a:rPr lang="en-US" sz="1200" dirty="0">
                          <a:effectLst/>
                        </a:rPr>
                        <a:t>I recognize the effect of my emotions on work performance.</a:t>
                      </a:r>
                      <a:endParaRPr lang="en-US" sz="1200" dirty="0">
                        <a:effectLst/>
                        <a:latin typeface="Calibri"/>
                        <a:ea typeface="Calibri"/>
                        <a:cs typeface="Times New Roman"/>
                      </a:endParaRPr>
                    </a:p>
                  </a:txBody>
                  <a:tcPr marL="45720" marR="73025"/>
                </a:tc>
                <a:tc>
                  <a:txBody>
                    <a:bodyPr/>
                    <a:lstStyle/>
                    <a:p>
                      <a:pPr marL="0" marR="0" algn="ctr">
                        <a:lnSpc>
                          <a:spcPct val="115000"/>
                        </a:lnSpc>
                        <a:spcBef>
                          <a:spcPts val="0"/>
                        </a:spcBef>
                        <a:spcAft>
                          <a:spcPts val="0"/>
                        </a:spcAft>
                      </a:pPr>
                      <a:r>
                        <a:rPr lang="en-US" sz="1200">
                          <a:effectLst/>
                        </a:rPr>
                        <a:t>1</a:t>
                      </a:r>
                      <a:endParaRPr lang="en-US" sz="1200">
                        <a:effectLst/>
                        <a:latin typeface="Calibri"/>
                        <a:ea typeface="Calibri"/>
                        <a:cs typeface="Times New Roman"/>
                      </a:endParaRPr>
                    </a:p>
                  </a:txBody>
                  <a:tcPr marL="0" marR="73025" marT="0" marB="0" anchor="ctr"/>
                </a:tc>
                <a:tc>
                  <a:txBody>
                    <a:bodyPr/>
                    <a:lstStyle/>
                    <a:p>
                      <a:pPr marL="0" marR="0" algn="ctr">
                        <a:lnSpc>
                          <a:spcPct val="115000"/>
                        </a:lnSpc>
                        <a:spcBef>
                          <a:spcPts val="0"/>
                        </a:spcBef>
                        <a:spcAft>
                          <a:spcPts val="0"/>
                        </a:spcAft>
                      </a:pPr>
                      <a:r>
                        <a:rPr lang="en-US" sz="1200">
                          <a:effectLst/>
                        </a:rPr>
                        <a:t>2</a:t>
                      </a:r>
                      <a:endParaRPr lang="en-US" sz="1200">
                        <a:effectLst/>
                        <a:latin typeface="Calibri"/>
                        <a:ea typeface="Calibri"/>
                        <a:cs typeface="Times New Roman"/>
                      </a:endParaRPr>
                    </a:p>
                  </a:txBody>
                  <a:tcPr marL="0" marR="73025" marT="0" marB="0" anchor="ctr"/>
                </a:tc>
                <a:tc>
                  <a:txBody>
                    <a:bodyPr/>
                    <a:lstStyle/>
                    <a:p>
                      <a:pPr marL="0" marR="0" algn="ctr">
                        <a:lnSpc>
                          <a:spcPct val="115000"/>
                        </a:lnSpc>
                        <a:spcBef>
                          <a:spcPts val="0"/>
                        </a:spcBef>
                        <a:spcAft>
                          <a:spcPts val="0"/>
                        </a:spcAft>
                      </a:pPr>
                      <a:r>
                        <a:rPr lang="en-US" sz="1200" dirty="0">
                          <a:effectLst/>
                        </a:rPr>
                        <a:t>3</a:t>
                      </a:r>
                      <a:endParaRPr lang="en-US" sz="1200" dirty="0">
                        <a:effectLst/>
                        <a:latin typeface="Calibri"/>
                        <a:ea typeface="Calibri"/>
                        <a:cs typeface="Times New Roman"/>
                      </a:endParaRPr>
                    </a:p>
                  </a:txBody>
                  <a:tcPr marL="0" marR="73025" marT="0" marB="0" anchor="ctr"/>
                </a:tc>
                <a:tc>
                  <a:txBody>
                    <a:bodyPr/>
                    <a:lstStyle/>
                    <a:p>
                      <a:pPr marL="0" marR="0" algn="ctr">
                        <a:lnSpc>
                          <a:spcPct val="115000"/>
                        </a:lnSpc>
                        <a:spcBef>
                          <a:spcPts val="0"/>
                        </a:spcBef>
                        <a:spcAft>
                          <a:spcPts val="0"/>
                        </a:spcAft>
                      </a:pPr>
                      <a:r>
                        <a:rPr lang="en-US" sz="1200" dirty="0">
                          <a:effectLst/>
                        </a:rPr>
                        <a:t>4</a:t>
                      </a:r>
                      <a:endParaRPr lang="en-US" sz="1200" dirty="0">
                        <a:effectLst/>
                        <a:latin typeface="Calibri"/>
                        <a:ea typeface="Calibri"/>
                        <a:cs typeface="Times New Roman"/>
                      </a:endParaRPr>
                    </a:p>
                  </a:txBody>
                  <a:tcPr marL="0" marR="73025" marT="0" marB="0" anchor="ctr"/>
                </a:tc>
                <a:tc>
                  <a:txBody>
                    <a:bodyPr/>
                    <a:lstStyle/>
                    <a:p>
                      <a:pPr marL="0" marR="0" algn="ctr">
                        <a:lnSpc>
                          <a:spcPct val="115000"/>
                        </a:lnSpc>
                        <a:spcBef>
                          <a:spcPts val="0"/>
                        </a:spcBef>
                        <a:spcAft>
                          <a:spcPts val="0"/>
                        </a:spcAft>
                      </a:pPr>
                      <a:r>
                        <a:rPr lang="en-US" sz="1200">
                          <a:effectLst/>
                        </a:rPr>
                        <a:t>5</a:t>
                      </a:r>
                      <a:endParaRPr lang="en-US" sz="1200">
                        <a:effectLst/>
                        <a:latin typeface="Calibri"/>
                        <a:ea typeface="Calibri"/>
                        <a:cs typeface="Times New Roman"/>
                      </a:endParaRPr>
                    </a:p>
                  </a:txBody>
                  <a:tcPr marL="0" marR="73025" marT="0" marB="0" anchor="ctr"/>
                </a:tc>
                <a:tc>
                  <a:txBody>
                    <a:bodyPr/>
                    <a:lstStyle/>
                    <a:p>
                      <a:pPr marL="0" marR="0" algn="ctr">
                        <a:lnSpc>
                          <a:spcPct val="115000"/>
                        </a:lnSpc>
                        <a:spcBef>
                          <a:spcPts val="0"/>
                        </a:spcBef>
                        <a:spcAft>
                          <a:spcPts val="0"/>
                        </a:spcAft>
                      </a:pPr>
                      <a:r>
                        <a:rPr lang="en-US" sz="1200">
                          <a:effectLst/>
                        </a:rPr>
                        <a:t>6</a:t>
                      </a:r>
                      <a:endParaRPr lang="en-US" sz="1200">
                        <a:effectLst/>
                        <a:latin typeface="Calibri"/>
                        <a:ea typeface="Calibri"/>
                        <a:cs typeface="Times New Roman"/>
                      </a:endParaRPr>
                    </a:p>
                  </a:txBody>
                  <a:tcPr marL="0" marR="73025" marT="0" marB="0" anchor="ctr"/>
                </a:tc>
                <a:tc>
                  <a:txBody>
                    <a:bodyPr/>
                    <a:lstStyle/>
                    <a:p>
                      <a:pPr marL="0" marR="0" algn="ctr">
                        <a:lnSpc>
                          <a:spcPct val="115000"/>
                        </a:lnSpc>
                        <a:spcBef>
                          <a:spcPts val="0"/>
                        </a:spcBef>
                        <a:spcAft>
                          <a:spcPts val="0"/>
                        </a:spcAft>
                      </a:pPr>
                      <a:r>
                        <a:rPr lang="en-US" sz="1200">
                          <a:effectLst/>
                        </a:rPr>
                        <a:t>7</a:t>
                      </a:r>
                      <a:endParaRPr lang="en-US" sz="1200">
                        <a:effectLst/>
                        <a:latin typeface="Calibri"/>
                        <a:ea typeface="Calibri"/>
                        <a:cs typeface="Times New Roman"/>
                      </a:endParaRPr>
                    </a:p>
                  </a:txBody>
                  <a:tcPr marL="0" marR="73025" marT="0" marB="0" anchor="ctr"/>
                </a:tc>
              </a:tr>
              <a:tr h="399011">
                <a:tc>
                  <a:txBody>
                    <a:bodyPr/>
                    <a:lstStyle/>
                    <a:p>
                      <a:pPr marL="0" marR="0" algn="ctr">
                        <a:lnSpc>
                          <a:spcPct val="115000"/>
                        </a:lnSpc>
                        <a:spcBef>
                          <a:spcPts val="0"/>
                        </a:spcBef>
                        <a:spcAft>
                          <a:spcPts val="0"/>
                        </a:spcAft>
                      </a:pPr>
                      <a:r>
                        <a:rPr lang="en-US" sz="1100">
                          <a:effectLst/>
                        </a:rPr>
                        <a:t>2</a:t>
                      </a:r>
                      <a:endParaRPr lang="en-US" sz="1100">
                        <a:effectLst/>
                        <a:latin typeface="Calibri"/>
                        <a:ea typeface="Calibri"/>
                        <a:cs typeface="Times New Roman"/>
                      </a:endParaRPr>
                    </a:p>
                  </a:txBody>
                  <a:tcPr marL="0" marR="73025" marT="0" marB="0" anchor="ctr"/>
                </a:tc>
                <a:tc>
                  <a:txBody>
                    <a:bodyPr/>
                    <a:lstStyle/>
                    <a:p>
                      <a:pPr marL="0" marR="0">
                        <a:lnSpc>
                          <a:spcPct val="115000"/>
                        </a:lnSpc>
                        <a:spcBef>
                          <a:spcPts val="0"/>
                        </a:spcBef>
                        <a:spcAft>
                          <a:spcPts val="0"/>
                        </a:spcAft>
                      </a:pPr>
                      <a:r>
                        <a:rPr lang="en-US" sz="1200" dirty="0">
                          <a:effectLst/>
                        </a:rPr>
                        <a:t>I recognize the effect of my emotions on relationships.</a:t>
                      </a:r>
                      <a:endParaRPr lang="en-US" sz="1200" dirty="0">
                        <a:effectLst/>
                        <a:latin typeface="Calibri"/>
                        <a:ea typeface="Calibri"/>
                        <a:cs typeface="Times New Roman"/>
                      </a:endParaRPr>
                    </a:p>
                  </a:txBody>
                  <a:tcPr marL="45720" marR="73025"/>
                </a:tc>
                <a:tc>
                  <a:txBody>
                    <a:bodyPr/>
                    <a:lstStyle/>
                    <a:p>
                      <a:pPr marL="0" marR="0" algn="ctr">
                        <a:lnSpc>
                          <a:spcPct val="115000"/>
                        </a:lnSpc>
                        <a:spcBef>
                          <a:spcPts val="0"/>
                        </a:spcBef>
                        <a:spcAft>
                          <a:spcPts val="0"/>
                        </a:spcAft>
                      </a:pPr>
                      <a:r>
                        <a:rPr lang="en-US" sz="1200">
                          <a:effectLst/>
                        </a:rPr>
                        <a:t>1</a:t>
                      </a:r>
                      <a:endParaRPr lang="en-US" sz="1200">
                        <a:effectLst/>
                        <a:latin typeface="Calibri"/>
                        <a:ea typeface="Calibri"/>
                        <a:cs typeface="Times New Roman"/>
                      </a:endParaRPr>
                    </a:p>
                  </a:txBody>
                  <a:tcPr marL="0" marR="73025" marT="0" marB="0" anchor="ctr"/>
                </a:tc>
                <a:tc>
                  <a:txBody>
                    <a:bodyPr/>
                    <a:lstStyle/>
                    <a:p>
                      <a:pPr marL="0" marR="0" algn="ctr">
                        <a:lnSpc>
                          <a:spcPct val="115000"/>
                        </a:lnSpc>
                        <a:spcBef>
                          <a:spcPts val="0"/>
                        </a:spcBef>
                        <a:spcAft>
                          <a:spcPts val="0"/>
                        </a:spcAft>
                      </a:pPr>
                      <a:r>
                        <a:rPr lang="en-US" sz="1200">
                          <a:effectLst/>
                        </a:rPr>
                        <a:t>2</a:t>
                      </a:r>
                      <a:endParaRPr lang="en-US" sz="1200">
                        <a:effectLst/>
                        <a:latin typeface="Calibri"/>
                        <a:ea typeface="Calibri"/>
                        <a:cs typeface="Times New Roman"/>
                      </a:endParaRPr>
                    </a:p>
                  </a:txBody>
                  <a:tcPr marL="0" marR="73025" marT="0" marB="0" anchor="ctr"/>
                </a:tc>
                <a:tc>
                  <a:txBody>
                    <a:bodyPr/>
                    <a:lstStyle/>
                    <a:p>
                      <a:pPr marL="0" marR="0" algn="ctr">
                        <a:lnSpc>
                          <a:spcPct val="115000"/>
                        </a:lnSpc>
                        <a:spcBef>
                          <a:spcPts val="0"/>
                        </a:spcBef>
                        <a:spcAft>
                          <a:spcPts val="0"/>
                        </a:spcAft>
                      </a:pPr>
                      <a:r>
                        <a:rPr lang="en-US" sz="1200">
                          <a:effectLst/>
                        </a:rPr>
                        <a:t>3</a:t>
                      </a:r>
                      <a:endParaRPr lang="en-US" sz="1200">
                        <a:effectLst/>
                        <a:latin typeface="Calibri"/>
                        <a:ea typeface="Calibri"/>
                        <a:cs typeface="Times New Roman"/>
                      </a:endParaRPr>
                    </a:p>
                  </a:txBody>
                  <a:tcPr marL="0" marR="73025" marT="0" marB="0" anchor="ctr"/>
                </a:tc>
                <a:tc>
                  <a:txBody>
                    <a:bodyPr/>
                    <a:lstStyle/>
                    <a:p>
                      <a:pPr marL="0" marR="0" algn="ctr">
                        <a:lnSpc>
                          <a:spcPct val="115000"/>
                        </a:lnSpc>
                        <a:spcBef>
                          <a:spcPts val="0"/>
                        </a:spcBef>
                        <a:spcAft>
                          <a:spcPts val="0"/>
                        </a:spcAft>
                      </a:pPr>
                      <a:r>
                        <a:rPr lang="en-US" sz="1200">
                          <a:effectLst/>
                        </a:rPr>
                        <a:t>4</a:t>
                      </a:r>
                      <a:endParaRPr lang="en-US" sz="1200">
                        <a:effectLst/>
                        <a:latin typeface="Calibri"/>
                        <a:ea typeface="Calibri"/>
                        <a:cs typeface="Times New Roman"/>
                      </a:endParaRPr>
                    </a:p>
                  </a:txBody>
                  <a:tcPr marL="0" marR="73025" marT="0" marB="0" anchor="ctr"/>
                </a:tc>
                <a:tc>
                  <a:txBody>
                    <a:bodyPr/>
                    <a:lstStyle/>
                    <a:p>
                      <a:pPr marL="0" marR="0" algn="ctr">
                        <a:lnSpc>
                          <a:spcPct val="115000"/>
                        </a:lnSpc>
                        <a:spcBef>
                          <a:spcPts val="0"/>
                        </a:spcBef>
                        <a:spcAft>
                          <a:spcPts val="0"/>
                        </a:spcAft>
                      </a:pPr>
                      <a:r>
                        <a:rPr lang="en-US" sz="1200">
                          <a:effectLst/>
                        </a:rPr>
                        <a:t>5</a:t>
                      </a:r>
                      <a:endParaRPr lang="en-US" sz="1200">
                        <a:effectLst/>
                        <a:latin typeface="Calibri"/>
                        <a:ea typeface="Calibri"/>
                        <a:cs typeface="Times New Roman"/>
                      </a:endParaRPr>
                    </a:p>
                  </a:txBody>
                  <a:tcPr marL="0" marR="73025" marT="0" marB="0" anchor="ctr"/>
                </a:tc>
                <a:tc>
                  <a:txBody>
                    <a:bodyPr/>
                    <a:lstStyle/>
                    <a:p>
                      <a:pPr marL="0" marR="0" algn="ctr">
                        <a:lnSpc>
                          <a:spcPct val="115000"/>
                        </a:lnSpc>
                        <a:spcBef>
                          <a:spcPts val="0"/>
                        </a:spcBef>
                        <a:spcAft>
                          <a:spcPts val="0"/>
                        </a:spcAft>
                      </a:pPr>
                      <a:r>
                        <a:rPr lang="en-US" sz="1200">
                          <a:effectLst/>
                        </a:rPr>
                        <a:t>6</a:t>
                      </a:r>
                      <a:endParaRPr lang="en-US" sz="1200">
                        <a:effectLst/>
                        <a:latin typeface="Calibri"/>
                        <a:ea typeface="Calibri"/>
                        <a:cs typeface="Times New Roman"/>
                      </a:endParaRPr>
                    </a:p>
                  </a:txBody>
                  <a:tcPr marL="0" marR="73025" marT="0" marB="0" anchor="ctr"/>
                </a:tc>
                <a:tc>
                  <a:txBody>
                    <a:bodyPr/>
                    <a:lstStyle/>
                    <a:p>
                      <a:pPr marL="0" marR="0" algn="ctr">
                        <a:lnSpc>
                          <a:spcPct val="115000"/>
                        </a:lnSpc>
                        <a:spcBef>
                          <a:spcPts val="0"/>
                        </a:spcBef>
                        <a:spcAft>
                          <a:spcPts val="0"/>
                        </a:spcAft>
                      </a:pPr>
                      <a:r>
                        <a:rPr lang="en-US" sz="1200">
                          <a:effectLst/>
                        </a:rPr>
                        <a:t>7</a:t>
                      </a:r>
                      <a:endParaRPr lang="en-US" sz="1200">
                        <a:effectLst/>
                        <a:latin typeface="Calibri"/>
                        <a:ea typeface="Calibri"/>
                        <a:cs typeface="Times New Roman"/>
                      </a:endParaRPr>
                    </a:p>
                  </a:txBody>
                  <a:tcPr marL="0" marR="73025" marT="0" marB="0" anchor="ctr"/>
                </a:tc>
              </a:tr>
              <a:tr h="334160">
                <a:tc>
                  <a:txBody>
                    <a:bodyPr/>
                    <a:lstStyle/>
                    <a:p>
                      <a:pPr marL="0" marR="0" algn="ctr">
                        <a:lnSpc>
                          <a:spcPct val="115000"/>
                        </a:lnSpc>
                        <a:spcBef>
                          <a:spcPts val="0"/>
                        </a:spcBef>
                        <a:spcAft>
                          <a:spcPts val="0"/>
                        </a:spcAft>
                      </a:pPr>
                      <a:r>
                        <a:rPr lang="en-US" sz="1100">
                          <a:effectLst/>
                        </a:rPr>
                        <a:t>3</a:t>
                      </a:r>
                      <a:endParaRPr lang="en-US" sz="1100">
                        <a:effectLst/>
                        <a:latin typeface="Calibri"/>
                        <a:ea typeface="Calibri"/>
                        <a:cs typeface="Times New Roman"/>
                      </a:endParaRPr>
                    </a:p>
                  </a:txBody>
                  <a:tcPr marL="0" marR="73025" marT="0" marB="0" anchor="ctr"/>
                </a:tc>
                <a:tc>
                  <a:txBody>
                    <a:bodyPr/>
                    <a:lstStyle/>
                    <a:p>
                      <a:pPr marL="0" marR="0">
                        <a:lnSpc>
                          <a:spcPct val="115000"/>
                        </a:lnSpc>
                        <a:spcBef>
                          <a:spcPts val="0"/>
                        </a:spcBef>
                        <a:spcAft>
                          <a:spcPts val="0"/>
                        </a:spcAft>
                      </a:pPr>
                      <a:r>
                        <a:rPr lang="en-US" sz="1200" dirty="0">
                          <a:effectLst/>
                        </a:rPr>
                        <a:t>I recognize my personal impact on group dynamics.</a:t>
                      </a:r>
                      <a:endParaRPr lang="en-US" sz="1200" dirty="0">
                        <a:effectLst/>
                        <a:latin typeface="Calibri"/>
                        <a:ea typeface="Calibri"/>
                        <a:cs typeface="Times New Roman"/>
                      </a:endParaRPr>
                    </a:p>
                  </a:txBody>
                  <a:tcPr marL="45720" marR="73025"/>
                </a:tc>
                <a:tc>
                  <a:txBody>
                    <a:bodyPr/>
                    <a:lstStyle/>
                    <a:p>
                      <a:pPr marL="0" marR="0" algn="ctr">
                        <a:lnSpc>
                          <a:spcPct val="115000"/>
                        </a:lnSpc>
                        <a:spcBef>
                          <a:spcPts val="0"/>
                        </a:spcBef>
                        <a:spcAft>
                          <a:spcPts val="0"/>
                        </a:spcAft>
                      </a:pPr>
                      <a:r>
                        <a:rPr lang="en-US" sz="1200">
                          <a:effectLst/>
                        </a:rPr>
                        <a:t>1</a:t>
                      </a:r>
                      <a:endParaRPr lang="en-US" sz="1200">
                        <a:effectLst/>
                        <a:latin typeface="Calibri"/>
                        <a:ea typeface="Calibri"/>
                        <a:cs typeface="Times New Roman"/>
                      </a:endParaRPr>
                    </a:p>
                  </a:txBody>
                  <a:tcPr marL="0" marR="73025" marT="0" marB="0" anchor="ctr"/>
                </a:tc>
                <a:tc>
                  <a:txBody>
                    <a:bodyPr/>
                    <a:lstStyle/>
                    <a:p>
                      <a:pPr marL="0" marR="0" algn="ctr">
                        <a:lnSpc>
                          <a:spcPct val="115000"/>
                        </a:lnSpc>
                        <a:spcBef>
                          <a:spcPts val="0"/>
                        </a:spcBef>
                        <a:spcAft>
                          <a:spcPts val="0"/>
                        </a:spcAft>
                      </a:pPr>
                      <a:r>
                        <a:rPr lang="en-US" sz="1200">
                          <a:effectLst/>
                        </a:rPr>
                        <a:t>2</a:t>
                      </a:r>
                      <a:endParaRPr lang="en-US" sz="1200">
                        <a:effectLst/>
                        <a:latin typeface="Calibri"/>
                        <a:ea typeface="Calibri"/>
                        <a:cs typeface="Times New Roman"/>
                      </a:endParaRPr>
                    </a:p>
                  </a:txBody>
                  <a:tcPr marL="0" marR="73025" marT="0" marB="0" anchor="ctr"/>
                </a:tc>
                <a:tc>
                  <a:txBody>
                    <a:bodyPr/>
                    <a:lstStyle/>
                    <a:p>
                      <a:pPr marL="0" marR="0" algn="ctr">
                        <a:lnSpc>
                          <a:spcPct val="115000"/>
                        </a:lnSpc>
                        <a:spcBef>
                          <a:spcPts val="0"/>
                        </a:spcBef>
                        <a:spcAft>
                          <a:spcPts val="0"/>
                        </a:spcAft>
                      </a:pPr>
                      <a:r>
                        <a:rPr lang="en-US" sz="1200">
                          <a:effectLst/>
                        </a:rPr>
                        <a:t>3</a:t>
                      </a:r>
                      <a:endParaRPr lang="en-US" sz="1200">
                        <a:effectLst/>
                        <a:latin typeface="Calibri"/>
                        <a:ea typeface="Calibri"/>
                        <a:cs typeface="Times New Roman"/>
                      </a:endParaRPr>
                    </a:p>
                  </a:txBody>
                  <a:tcPr marL="0" marR="73025" marT="0" marB="0" anchor="ctr"/>
                </a:tc>
                <a:tc>
                  <a:txBody>
                    <a:bodyPr/>
                    <a:lstStyle/>
                    <a:p>
                      <a:pPr marL="0" marR="0" algn="ctr">
                        <a:lnSpc>
                          <a:spcPct val="115000"/>
                        </a:lnSpc>
                        <a:spcBef>
                          <a:spcPts val="0"/>
                        </a:spcBef>
                        <a:spcAft>
                          <a:spcPts val="0"/>
                        </a:spcAft>
                      </a:pPr>
                      <a:r>
                        <a:rPr lang="en-US" sz="1200">
                          <a:effectLst/>
                        </a:rPr>
                        <a:t>4</a:t>
                      </a:r>
                      <a:endParaRPr lang="en-US" sz="1200">
                        <a:effectLst/>
                        <a:latin typeface="Calibri"/>
                        <a:ea typeface="Calibri"/>
                        <a:cs typeface="Times New Roman"/>
                      </a:endParaRPr>
                    </a:p>
                  </a:txBody>
                  <a:tcPr marL="0" marR="73025" marT="0" marB="0" anchor="ctr"/>
                </a:tc>
                <a:tc>
                  <a:txBody>
                    <a:bodyPr/>
                    <a:lstStyle/>
                    <a:p>
                      <a:pPr marL="0" marR="0" algn="ctr">
                        <a:lnSpc>
                          <a:spcPct val="115000"/>
                        </a:lnSpc>
                        <a:spcBef>
                          <a:spcPts val="0"/>
                        </a:spcBef>
                        <a:spcAft>
                          <a:spcPts val="0"/>
                        </a:spcAft>
                      </a:pPr>
                      <a:r>
                        <a:rPr lang="en-US" sz="1200">
                          <a:effectLst/>
                        </a:rPr>
                        <a:t>5</a:t>
                      </a:r>
                      <a:endParaRPr lang="en-US" sz="1200">
                        <a:effectLst/>
                        <a:latin typeface="Calibri"/>
                        <a:ea typeface="Calibri"/>
                        <a:cs typeface="Times New Roman"/>
                      </a:endParaRPr>
                    </a:p>
                  </a:txBody>
                  <a:tcPr marL="0" marR="73025" marT="0" marB="0" anchor="ctr"/>
                </a:tc>
                <a:tc>
                  <a:txBody>
                    <a:bodyPr/>
                    <a:lstStyle/>
                    <a:p>
                      <a:pPr marL="0" marR="0" algn="ctr">
                        <a:lnSpc>
                          <a:spcPct val="115000"/>
                        </a:lnSpc>
                        <a:spcBef>
                          <a:spcPts val="0"/>
                        </a:spcBef>
                        <a:spcAft>
                          <a:spcPts val="0"/>
                        </a:spcAft>
                      </a:pPr>
                      <a:r>
                        <a:rPr lang="en-US" sz="1200">
                          <a:effectLst/>
                        </a:rPr>
                        <a:t>6</a:t>
                      </a:r>
                      <a:endParaRPr lang="en-US" sz="1200">
                        <a:effectLst/>
                        <a:latin typeface="Calibri"/>
                        <a:ea typeface="Calibri"/>
                        <a:cs typeface="Times New Roman"/>
                      </a:endParaRPr>
                    </a:p>
                  </a:txBody>
                  <a:tcPr marL="0" marR="73025" marT="0" marB="0" anchor="ctr"/>
                </a:tc>
                <a:tc>
                  <a:txBody>
                    <a:bodyPr/>
                    <a:lstStyle/>
                    <a:p>
                      <a:pPr marL="0" marR="0" algn="ctr">
                        <a:lnSpc>
                          <a:spcPct val="115000"/>
                        </a:lnSpc>
                        <a:spcBef>
                          <a:spcPts val="0"/>
                        </a:spcBef>
                        <a:spcAft>
                          <a:spcPts val="0"/>
                        </a:spcAft>
                      </a:pPr>
                      <a:r>
                        <a:rPr lang="en-US" sz="1200">
                          <a:effectLst/>
                        </a:rPr>
                        <a:t>7</a:t>
                      </a:r>
                      <a:endParaRPr lang="en-US" sz="1200">
                        <a:effectLst/>
                        <a:latin typeface="Calibri"/>
                        <a:ea typeface="Calibri"/>
                        <a:cs typeface="Times New Roman"/>
                      </a:endParaRPr>
                    </a:p>
                  </a:txBody>
                  <a:tcPr marL="0" marR="73025" marT="0" marB="0" anchor="ctr"/>
                </a:tc>
              </a:tr>
              <a:tr h="334160">
                <a:tc>
                  <a:txBody>
                    <a:bodyPr/>
                    <a:lstStyle/>
                    <a:p>
                      <a:pPr marL="0" marR="0" algn="ctr">
                        <a:lnSpc>
                          <a:spcPct val="115000"/>
                        </a:lnSpc>
                        <a:spcBef>
                          <a:spcPts val="0"/>
                        </a:spcBef>
                        <a:spcAft>
                          <a:spcPts val="0"/>
                        </a:spcAft>
                      </a:pPr>
                      <a:r>
                        <a:rPr lang="en-US" sz="1100">
                          <a:effectLst/>
                        </a:rPr>
                        <a:t>4</a:t>
                      </a:r>
                      <a:endParaRPr lang="en-US" sz="1100">
                        <a:effectLst/>
                        <a:latin typeface="Calibri"/>
                        <a:ea typeface="Calibri"/>
                        <a:cs typeface="Times New Roman"/>
                      </a:endParaRPr>
                    </a:p>
                  </a:txBody>
                  <a:tcPr marL="0" marR="73025" marT="0" marB="0" anchor="ct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a:effectLst/>
                        </a:rPr>
                        <a:t>I can describe my </a:t>
                      </a:r>
                      <a:r>
                        <a:rPr lang="en-US" sz="1200" dirty="0" smtClean="0">
                          <a:effectLst/>
                        </a:rPr>
                        <a:t>strengths </a:t>
                      </a:r>
                      <a:r>
                        <a:rPr lang="en-US" sz="1200" dirty="0">
                          <a:effectLst/>
                        </a:rPr>
                        <a:t>realistically.</a:t>
                      </a:r>
                      <a:endParaRPr lang="en-US" sz="1200" dirty="0">
                        <a:effectLst/>
                        <a:latin typeface="Calibri"/>
                        <a:ea typeface="Calibri"/>
                        <a:cs typeface="Times New Roman"/>
                      </a:endParaRPr>
                    </a:p>
                  </a:txBody>
                  <a:tcPr marL="45720" marR="73025"/>
                </a:tc>
                <a:tc>
                  <a:txBody>
                    <a:bodyPr/>
                    <a:lstStyle/>
                    <a:p>
                      <a:pPr marL="0" marR="0" algn="ctr">
                        <a:lnSpc>
                          <a:spcPct val="115000"/>
                        </a:lnSpc>
                        <a:spcBef>
                          <a:spcPts val="0"/>
                        </a:spcBef>
                        <a:spcAft>
                          <a:spcPts val="0"/>
                        </a:spcAft>
                      </a:pPr>
                      <a:r>
                        <a:rPr lang="en-US" sz="1200">
                          <a:effectLst/>
                        </a:rPr>
                        <a:t>1</a:t>
                      </a:r>
                      <a:endParaRPr lang="en-US" sz="1200">
                        <a:effectLst/>
                        <a:latin typeface="Calibri"/>
                        <a:ea typeface="Calibri"/>
                        <a:cs typeface="Times New Roman"/>
                      </a:endParaRPr>
                    </a:p>
                  </a:txBody>
                  <a:tcPr marL="0" marR="73025" marT="0" marB="0" anchor="ctr"/>
                </a:tc>
                <a:tc>
                  <a:txBody>
                    <a:bodyPr/>
                    <a:lstStyle/>
                    <a:p>
                      <a:pPr marL="0" marR="0" algn="ctr">
                        <a:lnSpc>
                          <a:spcPct val="115000"/>
                        </a:lnSpc>
                        <a:spcBef>
                          <a:spcPts val="0"/>
                        </a:spcBef>
                        <a:spcAft>
                          <a:spcPts val="0"/>
                        </a:spcAft>
                      </a:pPr>
                      <a:r>
                        <a:rPr lang="en-US" sz="1200">
                          <a:effectLst/>
                        </a:rPr>
                        <a:t>2</a:t>
                      </a:r>
                      <a:endParaRPr lang="en-US" sz="1200">
                        <a:effectLst/>
                        <a:latin typeface="Calibri"/>
                        <a:ea typeface="Calibri"/>
                        <a:cs typeface="Times New Roman"/>
                      </a:endParaRPr>
                    </a:p>
                  </a:txBody>
                  <a:tcPr marL="0" marR="73025" marT="0" marB="0" anchor="ctr"/>
                </a:tc>
                <a:tc>
                  <a:txBody>
                    <a:bodyPr/>
                    <a:lstStyle/>
                    <a:p>
                      <a:pPr marL="0" marR="0" algn="ctr">
                        <a:lnSpc>
                          <a:spcPct val="115000"/>
                        </a:lnSpc>
                        <a:spcBef>
                          <a:spcPts val="0"/>
                        </a:spcBef>
                        <a:spcAft>
                          <a:spcPts val="0"/>
                        </a:spcAft>
                      </a:pPr>
                      <a:r>
                        <a:rPr lang="en-US" sz="1200">
                          <a:effectLst/>
                        </a:rPr>
                        <a:t>3</a:t>
                      </a:r>
                      <a:endParaRPr lang="en-US" sz="1200">
                        <a:effectLst/>
                        <a:latin typeface="Calibri"/>
                        <a:ea typeface="Calibri"/>
                        <a:cs typeface="Times New Roman"/>
                      </a:endParaRPr>
                    </a:p>
                  </a:txBody>
                  <a:tcPr marL="0" marR="73025" marT="0" marB="0" anchor="ctr"/>
                </a:tc>
                <a:tc>
                  <a:txBody>
                    <a:bodyPr/>
                    <a:lstStyle/>
                    <a:p>
                      <a:pPr marL="0" marR="0" algn="ctr">
                        <a:lnSpc>
                          <a:spcPct val="115000"/>
                        </a:lnSpc>
                        <a:spcBef>
                          <a:spcPts val="0"/>
                        </a:spcBef>
                        <a:spcAft>
                          <a:spcPts val="0"/>
                        </a:spcAft>
                      </a:pPr>
                      <a:r>
                        <a:rPr lang="en-US" sz="1200">
                          <a:effectLst/>
                        </a:rPr>
                        <a:t>4</a:t>
                      </a:r>
                      <a:endParaRPr lang="en-US" sz="1200">
                        <a:effectLst/>
                        <a:latin typeface="Calibri"/>
                        <a:ea typeface="Calibri"/>
                        <a:cs typeface="Times New Roman"/>
                      </a:endParaRPr>
                    </a:p>
                  </a:txBody>
                  <a:tcPr marL="0" marR="73025" marT="0" marB="0" anchor="ctr"/>
                </a:tc>
                <a:tc>
                  <a:txBody>
                    <a:bodyPr/>
                    <a:lstStyle/>
                    <a:p>
                      <a:pPr marL="0" marR="0" algn="ctr">
                        <a:lnSpc>
                          <a:spcPct val="115000"/>
                        </a:lnSpc>
                        <a:spcBef>
                          <a:spcPts val="0"/>
                        </a:spcBef>
                        <a:spcAft>
                          <a:spcPts val="0"/>
                        </a:spcAft>
                      </a:pPr>
                      <a:r>
                        <a:rPr lang="en-US" sz="1200">
                          <a:effectLst/>
                        </a:rPr>
                        <a:t>5</a:t>
                      </a:r>
                      <a:endParaRPr lang="en-US" sz="1200">
                        <a:effectLst/>
                        <a:latin typeface="Calibri"/>
                        <a:ea typeface="Calibri"/>
                        <a:cs typeface="Times New Roman"/>
                      </a:endParaRPr>
                    </a:p>
                  </a:txBody>
                  <a:tcPr marL="0" marR="73025" marT="0" marB="0" anchor="ctr"/>
                </a:tc>
                <a:tc>
                  <a:txBody>
                    <a:bodyPr/>
                    <a:lstStyle/>
                    <a:p>
                      <a:pPr marL="0" marR="0" algn="ctr">
                        <a:lnSpc>
                          <a:spcPct val="115000"/>
                        </a:lnSpc>
                        <a:spcBef>
                          <a:spcPts val="0"/>
                        </a:spcBef>
                        <a:spcAft>
                          <a:spcPts val="0"/>
                        </a:spcAft>
                      </a:pPr>
                      <a:r>
                        <a:rPr lang="en-US" sz="1200">
                          <a:effectLst/>
                        </a:rPr>
                        <a:t>6</a:t>
                      </a:r>
                      <a:endParaRPr lang="en-US" sz="1200">
                        <a:effectLst/>
                        <a:latin typeface="Calibri"/>
                        <a:ea typeface="Calibri"/>
                        <a:cs typeface="Times New Roman"/>
                      </a:endParaRPr>
                    </a:p>
                  </a:txBody>
                  <a:tcPr marL="0" marR="73025" marT="0" marB="0" anchor="ctr"/>
                </a:tc>
                <a:tc>
                  <a:txBody>
                    <a:bodyPr/>
                    <a:lstStyle/>
                    <a:p>
                      <a:pPr marL="0" marR="0" algn="ctr">
                        <a:lnSpc>
                          <a:spcPct val="115000"/>
                        </a:lnSpc>
                        <a:spcBef>
                          <a:spcPts val="0"/>
                        </a:spcBef>
                        <a:spcAft>
                          <a:spcPts val="0"/>
                        </a:spcAft>
                      </a:pPr>
                      <a:r>
                        <a:rPr lang="en-US" sz="1200">
                          <a:effectLst/>
                        </a:rPr>
                        <a:t>7</a:t>
                      </a:r>
                      <a:endParaRPr lang="en-US" sz="1200">
                        <a:effectLst/>
                        <a:latin typeface="Calibri"/>
                        <a:ea typeface="Calibri"/>
                        <a:cs typeface="Times New Roman"/>
                      </a:endParaRPr>
                    </a:p>
                  </a:txBody>
                  <a:tcPr marL="0" marR="73025" marT="0" marB="0" anchor="ctr"/>
                </a:tc>
              </a:tr>
              <a:tr h="334160">
                <a:tc>
                  <a:txBody>
                    <a:bodyPr/>
                    <a:lstStyle/>
                    <a:p>
                      <a:pPr marL="0" marR="0" algn="ctr">
                        <a:lnSpc>
                          <a:spcPct val="115000"/>
                        </a:lnSpc>
                        <a:spcBef>
                          <a:spcPts val="0"/>
                        </a:spcBef>
                        <a:spcAft>
                          <a:spcPts val="0"/>
                        </a:spcAft>
                      </a:pPr>
                      <a:r>
                        <a:rPr lang="en-US" sz="1100">
                          <a:effectLst/>
                        </a:rPr>
                        <a:t>5</a:t>
                      </a:r>
                      <a:endParaRPr lang="en-US" sz="1100">
                        <a:effectLst/>
                        <a:latin typeface="Calibri"/>
                        <a:ea typeface="Calibri"/>
                        <a:cs typeface="Times New Roman"/>
                      </a:endParaRPr>
                    </a:p>
                  </a:txBody>
                  <a:tcPr marL="0" marR="73025" marT="0" marB="0" anchor="ctr"/>
                </a:tc>
                <a:tc>
                  <a:txBody>
                    <a:bodyPr/>
                    <a:lstStyle/>
                    <a:p>
                      <a:pPr marL="0" marR="0">
                        <a:lnSpc>
                          <a:spcPct val="115000"/>
                        </a:lnSpc>
                        <a:spcBef>
                          <a:spcPts val="0"/>
                        </a:spcBef>
                        <a:spcAft>
                          <a:spcPts val="0"/>
                        </a:spcAft>
                      </a:pPr>
                      <a:r>
                        <a:rPr lang="en-US" sz="1200" dirty="0">
                          <a:effectLst/>
                        </a:rPr>
                        <a:t>I can describe my weaknesses realistically.</a:t>
                      </a:r>
                      <a:endParaRPr lang="en-US" sz="1200" dirty="0">
                        <a:effectLst/>
                        <a:latin typeface="Calibri"/>
                        <a:ea typeface="Calibri"/>
                        <a:cs typeface="Times New Roman"/>
                      </a:endParaRPr>
                    </a:p>
                  </a:txBody>
                  <a:tcPr marL="45720" marR="73025"/>
                </a:tc>
                <a:tc>
                  <a:txBody>
                    <a:bodyPr/>
                    <a:lstStyle/>
                    <a:p>
                      <a:pPr marL="0" marR="0" algn="ctr">
                        <a:lnSpc>
                          <a:spcPct val="115000"/>
                        </a:lnSpc>
                        <a:spcBef>
                          <a:spcPts val="0"/>
                        </a:spcBef>
                        <a:spcAft>
                          <a:spcPts val="0"/>
                        </a:spcAft>
                      </a:pPr>
                      <a:r>
                        <a:rPr lang="en-US" sz="1200">
                          <a:effectLst/>
                        </a:rPr>
                        <a:t>1</a:t>
                      </a:r>
                      <a:endParaRPr lang="en-US" sz="1200">
                        <a:effectLst/>
                        <a:latin typeface="Calibri"/>
                        <a:ea typeface="Calibri"/>
                        <a:cs typeface="Times New Roman"/>
                      </a:endParaRPr>
                    </a:p>
                  </a:txBody>
                  <a:tcPr marL="0" marR="73025" marT="0" marB="0" anchor="ctr"/>
                </a:tc>
                <a:tc>
                  <a:txBody>
                    <a:bodyPr/>
                    <a:lstStyle/>
                    <a:p>
                      <a:pPr marL="0" marR="0" algn="ctr">
                        <a:lnSpc>
                          <a:spcPct val="115000"/>
                        </a:lnSpc>
                        <a:spcBef>
                          <a:spcPts val="0"/>
                        </a:spcBef>
                        <a:spcAft>
                          <a:spcPts val="0"/>
                        </a:spcAft>
                      </a:pPr>
                      <a:r>
                        <a:rPr lang="en-US" sz="1200">
                          <a:effectLst/>
                        </a:rPr>
                        <a:t>2</a:t>
                      </a:r>
                      <a:endParaRPr lang="en-US" sz="1200">
                        <a:effectLst/>
                        <a:latin typeface="Calibri"/>
                        <a:ea typeface="Calibri"/>
                        <a:cs typeface="Times New Roman"/>
                      </a:endParaRPr>
                    </a:p>
                  </a:txBody>
                  <a:tcPr marL="0" marR="73025" marT="0" marB="0" anchor="ctr"/>
                </a:tc>
                <a:tc>
                  <a:txBody>
                    <a:bodyPr/>
                    <a:lstStyle/>
                    <a:p>
                      <a:pPr marL="0" marR="0" algn="ctr">
                        <a:lnSpc>
                          <a:spcPct val="115000"/>
                        </a:lnSpc>
                        <a:spcBef>
                          <a:spcPts val="0"/>
                        </a:spcBef>
                        <a:spcAft>
                          <a:spcPts val="0"/>
                        </a:spcAft>
                      </a:pPr>
                      <a:r>
                        <a:rPr lang="en-US" sz="1200">
                          <a:effectLst/>
                        </a:rPr>
                        <a:t>3</a:t>
                      </a:r>
                      <a:endParaRPr lang="en-US" sz="1200">
                        <a:effectLst/>
                        <a:latin typeface="Calibri"/>
                        <a:ea typeface="Calibri"/>
                        <a:cs typeface="Times New Roman"/>
                      </a:endParaRPr>
                    </a:p>
                  </a:txBody>
                  <a:tcPr marL="0" marR="73025" marT="0" marB="0" anchor="ctr"/>
                </a:tc>
                <a:tc>
                  <a:txBody>
                    <a:bodyPr/>
                    <a:lstStyle/>
                    <a:p>
                      <a:pPr marL="0" marR="0" algn="ctr">
                        <a:lnSpc>
                          <a:spcPct val="115000"/>
                        </a:lnSpc>
                        <a:spcBef>
                          <a:spcPts val="0"/>
                        </a:spcBef>
                        <a:spcAft>
                          <a:spcPts val="0"/>
                        </a:spcAft>
                      </a:pPr>
                      <a:r>
                        <a:rPr lang="en-US" sz="1200">
                          <a:effectLst/>
                        </a:rPr>
                        <a:t>4</a:t>
                      </a:r>
                      <a:endParaRPr lang="en-US" sz="1200">
                        <a:effectLst/>
                        <a:latin typeface="Calibri"/>
                        <a:ea typeface="Calibri"/>
                        <a:cs typeface="Times New Roman"/>
                      </a:endParaRPr>
                    </a:p>
                  </a:txBody>
                  <a:tcPr marL="0" marR="73025" marT="0" marB="0" anchor="ctr"/>
                </a:tc>
                <a:tc>
                  <a:txBody>
                    <a:bodyPr/>
                    <a:lstStyle/>
                    <a:p>
                      <a:pPr marL="0" marR="0" algn="ctr">
                        <a:lnSpc>
                          <a:spcPct val="115000"/>
                        </a:lnSpc>
                        <a:spcBef>
                          <a:spcPts val="0"/>
                        </a:spcBef>
                        <a:spcAft>
                          <a:spcPts val="0"/>
                        </a:spcAft>
                      </a:pPr>
                      <a:r>
                        <a:rPr lang="en-US" sz="1200">
                          <a:effectLst/>
                        </a:rPr>
                        <a:t>5</a:t>
                      </a:r>
                      <a:endParaRPr lang="en-US" sz="1200">
                        <a:effectLst/>
                        <a:latin typeface="Calibri"/>
                        <a:ea typeface="Calibri"/>
                        <a:cs typeface="Times New Roman"/>
                      </a:endParaRPr>
                    </a:p>
                  </a:txBody>
                  <a:tcPr marL="0" marR="73025" marT="0" marB="0" anchor="ctr"/>
                </a:tc>
                <a:tc>
                  <a:txBody>
                    <a:bodyPr/>
                    <a:lstStyle/>
                    <a:p>
                      <a:pPr marL="0" marR="0" algn="ctr">
                        <a:lnSpc>
                          <a:spcPct val="115000"/>
                        </a:lnSpc>
                        <a:spcBef>
                          <a:spcPts val="0"/>
                        </a:spcBef>
                        <a:spcAft>
                          <a:spcPts val="0"/>
                        </a:spcAft>
                      </a:pPr>
                      <a:r>
                        <a:rPr lang="en-US" sz="1200">
                          <a:effectLst/>
                        </a:rPr>
                        <a:t>6</a:t>
                      </a:r>
                      <a:endParaRPr lang="en-US" sz="1200">
                        <a:effectLst/>
                        <a:latin typeface="Calibri"/>
                        <a:ea typeface="Calibri"/>
                        <a:cs typeface="Times New Roman"/>
                      </a:endParaRPr>
                    </a:p>
                  </a:txBody>
                  <a:tcPr marL="0" marR="73025" marT="0" marB="0" anchor="ctr"/>
                </a:tc>
                <a:tc>
                  <a:txBody>
                    <a:bodyPr/>
                    <a:lstStyle/>
                    <a:p>
                      <a:pPr marL="0" marR="0" algn="ctr">
                        <a:lnSpc>
                          <a:spcPct val="115000"/>
                        </a:lnSpc>
                        <a:spcBef>
                          <a:spcPts val="0"/>
                        </a:spcBef>
                        <a:spcAft>
                          <a:spcPts val="0"/>
                        </a:spcAft>
                      </a:pPr>
                      <a:r>
                        <a:rPr lang="en-US" sz="1200">
                          <a:effectLst/>
                        </a:rPr>
                        <a:t>7</a:t>
                      </a:r>
                      <a:endParaRPr lang="en-US" sz="1200">
                        <a:effectLst/>
                        <a:latin typeface="Calibri"/>
                        <a:ea typeface="Calibri"/>
                        <a:cs typeface="Times New Roman"/>
                      </a:endParaRPr>
                    </a:p>
                  </a:txBody>
                  <a:tcPr marL="0" marR="73025" marT="0" marB="0" anchor="ctr"/>
                </a:tc>
              </a:tr>
              <a:tr h="334160">
                <a:tc>
                  <a:txBody>
                    <a:bodyPr/>
                    <a:lstStyle/>
                    <a:p>
                      <a:pPr marL="0" marR="0" algn="ctr">
                        <a:lnSpc>
                          <a:spcPct val="115000"/>
                        </a:lnSpc>
                        <a:spcBef>
                          <a:spcPts val="0"/>
                        </a:spcBef>
                        <a:spcAft>
                          <a:spcPts val="0"/>
                        </a:spcAft>
                      </a:pPr>
                      <a:r>
                        <a:rPr lang="en-US" sz="1100">
                          <a:effectLst/>
                        </a:rPr>
                        <a:t>6</a:t>
                      </a:r>
                      <a:endParaRPr lang="en-US" sz="1100">
                        <a:effectLst/>
                        <a:latin typeface="Calibri"/>
                        <a:ea typeface="Calibri"/>
                        <a:cs typeface="Times New Roman"/>
                      </a:endParaRPr>
                    </a:p>
                  </a:txBody>
                  <a:tcPr marL="0" marR="73025" marT="0" marB="0" anchor="ctr"/>
                </a:tc>
                <a:tc>
                  <a:txBody>
                    <a:bodyPr/>
                    <a:lstStyle/>
                    <a:p>
                      <a:pPr marL="0" marR="0">
                        <a:lnSpc>
                          <a:spcPct val="115000"/>
                        </a:lnSpc>
                        <a:spcBef>
                          <a:spcPts val="0"/>
                        </a:spcBef>
                        <a:spcAft>
                          <a:spcPts val="0"/>
                        </a:spcAft>
                      </a:pPr>
                      <a:r>
                        <a:rPr lang="en-US" sz="1200" dirty="0">
                          <a:effectLst/>
                        </a:rPr>
                        <a:t>I work to understand others’ perspectives.</a:t>
                      </a:r>
                      <a:endParaRPr lang="en-US" sz="1200" dirty="0">
                        <a:effectLst/>
                        <a:latin typeface="Calibri"/>
                        <a:ea typeface="Calibri"/>
                        <a:cs typeface="Times New Roman"/>
                      </a:endParaRPr>
                    </a:p>
                  </a:txBody>
                  <a:tcPr marL="45720" marR="73025"/>
                </a:tc>
                <a:tc>
                  <a:txBody>
                    <a:bodyPr/>
                    <a:lstStyle/>
                    <a:p>
                      <a:pPr marL="0" marR="0" algn="ctr">
                        <a:lnSpc>
                          <a:spcPct val="115000"/>
                        </a:lnSpc>
                        <a:spcBef>
                          <a:spcPts val="0"/>
                        </a:spcBef>
                        <a:spcAft>
                          <a:spcPts val="0"/>
                        </a:spcAft>
                      </a:pPr>
                      <a:r>
                        <a:rPr lang="en-US" sz="1200">
                          <a:effectLst/>
                        </a:rPr>
                        <a:t>1</a:t>
                      </a:r>
                      <a:endParaRPr lang="en-US" sz="1200">
                        <a:effectLst/>
                        <a:latin typeface="Calibri"/>
                        <a:ea typeface="Calibri"/>
                        <a:cs typeface="Times New Roman"/>
                      </a:endParaRPr>
                    </a:p>
                  </a:txBody>
                  <a:tcPr marL="0" marR="73025" marT="0" marB="0" anchor="ctr"/>
                </a:tc>
                <a:tc>
                  <a:txBody>
                    <a:bodyPr/>
                    <a:lstStyle/>
                    <a:p>
                      <a:pPr marL="0" marR="0" algn="ctr">
                        <a:lnSpc>
                          <a:spcPct val="115000"/>
                        </a:lnSpc>
                        <a:spcBef>
                          <a:spcPts val="0"/>
                        </a:spcBef>
                        <a:spcAft>
                          <a:spcPts val="0"/>
                        </a:spcAft>
                      </a:pPr>
                      <a:r>
                        <a:rPr lang="en-US" sz="1200">
                          <a:effectLst/>
                        </a:rPr>
                        <a:t>2</a:t>
                      </a:r>
                      <a:endParaRPr lang="en-US" sz="1200">
                        <a:effectLst/>
                        <a:latin typeface="Calibri"/>
                        <a:ea typeface="Calibri"/>
                        <a:cs typeface="Times New Roman"/>
                      </a:endParaRPr>
                    </a:p>
                  </a:txBody>
                  <a:tcPr marL="0" marR="73025" marT="0" marB="0" anchor="ctr"/>
                </a:tc>
                <a:tc>
                  <a:txBody>
                    <a:bodyPr/>
                    <a:lstStyle/>
                    <a:p>
                      <a:pPr marL="0" marR="0" algn="ctr">
                        <a:lnSpc>
                          <a:spcPct val="115000"/>
                        </a:lnSpc>
                        <a:spcBef>
                          <a:spcPts val="0"/>
                        </a:spcBef>
                        <a:spcAft>
                          <a:spcPts val="0"/>
                        </a:spcAft>
                      </a:pPr>
                      <a:r>
                        <a:rPr lang="en-US" sz="1200">
                          <a:effectLst/>
                        </a:rPr>
                        <a:t>3</a:t>
                      </a:r>
                      <a:endParaRPr lang="en-US" sz="1200">
                        <a:effectLst/>
                        <a:latin typeface="Calibri"/>
                        <a:ea typeface="Calibri"/>
                        <a:cs typeface="Times New Roman"/>
                      </a:endParaRPr>
                    </a:p>
                  </a:txBody>
                  <a:tcPr marL="0" marR="73025" marT="0" marB="0" anchor="ctr"/>
                </a:tc>
                <a:tc>
                  <a:txBody>
                    <a:bodyPr/>
                    <a:lstStyle/>
                    <a:p>
                      <a:pPr marL="0" marR="0" algn="ctr">
                        <a:lnSpc>
                          <a:spcPct val="115000"/>
                        </a:lnSpc>
                        <a:spcBef>
                          <a:spcPts val="0"/>
                        </a:spcBef>
                        <a:spcAft>
                          <a:spcPts val="0"/>
                        </a:spcAft>
                      </a:pPr>
                      <a:r>
                        <a:rPr lang="en-US" sz="1200">
                          <a:effectLst/>
                        </a:rPr>
                        <a:t>4</a:t>
                      </a:r>
                      <a:endParaRPr lang="en-US" sz="1200">
                        <a:effectLst/>
                        <a:latin typeface="Calibri"/>
                        <a:ea typeface="Calibri"/>
                        <a:cs typeface="Times New Roman"/>
                      </a:endParaRPr>
                    </a:p>
                  </a:txBody>
                  <a:tcPr marL="0" marR="73025" marT="0" marB="0" anchor="ctr"/>
                </a:tc>
                <a:tc>
                  <a:txBody>
                    <a:bodyPr/>
                    <a:lstStyle/>
                    <a:p>
                      <a:pPr marL="0" marR="0" algn="ctr">
                        <a:lnSpc>
                          <a:spcPct val="115000"/>
                        </a:lnSpc>
                        <a:spcBef>
                          <a:spcPts val="0"/>
                        </a:spcBef>
                        <a:spcAft>
                          <a:spcPts val="0"/>
                        </a:spcAft>
                      </a:pPr>
                      <a:r>
                        <a:rPr lang="en-US" sz="1200">
                          <a:effectLst/>
                        </a:rPr>
                        <a:t>5</a:t>
                      </a:r>
                      <a:endParaRPr lang="en-US" sz="1200">
                        <a:effectLst/>
                        <a:latin typeface="Calibri"/>
                        <a:ea typeface="Calibri"/>
                        <a:cs typeface="Times New Roman"/>
                      </a:endParaRPr>
                    </a:p>
                  </a:txBody>
                  <a:tcPr marL="0" marR="73025" marT="0" marB="0" anchor="ctr"/>
                </a:tc>
                <a:tc>
                  <a:txBody>
                    <a:bodyPr/>
                    <a:lstStyle/>
                    <a:p>
                      <a:pPr marL="0" marR="0" algn="ctr">
                        <a:lnSpc>
                          <a:spcPct val="115000"/>
                        </a:lnSpc>
                        <a:spcBef>
                          <a:spcPts val="0"/>
                        </a:spcBef>
                        <a:spcAft>
                          <a:spcPts val="0"/>
                        </a:spcAft>
                      </a:pPr>
                      <a:r>
                        <a:rPr lang="en-US" sz="1200">
                          <a:effectLst/>
                        </a:rPr>
                        <a:t>6</a:t>
                      </a:r>
                      <a:endParaRPr lang="en-US" sz="1200">
                        <a:effectLst/>
                        <a:latin typeface="Calibri"/>
                        <a:ea typeface="Calibri"/>
                        <a:cs typeface="Times New Roman"/>
                      </a:endParaRPr>
                    </a:p>
                  </a:txBody>
                  <a:tcPr marL="0" marR="73025" marT="0" marB="0" anchor="ctr"/>
                </a:tc>
                <a:tc>
                  <a:txBody>
                    <a:bodyPr/>
                    <a:lstStyle/>
                    <a:p>
                      <a:pPr marL="0" marR="0" algn="ctr">
                        <a:lnSpc>
                          <a:spcPct val="115000"/>
                        </a:lnSpc>
                        <a:spcBef>
                          <a:spcPts val="0"/>
                        </a:spcBef>
                        <a:spcAft>
                          <a:spcPts val="0"/>
                        </a:spcAft>
                      </a:pPr>
                      <a:r>
                        <a:rPr lang="en-US" sz="1200">
                          <a:effectLst/>
                        </a:rPr>
                        <a:t>7</a:t>
                      </a:r>
                      <a:endParaRPr lang="en-US" sz="1200">
                        <a:effectLst/>
                        <a:latin typeface="Calibri"/>
                        <a:ea typeface="Calibri"/>
                        <a:cs typeface="Times New Roman"/>
                      </a:endParaRPr>
                    </a:p>
                  </a:txBody>
                  <a:tcPr marL="0" marR="73025" marT="0" marB="0" anchor="ctr"/>
                </a:tc>
              </a:tr>
              <a:tr h="334160">
                <a:tc>
                  <a:txBody>
                    <a:bodyPr/>
                    <a:lstStyle/>
                    <a:p>
                      <a:pPr marL="0" marR="0" algn="ctr">
                        <a:lnSpc>
                          <a:spcPct val="115000"/>
                        </a:lnSpc>
                        <a:spcBef>
                          <a:spcPts val="0"/>
                        </a:spcBef>
                        <a:spcAft>
                          <a:spcPts val="0"/>
                        </a:spcAft>
                      </a:pPr>
                      <a:r>
                        <a:rPr lang="en-US" sz="1100">
                          <a:effectLst/>
                        </a:rPr>
                        <a:t>7</a:t>
                      </a:r>
                      <a:endParaRPr lang="en-US" sz="1100">
                        <a:effectLst/>
                        <a:latin typeface="Calibri"/>
                        <a:ea typeface="Calibri"/>
                        <a:cs typeface="Times New Roman"/>
                      </a:endParaRPr>
                    </a:p>
                  </a:txBody>
                  <a:tcPr marL="0" marR="73025" marT="0" marB="0" anchor="ctr"/>
                </a:tc>
                <a:tc>
                  <a:txBody>
                    <a:bodyPr/>
                    <a:lstStyle/>
                    <a:p>
                      <a:pPr marL="0" marR="0">
                        <a:lnSpc>
                          <a:spcPct val="115000"/>
                        </a:lnSpc>
                        <a:spcBef>
                          <a:spcPts val="0"/>
                        </a:spcBef>
                        <a:spcAft>
                          <a:spcPts val="0"/>
                        </a:spcAft>
                      </a:pPr>
                      <a:r>
                        <a:rPr lang="en-US" sz="1200" dirty="0">
                          <a:effectLst/>
                        </a:rPr>
                        <a:t>I read the dynamics of groups. </a:t>
                      </a:r>
                      <a:endParaRPr lang="en-US" sz="1200" dirty="0">
                        <a:effectLst/>
                        <a:latin typeface="Calibri"/>
                        <a:ea typeface="Calibri"/>
                        <a:cs typeface="Times New Roman"/>
                      </a:endParaRPr>
                    </a:p>
                  </a:txBody>
                  <a:tcPr marL="45720" marR="73025"/>
                </a:tc>
                <a:tc>
                  <a:txBody>
                    <a:bodyPr/>
                    <a:lstStyle/>
                    <a:p>
                      <a:pPr marL="0" marR="0" algn="ctr">
                        <a:lnSpc>
                          <a:spcPct val="115000"/>
                        </a:lnSpc>
                        <a:spcBef>
                          <a:spcPts val="0"/>
                        </a:spcBef>
                        <a:spcAft>
                          <a:spcPts val="0"/>
                        </a:spcAft>
                      </a:pPr>
                      <a:r>
                        <a:rPr lang="en-US" sz="1200">
                          <a:effectLst/>
                        </a:rPr>
                        <a:t>1</a:t>
                      </a:r>
                      <a:endParaRPr lang="en-US" sz="1200">
                        <a:effectLst/>
                        <a:latin typeface="Calibri"/>
                        <a:ea typeface="Calibri"/>
                        <a:cs typeface="Times New Roman"/>
                      </a:endParaRPr>
                    </a:p>
                  </a:txBody>
                  <a:tcPr marL="0" marR="73025" marT="0" marB="0" anchor="ctr"/>
                </a:tc>
                <a:tc>
                  <a:txBody>
                    <a:bodyPr/>
                    <a:lstStyle/>
                    <a:p>
                      <a:pPr marL="0" marR="0" algn="ctr">
                        <a:lnSpc>
                          <a:spcPct val="115000"/>
                        </a:lnSpc>
                        <a:spcBef>
                          <a:spcPts val="0"/>
                        </a:spcBef>
                        <a:spcAft>
                          <a:spcPts val="0"/>
                        </a:spcAft>
                      </a:pPr>
                      <a:r>
                        <a:rPr lang="en-US" sz="1200">
                          <a:effectLst/>
                        </a:rPr>
                        <a:t>2</a:t>
                      </a:r>
                      <a:endParaRPr lang="en-US" sz="1200">
                        <a:effectLst/>
                        <a:latin typeface="Calibri"/>
                        <a:ea typeface="Calibri"/>
                        <a:cs typeface="Times New Roman"/>
                      </a:endParaRPr>
                    </a:p>
                  </a:txBody>
                  <a:tcPr marL="0" marR="73025" marT="0" marB="0" anchor="ctr"/>
                </a:tc>
                <a:tc>
                  <a:txBody>
                    <a:bodyPr/>
                    <a:lstStyle/>
                    <a:p>
                      <a:pPr marL="0" marR="0" algn="ctr">
                        <a:lnSpc>
                          <a:spcPct val="115000"/>
                        </a:lnSpc>
                        <a:spcBef>
                          <a:spcPts val="0"/>
                        </a:spcBef>
                        <a:spcAft>
                          <a:spcPts val="0"/>
                        </a:spcAft>
                      </a:pPr>
                      <a:r>
                        <a:rPr lang="en-US" sz="1200">
                          <a:effectLst/>
                        </a:rPr>
                        <a:t>3</a:t>
                      </a:r>
                      <a:endParaRPr lang="en-US" sz="1200">
                        <a:effectLst/>
                        <a:latin typeface="Calibri"/>
                        <a:ea typeface="Calibri"/>
                        <a:cs typeface="Times New Roman"/>
                      </a:endParaRPr>
                    </a:p>
                  </a:txBody>
                  <a:tcPr marL="0" marR="73025" marT="0" marB="0" anchor="ctr"/>
                </a:tc>
                <a:tc>
                  <a:txBody>
                    <a:bodyPr/>
                    <a:lstStyle/>
                    <a:p>
                      <a:pPr marL="0" marR="0" algn="ctr">
                        <a:lnSpc>
                          <a:spcPct val="115000"/>
                        </a:lnSpc>
                        <a:spcBef>
                          <a:spcPts val="0"/>
                        </a:spcBef>
                        <a:spcAft>
                          <a:spcPts val="0"/>
                        </a:spcAft>
                      </a:pPr>
                      <a:r>
                        <a:rPr lang="en-US" sz="1200">
                          <a:effectLst/>
                        </a:rPr>
                        <a:t>4</a:t>
                      </a:r>
                      <a:endParaRPr lang="en-US" sz="1200">
                        <a:effectLst/>
                        <a:latin typeface="Calibri"/>
                        <a:ea typeface="Calibri"/>
                        <a:cs typeface="Times New Roman"/>
                      </a:endParaRPr>
                    </a:p>
                  </a:txBody>
                  <a:tcPr marL="0" marR="73025" marT="0" marB="0" anchor="ctr"/>
                </a:tc>
                <a:tc>
                  <a:txBody>
                    <a:bodyPr/>
                    <a:lstStyle/>
                    <a:p>
                      <a:pPr marL="0" marR="0" algn="ctr">
                        <a:lnSpc>
                          <a:spcPct val="115000"/>
                        </a:lnSpc>
                        <a:spcBef>
                          <a:spcPts val="0"/>
                        </a:spcBef>
                        <a:spcAft>
                          <a:spcPts val="0"/>
                        </a:spcAft>
                      </a:pPr>
                      <a:r>
                        <a:rPr lang="en-US" sz="1200">
                          <a:effectLst/>
                        </a:rPr>
                        <a:t>5</a:t>
                      </a:r>
                      <a:endParaRPr lang="en-US" sz="1200">
                        <a:effectLst/>
                        <a:latin typeface="Calibri"/>
                        <a:ea typeface="Calibri"/>
                        <a:cs typeface="Times New Roman"/>
                      </a:endParaRPr>
                    </a:p>
                  </a:txBody>
                  <a:tcPr marL="0" marR="73025" marT="0" marB="0" anchor="ctr"/>
                </a:tc>
                <a:tc>
                  <a:txBody>
                    <a:bodyPr/>
                    <a:lstStyle/>
                    <a:p>
                      <a:pPr marL="0" marR="0" algn="ctr">
                        <a:lnSpc>
                          <a:spcPct val="115000"/>
                        </a:lnSpc>
                        <a:spcBef>
                          <a:spcPts val="0"/>
                        </a:spcBef>
                        <a:spcAft>
                          <a:spcPts val="0"/>
                        </a:spcAft>
                      </a:pPr>
                      <a:r>
                        <a:rPr lang="en-US" sz="1200">
                          <a:effectLst/>
                        </a:rPr>
                        <a:t>6</a:t>
                      </a:r>
                      <a:endParaRPr lang="en-US" sz="1200">
                        <a:effectLst/>
                        <a:latin typeface="Calibri"/>
                        <a:ea typeface="Calibri"/>
                        <a:cs typeface="Times New Roman"/>
                      </a:endParaRPr>
                    </a:p>
                  </a:txBody>
                  <a:tcPr marL="0" marR="73025" marT="0" marB="0" anchor="ctr"/>
                </a:tc>
                <a:tc>
                  <a:txBody>
                    <a:bodyPr/>
                    <a:lstStyle/>
                    <a:p>
                      <a:pPr marL="0" marR="0" algn="ctr">
                        <a:lnSpc>
                          <a:spcPct val="115000"/>
                        </a:lnSpc>
                        <a:spcBef>
                          <a:spcPts val="0"/>
                        </a:spcBef>
                        <a:spcAft>
                          <a:spcPts val="0"/>
                        </a:spcAft>
                      </a:pPr>
                      <a:r>
                        <a:rPr lang="en-US" sz="1200">
                          <a:effectLst/>
                        </a:rPr>
                        <a:t>7</a:t>
                      </a:r>
                      <a:endParaRPr lang="en-US" sz="1200">
                        <a:effectLst/>
                        <a:latin typeface="Calibri"/>
                        <a:ea typeface="Calibri"/>
                        <a:cs typeface="Times New Roman"/>
                      </a:endParaRPr>
                    </a:p>
                  </a:txBody>
                  <a:tcPr marL="0" marR="73025" marT="0" marB="0" anchor="ctr"/>
                </a:tc>
              </a:tr>
              <a:tr h="565942">
                <a:tc>
                  <a:txBody>
                    <a:bodyPr/>
                    <a:lstStyle/>
                    <a:p>
                      <a:pPr marL="0" marR="0" algn="ctr">
                        <a:lnSpc>
                          <a:spcPct val="115000"/>
                        </a:lnSpc>
                        <a:spcBef>
                          <a:spcPts val="0"/>
                        </a:spcBef>
                        <a:spcAft>
                          <a:spcPts val="0"/>
                        </a:spcAft>
                      </a:pPr>
                      <a:r>
                        <a:rPr lang="en-US" sz="1100">
                          <a:effectLst/>
                        </a:rPr>
                        <a:t>8</a:t>
                      </a:r>
                      <a:endParaRPr lang="en-US" sz="1100">
                        <a:effectLst/>
                        <a:latin typeface="Calibri"/>
                        <a:ea typeface="Calibri"/>
                        <a:cs typeface="Times New Roman"/>
                      </a:endParaRPr>
                    </a:p>
                  </a:txBody>
                  <a:tcPr marL="0" marR="73025" marT="0" marB="0" anchor="ctr"/>
                </a:tc>
                <a:tc>
                  <a:txBody>
                    <a:bodyPr/>
                    <a:lstStyle/>
                    <a:p>
                      <a:pPr marL="0" marR="0">
                        <a:lnSpc>
                          <a:spcPct val="115000"/>
                        </a:lnSpc>
                        <a:spcBef>
                          <a:spcPts val="0"/>
                        </a:spcBef>
                        <a:spcAft>
                          <a:spcPts val="0"/>
                        </a:spcAft>
                      </a:pPr>
                      <a:r>
                        <a:rPr lang="en-US" sz="1200" dirty="0">
                          <a:effectLst/>
                        </a:rPr>
                        <a:t>I listen to others actively, checking to ensure my understanding.</a:t>
                      </a:r>
                      <a:endParaRPr lang="en-US" sz="1200" dirty="0">
                        <a:effectLst/>
                        <a:latin typeface="Calibri"/>
                        <a:ea typeface="Calibri"/>
                        <a:cs typeface="Times New Roman"/>
                      </a:endParaRPr>
                    </a:p>
                  </a:txBody>
                  <a:tcPr marL="45720" marR="73025"/>
                </a:tc>
                <a:tc>
                  <a:txBody>
                    <a:bodyPr/>
                    <a:lstStyle/>
                    <a:p>
                      <a:pPr marL="0" marR="0" algn="ctr">
                        <a:lnSpc>
                          <a:spcPct val="115000"/>
                        </a:lnSpc>
                        <a:spcBef>
                          <a:spcPts val="0"/>
                        </a:spcBef>
                        <a:spcAft>
                          <a:spcPts val="0"/>
                        </a:spcAft>
                      </a:pPr>
                      <a:r>
                        <a:rPr lang="en-US" sz="1200">
                          <a:effectLst/>
                        </a:rPr>
                        <a:t>1</a:t>
                      </a:r>
                      <a:endParaRPr lang="en-US" sz="1200">
                        <a:effectLst/>
                        <a:latin typeface="Calibri"/>
                        <a:ea typeface="Calibri"/>
                        <a:cs typeface="Times New Roman"/>
                      </a:endParaRPr>
                    </a:p>
                  </a:txBody>
                  <a:tcPr marL="0" marR="73025" marT="0" marB="0" anchor="ctr"/>
                </a:tc>
                <a:tc>
                  <a:txBody>
                    <a:bodyPr/>
                    <a:lstStyle/>
                    <a:p>
                      <a:pPr marL="0" marR="0" algn="ctr">
                        <a:lnSpc>
                          <a:spcPct val="115000"/>
                        </a:lnSpc>
                        <a:spcBef>
                          <a:spcPts val="0"/>
                        </a:spcBef>
                        <a:spcAft>
                          <a:spcPts val="0"/>
                        </a:spcAft>
                      </a:pPr>
                      <a:r>
                        <a:rPr lang="en-US" sz="1200">
                          <a:effectLst/>
                        </a:rPr>
                        <a:t>2</a:t>
                      </a:r>
                      <a:endParaRPr lang="en-US" sz="1200">
                        <a:effectLst/>
                        <a:latin typeface="Calibri"/>
                        <a:ea typeface="Calibri"/>
                        <a:cs typeface="Times New Roman"/>
                      </a:endParaRPr>
                    </a:p>
                  </a:txBody>
                  <a:tcPr marL="0" marR="73025" marT="0" marB="0" anchor="ctr"/>
                </a:tc>
                <a:tc>
                  <a:txBody>
                    <a:bodyPr/>
                    <a:lstStyle/>
                    <a:p>
                      <a:pPr marL="0" marR="0" algn="ctr">
                        <a:lnSpc>
                          <a:spcPct val="115000"/>
                        </a:lnSpc>
                        <a:spcBef>
                          <a:spcPts val="0"/>
                        </a:spcBef>
                        <a:spcAft>
                          <a:spcPts val="0"/>
                        </a:spcAft>
                      </a:pPr>
                      <a:r>
                        <a:rPr lang="en-US" sz="1200">
                          <a:effectLst/>
                        </a:rPr>
                        <a:t>3</a:t>
                      </a:r>
                      <a:endParaRPr lang="en-US" sz="1200">
                        <a:effectLst/>
                        <a:latin typeface="Calibri"/>
                        <a:ea typeface="Calibri"/>
                        <a:cs typeface="Times New Roman"/>
                      </a:endParaRPr>
                    </a:p>
                  </a:txBody>
                  <a:tcPr marL="0" marR="73025" marT="0" marB="0" anchor="ctr"/>
                </a:tc>
                <a:tc>
                  <a:txBody>
                    <a:bodyPr/>
                    <a:lstStyle/>
                    <a:p>
                      <a:pPr marL="0" marR="0" algn="ctr">
                        <a:lnSpc>
                          <a:spcPct val="115000"/>
                        </a:lnSpc>
                        <a:spcBef>
                          <a:spcPts val="0"/>
                        </a:spcBef>
                        <a:spcAft>
                          <a:spcPts val="0"/>
                        </a:spcAft>
                      </a:pPr>
                      <a:r>
                        <a:rPr lang="en-US" sz="1200">
                          <a:effectLst/>
                        </a:rPr>
                        <a:t>4</a:t>
                      </a:r>
                      <a:endParaRPr lang="en-US" sz="1200">
                        <a:effectLst/>
                        <a:latin typeface="Calibri"/>
                        <a:ea typeface="Calibri"/>
                        <a:cs typeface="Times New Roman"/>
                      </a:endParaRPr>
                    </a:p>
                  </a:txBody>
                  <a:tcPr marL="0" marR="73025" marT="0" marB="0" anchor="ctr"/>
                </a:tc>
                <a:tc>
                  <a:txBody>
                    <a:bodyPr/>
                    <a:lstStyle/>
                    <a:p>
                      <a:pPr marL="0" marR="0" algn="ctr">
                        <a:lnSpc>
                          <a:spcPct val="115000"/>
                        </a:lnSpc>
                        <a:spcBef>
                          <a:spcPts val="0"/>
                        </a:spcBef>
                        <a:spcAft>
                          <a:spcPts val="0"/>
                        </a:spcAft>
                      </a:pPr>
                      <a:r>
                        <a:rPr lang="en-US" sz="1200">
                          <a:effectLst/>
                        </a:rPr>
                        <a:t>5</a:t>
                      </a:r>
                      <a:endParaRPr lang="en-US" sz="1200">
                        <a:effectLst/>
                        <a:latin typeface="Calibri"/>
                        <a:ea typeface="Calibri"/>
                        <a:cs typeface="Times New Roman"/>
                      </a:endParaRPr>
                    </a:p>
                  </a:txBody>
                  <a:tcPr marL="0" marR="73025" marT="0" marB="0" anchor="ctr"/>
                </a:tc>
                <a:tc>
                  <a:txBody>
                    <a:bodyPr/>
                    <a:lstStyle/>
                    <a:p>
                      <a:pPr marL="0" marR="0" algn="ctr">
                        <a:lnSpc>
                          <a:spcPct val="115000"/>
                        </a:lnSpc>
                        <a:spcBef>
                          <a:spcPts val="0"/>
                        </a:spcBef>
                        <a:spcAft>
                          <a:spcPts val="0"/>
                        </a:spcAft>
                      </a:pPr>
                      <a:r>
                        <a:rPr lang="en-US" sz="1200">
                          <a:effectLst/>
                        </a:rPr>
                        <a:t>6</a:t>
                      </a:r>
                      <a:endParaRPr lang="en-US" sz="1200">
                        <a:effectLst/>
                        <a:latin typeface="Calibri"/>
                        <a:ea typeface="Calibri"/>
                        <a:cs typeface="Times New Roman"/>
                      </a:endParaRPr>
                    </a:p>
                  </a:txBody>
                  <a:tcPr marL="0" marR="73025" marT="0" marB="0" anchor="ctr"/>
                </a:tc>
                <a:tc>
                  <a:txBody>
                    <a:bodyPr/>
                    <a:lstStyle/>
                    <a:p>
                      <a:pPr marL="0" marR="0" algn="ctr">
                        <a:lnSpc>
                          <a:spcPct val="115000"/>
                        </a:lnSpc>
                        <a:spcBef>
                          <a:spcPts val="0"/>
                        </a:spcBef>
                        <a:spcAft>
                          <a:spcPts val="0"/>
                        </a:spcAft>
                      </a:pPr>
                      <a:r>
                        <a:rPr lang="en-US" sz="1200">
                          <a:effectLst/>
                        </a:rPr>
                        <a:t>7</a:t>
                      </a:r>
                      <a:endParaRPr lang="en-US" sz="1200">
                        <a:effectLst/>
                        <a:latin typeface="Calibri"/>
                        <a:ea typeface="Calibri"/>
                        <a:cs typeface="Times New Roman"/>
                      </a:endParaRPr>
                    </a:p>
                  </a:txBody>
                  <a:tcPr marL="0" marR="73025" marT="0" marB="0" anchor="ctr"/>
                </a:tc>
              </a:tr>
              <a:tr h="334160">
                <a:tc>
                  <a:txBody>
                    <a:bodyPr/>
                    <a:lstStyle/>
                    <a:p>
                      <a:pPr marL="0" marR="0" algn="ctr">
                        <a:lnSpc>
                          <a:spcPct val="115000"/>
                        </a:lnSpc>
                        <a:spcBef>
                          <a:spcPts val="0"/>
                        </a:spcBef>
                        <a:spcAft>
                          <a:spcPts val="0"/>
                        </a:spcAft>
                      </a:pPr>
                      <a:r>
                        <a:rPr lang="en-US" sz="1100">
                          <a:effectLst/>
                        </a:rPr>
                        <a:t>9</a:t>
                      </a:r>
                      <a:endParaRPr lang="en-US" sz="1100">
                        <a:effectLst/>
                        <a:latin typeface="Calibri"/>
                        <a:ea typeface="Calibri"/>
                        <a:cs typeface="Times New Roman"/>
                      </a:endParaRPr>
                    </a:p>
                  </a:txBody>
                  <a:tcPr marL="0" marR="73025" marT="0" marB="0" anchor="ctr"/>
                </a:tc>
                <a:tc>
                  <a:txBody>
                    <a:bodyPr/>
                    <a:lstStyle/>
                    <a:p>
                      <a:pPr marL="0" marR="0">
                        <a:lnSpc>
                          <a:spcPct val="115000"/>
                        </a:lnSpc>
                        <a:spcBef>
                          <a:spcPts val="0"/>
                        </a:spcBef>
                        <a:spcAft>
                          <a:spcPts val="0"/>
                        </a:spcAft>
                      </a:pPr>
                      <a:r>
                        <a:rPr lang="en-US" sz="1200" dirty="0">
                          <a:effectLst/>
                        </a:rPr>
                        <a:t>I read non-verbal communication accurately. </a:t>
                      </a:r>
                      <a:endParaRPr lang="en-US" sz="1200" dirty="0">
                        <a:effectLst/>
                        <a:latin typeface="Calibri"/>
                        <a:ea typeface="Calibri"/>
                        <a:cs typeface="Times New Roman"/>
                      </a:endParaRPr>
                    </a:p>
                  </a:txBody>
                  <a:tcPr marL="45720" marR="73025"/>
                </a:tc>
                <a:tc>
                  <a:txBody>
                    <a:bodyPr/>
                    <a:lstStyle/>
                    <a:p>
                      <a:pPr marL="0" marR="0" algn="ctr">
                        <a:lnSpc>
                          <a:spcPct val="115000"/>
                        </a:lnSpc>
                        <a:spcBef>
                          <a:spcPts val="0"/>
                        </a:spcBef>
                        <a:spcAft>
                          <a:spcPts val="0"/>
                        </a:spcAft>
                      </a:pPr>
                      <a:r>
                        <a:rPr lang="en-US" sz="1200">
                          <a:effectLst/>
                        </a:rPr>
                        <a:t>1</a:t>
                      </a:r>
                      <a:endParaRPr lang="en-US" sz="1200">
                        <a:effectLst/>
                        <a:latin typeface="Calibri"/>
                        <a:ea typeface="Calibri"/>
                        <a:cs typeface="Times New Roman"/>
                      </a:endParaRPr>
                    </a:p>
                  </a:txBody>
                  <a:tcPr marL="0" marR="73025" marT="0" marB="0" anchor="ctr"/>
                </a:tc>
                <a:tc>
                  <a:txBody>
                    <a:bodyPr/>
                    <a:lstStyle/>
                    <a:p>
                      <a:pPr marL="0" marR="0" algn="ctr">
                        <a:lnSpc>
                          <a:spcPct val="115000"/>
                        </a:lnSpc>
                        <a:spcBef>
                          <a:spcPts val="0"/>
                        </a:spcBef>
                        <a:spcAft>
                          <a:spcPts val="0"/>
                        </a:spcAft>
                      </a:pPr>
                      <a:r>
                        <a:rPr lang="en-US" sz="1200">
                          <a:effectLst/>
                        </a:rPr>
                        <a:t>2</a:t>
                      </a:r>
                      <a:endParaRPr lang="en-US" sz="1200">
                        <a:effectLst/>
                        <a:latin typeface="Calibri"/>
                        <a:ea typeface="Calibri"/>
                        <a:cs typeface="Times New Roman"/>
                      </a:endParaRPr>
                    </a:p>
                  </a:txBody>
                  <a:tcPr marL="0" marR="73025" marT="0" marB="0" anchor="ctr"/>
                </a:tc>
                <a:tc>
                  <a:txBody>
                    <a:bodyPr/>
                    <a:lstStyle/>
                    <a:p>
                      <a:pPr marL="0" marR="0" algn="ctr">
                        <a:lnSpc>
                          <a:spcPct val="115000"/>
                        </a:lnSpc>
                        <a:spcBef>
                          <a:spcPts val="0"/>
                        </a:spcBef>
                        <a:spcAft>
                          <a:spcPts val="0"/>
                        </a:spcAft>
                      </a:pPr>
                      <a:r>
                        <a:rPr lang="en-US" sz="1200">
                          <a:effectLst/>
                        </a:rPr>
                        <a:t>3</a:t>
                      </a:r>
                      <a:endParaRPr lang="en-US" sz="1200">
                        <a:effectLst/>
                        <a:latin typeface="Calibri"/>
                        <a:ea typeface="Calibri"/>
                        <a:cs typeface="Times New Roman"/>
                      </a:endParaRPr>
                    </a:p>
                  </a:txBody>
                  <a:tcPr marL="0" marR="73025" marT="0" marB="0" anchor="ctr"/>
                </a:tc>
                <a:tc>
                  <a:txBody>
                    <a:bodyPr/>
                    <a:lstStyle/>
                    <a:p>
                      <a:pPr marL="0" marR="0" algn="ctr">
                        <a:lnSpc>
                          <a:spcPct val="115000"/>
                        </a:lnSpc>
                        <a:spcBef>
                          <a:spcPts val="0"/>
                        </a:spcBef>
                        <a:spcAft>
                          <a:spcPts val="0"/>
                        </a:spcAft>
                      </a:pPr>
                      <a:r>
                        <a:rPr lang="en-US" sz="1200">
                          <a:effectLst/>
                        </a:rPr>
                        <a:t>4</a:t>
                      </a:r>
                      <a:endParaRPr lang="en-US" sz="1200">
                        <a:effectLst/>
                        <a:latin typeface="Calibri"/>
                        <a:ea typeface="Calibri"/>
                        <a:cs typeface="Times New Roman"/>
                      </a:endParaRPr>
                    </a:p>
                  </a:txBody>
                  <a:tcPr marL="0" marR="73025" marT="0" marB="0" anchor="ctr"/>
                </a:tc>
                <a:tc>
                  <a:txBody>
                    <a:bodyPr/>
                    <a:lstStyle/>
                    <a:p>
                      <a:pPr marL="0" marR="0" algn="ctr">
                        <a:lnSpc>
                          <a:spcPct val="115000"/>
                        </a:lnSpc>
                        <a:spcBef>
                          <a:spcPts val="0"/>
                        </a:spcBef>
                        <a:spcAft>
                          <a:spcPts val="0"/>
                        </a:spcAft>
                      </a:pPr>
                      <a:r>
                        <a:rPr lang="en-US" sz="1200">
                          <a:effectLst/>
                        </a:rPr>
                        <a:t>5</a:t>
                      </a:r>
                      <a:endParaRPr lang="en-US" sz="1200">
                        <a:effectLst/>
                        <a:latin typeface="Calibri"/>
                        <a:ea typeface="Calibri"/>
                        <a:cs typeface="Times New Roman"/>
                      </a:endParaRPr>
                    </a:p>
                  </a:txBody>
                  <a:tcPr marL="0" marR="73025" marT="0" marB="0" anchor="ctr"/>
                </a:tc>
                <a:tc>
                  <a:txBody>
                    <a:bodyPr/>
                    <a:lstStyle/>
                    <a:p>
                      <a:pPr marL="0" marR="0" algn="ctr">
                        <a:lnSpc>
                          <a:spcPct val="115000"/>
                        </a:lnSpc>
                        <a:spcBef>
                          <a:spcPts val="0"/>
                        </a:spcBef>
                        <a:spcAft>
                          <a:spcPts val="0"/>
                        </a:spcAft>
                      </a:pPr>
                      <a:r>
                        <a:rPr lang="en-US" sz="1200">
                          <a:effectLst/>
                        </a:rPr>
                        <a:t>6</a:t>
                      </a:r>
                      <a:endParaRPr lang="en-US" sz="1200">
                        <a:effectLst/>
                        <a:latin typeface="Calibri"/>
                        <a:ea typeface="Calibri"/>
                        <a:cs typeface="Times New Roman"/>
                      </a:endParaRPr>
                    </a:p>
                  </a:txBody>
                  <a:tcPr marL="0" marR="73025" marT="0" marB="0" anchor="ctr"/>
                </a:tc>
                <a:tc>
                  <a:txBody>
                    <a:bodyPr/>
                    <a:lstStyle/>
                    <a:p>
                      <a:pPr marL="0" marR="0" algn="ctr">
                        <a:lnSpc>
                          <a:spcPct val="115000"/>
                        </a:lnSpc>
                        <a:spcBef>
                          <a:spcPts val="0"/>
                        </a:spcBef>
                        <a:spcAft>
                          <a:spcPts val="0"/>
                        </a:spcAft>
                      </a:pPr>
                      <a:r>
                        <a:rPr lang="en-US" sz="1200">
                          <a:effectLst/>
                        </a:rPr>
                        <a:t>7</a:t>
                      </a:r>
                      <a:endParaRPr lang="en-US" sz="1200">
                        <a:effectLst/>
                        <a:latin typeface="Calibri"/>
                        <a:ea typeface="Calibri"/>
                        <a:cs typeface="Times New Roman"/>
                      </a:endParaRPr>
                    </a:p>
                  </a:txBody>
                  <a:tcPr marL="0" marR="73025" marT="0" marB="0" anchor="ctr"/>
                </a:tc>
              </a:tr>
              <a:tr h="565942">
                <a:tc>
                  <a:txBody>
                    <a:bodyPr/>
                    <a:lstStyle/>
                    <a:p>
                      <a:pPr marL="0" marR="0" algn="ctr">
                        <a:lnSpc>
                          <a:spcPct val="115000"/>
                        </a:lnSpc>
                        <a:spcBef>
                          <a:spcPts val="0"/>
                        </a:spcBef>
                        <a:spcAft>
                          <a:spcPts val="0"/>
                        </a:spcAft>
                      </a:pPr>
                      <a:r>
                        <a:rPr lang="en-US" sz="1100">
                          <a:effectLst/>
                        </a:rPr>
                        <a:t>10</a:t>
                      </a:r>
                      <a:endParaRPr lang="en-US" sz="1100">
                        <a:effectLst/>
                        <a:latin typeface="Calibri"/>
                        <a:ea typeface="Calibri"/>
                        <a:cs typeface="Times New Roman"/>
                      </a:endParaRPr>
                    </a:p>
                  </a:txBody>
                  <a:tcPr marL="0" marR="73025" marT="0" marB="0" anchor="ctr"/>
                </a:tc>
                <a:tc>
                  <a:txBody>
                    <a:bodyPr/>
                    <a:lstStyle/>
                    <a:p>
                      <a:pPr marL="0" marR="0">
                        <a:lnSpc>
                          <a:spcPct val="115000"/>
                        </a:lnSpc>
                        <a:spcBef>
                          <a:spcPts val="0"/>
                        </a:spcBef>
                        <a:spcAft>
                          <a:spcPts val="0"/>
                        </a:spcAft>
                      </a:pPr>
                      <a:r>
                        <a:rPr lang="en-US" sz="1200" dirty="0">
                          <a:effectLst/>
                        </a:rPr>
                        <a:t>I use self-assessment tools such as personality inventories to inform my self reflections.</a:t>
                      </a:r>
                      <a:endParaRPr lang="en-US" sz="1200" dirty="0">
                        <a:effectLst/>
                        <a:latin typeface="Calibri"/>
                        <a:ea typeface="Calibri"/>
                        <a:cs typeface="Times New Roman"/>
                      </a:endParaRPr>
                    </a:p>
                  </a:txBody>
                  <a:tcPr marL="45720" marR="73025"/>
                </a:tc>
                <a:tc>
                  <a:txBody>
                    <a:bodyPr/>
                    <a:lstStyle/>
                    <a:p>
                      <a:pPr marL="0" marR="0" algn="ctr">
                        <a:lnSpc>
                          <a:spcPct val="115000"/>
                        </a:lnSpc>
                        <a:spcBef>
                          <a:spcPts val="0"/>
                        </a:spcBef>
                        <a:spcAft>
                          <a:spcPts val="0"/>
                        </a:spcAft>
                      </a:pPr>
                      <a:r>
                        <a:rPr lang="en-US" sz="1200" dirty="0">
                          <a:effectLst/>
                        </a:rPr>
                        <a:t>1</a:t>
                      </a:r>
                      <a:endParaRPr lang="en-US" sz="1200" dirty="0">
                        <a:effectLst/>
                        <a:latin typeface="Calibri"/>
                        <a:ea typeface="Calibri"/>
                        <a:cs typeface="Times New Roman"/>
                      </a:endParaRPr>
                    </a:p>
                  </a:txBody>
                  <a:tcPr marL="0" marR="73025" marT="0" marB="0" anchor="ctr"/>
                </a:tc>
                <a:tc>
                  <a:txBody>
                    <a:bodyPr/>
                    <a:lstStyle/>
                    <a:p>
                      <a:pPr marL="0" marR="0" algn="ctr">
                        <a:lnSpc>
                          <a:spcPct val="115000"/>
                        </a:lnSpc>
                        <a:spcBef>
                          <a:spcPts val="0"/>
                        </a:spcBef>
                        <a:spcAft>
                          <a:spcPts val="0"/>
                        </a:spcAft>
                      </a:pPr>
                      <a:r>
                        <a:rPr lang="en-US" sz="1200" dirty="0">
                          <a:effectLst/>
                        </a:rPr>
                        <a:t>2</a:t>
                      </a:r>
                      <a:endParaRPr lang="en-US" sz="1200" dirty="0">
                        <a:effectLst/>
                        <a:latin typeface="Calibri"/>
                        <a:ea typeface="Calibri"/>
                        <a:cs typeface="Times New Roman"/>
                      </a:endParaRPr>
                    </a:p>
                  </a:txBody>
                  <a:tcPr marL="0" marR="73025" marT="0" marB="0" anchor="ctr"/>
                </a:tc>
                <a:tc>
                  <a:txBody>
                    <a:bodyPr/>
                    <a:lstStyle/>
                    <a:p>
                      <a:pPr marL="0" marR="0" algn="ctr">
                        <a:lnSpc>
                          <a:spcPct val="115000"/>
                        </a:lnSpc>
                        <a:spcBef>
                          <a:spcPts val="0"/>
                        </a:spcBef>
                        <a:spcAft>
                          <a:spcPts val="0"/>
                        </a:spcAft>
                      </a:pPr>
                      <a:r>
                        <a:rPr lang="en-US" sz="1200" dirty="0">
                          <a:effectLst/>
                        </a:rPr>
                        <a:t>3</a:t>
                      </a:r>
                      <a:endParaRPr lang="en-US" sz="1200" dirty="0">
                        <a:effectLst/>
                        <a:latin typeface="Calibri"/>
                        <a:ea typeface="Calibri"/>
                        <a:cs typeface="Times New Roman"/>
                      </a:endParaRPr>
                    </a:p>
                  </a:txBody>
                  <a:tcPr marL="0" marR="73025" marT="0" marB="0" anchor="ctr"/>
                </a:tc>
                <a:tc>
                  <a:txBody>
                    <a:bodyPr/>
                    <a:lstStyle/>
                    <a:p>
                      <a:pPr marL="0" marR="0" algn="ctr">
                        <a:lnSpc>
                          <a:spcPct val="115000"/>
                        </a:lnSpc>
                        <a:spcBef>
                          <a:spcPts val="0"/>
                        </a:spcBef>
                        <a:spcAft>
                          <a:spcPts val="0"/>
                        </a:spcAft>
                      </a:pPr>
                      <a:r>
                        <a:rPr lang="en-US" sz="1200" dirty="0">
                          <a:effectLst/>
                        </a:rPr>
                        <a:t>4</a:t>
                      </a:r>
                      <a:endParaRPr lang="en-US" sz="1200" dirty="0">
                        <a:effectLst/>
                        <a:latin typeface="Calibri"/>
                        <a:ea typeface="Calibri"/>
                        <a:cs typeface="Times New Roman"/>
                      </a:endParaRPr>
                    </a:p>
                  </a:txBody>
                  <a:tcPr marL="0" marR="73025" marT="0" marB="0" anchor="ctr"/>
                </a:tc>
                <a:tc>
                  <a:txBody>
                    <a:bodyPr/>
                    <a:lstStyle/>
                    <a:p>
                      <a:pPr marL="0" marR="0" algn="ctr">
                        <a:lnSpc>
                          <a:spcPct val="115000"/>
                        </a:lnSpc>
                        <a:spcBef>
                          <a:spcPts val="0"/>
                        </a:spcBef>
                        <a:spcAft>
                          <a:spcPts val="0"/>
                        </a:spcAft>
                      </a:pPr>
                      <a:r>
                        <a:rPr lang="en-US" sz="1200" dirty="0">
                          <a:effectLst/>
                        </a:rPr>
                        <a:t>5</a:t>
                      </a:r>
                      <a:endParaRPr lang="en-US" sz="1200" dirty="0">
                        <a:effectLst/>
                        <a:latin typeface="Calibri"/>
                        <a:ea typeface="Calibri"/>
                        <a:cs typeface="Times New Roman"/>
                      </a:endParaRPr>
                    </a:p>
                  </a:txBody>
                  <a:tcPr marL="0" marR="73025" marT="0" marB="0" anchor="ctr"/>
                </a:tc>
                <a:tc>
                  <a:txBody>
                    <a:bodyPr/>
                    <a:lstStyle/>
                    <a:p>
                      <a:pPr marL="0" marR="0" algn="ctr">
                        <a:lnSpc>
                          <a:spcPct val="115000"/>
                        </a:lnSpc>
                        <a:spcBef>
                          <a:spcPts val="0"/>
                        </a:spcBef>
                        <a:spcAft>
                          <a:spcPts val="0"/>
                        </a:spcAft>
                      </a:pPr>
                      <a:r>
                        <a:rPr lang="en-US" sz="1200" dirty="0">
                          <a:effectLst/>
                        </a:rPr>
                        <a:t>6</a:t>
                      </a:r>
                      <a:endParaRPr lang="en-US" sz="1200" dirty="0">
                        <a:effectLst/>
                        <a:latin typeface="Calibri"/>
                        <a:ea typeface="Calibri"/>
                        <a:cs typeface="Times New Roman"/>
                      </a:endParaRPr>
                    </a:p>
                  </a:txBody>
                  <a:tcPr marL="0" marR="73025" marT="0" marB="0" anchor="ctr"/>
                </a:tc>
                <a:tc>
                  <a:txBody>
                    <a:bodyPr/>
                    <a:lstStyle/>
                    <a:p>
                      <a:pPr marL="0" marR="0" algn="ctr">
                        <a:lnSpc>
                          <a:spcPct val="115000"/>
                        </a:lnSpc>
                        <a:spcBef>
                          <a:spcPts val="0"/>
                        </a:spcBef>
                        <a:spcAft>
                          <a:spcPts val="0"/>
                        </a:spcAft>
                      </a:pPr>
                      <a:r>
                        <a:rPr lang="en-US" sz="1200" dirty="0">
                          <a:effectLst/>
                        </a:rPr>
                        <a:t>7</a:t>
                      </a:r>
                      <a:endParaRPr lang="en-US" sz="1200" dirty="0">
                        <a:effectLst/>
                        <a:latin typeface="Calibri"/>
                        <a:ea typeface="Calibri"/>
                        <a:cs typeface="Times New Roman"/>
                      </a:endParaRPr>
                    </a:p>
                  </a:txBody>
                  <a:tcPr marL="0" marR="73025" marT="0" marB="0" anchor="ctr"/>
                </a:tc>
              </a:tr>
              <a:tr h="565942">
                <a:tc>
                  <a:txBody>
                    <a:bodyPr/>
                    <a:lstStyle/>
                    <a:p>
                      <a:pPr marL="0" marR="0" algn="ctr">
                        <a:lnSpc>
                          <a:spcPct val="115000"/>
                        </a:lnSpc>
                        <a:spcBef>
                          <a:spcPts val="0"/>
                        </a:spcBef>
                        <a:spcAft>
                          <a:spcPts val="0"/>
                        </a:spcAft>
                      </a:pPr>
                      <a:r>
                        <a:rPr lang="en-US" sz="1100">
                          <a:effectLst/>
                        </a:rPr>
                        <a:t>11</a:t>
                      </a:r>
                      <a:endParaRPr lang="en-US" sz="1100">
                        <a:effectLst/>
                        <a:latin typeface="Calibri"/>
                        <a:ea typeface="Calibri"/>
                        <a:cs typeface="Times New Roman"/>
                      </a:endParaRPr>
                    </a:p>
                  </a:txBody>
                  <a:tcPr marL="0" marR="73025" marT="0" marB="0" anchor="ctr"/>
                </a:tc>
                <a:tc>
                  <a:txBody>
                    <a:bodyPr/>
                    <a:lstStyle/>
                    <a:p>
                      <a:pPr marL="0" marR="0">
                        <a:lnSpc>
                          <a:spcPct val="115000"/>
                        </a:lnSpc>
                        <a:spcBef>
                          <a:spcPts val="0"/>
                        </a:spcBef>
                        <a:spcAft>
                          <a:spcPts val="0"/>
                        </a:spcAft>
                      </a:pPr>
                      <a:r>
                        <a:rPr lang="en-US" sz="1200">
                          <a:effectLst/>
                        </a:rPr>
                        <a:t>I seek feedback from all relevant constituencies about my behavioral impact. </a:t>
                      </a:r>
                      <a:endParaRPr lang="en-US" sz="1200">
                        <a:effectLst/>
                        <a:latin typeface="Calibri"/>
                        <a:ea typeface="Calibri"/>
                        <a:cs typeface="Times New Roman"/>
                      </a:endParaRPr>
                    </a:p>
                  </a:txBody>
                  <a:tcPr marL="45720" marR="73025"/>
                </a:tc>
                <a:tc>
                  <a:txBody>
                    <a:bodyPr/>
                    <a:lstStyle/>
                    <a:p>
                      <a:pPr marL="0" marR="0" algn="ctr">
                        <a:lnSpc>
                          <a:spcPct val="115000"/>
                        </a:lnSpc>
                        <a:spcBef>
                          <a:spcPts val="0"/>
                        </a:spcBef>
                        <a:spcAft>
                          <a:spcPts val="0"/>
                        </a:spcAft>
                      </a:pPr>
                      <a:r>
                        <a:rPr lang="en-US" sz="1200">
                          <a:effectLst/>
                        </a:rPr>
                        <a:t>1</a:t>
                      </a:r>
                      <a:endParaRPr lang="en-US" sz="1200">
                        <a:effectLst/>
                        <a:latin typeface="Calibri"/>
                        <a:ea typeface="Calibri"/>
                        <a:cs typeface="Times New Roman"/>
                      </a:endParaRPr>
                    </a:p>
                  </a:txBody>
                  <a:tcPr marL="0" marR="73025" marT="0" marB="0" anchor="ctr"/>
                </a:tc>
                <a:tc>
                  <a:txBody>
                    <a:bodyPr/>
                    <a:lstStyle/>
                    <a:p>
                      <a:pPr marL="0" marR="0" algn="ctr">
                        <a:lnSpc>
                          <a:spcPct val="115000"/>
                        </a:lnSpc>
                        <a:spcBef>
                          <a:spcPts val="0"/>
                        </a:spcBef>
                        <a:spcAft>
                          <a:spcPts val="0"/>
                        </a:spcAft>
                      </a:pPr>
                      <a:r>
                        <a:rPr lang="en-US" sz="1200">
                          <a:effectLst/>
                        </a:rPr>
                        <a:t>2</a:t>
                      </a:r>
                      <a:endParaRPr lang="en-US" sz="1200">
                        <a:effectLst/>
                        <a:latin typeface="Calibri"/>
                        <a:ea typeface="Calibri"/>
                        <a:cs typeface="Times New Roman"/>
                      </a:endParaRPr>
                    </a:p>
                  </a:txBody>
                  <a:tcPr marL="0" marR="73025" marT="0" marB="0" anchor="ctr"/>
                </a:tc>
                <a:tc>
                  <a:txBody>
                    <a:bodyPr/>
                    <a:lstStyle/>
                    <a:p>
                      <a:pPr marL="0" marR="0" algn="ctr">
                        <a:lnSpc>
                          <a:spcPct val="115000"/>
                        </a:lnSpc>
                        <a:spcBef>
                          <a:spcPts val="0"/>
                        </a:spcBef>
                        <a:spcAft>
                          <a:spcPts val="0"/>
                        </a:spcAft>
                      </a:pPr>
                      <a:r>
                        <a:rPr lang="en-US" sz="1200">
                          <a:effectLst/>
                        </a:rPr>
                        <a:t>3</a:t>
                      </a:r>
                      <a:endParaRPr lang="en-US" sz="1200">
                        <a:effectLst/>
                        <a:latin typeface="Calibri"/>
                        <a:ea typeface="Calibri"/>
                        <a:cs typeface="Times New Roman"/>
                      </a:endParaRPr>
                    </a:p>
                  </a:txBody>
                  <a:tcPr marL="0" marR="73025" marT="0" marB="0" anchor="ctr"/>
                </a:tc>
                <a:tc>
                  <a:txBody>
                    <a:bodyPr/>
                    <a:lstStyle/>
                    <a:p>
                      <a:pPr marL="0" marR="0" algn="ctr">
                        <a:lnSpc>
                          <a:spcPct val="115000"/>
                        </a:lnSpc>
                        <a:spcBef>
                          <a:spcPts val="0"/>
                        </a:spcBef>
                        <a:spcAft>
                          <a:spcPts val="0"/>
                        </a:spcAft>
                      </a:pPr>
                      <a:r>
                        <a:rPr lang="en-US" sz="1200">
                          <a:effectLst/>
                        </a:rPr>
                        <a:t>4</a:t>
                      </a:r>
                      <a:endParaRPr lang="en-US" sz="1200">
                        <a:effectLst/>
                        <a:latin typeface="Calibri"/>
                        <a:ea typeface="Calibri"/>
                        <a:cs typeface="Times New Roman"/>
                      </a:endParaRPr>
                    </a:p>
                  </a:txBody>
                  <a:tcPr marL="0" marR="73025" marT="0" marB="0" anchor="ctr"/>
                </a:tc>
                <a:tc>
                  <a:txBody>
                    <a:bodyPr/>
                    <a:lstStyle/>
                    <a:p>
                      <a:pPr marL="0" marR="0" algn="ctr">
                        <a:lnSpc>
                          <a:spcPct val="115000"/>
                        </a:lnSpc>
                        <a:spcBef>
                          <a:spcPts val="0"/>
                        </a:spcBef>
                        <a:spcAft>
                          <a:spcPts val="0"/>
                        </a:spcAft>
                      </a:pPr>
                      <a:r>
                        <a:rPr lang="en-US" sz="1200">
                          <a:effectLst/>
                        </a:rPr>
                        <a:t>5</a:t>
                      </a:r>
                      <a:endParaRPr lang="en-US" sz="1200">
                        <a:effectLst/>
                        <a:latin typeface="Calibri"/>
                        <a:ea typeface="Calibri"/>
                        <a:cs typeface="Times New Roman"/>
                      </a:endParaRPr>
                    </a:p>
                  </a:txBody>
                  <a:tcPr marL="0" marR="73025" marT="0" marB="0" anchor="ctr"/>
                </a:tc>
                <a:tc>
                  <a:txBody>
                    <a:bodyPr/>
                    <a:lstStyle/>
                    <a:p>
                      <a:pPr marL="0" marR="0" algn="ctr">
                        <a:lnSpc>
                          <a:spcPct val="115000"/>
                        </a:lnSpc>
                        <a:spcBef>
                          <a:spcPts val="0"/>
                        </a:spcBef>
                        <a:spcAft>
                          <a:spcPts val="0"/>
                        </a:spcAft>
                      </a:pPr>
                      <a:r>
                        <a:rPr lang="en-US" sz="1200">
                          <a:effectLst/>
                        </a:rPr>
                        <a:t>6</a:t>
                      </a:r>
                      <a:endParaRPr lang="en-US" sz="1200">
                        <a:effectLst/>
                        <a:latin typeface="Calibri"/>
                        <a:ea typeface="Calibri"/>
                        <a:cs typeface="Times New Roman"/>
                      </a:endParaRPr>
                    </a:p>
                  </a:txBody>
                  <a:tcPr marL="0" marR="73025" marT="0" marB="0" anchor="ctr"/>
                </a:tc>
                <a:tc>
                  <a:txBody>
                    <a:bodyPr/>
                    <a:lstStyle/>
                    <a:p>
                      <a:pPr marL="0" marR="0" algn="ctr">
                        <a:lnSpc>
                          <a:spcPct val="115000"/>
                        </a:lnSpc>
                        <a:spcBef>
                          <a:spcPts val="0"/>
                        </a:spcBef>
                        <a:spcAft>
                          <a:spcPts val="0"/>
                        </a:spcAft>
                      </a:pPr>
                      <a:endParaRPr lang="en-US" sz="1200" dirty="0">
                        <a:effectLst/>
                        <a:latin typeface="Calibri"/>
                        <a:ea typeface="Calibri"/>
                        <a:cs typeface="Times New Roman"/>
                      </a:endParaRPr>
                    </a:p>
                  </a:txBody>
                  <a:tcPr marL="0" marR="73025" marT="0" marB="0" anchor="ctr"/>
                </a:tc>
              </a:tr>
            </a:tbl>
          </a:graphicData>
        </a:graphic>
      </p:graphicFrame>
      <p:sp>
        <p:nvSpPr>
          <p:cNvPr id="8" name="TextBox 7"/>
          <p:cNvSpPr txBox="1"/>
          <p:nvPr/>
        </p:nvSpPr>
        <p:spPr>
          <a:xfrm>
            <a:off x="0" y="149629"/>
            <a:ext cx="9143999" cy="369332"/>
          </a:xfrm>
          <a:prstGeom prst="rect">
            <a:avLst/>
          </a:prstGeom>
          <a:noFill/>
        </p:spPr>
        <p:txBody>
          <a:bodyPr wrap="square" rtlCol="0">
            <a:spAutoFit/>
          </a:bodyPr>
          <a:lstStyle/>
          <a:p>
            <a:pPr algn="ctr"/>
            <a:r>
              <a:rPr lang="en-US" dirty="0" smtClean="0"/>
              <a:t>Collaborative Leadership </a:t>
            </a:r>
            <a:r>
              <a:rPr lang="en-US" b="1" dirty="0" smtClean="0"/>
              <a:t>Self Reflection </a:t>
            </a:r>
            <a:r>
              <a:rPr lang="en-US" dirty="0" smtClean="0"/>
              <a:t>Self-Assessment Exercise</a:t>
            </a:r>
            <a:endParaRPr lang="en-US" dirty="0"/>
          </a:p>
        </p:txBody>
      </p:sp>
    </p:spTree>
    <p:extLst>
      <p:ext uri="{BB962C8B-B14F-4D97-AF65-F5344CB8AC3E}">
        <p14:creationId xmlns:p14="http://schemas.microsoft.com/office/powerpoint/2010/main" val="4925719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Assess the environment</a:t>
            </a:r>
          </a:p>
          <a:p>
            <a:r>
              <a:rPr lang="en-US" dirty="0" smtClean="0"/>
              <a:t>Create Clarity</a:t>
            </a:r>
          </a:p>
          <a:p>
            <a:r>
              <a:rPr lang="en-US" dirty="0" smtClean="0"/>
              <a:t>Build trust and create safety</a:t>
            </a:r>
          </a:p>
          <a:p>
            <a:r>
              <a:rPr lang="en-US" dirty="0" smtClean="0"/>
              <a:t>Share power and influence</a:t>
            </a:r>
          </a:p>
          <a:p>
            <a:r>
              <a:rPr lang="en-US" dirty="0" smtClean="0"/>
              <a:t>Develop People</a:t>
            </a:r>
          </a:p>
          <a:p>
            <a:r>
              <a:rPr lang="en-US" dirty="0" smtClean="0"/>
              <a:t>Self-reflection (Personal CQI)</a:t>
            </a:r>
          </a:p>
        </p:txBody>
      </p:sp>
      <p:sp>
        <p:nvSpPr>
          <p:cNvPr id="2" name="Title 1"/>
          <p:cNvSpPr>
            <a:spLocks noGrp="1"/>
          </p:cNvSpPr>
          <p:nvPr>
            <p:ph type="title"/>
          </p:nvPr>
        </p:nvSpPr>
        <p:spPr/>
        <p:txBody>
          <a:bodyPr/>
          <a:lstStyle/>
          <a:p>
            <a:r>
              <a:rPr lang="en-US" dirty="0" smtClean="0"/>
              <a:t>Six key practices</a:t>
            </a:r>
            <a:endParaRPr lang="en-US" dirty="0"/>
          </a:p>
        </p:txBody>
      </p:sp>
    </p:spTree>
    <p:extLst>
      <p:ext uri="{BB962C8B-B14F-4D97-AF65-F5344CB8AC3E}">
        <p14:creationId xmlns:p14="http://schemas.microsoft.com/office/powerpoint/2010/main" val="15597303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Role play to illustrate:</a:t>
            </a:r>
          </a:p>
          <a:p>
            <a:pPr marL="0" indent="0">
              <a:buNone/>
            </a:pPr>
            <a:r>
              <a:rPr lang="en-US" dirty="0" smtClean="0"/>
              <a:t>Using good facilitation/negotiation/conflict resolution skills to demonstrate the six key practices. See if you can “spot” the key practices.</a:t>
            </a:r>
          </a:p>
        </p:txBody>
      </p:sp>
      <p:sp>
        <p:nvSpPr>
          <p:cNvPr id="2" name="Title 1"/>
          <p:cNvSpPr>
            <a:spLocks noGrp="1"/>
          </p:cNvSpPr>
          <p:nvPr>
            <p:ph type="title"/>
          </p:nvPr>
        </p:nvSpPr>
        <p:spPr/>
        <p:txBody>
          <a:bodyPr/>
          <a:lstStyle/>
          <a:p>
            <a:r>
              <a:rPr lang="en-US" dirty="0" smtClean="0"/>
              <a:t>Group Project!</a:t>
            </a:r>
            <a:endParaRPr lang="en-US" dirty="0"/>
          </a:p>
        </p:txBody>
      </p:sp>
    </p:spTree>
    <p:extLst>
      <p:ext uri="{BB962C8B-B14F-4D97-AF65-F5344CB8AC3E}">
        <p14:creationId xmlns:p14="http://schemas.microsoft.com/office/powerpoint/2010/main" val="10179232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96044"/>
            <a:ext cx="8229600" cy="4411248"/>
          </a:xfrm>
        </p:spPr>
        <p:txBody>
          <a:bodyPr>
            <a:normAutofit fontScale="92500"/>
          </a:bodyPr>
          <a:lstStyle/>
          <a:p>
            <a:pPr marL="109728" indent="0">
              <a:buNone/>
            </a:pPr>
            <a:r>
              <a:rPr lang="en-US" dirty="0" smtClean="0"/>
              <a:t>You </a:t>
            </a:r>
            <a:r>
              <a:rPr lang="en-US" dirty="0"/>
              <a:t>are a member of the leadership team for a collaborative project at a university. The goal of the project is to develop a web-based service for people to compare degree plans side by side. Historically, this sort of information was maintained by departments on static web pages which became out of date when degrees changed. The project is charged with creating a central, authoritative data source for housing curriculum, and the web application which will pull comparison info from the central data store. </a:t>
            </a:r>
          </a:p>
          <a:p>
            <a:endParaRPr lang="en-US" dirty="0"/>
          </a:p>
        </p:txBody>
      </p:sp>
      <p:sp>
        <p:nvSpPr>
          <p:cNvPr id="4" name="Title 2"/>
          <p:cNvSpPr>
            <a:spLocks noGrp="1"/>
          </p:cNvSpPr>
          <p:nvPr>
            <p:ph type="title"/>
          </p:nvPr>
        </p:nvSpPr>
        <p:spPr>
          <a:xfrm>
            <a:off x="457200" y="274638"/>
            <a:ext cx="8229600" cy="1143000"/>
          </a:xfrm>
        </p:spPr>
        <p:txBody>
          <a:bodyPr/>
          <a:lstStyle/>
          <a:p>
            <a:r>
              <a:rPr lang="en-US" dirty="0" smtClean="0"/>
              <a:t>Background</a:t>
            </a:r>
            <a:endParaRPr lang="en-US" dirty="0"/>
          </a:p>
        </p:txBody>
      </p:sp>
    </p:spTree>
    <p:extLst>
      <p:ext uri="{BB962C8B-B14F-4D97-AF65-F5344CB8AC3E}">
        <p14:creationId xmlns:p14="http://schemas.microsoft.com/office/powerpoint/2010/main" val="1373603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dirty="0"/>
              <a:t>Today’s meeting is to discuss which data fields will be displayed in the side-by-side comparison snapshot  on the web page. Focus sessions leading up to today’s meeting selected ten top pieces of information that people might like to see in the comparison. This group has agreed to list a maximum of five fields; today the group will decide which five will be shown.</a:t>
            </a:r>
          </a:p>
          <a:p>
            <a:endParaRPr lang="en-US" dirty="0"/>
          </a:p>
        </p:txBody>
      </p:sp>
      <p:sp>
        <p:nvSpPr>
          <p:cNvPr id="3" name="Title 2"/>
          <p:cNvSpPr>
            <a:spLocks noGrp="1"/>
          </p:cNvSpPr>
          <p:nvPr>
            <p:ph type="title"/>
          </p:nvPr>
        </p:nvSpPr>
        <p:spPr/>
        <p:txBody>
          <a:bodyPr/>
          <a:lstStyle/>
          <a:p>
            <a:r>
              <a:rPr lang="en-US" dirty="0" smtClean="0"/>
              <a:t>Purpose</a:t>
            </a:r>
            <a:endParaRPr lang="en-US" dirty="0"/>
          </a:p>
        </p:txBody>
      </p:sp>
    </p:spTree>
    <p:extLst>
      <p:ext uri="{BB962C8B-B14F-4D97-AF65-F5344CB8AC3E}">
        <p14:creationId xmlns:p14="http://schemas.microsoft.com/office/powerpoint/2010/main" val="2697000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78062796"/>
              </p:ext>
            </p:extLst>
          </p:nvPr>
        </p:nvGraphicFramePr>
        <p:xfrm>
          <a:off x="2054282" y="948202"/>
          <a:ext cx="5028161" cy="4884420"/>
        </p:xfrm>
        <a:graphic>
          <a:graphicData uri="http://schemas.openxmlformats.org/drawingml/2006/table">
            <a:tbl>
              <a:tblPr firstRow="1" firstCol="1" bandRow="1">
                <a:tableStyleId>{5940675A-B579-460E-94D1-54222C63F5DA}</a:tableStyleId>
              </a:tblPr>
              <a:tblGrid>
                <a:gridCol w="5028161"/>
              </a:tblGrid>
              <a:tr h="268887">
                <a:tc>
                  <a:txBody>
                    <a:bodyPr/>
                    <a:lstStyle/>
                    <a:p>
                      <a:pPr marL="0" marR="0">
                        <a:lnSpc>
                          <a:spcPct val="115000"/>
                        </a:lnSpc>
                        <a:spcBef>
                          <a:spcPts val="0"/>
                        </a:spcBef>
                        <a:spcAft>
                          <a:spcPts val="0"/>
                        </a:spcAft>
                      </a:pPr>
                      <a:r>
                        <a:rPr lang="en-US" sz="2000" b="1" dirty="0">
                          <a:effectLst/>
                        </a:rPr>
                        <a:t>Data Fields</a:t>
                      </a:r>
                      <a:endParaRPr lang="en-US" sz="2000" b="1" dirty="0">
                        <a:effectLst/>
                        <a:latin typeface="Calibri"/>
                        <a:ea typeface="Times New Roman"/>
                        <a:cs typeface="Times New Roman"/>
                      </a:endParaRPr>
                    </a:p>
                  </a:txBody>
                  <a:tcPr marL="68580" marR="68580" marT="0" marB="0"/>
                </a:tc>
              </a:tr>
              <a:tr h="3604292">
                <a:tc>
                  <a:txBody>
                    <a:bodyPr/>
                    <a:lstStyle/>
                    <a:p>
                      <a:pPr marL="0" marR="0">
                        <a:lnSpc>
                          <a:spcPct val="115000"/>
                        </a:lnSpc>
                        <a:spcBef>
                          <a:spcPts val="0"/>
                        </a:spcBef>
                        <a:spcAft>
                          <a:spcPts val="0"/>
                        </a:spcAft>
                      </a:pPr>
                      <a:r>
                        <a:rPr lang="en-US" sz="2000" dirty="0">
                          <a:effectLst/>
                        </a:rPr>
                        <a:t> </a:t>
                      </a:r>
                    </a:p>
                    <a:p>
                      <a:pPr marL="0" marR="0">
                        <a:lnSpc>
                          <a:spcPct val="115000"/>
                        </a:lnSpc>
                        <a:spcBef>
                          <a:spcPts val="0"/>
                        </a:spcBef>
                        <a:spcAft>
                          <a:spcPts val="0"/>
                        </a:spcAft>
                      </a:pPr>
                      <a:r>
                        <a:rPr lang="en-US" sz="2000" dirty="0">
                          <a:effectLst/>
                        </a:rPr>
                        <a:t>Degree Name</a:t>
                      </a:r>
                      <a:br>
                        <a:rPr lang="en-US" sz="2000" dirty="0">
                          <a:effectLst/>
                        </a:rPr>
                      </a:br>
                      <a:r>
                        <a:rPr lang="en-US" sz="2000" dirty="0">
                          <a:effectLst/>
                        </a:rPr>
                        <a:t>Degree Description</a:t>
                      </a:r>
                    </a:p>
                    <a:p>
                      <a:pPr marL="0" marR="0">
                        <a:lnSpc>
                          <a:spcPct val="115000"/>
                        </a:lnSpc>
                        <a:spcBef>
                          <a:spcPts val="0"/>
                        </a:spcBef>
                        <a:spcAft>
                          <a:spcPts val="0"/>
                        </a:spcAft>
                      </a:pPr>
                      <a:r>
                        <a:rPr lang="en-US" sz="2000" dirty="0">
                          <a:effectLst/>
                        </a:rPr>
                        <a:t>Math Requirement</a:t>
                      </a:r>
                    </a:p>
                    <a:p>
                      <a:pPr marL="0" marR="0">
                        <a:lnSpc>
                          <a:spcPct val="115000"/>
                        </a:lnSpc>
                        <a:spcBef>
                          <a:spcPts val="0"/>
                        </a:spcBef>
                        <a:spcAft>
                          <a:spcPts val="0"/>
                        </a:spcAft>
                      </a:pPr>
                      <a:r>
                        <a:rPr lang="en-US" sz="2000" dirty="0">
                          <a:effectLst/>
                        </a:rPr>
                        <a:t>Language Requirement</a:t>
                      </a:r>
                    </a:p>
                    <a:p>
                      <a:pPr marL="0" marR="0">
                        <a:lnSpc>
                          <a:spcPct val="115000"/>
                        </a:lnSpc>
                        <a:spcBef>
                          <a:spcPts val="0"/>
                        </a:spcBef>
                        <a:spcAft>
                          <a:spcPts val="0"/>
                        </a:spcAft>
                      </a:pPr>
                      <a:r>
                        <a:rPr lang="en-US" sz="2000" dirty="0">
                          <a:effectLst/>
                        </a:rPr>
                        <a:t>Locations Where Degree is Offered</a:t>
                      </a:r>
                    </a:p>
                    <a:p>
                      <a:pPr marL="0" marR="0">
                        <a:lnSpc>
                          <a:spcPct val="115000"/>
                        </a:lnSpc>
                        <a:spcBef>
                          <a:spcPts val="0"/>
                        </a:spcBef>
                        <a:spcAft>
                          <a:spcPts val="0"/>
                        </a:spcAft>
                      </a:pPr>
                      <a:r>
                        <a:rPr lang="en-US" sz="2000" dirty="0">
                          <a:effectLst/>
                        </a:rPr>
                        <a:t>GPA Requirement</a:t>
                      </a:r>
                    </a:p>
                    <a:p>
                      <a:pPr marL="0" marR="0">
                        <a:lnSpc>
                          <a:spcPct val="115000"/>
                        </a:lnSpc>
                        <a:spcBef>
                          <a:spcPts val="0"/>
                        </a:spcBef>
                        <a:spcAft>
                          <a:spcPts val="0"/>
                        </a:spcAft>
                      </a:pPr>
                      <a:r>
                        <a:rPr lang="en-US" sz="2000" dirty="0">
                          <a:effectLst/>
                        </a:rPr>
                        <a:t>Study Abroad Option</a:t>
                      </a:r>
                    </a:p>
                    <a:p>
                      <a:pPr marL="0" marR="0">
                        <a:lnSpc>
                          <a:spcPct val="115000"/>
                        </a:lnSpc>
                        <a:spcBef>
                          <a:spcPts val="0"/>
                        </a:spcBef>
                        <a:spcAft>
                          <a:spcPts val="0"/>
                        </a:spcAft>
                      </a:pPr>
                      <a:r>
                        <a:rPr lang="en-US" sz="2000" dirty="0">
                          <a:effectLst/>
                        </a:rPr>
                        <a:t>Internship Requirement</a:t>
                      </a:r>
                    </a:p>
                    <a:p>
                      <a:pPr marL="0" marR="0">
                        <a:lnSpc>
                          <a:spcPct val="115000"/>
                        </a:lnSpc>
                        <a:spcBef>
                          <a:spcPts val="0"/>
                        </a:spcBef>
                        <a:spcAft>
                          <a:spcPts val="0"/>
                        </a:spcAft>
                      </a:pPr>
                      <a:r>
                        <a:rPr lang="en-US" sz="2000" dirty="0">
                          <a:effectLst/>
                        </a:rPr>
                        <a:t>Admissions Requirements</a:t>
                      </a:r>
                    </a:p>
                    <a:p>
                      <a:pPr marL="0" marR="0">
                        <a:lnSpc>
                          <a:spcPct val="115000"/>
                        </a:lnSpc>
                        <a:spcBef>
                          <a:spcPts val="0"/>
                        </a:spcBef>
                        <a:spcAft>
                          <a:spcPts val="0"/>
                        </a:spcAft>
                      </a:pPr>
                      <a:r>
                        <a:rPr lang="en-US" sz="2000" dirty="0">
                          <a:effectLst/>
                        </a:rPr>
                        <a:t>Eligibility Requirements</a:t>
                      </a:r>
                    </a:p>
                    <a:p>
                      <a:pPr marL="0" marR="0">
                        <a:lnSpc>
                          <a:spcPct val="115000"/>
                        </a:lnSpc>
                        <a:spcBef>
                          <a:spcPts val="0"/>
                        </a:spcBef>
                        <a:spcAft>
                          <a:spcPts val="0"/>
                        </a:spcAft>
                      </a:pPr>
                      <a:r>
                        <a:rPr lang="en-US" sz="2000" dirty="0">
                          <a:effectLst/>
                        </a:rPr>
                        <a:t>Lab Science Requirement</a:t>
                      </a:r>
                    </a:p>
                    <a:p>
                      <a:pPr marL="0" marR="0">
                        <a:lnSpc>
                          <a:spcPct val="115000"/>
                        </a:lnSpc>
                        <a:spcBef>
                          <a:spcPts val="0"/>
                        </a:spcBef>
                        <a:spcAft>
                          <a:spcPts val="0"/>
                        </a:spcAft>
                      </a:pPr>
                      <a:r>
                        <a:rPr lang="en-US" sz="2000" dirty="0">
                          <a:effectLst/>
                        </a:rPr>
                        <a:t> </a:t>
                      </a:r>
                      <a:endParaRPr lang="en-US" sz="2000" dirty="0">
                        <a:effectLst/>
                        <a:latin typeface="Calibri"/>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3705071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Take-away from the role play… what key practices did the facilitator exhibit? What did not work so well… </a:t>
            </a:r>
          </a:p>
          <a:p>
            <a:r>
              <a:rPr lang="en-US" dirty="0" smtClean="0"/>
              <a:t>Stories from the field – yours and ours</a:t>
            </a:r>
            <a:endParaRPr lang="en-US" dirty="0"/>
          </a:p>
        </p:txBody>
      </p:sp>
      <p:sp>
        <p:nvSpPr>
          <p:cNvPr id="2" name="Title 1"/>
          <p:cNvSpPr>
            <a:spLocks noGrp="1"/>
          </p:cNvSpPr>
          <p:nvPr>
            <p:ph type="title"/>
          </p:nvPr>
        </p:nvSpPr>
        <p:spPr/>
        <p:txBody>
          <a:bodyPr/>
          <a:lstStyle/>
          <a:p>
            <a:r>
              <a:rPr lang="en-US" dirty="0" smtClean="0"/>
              <a:t>Discussion</a:t>
            </a:r>
            <a:endParaRPr lang="en-US" dirty="0"/>
          </a:p>
        </p:txBody>
      </p:sp>
    </p:spTree>
    <p:extLst>
      <p:ext uri="{BB962C8B-B14F-4D97-AF65-F5344CB8AC3E}">
        <p14:creationId xmlns:p14="http://schemas.microsoft.com/office/powerpoint/2010/main" val="25051967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Challenge question: </a:t>
            </a:r>
            <a:r>
              <a:rPr lang="en-US" dirty="0" smtClean="0"/>
              <a:t>How do you engage introverts at the collaboration table?</a:t>
            </a:r>
            <a:endParaRPr lang="en-US" dirty="0"/>
          </a:p>
          <a:p>
            <a:endParaRPr lang="en-US" dirty="0"/>
          </a:p>
        </p:txBody>
      </p:sp>
      <p:sp>
        <p:nvSpPr>
          <p:cNvPr id="2" name="Title 1"/>
          <p:cNvSpPr>
            <a:spLocks noGrp="1"/>
          </p:cNvSpPr>
          <p:nvPr>
            <p:ph type="title"/>
          </p:nvPr>
        </p:nvSpPr>
        <p:spPr/>
        <p:txBody>
          <a:bodyPr>
            <a:normAutofit/>
          </a:bodyPr>
          <a:lstStyle/>
          <a:p>
            <a:r>
              <a:rPr lang="en-US" dirty="0" smtClean="0"/>
              <a:t>…Something to think about…</a:t>
            </a:r>
            <a:endParaRPr lang="en-US" dirty="0"/>
          </a:p>
        </p:txBody>
      </p:sp>
      <p:pic>
        <p:nvPicPr>
          <p:cNvPr id="4" name="Picture 3" descr="introver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9016" y="3232843"/>
            <a:ext cx="3524250" cy="3209925"/>
          </a:xfrm>
          <a:prstGeom prst="rect">
            <a:avLst/>
          </a:prstGeom>
        </p:spPr>
      </p:pic>
    </p:spTree>
    <p:extLst>
      <p:ext uri="{BB962C8B-B14F-4D97-AF65-F5344CB8AC3E}">
        <p14:creationId xmlns:p14="http://schemas.microsoft.com/office/powerpoint/2010/main" val="13389543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rcRect t="22502" b="22502"/>
          <a:stretch>
            <a:fillRect/>
          </a:stretch>
        </p:blipFill>
        <p:spPr>
          <a:xfrm>
            <a:off x="584073" y="1920135"/>
            <a:ext cx="4229887" cy="2326275"/>
          </a:xfrm>
        </p:spPr>
      </p:pic>
      <p:sp>
        <p:nvSpPr>
          <p:cNvPr id="2" name="Title 1"/>
          <p:cNvSpPr>
            <a:spLocks noGrp="1"/>
          </p:cNvSpPr>
          <p:nvPr>
            <p:ph type="title"/>
          </p:nvPr>
        </p:nvSpPr>
        <p:spPr/>
        <p:txBody>
          <a:bodyPr/>
          <a:lstStyle/>
          <a:p>
            <a:r>
              <a:rPr lang="en-US" dirty="0" smtClean="0"/>
              <a:t>A Different Kind of Web</a:t>
            </a:r>
            <a:endParaRPr lang="en-US" dirty="0"/>
          </a:p>
        </p:txBody>
      </p:sp>
      <p:pic>
        <p:nvPicPr>
          <p:cNvPr id="5" name="Picture 4"/>
          <p:cNvPicPr>
            <a:picLocks noChangeAspect="1"/>
          </p:cNvPicPr>
          <p:nvPr/>
        </p:nvPicPr>
        <p:blipFill>
          <a:blip r:embed="rId4"/>
          <a:stretch>
            <a:fillRect/>
          </a:stretch>
        </p:blipFill>
        <p:spPr>
          <a:xfrm>
            <a:off x="5511800" y="4043339"/>
            <a:ext cx="3175000" cy="2514600"/>
          </a:xfrm>
          <a:prstGeom prst="rect">
            <a:avLst/>
          </a:prstGeom>
        </p:spPr>
      </p:pic>
    </p:spTree>
    <p:extLst>
      <p:ext uri="{BB962C8B-B14F-4D97-AF65-F5344CB8AC3E}">
        <p14:creationId xmlns:p14="http://schemas.microsoft.com/office/powerpoint/2010/main" val="5007003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Article: </a:t>
            </a:r>
            <a:r>
              <a:rPr lang="en-US" b="1" dirty="0"/>
              <a:t>The </a:t>
            </a:r>
            <a:r>
              <a:rPr lang="en-US" b="1" dirty="0" err="1"/>
              <a:t>Suprising</a:t>
            </a:r>
            <a:r>
              <a:rPr lang="en-US" b="1" dirty="0"/>
              <a:t> Benefits of Solitude</a:t>
            </a:r>
            <a:r>
              <a:rPr lang="en-US" dirty="0"/>
              <a:t> (HBR) by Andrew </a:t>
            </a:r>
            <a:r>
              <a:rPr lang="en-US" dirty="0" smtClean="0"/>
              <a:t>McAfee </a:t>
            </a:r>
            <a:br>
              <a:rPr lang="en-US" dirty="0" smtClean="0"/>
            </a:br>
            <a:endParaRPr lang="en-US" dirty="0"/>
          </a:p>
          <a:p>
            <a:r>
              <a:rPr lang="en-US" dirty="0" smtClean="0"/>
              <a:t>Book: </a:t>
            </a:r>
            <a:r>
              <a:rPr lang="en-US" b="1" dirty="0"/>
              <a:t>Quiet: The Power of Introverts </a:t>
            </a:r>
            <a:r>
              <a:rPr lang="en-US" dirty="0"/>
              <a:t>by Susan </a:t>
            </a:r>
            <a:r>
              <a:rPr lang="en-US" dirty="0" smtClean="0"/>
              <a:t>Cain</a:t>
            </a:r>
            <a:br>
              <a:rPr lang="en-US" dirty="0" smtClean="0"/>
            </a:br>
            <a:endParaRPr lang="en-US" dirty="0"/>
          </a:p>
          <a:p>
            <a:r>
              <a:rPr lang="en-US" dirty="0" smtClean="0"/>
              <a:t>Book: </a:t>
            </a:r>
            <a:r>
              <a:rPr lang="en-US" b="1" dirty="0"/>
              <a:t>The Collaborative Leadership </a:t>
            </a:r>
            <a:r>
              <a:rPr lang="en-US" b="1" dirty="0" err="1"/>
              <a:t>Fieldbook</a:t>
            </a:r>
            <a:r>
              <a:rPr lang="en-US" b="1" dirty="0"/>
              <a:t> </a:t>
            </a:r>
            <a:r>
              <a:rPr lang="en-US" dirty="0"/>
              <a:t>by David </a:t>
            </a:r>
            <a:r>
              <a:rPr lang="en-US" dirty="0" err="1" smtClean="0"/>
              <a:t>Chrislip</a:t>
            </a:r>
            <a:r>
              <a:rPr lang="en-US" dirty="0" smtClean="0"/>
              <a:t/>
            </a:r>
            <a:br>
              <a:rPr lang="en-US" dirty="0" smtClean="0"/>
            </a:br>
            <a:endParaRPr lang="en-US" dirty="0" smtClean="0"/>
          </a:p>
          <a:p>
            <a:r>
              <a:rPr lang="en-US" dirty="0" smtClean="0"/>
              <a:t>Book: </a:t>
            </a:r>
            <a:r>
              <a:rPr lang="en-US" b="1" dirty="0" smtClean="0"/>
              <a:t>Six Thinking Hats </a:t>
            </a:r>
            <a:r>
              <a:rPr lang="en-US" dirty="0" smtClean="0"/>
              <a:t>by Edward de Bono</a:t>
            </a:r>
            <a:br>
              <a:rPr lang="en-US" dirty="0" smtClean="0"/>
            </a:br>
            <a:endParaRPr lang="en-US" dirty="0" smtClean="0"/>
          </a:p>
          <a:p>
            <a:r>
              <a:rPr lang="en-US" dirty="0" smtClean="0"/>
              <a:t>Book: </a:t>
            </a:r>
            <a:r>
              <a:rPr lang="en-US" b="1" dirty="0" smtClean="0"/>
              <a:t>Facilitating With Ease!  </a:t>
            </a:r>
            <a:r>
              <a:rPr lang="en-US" sz="1900" b="1" i="1" dirty="0" smtClean="0"/>
              <a:t>Core skills for facilitators, team leaders and members, managers, consultants and trainers </a:t>
            </a:r>
            <a:br>
              <a:rPr lang="en-US" sz="1900" b="1" i="1" dirty="0" smtClean="0"/>
            </a:br>
            <a:r>
              <a:rPr lang="en-US" dirty="0" smtClean="0"/>
              <a:t>by Ingrid Bens</a:t>
            </a:r>
            <a:endParaRPr lang="en-US" dirty="0"/>
          </a:p>
          <a:p>
            <a:endParaRPr lang="en-US" dirty="0"/>
          </a:p>
        </p:txBody>
      </p:sp>
      <p:sp>
        <p:nvSpPr>
          <p:cNvPr id="3" name="Title 2"/>
          <p:cNvSpPr>
            <a:spLocks noGrp="1"/>
          </p:cNvSpPr>
          <p:nvPr>
            <p:ph type="title"/>
          </p:nvPr>
        </p:nvSpPr>
        <p:spPr/>
        <p:txBody>
          <a:bodyPr/>
          <a:lstStyle/>
          <a:p>
            <a:r>
              <a:rPr lang="en-US" dirty="0" smtClean="0"/>
              <a:t>For Further Reading</a:t>
            </a:r>
            <a:endParaRPr lang="en-US" dirty="0"/>
          </a:p>
        </p:txBody>
      </p:sp>
    </p:spTree>
    <p:extLst>
      <p:ext uri="{BB962C8B-B14F-4D97-AF65-F5344CB8AC3E}">
        <p14:creationId xmlns:p14="http://schemas.microsoft.com/office/powerpoint/2010/main" val="12608632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The Turning Point Project: </a:t>
            </a:r>
            <a:r>
              <a:rPr lang="en-US" u="sng" dirty="0">
                <a:hlinkClick r:id="rId2"/>
              </a:rPr>
              <a:t>http://</a:t>
            </a:r>
            <a:r>
              <a:rPr lang="en-US" u="sng" dirty="0" smtClean="0">
                <a:hlinkClick r:id="rId2"/>
              </a:rPr>
              <a:t>www.turningpointprogram.org/Pages/leaddev.html</a:t>
            </a:r>
            <a:r>
              <a:rPr lang="en-US" u="sng" dirty="0" smtClean="0"/>
              <a:t/>
            </a:r>
            <a:br>
              <a:rPr lang="en-US" u="sng" dirty="0" smtClean="0"/>
            </a:br>
            <a:endParaRPr lang="en-US" dirty="0"/>
          </a:p>
          <a:p>
            <a:r>
              <a:rPr lang="en-US" dirty="0" err="1" smtClean="0"/>
              <a:t>Mindtools</a:t>
            </a:r>
            <a:r>
              <a:rPr lang="en-US" dirty="0" smtClean="0"/>
              <a:t>: Six Thinking Hats: </a:t>
            </a:r>
            <a:r>
              <a:rPr lang="en-US" dirty="0">
                <a:hlinkClick r:id="rId3"/>
              </a:rPr>
              <a:t>http://</a:t>
            </a:r>
            <a:r>
              <a:rPr lang="en-US" dirty="0" smtClean="0">
                <a:hlinkClick r:id="rId3"/>
              </a:rPr>
              <a:t>www.mindtools.com/pages/article/newTED_07.htm</a:t>
            </a:r>
            <a:endParaRPr lang="en-US" dirty="0" smtClean="0"/>
          </a:p>
          <a:p>
            <a:endParaRPr lang="en-US" dirty="0"/>
          </a:p>
          <a:p>
            <a:endParaRPr lang="en-US" dirty="0"/>
          </a:p>
        </p:txBody>
      </p:sp>
      <p:sp>
        <p:nvSpPr>
          <p:cNvPr id="3" name="Title 2"/>
          <p:cNvSpPr>
            <a:spLocks noGrp="1"/>
          </p:cNvSpPr>
          <p:nvPr>
            <p:ph type="title"/>
          </p:nvPr>
        </p:nvSpPr>
        <p:spPr/>
        <p:txBody>
          <a:bodyPr/>
          <a:lstStyle/>
          <a:p>
            <a:r>
              <a:rPr lang="en-US" dirty="0" smtClean="0"/>
              <a:t>Sources</a:t>
            </a:r>
            <a:endParaRPr lang="en-US" dirty="0"/>
          </a:p>
        </p:txBody>
      </p:sp>
    </p:spTree>
    <p:extLst>
      <p:ext uri="{BB962C8B-B14F-4D97-AF65-F5344CB8AC3E}">
        <p14:creationId xmlns:p14="http://schemas.microsoft.com/office/powerpoint/2010/main" val="39748065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Introduction to the concept of collaborative leadership</a:t>
            </a:r>
          </a:p>
          <a:p>
            <a:r>
              <a:rPr lang="en-US" dirty="0" smtClean="0"/>
              <a:t>Warm-up exercise</a:t>
            </a:r>
          </a:p>
          <a:p>
            <a:r>
              <a:rPr lang="en-US" dirty="0" smtClean="0"/>
              <a:t>Self-Assessments (</a:t>
            </a:r>
            <a:r>
              <a:rPr lang="en-US" i="1" dirty="0" smtClean="0"/>
              <a:t>Leadership </a:t>
            </a:r>
            <a:r>
              <a:rPr lang="en-US" i="1" dirty="0"/>
              <a:t>R</a:t>
            </a:r>
            <a:r>
              <a:rPr lang="en-US" i="1" dirty="0" smtClean="0"/>
              <a:t>eadiness </a:t>
            </a:r>
            <a:r>
              <a:rPr lang="en-US" dirty="0" smtClean="0"/>
              <a:t>and </a:t>
            </a:r>
            <a:r>
              <a:rPr lang="en-US" i="1" dirty="0" smtClean="0"/>
              <a:t>Emotional Intelligence </a:t>
            </a:r>
            <a:r>
              <a:rPr lang="en-US" dirty="0" smtClean="0"/>
              <a:t>assessments)</a:t>
            </a:r>
          </a:p>
          <a:p>
            <a:r>
              <a:rPr lang="en-US" dirty="0"/>
              <a:t>P</a:t>
            </a:r>
            <a:r>
              <a:rPr lang="en-US" dirty="0" smtClean="0"/>
              <a:t>roject meeting role play (yes, projects often necessitate meetings </a:t>
            </a:r>
            <a:r>
              <a:rPr lang="en-US" dirty="0" smtClean="0">
                <a:sym typeface="Wingdings"/>
              </a:rPr>
              <a:t>)</a:t>
            </a:r>
          </a:p>
          <a:p>
            <a:r>
              <a:rPr lang="en-US" dirty="0" smtClean="0">
                <a:sym typeface="Wingdings"/>
              </a:rPr>
              <a:t>Review and discussion</a:t>
            </a:r>
          </a:p>
          <a:p>
            <a:r>
              <a:rPr lang="en-US" dirty="0" smtClean="0">
                <a:sym typeface="Wingdings"/>
              </a:rPr>
              <a:t>Handouts to guide further learning</a:t>
            </a:r>
            <a:endParaRPr lang="en-US" dirty="0"/>
          </a:p>
        </p:txBody>
      </p:sp>
      <p:sp>
        <p:nvSpPr>
          <p:cNvPr id="2" name="Title 1"/>
          <p:cNvSpPr>
            <a:spLocks noGrp="1"/>
          </p:cNvSpPr>
          <p:nvPr>
            <p:ph type="title"/>
          </p:nvPr>
        </p:nvSpPr>
        <p:spPr/>
        <p:txBody>
          <a:bodyPr/>
          <a:lstStyle/>
          <a:p>
            <a:r>
              <a:rPr lang="en-US" dirty="0" smtClean="0"/>
              <a:t>Workshop content</a:t>
            </a:r>
            <a:endParaRPr lang="en-US" dirty="0"/>
          </a:p>
        </p:txBody>
      </p:sp>
    </p:spTree>
    <p:extLst>
      <p:ext uri="{BB962C8B-B14F-4D97-AF65-F5344CB8AC3E}">
        <p14:creationId xmlns:p14="http://schemas.microsoft.com/office/powerpoint/2010/main" val="33279252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Recognition by leaders that there are critical business relationships “that cannot be controlled by formal systems but require a dense web of interpersonal connections.” </a:t>
            </a:r>
            <a:r>
              <a:rPr lang="en-US" sz="2000" i="1" dirty="0" smtClean="0"/>
              <a:t>Collaborative Advantage </a:t>
            </a:r>
            <a:r>
              <a:rPr lang="en-US" sz="2000" dirty="0" err="1" smtClean="0"/>
              <a:t>Rosabeth</a:t>
            </a:r>
            <a:r>
              <a:rPr lang="en-US" sz="2000" dirty="0" smtClean="0"/>
              <a:t> Moss </a:t>
            </a:r>
            <a:r>
              <a:rPr lang="en-US" sz="2000" dirty="0" err="1" smtClean="0"/>
              <a:t>Kanter</a:t>
            </a:r>
            <a:r>
              <a:rPr lang="en-US" sz="2000" dirty="0" smtClean="0"/>
              <a:t>, 1994 Harvard Business Review</a:t>
            </a:r>
            <a:endParaRPr lang="en-US" sz="2000" dirty="0"/>
          </a:p>
        </p:txBody>
      </p:sp>
      <p:sp>
        <p:nvSpPr>
          <p:cNvPr id="2" name="Title 1"/>
          <p:cNvSpPr>
            <a:spLocks noGrp="1"/>
          </p:cNvSpPr>
          <p:nvPr>
            <p:ph type="title"/>
          </p:nvPr>
        </p:nvSpPr>
        <p:spPr/>
        <p:txBody>
          <a:bodyPr>
            <a:normAutofit fontScale="90000"/>
          </a:bodyPr>
          <a:lstStyle/>
          <a:p>
            <a:r>
              <a:rPr lang="en-US" dirty="0" smtClean="0"/>
              <a:t>Context for Collaborative Leadership</a:t>
            </a:r>
            <a:endParaRPr lang="en-US" dirty="0"/>
          </a:p>
        </p:txBody>
      </p:sp>
    </p:spTree>
    <p:extLst>
      <p:ext uri="{BB962C8B-B14F-4D97-AF65-F5344CB8AC3E}">
        <p14:creationId xmlns:p14="http://schemas.microsoft.com/office/powerpoint/2010/main" val="40736165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Collaboration needs a different kind of leadership; it needs leaders who can safeguard the process, facilitate interaction and patiently deal with high levels of frustration. </a:t>
            </a:r>
            <a:r>
              <a:rPr lang="en-US" sz="2000" dirty="0" smtClean="0"/>
              <a:t>(</a:t>
            </a:r>
            <a:r>
              <a:rPr lang="en-US" sz="2000" dirty="0" err="1" smtClean="0"/>
              <a:t>Chrislip</a:t>
            </a:r>
            <a:r>
              <a:rPr lang="en-US" sz="2000" dirty="0" smtClean="0"/>
              <a:t> and Larson 1994)</a:t>
            </a:r>
            <a:endParaRPr lang="en-US" sz="2000" dirty="0"/>
          </a:p>
        </p:txBody>
      </p:sp>
      <p:sp>
        <p:nvSpPr>
          <p:cNvPr id="2" name="Title 1"/>
          <p:cNvSpPr>
            <a:spLocks noGrp="1"/>
          </p:cNvSpPr>
          <p:nvPr>
            <p:ph type="title"/>
          </p:nvPr>
        </p:nvSpPr>
        <p:spPr/>
        <p:txBody>
          <a:bodyPr>
            <a:normAutofit fontScale="90000"/>
          </a:bodyPr>
          <a:lstStyle/>
          <a:p>
            <a:r>
              <a:rPr lang="en-US" dirty="0" smtClean="0"/>
              <a:t>Characteristics of the Collaborative Leader</a:t>
            </a:r>
            <a:endParaRPr lang="en-US" dirty="0"/>
          </a:p>
        </p:txBody>
      </p:sp>
    </p:spTree>
    <p:extLst>
      <p:ext uri="{BB962C8B-B14F-4D97-AF65-F5344CB8AC3E}">
        <p14:creationId xmlns:p14="http://schemas.microsoft.com/office/powerpoint/2010/main" val="5361151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Based on Edward de Bono’s book “Six Thinking Hats”</a:t>
            </a:r>
          </a:p>
          <a:p>
            <a:r>
              <a:rPr lang="en-US" dirty="0" smtClean="0"/>
              <a:t>Demonstrates the power of understanding different points of view</a:t>
            </a:r>
          </a:p>
          <a:p>
            <a:r>
              <a:rPr lang="en-US" dirty="0" smtClean="0"/>
              <a:t>Discussion point: The importance of Impulse Control…</a:t>
            </a:r>
          </a:p>
          <a:p>
            <a:pPr marL="0" indent="0">
              <a:buNone/>
            </a:pPr>
            <a:endParaRPr lang="en-US" dirty="0"/>
          </a:p>
          <a:p>
            <a:pPr marL="0" indent="0">
              <a:buNone/>
            </a:pPr>
            <a:endParaRPr lang="en-US" dirty="0"/>
          </a:p>
        </p:txBody>
      </p:sp>
      <p:sp>
        <p:nvSpPr>
          <p:cNvPr id="2" name="Title 1"/>
          <p:cNvSpPr>
            <a:spLocks noGrp="1"/>
          </p:cNvSpPr>
          <p:nvPr>
            <p:ph type="title"/>
          </p:nvPr>
        </p:nvSpPr>
        <p:spPr/>
        <p:txBody>
          <a:bodyPr/>
          <a:lstStyle/>
          <a:p>
            <a:r>
              <a:rPr lang="en-US" dirty="0" smtClean="0"/>
              <a:t>Warm up: Six Thinking Hats</a:t>
            </a:r>
            <a:endParaRPr lang="en-US" dirty="0"/>
          </a:p>
        </p:txBody>
      </p:sp>
    </p:spTree>
    <p:extLst>
      <p:ext uri="{BB962C8B-B14F-4D97-AF65-F5344CB8AC3E}">
        <p14:creationId xmlns:p14="http://schemas.microsoft.com/office/powerpoint/2010/main" val="4024958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269" y="655493"/>
            <a:ext cx="2590800"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372628" y="812212"/>
            <a:ext cx="5321791" cy="2893100"/>
          </a:xfrm>
          <a:prstGeom prst="rect">
            <a:avLst/>
          </a:prstGeom>
          <a:noFill/>
        </p:spPr>
        <p:txBody>
          <a:bodyPr wrap="square" rtlCol="0">
            <a:spAutoFit/>
          </a:bodyPr>
          <a:lstStyle/>
          <a:p>
            <a:pPr marL="285750" indent="-285750" fontAlgn="t">
              <a:spcAft>
                <a:spcPts val="600"/>
              </a:spcAft>
              <a:buFont typeface="Arial" pitchFamily="34" charset="0"/>
              <a:buChar char="•"/>
            </a:pPr>
            <a:r>
              <a:rPr lang="en-US" dirty="0" smtClean="0"/>
              <a:t>Focus </a:t>
            </a:r>
            <a:r>
              <a:rPr lang="en-US" dirty="0"/>
              <a:t>on the data available. </a:t>
            </a:r>
            <a:endParaRPr lang="en-US" dirty="0" smtClean="0"/>
          </a:p>
          <a:p>
            <a:pPr marL="285750" indent="-285750" fontAlgn="t">
              <a:spcAft>
                <a:spcPts val="600"/>
              </a:spcAft>
              <a:buFont typeface="Arial" pitchFamily="34" charset="0"/>
              <a:buChar char="•"/>
            </a:pPr>
            <a:r>
              <a:rPr lang="en-US" dirty="0" smtClean="0"/>
              <a:t>Look </a:t>
            </a:r>
            <a:r>
              <a:rPr lang="en-US" dirty="0"/>
              <a:t>at the information you have, and see what you can learn from it. </a:t>
            </a:r>
            <a:endParaRPr lang="en-US" dirty="0" smtClean="0"/>
          </a:p>
          <a:p>
            <a:pPr marL="285750" indent="-285750" fontAlgn="t">
              <a:spcAft>
                <a:spcPts val="600"/>
              </a:spcAft>
              <a:buFont typeface="Arial" pitchFamily="34" charset="0"/>
              <a:buChar char="•"/>
            </a:pPr>
            <a:r>
              <a:rPr lang="en-US" dirty="0" smtClean="0"/>
              <a:t>Look </a:t>
            </a:r>
            <a:r>
              <a:rPr lang="en-US" dirty="0"/>
              <a:t>for gaps in your knowledge, and either try to fill them or take account of them.</a:t>
            </a:r>
          </a:p>
          <a:p>
            <a:pPr marL="285750" indent="-285750" fontAlgn="t">
              <a:spcAft>
                <a:spcPts val="600"/>
              </a:spcAft>
              <a:buFont typeface="Arial" pitchFamily="34" charset="0"/>
              <a:buChar char="•"/>
            </a:pPr>
            <a:r>
              <a:rPr lang="en-US" dirty="0"/>
              <a:t>This is where you analyze past trends, and try to extrapolate from historical data.</a:t>
            </a:r>
          </a:p>
          <a:p>
            <a:endParaRPr lang="en-US" dirty="0"/>
          </a:p>
        </p:txBody>
      </p:sp>
      <p:pic>
        <p:nvPicPr>
          <p:cNvPr id="5"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832" y="2942184"/>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594726" y="4013747"/>
            <a:ext cx="5321791" cy="2262158"/>
          </a:xfrm>
          <a:prstGeom prst="rect">
            <a:avLst/>
          </a:prstGeom>
          <a:noFill/>
        </p:spPr>
        <p:txBody>
          <a:bodyPr wrap="square" rtlCol="0">
            <a:spAutoFit/>
          </a:bodyPr>
          <a:lstStyle/>
          <a:p>
            <a:pPr marL="285750" indent="-285750" fontAlgn="t">
              <a:spcAft>
                <a:spcPts val="600"/>
              </a:spcAft>
              <a:buFont typeface="Arial" pitchFamily="34" charset="0"/>
              <a:buChar char="•"/>
            </a:pPr>
            <a:r>
              <a:rPr lang="en-US" dirty="0" smtClean="0"/>
              <a:t>Look </a:t>
            </a:r>
            <a:r>
              <a:rPr lang="en-US" dirty="0"/>
              <a:t>at problems using intuition, gut reaction, and emotion. </a:t>
            </a:r>
            <a:endParaRPr lang="en-US" dirty="0" smtClean="0"/>
          </a:p>
          <a:p>
            <a:pPr marL="285750" indent="-285750" fontAlgn="t">
              <a:spcAft>
                <a:spcPts val="600"/>
              </a:spcAft>
              <a:buFont typeface="Arial" pitchFamily="34" charset="0"/>
              <a:buChar char="•"/>
            </a:pPr>
            <a:r>
              <a:rPr lang="en-US" dirty="0" smtClean="0"/>
              <a:t>Try </a:t>
            </a:r>
            <a:r>
              <a:rPr lang="en-US" dirty="0"/>
              <a:t>to think how other people will react emotionally. </a:t>
            </a:r>
            <a:endParaRPr lang="en-US" dirty="0" smtClean="0"/>
          </a:p>
          <a:p>
            <a:pPr marL="285750" indent="-285750" fontAlgn="t">
              <a:spcAft>
                <a:spcPts val="600"/>
              </a:spcAft>
              <a:buFont typeface="Arial" pitchFamily="34" charset="0"/>
              <a:buChar char="•"/>
            </a:pPr>
            <a:r>
              <a:rPr lang="en-US" dirty="0" smtClean="0"/>
              <a:t>Try </a:t>
            </a:r>
            <a:r>
              <a:rPr lang="en-US" dirty="0"/>
              <a:t>to understand the responses of people who do not fully know your reasoning.</a:t>
            </a:r>
          </a:p>
          <a:p>
            <a:endParaRPr lang="en-US" dirty="0"/>
          </a:p>
        </p:txBody>
      </p:sp>
    </p:spTree>
    <p:extLst>
      <p:ext uri="{BB962C8B-B14F-4D97-AF65-F5344CB8AC3E}">
        <p14:creationId xmlns:p14="http://schemas.microsoft.com/office/powerpoint/2010/main" val="14420433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982" y="612629"/>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3594726" y="1536554"/>
            <a:ext cx="5321791" cy="1077218"/>
          </a:xfrm>
          <a:prstGeom prst="rect">
            <a:avLst/>
          </a:prstGeom>
          <a:noFill/>
        </p:spPr>
        <p:txBody>
          <a:bodyPr wrap="square" rtlCol="0">
            <a:spAutoFit/>
          </a:bodyPr>
          <a:lstStyle/>
          <a:p>
            <a:pPr marL="285750" indent="-285750" fontAlgn="t">
              <a:spcAft>
                <a:spcPts val="600"/>
              </a:spcAft>
              <a:buFont typeface="Arial" pitchFamily="34" charset="0"/>
              <a:buChar char="•"/>
            </a:pPr>
            <a:r>
              <a:rPr lang="en-US" dirty="0"/>
              <a:t>L</a:t>
            </a:r>
            <a:r>
              <a:rPr lang="en-US" dirty="0" smtClean="0"/>
              <a:t>ook </a:t>
            </a:r>
            <a:r>
              <a:rPr lang="en-US" dirty="0"/>
              <a:t>at all the bad points of the </a:t>
            </a:r>
            <a:r>
              <a:rPr lang="en-US" dirty="0" smtClean="0"/>
              <a:t>decision.</a:t>
            </a:r>
          </a:p>
          <a:p>
            <a:pPr marL="285750" indent="-285750" fontAlgn="t">
              <a:spcAft>
                <a:spcPts val="600"/>
              </a:spcAft>
              <a:buFont typeface="Arial" pitchFamily="34" charset="0"/>
              <a:buChar char="•"/>
            </a:pPr>
            <a:r>
              <a:rPr lang="en-US" dirty="0" smtClean="0"/>
              <a:t>Look </a:t>
            </a:r>
            <a:r>
              <a:rPr lang="en-US" dirty="0"/>
              <a:t>at it cautiously and defensively. </a:t>
            </a:r>
            <a:endParaRPr lang="en-US" dirty="0" smtClean="0"/>
          </a:p>
          <a:p>
            <a:pPr marL="285750" indent="-285750" fontAlgn="t">
              <a:spcAft>
                <a:spcPts val="600"/>
              </a:spcAft>
              <a:buFont typeface="Arial" pitchFamily="34" charset="0"/>
              <a:buChar char="•"/>
            </a:pPr>
            <a:r>
              <a:rPr lang="en-US" dirty="0" smtClean="0"/>
              <a:t>Try </a:t>
            </a:r>
            <a:r>
              <a:rPr lang="en-US" dirty="0"/>
              <a:t>to see why it might not work. </a:t>
            </a:r>
          </a:p>
        </p:txBody>
      </p:sp>
      <p:pic>
        <p:nvPicPr>
          <p:cNvPr id="4"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015" y="2813827"/>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594726" y="3879734"/>
            <a:ext cx="5321791" cy="1277273"/>
          </a:xfrm>
          <a:prstGeom prst="rect">
            <a:avLst/>
          </a:prstGeom>
          <a:noFill/>
        </p:spPr>
        <p:txBody>
          <a:bodyPr wrap="square" rtlCol="0">
            <a:spAutoFit/>
          </a:bodyPr>
          <a:lstStyle/>
          <a:p>
            <a:pPr marL="285750" indent="-285750" fontAlgn="t">
              <a:spcAft>
                <a:spcPts val="600"/>
              </a:spcAft>
              <a:buFont typeface="Arial" pitchFamily="34" charset="0"/>
              <a:buChar char="•"/>
            </a:pPr>
            <a:r>
              <a:rPr lang="en-US" dirty="0" smtClean="0"/>
              <a:t>Look at the decision from a positive perspective. </a:t>
            </a:r>
          </a:p>
          <a:p>
            <a:pPr marL="285750" indent="-285750" fontAlgn="t">
              <a:spcAft>
                <a:spcPts val="600"/>
              </a:spcAft>
              <a:buFont typeface="Arial" pitchFamily="34" charset="0"/>
              <a:buChar char="•"/>
            </a:pPr>
            <a:r>
              <a:rPr lang="en-US" dirty="0" smtClean="0"/>
              <a:t>See the benefits and the value of the decision.</a:t>
            </a:r>
            <a:endParaRPr lang="en-US" dirty="0"/>
          </a:p>
        </p:txBody>
      </p:sp>
    </p:spTree>
    <p:extLst>
      <p:ext uri="{BB962C8B-B14F-4D97-AF65-F5344CB8AC3E}">
        <p14:creationId xmlns:p14="http://schemas.microsoft.com/office/powerpoint/2010/main" val="28733338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637" y="668726"/>
            <a:ext cx="2432060" cy="1735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3594726" y="1536554"/>
            <a:ext cx="5321791" cy="1000274"/>
          </a:xfrm>
          <a:prstGeom prst="rect">
            <a:avLst/>
          </a:prstGeom>
          <a:noFill/>
        </p:spPr>
        <p:txBody>
          <a:bodyPr wrap="square" rtlCol="0">
            <a:spAutoFit/>
          </a:bodyPr>
          <a:lstStyle/>
          <a:p>
            <a:pPr marL="285750" indent="-285750" fontAlgn="t">
              <a:spcAft>
                <a:spcPts val="600"/>
              </a:spcAft>
              <a:buFont typeface="Arial" pitchFamily="34" charset="0"/>
              <a:buChar char="•"/>
            </a:pPr>
            <a:r>
              <a:rPr lang="en-US" dirty="0" smtClean="0"/>
              <a:t>Develop </a:t>
            </a:r>
            <a:r>
              <a:rPr lang="en-US" dirty="0"/>
              <a:t>creative solutions to a problem. </a:t>
            </a:r>
            <a:endParaRPr lang="en-US" dirty="0" smtClean="0"/>
          </a:p>
          <a:p>
            <a:pPr marL="285750" indent="-285750" fontAlgn="t">
              <a:spcAft>
                <a:spcPts val="600"/>
              </a:spcAft>
              <a:buFont typeface="Arial" pitchFamily="34" charset="0"/>
              <a:buChar char="•"/>
            </a:pPr>
            <a:r>
              <a:rPr lang="en-US" dirty="0" smtClean="0"/>
              <a:t>Think in a freewheeling fashion, </a:t>
            </a:r>
            <a:r>
              <a:rPr lang="en-US" dirty="0"/>
              <a:t>in which there is little criticism of ideas. </a:t>
            </a:r>
          </a:p>
        </p:txBody>
      </p:sp>
      <p:pic>
        <p:nvPicPr>
          <p:cNvPr id="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386" y="2941405"/>
            <a:ext cx="2443942" cy="2443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594726" y="4163376"/>
            <a:ext cx="5321791" cy="1077218"/>
          </a:xfrm>
          <a:prstGeom prst="rect">
            <a:avLst/>
          </a:prstGeom>
          <a:noFill/>
        </p:spPr>
        <p:txBody>
          <a:bodyPr wrap="square" rtlCol="0">
            <a:spAutoFit/>
          </a:bodyPr>
          <a:lstStyle/>
          <a:p>
            <a:pPr marL="285750" indent="-285750" fontAlgn="t">
              <a:spcAft>
                <a:spcPts val="600"/>
              </a:spcAft>
              <a:buFont typeface="Arial" pitchFamily="34" charset="0"/>
              <a:buChar char="•"/>
            </a:pPr>
            <a:r>
              <a:rPr lang="en-US" dirty="0" smtClean="0"/>
              <a:t>Control the process</a:t>
            </a:r>
          </a:p>
          <a:p>
            <a:pPr marL="285750" indent="-285750" fontAlgn="t">
              <a:spcAft>
                <a:spcPts val="600"/>
              </a:spcAft>
              <a:buFont typeface="Arial" pitchFamily="34" charset="0"/>
              <a:buChar char="•"/>
            </a:pPr>
            <a:r>
              <a:rPr lang="en-US" dirty="0" smtClean="0"/>
              <a:t>Facilitate the discussion</a:t>
            </a:r>
          </a:p>
          <a:p>
            <a:pPr marL="285750" indent="-285750" fontAlgn="t">
              <a:spcAft>
                <a:spcPts val="600"/>
              </a:spcAft>
              <a:buFont typeface="Arial" pitchFamily="34" charset="0"/>
              <a:buChar char="•"/>
            </a:pPr>
            <a:r>
              <a:rPr lang="en-US" dirty="0" smtClean="0"/>
              <a:t>Help people stay on-task</a:t>
            </a:r>
            <a:endParaRPr lang="en-US" dirty="0"/>
          </a:p>
        </p:txBody>
      </p:sp>
    </p:spTree>
    <p:extLst>
      <p:ext uri="{BB962C8B-B14F-4D97-AF65-F5344CB8AC3E}">
        <p14:creationId xmlns:p14="http://schemas.microsoft.com/office/powerpoint/2010/main" val="21601044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2175</TotalTime>
  <Words>1224</Words>
  <Application>Microsoft Office PowerPoint</Application>
  <PresentationFormat>On-screen Show (4:3)</PresentationFormat>
  <Paragraphs>217</Paragraphs>
  <Slides>21</Slides>
  <Notes>16</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Concourse</vt:lpstr>
      <vt:lpstr>Collaborative Leadership</vt:lpstr>
      <vt:lpstr>A Different Kind of Web</vt:lpstr>
      <vt:lpstr>Workshop content</vt:lpstr>
      <vt:lpstr>Context for Collaborative Leadership</vt:lpstr>
      <vt:lpstr>Characteristics of the Collaborative Leader</vt:lpstr>
      <vt:lpstr>Warm up: Six Thinking Hats</vt:lpstr>
      <vt:lpstr>PowerPoint Presentation</vt:lpstr>
      <vt:lpstr>PowerPoint Presentation</vt:lpstr>
      <vt:lpstr>PowerPoint Presentation</vt:lpstr>
      <vt:lpstr>PowerPoint Presentation</vt:lpstr>
      <vt:lpstr>Self Assessment</vt:lpstr>
      <vt:lpstr>PowerPoint Presentation</vt:lpstr>
      <vt:lpstr>Six key practices</vt:lpstr>
      <vt:lpstr>Group Project!</vt:lpstr>
      <vt:lpstr>Background</vt:lpstr>
      <vt:lpstr>Purpose</vt:lpstr>
      <vt:lpstr>PowerPoint Presentation</vt:lpstr>
      <vt:lpstr>Discussion</vt:lpstr>
      <vt:lpstr>…Something to think about…</vt:lpstr>
      <vt:lpstr>For Further Reading</vt:lpstr>
      <vt:lpstr>Sources</vt:lpstr>
    </vt:vector>
  </TitlesOfParts>
  <Company>Northern Arizona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Collaborative Leadership</dc:title>
  <dc:creator>Lanita Collette</dc:creator>
  <cp:lastModifiedBy>Dina Barnese</cp:lastModifiedBy>
  <cp:revision>56</cp:revision>
  <dcterms:created xsi:type="dcterms:W3CDTF">2012-01-19T22:39:08Z</dcterms:created>
  <dcterms:modified xsi:type="dcterms:W3CDTF">2012-02-23T17:21:22Z</dcterms:modified>
</cp:coreProperties>
</file>