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57" r:id="rId3"/>
    <p:sldId id="263" r:id="rId4"/>
    <p:sldId id="265" r:id="rId5"/>
    <p:sldId id="264" r:id="rId6"/>
    <p:sldId id="262" r:id="rId7"/>
    <p:sldId id="272" r:id="rId8"/>
    <p:sldId id="271" r:id="rId9"/>
    <p:sldId id="273" r:id="rId10"/>
    <p:sldId id="274" r:id="rId11"/>
    <p:sldId id="268" r:id="rId12"/>
    <p:sldId id="275" r:id="rId13"/>
    <p:sldId id="276" r:id="rId14"/>
    <p:sldId id="277"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A9"/>
    <a:srgbClr val="F58025"/>
    <a:srgbClr val="B30838"/>
    <a:srgbClr val="EC922E"/>
    <a:srgbClr val="FCD866"/>
    <a:srgbClr val="F3E570"/>
    <a:srgbClr val="DA5919"/>
    <a:srgbClr val="5D717E"/>
    <a:srgbClr val="3D6117"/>
    <a:srgbClr val="004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96" autoAdjust="0"/>
  </p:normalViewPr>
  <p:slideViewPr>
    <p:cSldViewPr snapToGrid="0" snapToObjects="1">
      <p:cViewPr>
        <p:scale>
          <a:sx n="80" d="100"/>
          <a:sy n="80" d="100"/>
        </p:scale>
        <p:origin x="-774" y="4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5ADED9B-6D03-47BF-AFAE-5ECB447ECAAB}" type="datetime1">
              <a:rPr lang="en-US"/>
              <a:pPr/>
              <a:t>2/22/2012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ABB746-9A00-4CD7-8078-9815D0DE0F59}" type="slidenum">
              <a:rPr lang="en-US"/>
              <a:pPr/>
              <a:t>‹#›</a:t>
            </a:fld>
            <a:endParaRPr lang="en-US"/>
          </a:p>
        </p:txBody>
      </p:sp>
    </p:spTree>
    <p:extLst>
      <p:ext uri="{BB962C8B-B14F-4D97-AF65-F5344CB8AC3E}">
        <p14:creationId xmlns:p14="http://schemas.microsoft.com/office/powerpoint/2010/main" val="639518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5CA550B-4A0B-4E63-BAD4-F7B1E362DA3D}" type="datetime1">
              <a:rPr lang="en-US"/>
              <a:pPr/>
              <a:t>2/22/2012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54E0C0-7263-45AD-BDE4-6C593E369808}" type="slidenum">
              <a:rPr lang="en-US"/>
              <a:pPr/>
              <a:t>‹#›</a:t>
            </a:fld>
            <a:endParaRPr lang="en-US"/>
          </a:p>
        </p:txBody>
      </p:sp>
    </p:spTree>
    <p:extLst>
      <p:ext uri="{BB962C8B-B14F-4D97-AF65-F5344CB8AC3E}">
        <p14:creationId xmlns:p14="http://schemas.microsoft.com/office/powerpoint/2010/main" val="1234150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ashable.com/follow/topics/googl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mashable.com/2012/01/10/google-launches-social-search/" TargetMode="External"/><Relationship Id="rId4" Type="http://schemas.openxmlformats.org/officeDocument/2006/relationships/hyperlink" Target="http://mashable.com/follow/topics/google-plu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rticles.businessinsider.com/2011-08-19/tech/30080767_1_navigation-louis-gray-permissi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oogle.com/support/+/bin/static.py?hl=en&amp;page=guide.cs&amp;guide=1257354&amp;answer=129713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oogle.com/support/+/bin/static.py?hl=en&amp;page=guide.cs&amp;guide=1257354&amp;answer=129713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40+ million users</a:t>
            </a:r>
          </a:p>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Facebook is best used as a place to interact with people you already know. Google+, on the other hand, is the best place to discover and interact with interesting strangers.</a:t>
            </a:r>
          </a:p>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Hotbed for early adopters, tech luminaries, marketers and businesses around the world.</a:t>
            </a:r>
          </a:p>
          <a:p>
            <a:pPr marL="171450" indent="-171450">
              <a:buFont typeface="Arial" pitchFamily="34" charset="0"/>
              <a:buChar char="•"/>
            </a:pPr>
            <a:endParaRPr lang="en-US" sz="1200" b="0" i="0" kern="1200" dirty="0" smtClean="0">
              <a:solidFill>
                <a:schemeClr val="tx1"/>
              </a:solidFill>
              <a:effectLst/>
              <a:latin typeface="+mn-lt"/>
              <a:ea typeface="ＭＳ Ｐゴシック" pitchFamily="48" charset="-128"/>
              <a:cs typeface="ＭＳ Ｐゴシック" pitchFamily="48" charset="-128"/>
            </a:endParaRPr>
          </a:p>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The social network is a collection of different social products:</a:t>
            </a:r>
          </a:p>
          <a:p>
            <a:pPr marL="628650" lvl="1"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Stream (a newsfeed)</a:t>
            </a:r>
          </a:p>
          <a:p>
            <a:pPr marL="6286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dirty="0" smtClean="0">
                <a:solidFill>
                  <a:schemeClr val="tx1"/>
                </a:solidFill>
                <a:effectLst/>
                <a:latin typeface="+mn-lt"/>
                <a:ea typeface="ＭＳ Ｐゴシック" pitchFamily="48" charset="-128"/>
                <a:cs typeface="ＭＳ Ｐゴシック" pitchFamily="48" charset="-128"/>
              </a:rPr>
              <a:t>Circles (a friend management service)</a:t>
            </a:r>
          </a:p>
          <a:p>
            <a:pPr marL="628650" lvl="1"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Sparks (a recommendation engine)</a:t>
            </a:r>
          </a:p>
          <a:p>
            <a:pPr marL="628650" lvl="1"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Hangouts (a video chat service)</a:t>
            </a:r>
          </a:p>
          <a:p>
            <a:pPr marL="628650" lvl="1"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Games and Photos</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7</a:t>
            </a:fld>
            <a:endParaRPr lang="en-US"/>
          </a:p>
        </p:txBody>
      </p:sp>
    </p:spTree>
    <p:extLst>
      <p:ext uri="{BB962C8B-B14F-4D97-AF65-F5344CB8AC3E}">
        <p14:creationId xmlns:p14="http://schemas.microsoft.com/office/powerpoint/2010/main" val="224821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b="0" i="0" u="sng" kern="1200" dirty="0" smtClean="0">
                <a:solidFill>
                  <a:schemeClr val="tx1"/>
                </a:solidFill>
                <a:effectLst/>
                <a:latin typeface="+mn-lt"/>
                <a:ea typeface="ＭＳ Ｐゴシック" pitchFamily="48" charset="-128"/>
                <a:cs typeface="ＭＳ Ｐゴシック" pitchFamily="48" charset="-128"/>
                <a:hlinkClick r:id="rId3"/>
              </a:rPr>
              <a:t>Google</a:t>
            </a:r>
            <a:r>
              <a:rPr lang="en-US" sz="1200" b="0" i="0" kern="1200" dirty="0" smtClean="0">
                <a:solidFill>
                  <a:schemeClr val="tx1"/>
                </a:solidFill>
                <a:effectLst/>
                <a:latin typeface="+mn-lt"/>
                <a:ea typeface="ＭＳ Ｐゴシック" pitchFamily="48" charset="-128"/>
                <a:cs typeface="ＭＳ Ｐゴシック" pitchFamily="48" charset="-128"/>
              </a:rPr>
              <a:t>’s master-plan for integrating </a:t>
            </a:r>
            <a:r>
              <a:rPr lang="en-US" sz="1200" b="0" i="0" u="none" strike="noStrike" kern="1200" dirty="0" smtClean="0">
                <a:solidFill>
                  <a:schemeClr val="tx1"/>
                </a:solidFill>
                <a:effectLst/>
                <a:latin typeface="+mn-lt"/>
                <a:ea typeface="ＭＳ Ｐゴシック" pitchFamily="48" charset="-128"/>
                <a:cs typeface="ＭＳ Ｐゴシック" pitchFamily="48" charset="-128"/>
                <a:hlinkClick r:id="rId4"/>
              </a:rPr>
              <a:t>Google+</a:t>
            </a:r>
            <a:r>
              <a:rPr lang="en-US" sz="1200" b="0" i="0" kern="1200" dirty="0" smtClean="0">
                <a:solidFill>
                  <a:schemeClr val="tx1"/>
                </a:solidFill>
                <a:effectLst/>
                <a:latin typeface="+mn-lt"/>
                <a:ea typeface="ＭＳ Ｐゴシック" pitchFamily="48" charset="-128"/>
                <a:cs typeface="ＭＳ Ｐゴシック" pitchFamily="48" charset="-128"/>
              </a:rPr>
              <a:t> ever more deeply into the Google ecosystem: Pour the whole thing into Google search.</a:t>
            </a:r>
            <a:endParaRPr lang="en-US" sz="1200" b="0" i="0" u="none" strike="noStrike" kern="1200" dirty="0" smtClean="0">
              <a:solidFill>
                <a:schemeClr val="tx1"/>
              </a:solidFill>
              <a:effectLst/>
              <a:latin typeface="+mn-lt"/>
              <a:ea typeface="ＭＳ Ｐゴシック" pitchFamily="48" charset="-128"/>
              <a:cs typeface="ＭＳ Ｐゴシック" pitchFamily="48" charset="-128"/>
              <a:hlinkClick r:id="rId5"/>
            </a:endParaRPr>
          </a:p>
          <a:p>
            <a:pPr marL="171450" marR="0" lvl="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b="0" i="0" u="none" strike="noStrike" kern="1200" dirty="0" smtClean="0">
                <a:solidFill>
                  <a:schemeClr val="tx1"/>
                </a:solidFill>
                <a:effectLst/>
                <a:latin typeface="+mn-lt"/>
                <a:ea typeface="ＭＳ Ｐゴシック" pitchFamily="48" charset="-128"/>
                <a:cs typeface="ＭＳ Ｐゴシック" pitchFamily="48" charset="-128"/>
                <a:hlinkClick r:id="rId5"/>
              </a:rPr>
              <a:t>Search Across Your World</a:t>
            </a:r>
            <a:r>
              <a:rPr lang="en-US" sz="1200" b="0" i="0" kern="1200" dirty="0" smtClean="0">
                <a:solidFill>
                  <a:schemeClr val="tx1"/>
                </a:solidFill>
                <a:effectLst/>
                <a:latin typeface="+mn-lt"/>
                <a:ea typeface="ＭＳ Ｐゴシック" pitchFamily="48" charset="-128"/>
                <a:cs typeface="ＭＳ Ｐゴシック" pitchFamily="48" charset="-128"/>
              </a:rPr>
              <a:t> launched on Jan. 10, 2012. This new Google search feature integrates social search results from Google+ into the traditional search results.</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8</a:t>
            </a:fld>
            <a:endParaRPr lang="en-US"/>
          </a:p>
        </p:txBody>
      </p:sp>
    </p:spTree>
    <p:extLst>
      <p:ext uri="{BB962C8B-B14F-4D97-AF65-F5344CB8AC3E}">
        <p14:creationId xmlns:p14="http://schemas.microsoft.com/office/powerpoint/2010/main" val="123643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The Google+ Navigation Bar is Now Sticky</a:t>
            </a:r>
          </a:p>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It</a:t>
            </a:r>
            <a:r>
              <a:rPr lang="en-US" sz="1200" b="0" i="0" kern="1200" baseline="0" dirty="0" smtClean="0">
                <a:solidFill>
                  <a:schemeClr val="tx1"/>
                </a:solidFill>
                <a:effectLst/>
                <a:latin typeface="+mn-lt"/>
                <a:ea typeface="ＭＳ Ｐゴシック" pitchFamily="48" charset="-128"/>
                <a:cs typeface="ＭＳ Ｐゴシック" pitchFamily="48" charset="-128"/>
              </a:rPr>
              <a:t> will</a:t>
            </a:r>
            <a:r>
              <a:rPr lang="en-US" sz="1200" b="0" i="0" kern="1200" dirty="0" smtClean="0">
                <a:solidFill>
                  <a:schemeClr val="tx1"/>
                </a:solidFill>
                <a:effectLst/>
                <a:latin typeface="+mn-lt"/>
                <a:ea typeface="ＭＳ Ｐゴシック" pitchFamily="48" charset="-128"/>
                <a:cs typeface="ＭＳ Ｐゴシック" pitchFamily="48" charset="-128"/>
              </a:rPr>
              <a:t> stay at the top as you scroll down your Google+ stream so you can navigate to different areas within Google+ . The "stickiness" of the navigation bars will depend on the size of your browser window—if you make your window smaller, the gray Google+ bar will disappear as you move down your stream.</a:t>
            </a:r>
          </a:p>
        </p:txBody>
      </p:sp>
      <p:sp>
        <p:nvSpPr>
          <p:cNvPr id="4" name="Slide Number Placeholder 3"/>
          <p:cNvSpPr>
            <a:spLocks noGrp="1"/>
          </p:cNvSpPr>
          <p:nvPr>
            <p:ph type="sldNum" sz="quarter" idx="10"/>
          </p:nvPr>
        </p:nvSpPr>
        <p:spPr/>
        <p:txBody>
          <a:bodyPr/>
          <a:lstStyle/>
          <a:p>
            <a:fld id="{8954E0C0-7263-45AD-BDE4-6C593E369808}" type="slidenum">
              <a:rPr lang="en-US" smtClean="0"/>
              <a:pPr/>
              <a:t>9</a:t>
            </a:fld>
            <a:endParaRPr lang="en-US"/>
          </a:p>
        </p:txBody>
      </p:sp>
    </p:spTree>
    <p:extLst>
      <p:ext uri="{BB962C8B-B14F-4D97-AF65-F5344CB8AC3E}">
        <p14:creationId xmlns:p14="http://schemas.microsoft.com/office/powerpoint/2010/main" val="123643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The Google+ Navigation Bar is Now Sticky</a:t>
            </a:r>
          </a:p>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It</a:t>
            </a:r>
            <a:r>
              <a:rPr lang="en-US" sz="1200" b="0" i="0" kern="1200" baseline="0" dirty="0" smtClean="0">
                <a:solidFill>
                  <a:schemeClr val="tx1"/>
                </a:solidFill>
                <a:effectLst/>
                <a:latin typeface="+mn-lt"/>
                <a:ea typeface="ＭＳ Ｐゴシック" pitchFamily="48" charset="-128"/>
                <a:cs typeface="ＭＳ Ｐゴシック" pitchFamily="48" charset="-128"/>
              </a:rPr>
              <a:t> will</a:t>
            </a:r>
            <a:r>
              <a:rPr lang="en-US" sz="1200" b="0" i="0" kern="1200" dirty="0" smtClean="0">
                <a:solidFill>
                  <a:schemeClr val="tx1"/>
                </a:solidFill>
                <a:effectLst/>
                <a:latin typeface="+mn-lt"/>
                <a:ea typeface="ＭＳ Ｐゴシック" pitchFamily="48" charset="-128"/>
                <a:cs typeface="ＭＳ Ｐゴシック" pitchFamily="48" charset="-128"/>
              </a:rPr>
              <a:t> stay at the top as you scroll down your Google+ stream so you can navigate to different areas within Google+ . The "stickiness" of the navigation bars will depend on the size of your browser window—if you make your window smaller, the gray Google+ bar will disappear as you move down your stream.</a:t>
            </a:r>
          </a:p>
          <a:p>
            <a:r>
              <a:rPr lang="en-US" sz="1200" b="0" i="0" kern="1200" dirty="0" smtClean="0">
                <a:solidFill>
                  <a:schemeClr val="tx1"/>
                </a:solidFill>
                <a:effectLst/>
                <a:latin typeface="+mn-lt"/>
                <a:ea typeface="ＭＳ Ｐゴシック" pitchFamily="48" charset="-128"/>
                <a:cs typeface="ＭＳ Ｐゴシック" pitchFamily="48" charset="-128"/>
              </a:rPr>
              <a:t/>
            </a:r>
            <a:br>
              <a:rPr lang="en-US" sz="1200" b="0" i="0" kern="1200" dirty="0" smtClean="0">
                <a:solidFill>
                  <a:schemeClr val="tx1"/>
                </a:solidFill>
                <a:effectLst/>
                <a:latin typeface="+mn-lt"/>
                <a:ea typeface="ＭＳ Ｐゴシック" pitchFamily="48" charset="-128"/>
                <a:cs typeface="ＭＳ Ｐゴシック" pitchFamily="48" charset="-128"/>
              </a:rPr>
            </a:br>
            <a:r>
              <a:rPr lang="en-US" sz="1200" b="0" i="0" kern="1200" dirty="0" smtClean="0">
                <a:solidFill>
                  <a:schemeClr val="tx1"/>
                </a:solidFill>
                <a:effectLst/>
                <a:latin typeface="+mn-lt"/>
                <a:ea typeface="ＭＳ Ｐゴシック" pitchFamily="48" charset="-128"/>
                <a:cs typeface="ＭＳ Ｐゴシック" pitchFamily="48" charset="-128"/>
              </a:rPr>
              <a:t/>
            </a:r>
            <a:br>
              <a:rPr lang="en-US" sz="1200" b="0" i="0" kern="1200" dirty="0" smtClean="0">
                <a:solidFill>
                  <a:schemeClr val="tx1"/>
                </a:solidFill>
                <a:effectLst/>
                <a:latin typeface="+mn-lt"/>
                <a:ea typeface="ＭＳ Ｐゴシック" pitchFamily="48" charset="-128"/>
                <a:cs typeface="ＭＳ Ｐゴシック" pitchFamily="48" charset="-128"/>
              </a:rPr>
            </a:br>
            <a:r>
              <a:rPr lang="en-US" sz="1200" b="0" i="0" kern="1200" dirty="0" smtClean="0">
                <a:solidFill>
                  <a:schemeClr val="tx1"/>
                </a:solidFill>
                <a:effectLst/>
                <a:latin typeface="+mn-lt"/>
                <a:ea typeface="ＭＳ Ｐゴシック" pitchFamily="48" charset="-128"/>
                <a:cs typeface="ＭＳ Ｐゴシック" pitchFamily="48" charset="-128"/>
              </a:rPr>
              <a:t>Read more: </a:t>
            </a:r>
            <a:r>
              <a:rPr lang="en-US" sz="1200" b="0" i="0" u="none" strike="noStrike" kern="1200" dirty="0" smtClean="0">
                <a:solidFill>
                  <a:schemeClr val="tx1"/>
                </a:solidFill>
                <a:effectLst/>
                <a:latin typeface="+mn-lt"/>
                <a:ea typeface="ＭＳ Ｐゴシック" pitchFamily="48" charset="-128"/>
                <a:cs typeface="ＭＳ Ｐゴシック" pitchFamily="48" charset="-128"/>
                <a:hlinkClick r:id="rId3"/>
              </a:rPr>
              <a:t>http://articles.businessinsider.com/2011-08-19/tech/30080767_1_navigation-louis-gray-permissions#ixzz1mlunKjTh</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10</a:t>
            </a:fld>
            <a:endParaRPr lang="en-US"/>
          </a:p>
        </p:txBody>
      </p:sp>
    </p:spTree>
    <p:extLst>
      <p:ext uri="{BB962C8B-B14F-4D97-AF65-F5344CB8AC3E}">
        <p14:creationId xmlns:p14="http://schemas.microsoft.com/office/powerpoint/2010/main" val="1236439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11</a:t>
            </a:fld>
            <a:endParaRPr lang="en-US"/>
          </a:p>
        </p:txBody>
      </p:sp>
    </p:spTree>
    <p:extLst>
      <p:ext uri="{BB962C8B-B14F-4D97-AF65-F5344CB8AC3E}">
        <p14:creationId xmlns:p14="http://schemas.microsoft.com/office/powerpoint/2010/main" val="357186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ＭＳ Ｐゴシック" pitchFamily="48" charset="-128"/>
                <a:cs typeface="ＭＳ Ｐゴシック" pitchFamily="48" charset="-128"/>
              </a:rPr>
              <a:t>Google+ Sparks are like an advanced combination of Google Alerts and Google Reader</a:t>
            </a:r>
            <a:r>
              <a:rPr lang="en-US" sz="1200" b="0" i="0" kern="1200" dirty="0" smtClean="0">
                <a:solidFill>
                  <a:schemeClr val="tx1"/>
                </a:solidFill>
                <a:effectLst/>
                <a:latin typeface="+mn-lt"/>
                <a:ea typeface="ＭＳ Ｐゴシック" pitchFamily="48" charset="-128"/>
                <a:cs typeface="ＭＳ Ｐゴシック" pitchFamily="48" charset="-128"/>
              </a:rPr>
              <a:t> – without the dashboard and inbox clutter. Sparks let you use Google’s own query language to set up improved filters for the information you care about. You can then save your searches and have them appear under “Sparks” when you’re logged into Plus.</a:t>
            </a:r>
          </a:p>
          <a:p>
            <a:endParaRPr lang="en-US" sz="1200" b="0" i="0" kern="1200" dirty="0" smtClean="0">
              <a:solidFill>
                <a:schemeClr val="tx1"/>
              </a:solidFill>
              <a:effectLst/>
              <a:latin typeface="+mn-lt"/>
              <a:ea typeface="ＭＳ Ｐゴシック" pitchFamily="48" charset="-128"/>
            </a:endParaRPr>
          </a:p>
          <a:p>
            <a:r>
              <a:rPr lang="en-US" sz="1200" b="0" i="0" kern="1200" dirty="0" smtClean="0">
                <a:solidFill>
                  <a:schemeClr val="tx1"/>
                </a:solidFill>
                <a:effectLst/>
                <a:latin typeface="+mn-lt"/>
                <a:ea typeface="ＭＳ Ｐゴシック" pitchFamily="48" charset="-128"/>
                <a:cs typeface="ＭＳ Ｐゴシック" pitchFamily="48" charset="-128"/>
              </a:rPr>
              <a:t>Sparks is similar to Twitter. It starts when the user chooses topics that they are interested in (sports teams, news headlines, etc.). Sparks will then customize their newsfeed to include micro-posts from other relevant users and relevant hashtags. Users have the ability to add or subtract topics to make their newsfeeds more interesting or more relevant to current events.</a:t>
            </a:r>
          </a:p>
          <a:p>
            <a:endParaRPr lang="en-US" sz="1200" b="0" i="0" kern="1200" dirty="0" smtClean="0">
              <a:solidFill>
                <a:schemeClr val="tx1"/>
              </a:solidFill>
              <a:effectLst/>
              <a:latin typeface="+mn-lt"/>
              <a:ea typeface="ＭＳ Ｐゴシック" pitchFamily="48" charset="-128"/>
            </a:endParaRPr>
          </a:p>
          <a:p>
            <a:r>
              <a:rPr lang="en-US" sz="1200" b="0" i="0" kern="1200" dirty="0" smtClean="0">
                <a:solidFill>
                  <a:schemeClr val="tx1"/>
                </a:solidFill>
                <a:effectLst/>
                <a:latin typeface="+mn-lt"/>
                <a:ea typeface="ＭＳ Ｐゴシック" pitchFamily="48" charset="-128"/>
                <a:cs typeface="ＭＳ Ｐゴシック" pitchFamily="48" charset="-128"/>
              </a:rPr>
              <a:t>Each time you click +1, you're adding to the batch of cool, helpful, or just plain ridiculous things you've found across the web. You'll find your full list of +1's in a special tab on your public Google profile. You can </a:t>
            </a:r>
            <a:r>
              <a:rPr lang="en-US" sz="1200" b="0" i="0" u="sng" kern="1200" dirty="0" smtClean="0">
                <a:solidFill>
                  <a:schemeClr val="tx1"/>
                </a:solidFill>
                <a:effectLst/>
                <a:latin typeface="+mn-lt"/>
                <a:ea typeface="ＭＳ Ｐゴシック" pitchFamily="48" charset="-128"/>
                <a:cs typeface="ＭＳ Ｐゴシック" pitchFamily="48" charset="-128"/>
                <a:hlinkClick r:id="rId3"/>
              </a:rPr>
              <a:t>show your +1's tab to the world</a:t>
            </a:r>
            <a:r>
              <a:rPr lang="en-US" sz="1200" b="0" i="0" kern="1200" dirty="0" smtClean="0">
                <a:solidFill>
                  <a:schemeClr val="tx1"/>
                </a:solidFill>
                <a:effectLst/>
                <a:latin typeface="+mn-lt"/>
                <a:ea typeface="ＭＳ Ｐゴシック" pitchFamily="48" charset="-128"/>
                <a:cs typeface="ＭＳ Ｐゴシック" pitchFamily="48" charset="-128"/>
              </a:rPr>
              <a:t> or choose to hide it. Either way, it's the place you'll go to personally manage the ever-expanding record of things you love around the web.</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12</a:t>
            </a:fld>
            <a:endParaRPr lang="en-US"/>
          </a:p>
        </p:txBody>
      </p:sp>
    </p:spTree>
    <p:extLst>
      <p:ext uri="{BB962C8B-B14F-4D97-AF65-F5344CB8AC3E}">
        <p14:creationId xmlns:p14="http://schemas.microsoft.com/office/powerpoint/2010/main" val="357186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1" i="0" kern="1200" dirty="0" smtClean="0">
                <a:solidFill>
                  <a:schemeClr val="tx1"/>
                </a:solidFill>
                <a:effectLst/>
                <a:latin typeface="+mn-lt"/>
                <a:ea typeface="ＭＳ Ｐゴシック" pitchFamily="48" charset="-128"/>
                <a:cs typeface="ＭＳ Ｐゴシック" pitchFamily="48" charset="-128"/>
              </a:rPr>
              <a:t>Google+ Sparks are like an advanced combination of Google Alerts and Google Reader</a:t>
            </a:r>
            <a:r>
              <a:rPr lang="en-US" sz="1200" b="0" i="0" kern="1200" dirty="0" smtClean="0">
                <a:solidFill>
                  <a:schemeClr val="tx1"/>
                </a:solidFill>
                <a:effectLst/>
                <a:latin typeface="+mn-lt"/>
                <a:ea typeface="ＭＳ Ｐゴシック" pitchFamily="48" charset="-128"/>
                <a:cs typeface="ＭＳ Ｐゴシック" pitchFamily="48" charset="-128"/>
              </a:rPr>
              <a:t> – without the dashboard and inbox clutter. </a:t>
            </a:r>
          </a:p>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Sparks let you use Google’s own query language to set up improved filters for the information you care about. </a:t>
            </a:r>
          </a:p>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You can then save your searches and have them appear under “Sparks” when you’re logged into Plus.</a:t>
            </a:r>
          </a:p>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Sparks is similar to Twitter. It starts when the user chooses topics that they are interested in (sports teams, news headlines, etc.). Sparks will then customize their newsfeed to include micro-posts from other relevant users and relevant hashtags. Users have the ability to add or subtract topics to make their newsfeeds more interesting or more relevant to current events.</a:t>
            </a:r>
          </a:p>
          <a:p>
            <a:endParaRPr lang="en-US" sz="1200" b="0" i="0" kern="1200" dirty="0" smtClean="0">
              <a:solidFill>
                <a:schemeClr val="tx1"/>
              </a:solidFill>
              <a:effectLst/>
              <a:latin typeface="+mn-lt"/>
              <a:ea typeface="ＭＳ Ｐゴシック" pitchFamily="48" charset="-128"/>
            </a:endParaRPr>
          </a:p>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+1 gets conversations going. Click the +1 button to give something your public stamp of approval. Then, if you want to share right away, add a comment and send it to the right circles on Google+.</a:t>
            </a:r>
          </a:p>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The next time your friends and contacts search on Google, they could see your +1. You’ll help them find the best stuff on the web – and you might just start up another conversation!</a:t>
            </a:r>
          </a:p>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Each time you click +1, you're adding to the batch of cool, helpful, or just plain ridiculous things you've found across the web. </a:t>
            </a:r>
          </a:p>
          <a:p>
            <a:pPr marL="171450" indent="-171450">
              <a:buFont typeface="Arial" pitchFamily="34" charset="0"/>
              <a:buChar char="•"/>
            </a:pPr>
            <a:r>
              <a:rPr lang="en-US" sz="1200" b="1" i="0" kern="1200" dirty="0" smtClean="0">
                <a:solidFill>
                  <a:schemeClr val="tx1"/>
                </a:solidFill>
                <a:effectLst/>
                <a:latin typeface="+mn-lt"/>
                <a:ea typeface="ＭＳ Ｐゴシック" pitchFamily="48" charset="-128"/>
                <a:cs typeface="ＭＳ Ｐゴシック" pitchFamily="48" charset="-128"/>
              </a:rPr>
              <a:t>You'll find your full list of +1's in a special tab on your public Google profile</a:t>
            </a:r>
            <a:r>
              <a:rPr lang="en-US" sz="1200" b="0" i="0" kern="1200" dirty="0" smtClean="0">
                <a:solidFill>
                  <a:schemeClr val="tx1"/>
                </a:solidFill>
                <a:effectLst/>
                <a:latin typeface="+mn-lt"/>
                <a:ea typeface="ＭＳ Ｐゴシック" pitchFamily="48" charset="-128"/>
                <a:cs typeface="ＭＳ Ｐゴシック" pitchFamily="48" charset="-128"/>
              </a:rPr>
              <a:t>. You can </a:t>
            </a:r>
            <a:r>
              <a:rPr lang="en-US" sz="1200" b="0" i="0" u="sng" kern="1200" dirty="0" smtClean="0">
                <a:solidFill>
                  <a:schemeClr val="tx1"/>
                </a:solidFill>
                <a:effectLst/>
                <a:latin typeface="+mn-lt"/>
                <a:ea typeface="ＭＳ Ｐゴシック" pitchFamily="48" charset="-128"/>
                <a:cs typeface="ＭＳ Ｐゴシック" pitchFamily="48" charset="-128"/>
                <a:hlinkClick r:id="rId3"/>
              </a:rPr>
              <a:t>show your +1's tab to the world</a:t>
            </a:r>
            <a:r>
              <a:rPr lang="en-US" sz="1200" b="0" i="0" kern="1200" dirty="0" smtClean="0">
                <a:solidFill>
                  <a:schemeClr val="tx1"/>
                </a:solidFill>
                <a:effectLst/>
                <a:latin typeface="+mn-lt"/>
                <a:ea typeface="ＭＳ Ｐゴシック" pitchFamily="48" charset="-128"/>
                <a:cs typeface="ＭＳ Ｐゴシック" pitchFamily="48" charset="-128"/>
              </a:rPr>
              <a:t> or choose to hide it. </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13</a:t>
            </a:fld>
            <a:endParaRPr lang="en-US"/>
          </a:p>
        </p:txBody>
      </p:sp>
    </p:spTree>
    <p:extLst>
      <p:ext uri="{BB962C8B-B14F-4D97-AF65-F5344CB8AC3E}">
        <p14:creationId xmlns:p14="http://schemas.microsoft.com/office/powerpoint/2010/main" val="3571866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Google+ Ripples creates an interactive graphic of the public shares of any public post on Google+ to show you how a post has rippled through the network and help you discover new and interesting people to follow. Ripples shows you:</a:t>
            </a:r>
          </a:p>
          <a:p>
            <a:pPr marL="628650" lvl="1" indent="-171450">
              <a:buFont typeface="Arial" pitchFamily="34" charset="0"/>
              <a:buChar char="•"/>
            </a:pPr>
            <a:r>
              <a:rPr lang="en-US" sz="1200" b="0" i="0" u="sng" kern="1200" dirty="0" smtClean="0">
                <a:solidFill>
                  <a:schemeClr val="tx1"/>
                </a:solidFill>
                <a:effectLst/>
                <a:latin typeface="+mn-lt"/>
                <a:ea typeface="ＭＳ Ｐゴシック" pitchFamily="48" charset="-128"/>
                <a:cs typeface="ＭＳ Ｐゴシック" pitchFamily="48" charset="-128"/>
              </a:rPr>
              <a:t>Who has publicly shared the post and the comments they’ve made</a:t>
            </a:r>
            <a:endParaRPr lang="en-US" sz="1200" b="0" i="0" kern="1200" dirty="0" smtClean="0">
              <a:solidFill>
                <a:schemeClr val="tx1"/>
              </a:solidFill>
              <a:effectLst/>
              <a:latin typeface="+mn-lt"/>
              <a:ea typeface="ＭＳ Ｐゴシック" pitchFamily="48" charset="-128"/>
              <a:cs typeface="ＭＳ Ｐゴシック" pitchFamily="48" charset="-128"/>
            </a:endParaRPr>
          </a:p>
          <a:p>
            <a:pPr marL="628650" lvl="1" indent="-171450">
              <a:buFont typeface="Arial" pitchFamily="34" charset="0"/>
              <a:buChar char="•"/>
            </a:pPr>
            <a:r>
              <a:rPr lang="en-US" sz="1200" b="0" i="0" u="sng" kern="1200" dirty="0" smtClean="0">
                <a:solidFill>
                  <a:schemeClr val="tx1"/>
                </a:solidFill>
                <a:effectLst/>
                <a:latin typeface="+mn-lt"/>
                <a:ea typeface="ＭＳ Ｐゴシック" pitchFamily="48" charset="-128"/>
                <a:cs typeface="ＭＳ Ｐゴシック" pitchFamily="48" charset="-128"/>
              </a:rPr>
              <a:t>How a post was shared over time</a:t>
            </a:r>
            <a:endParaRPr lang="en-US" sz="1200" b="0" i="0" kern="1200" dirty="0" smtClean="0">
              <a:solidFill>
                <a:schemeClr val="tx1"/>
              </a:solidFill>
              <a:effectLst/>
              <a:latin typeface="+mn-lt"/>
              <a:ea typeface="ＭＳ Ｐゴシック" pitchFamily="48" charset="-128"/>
              <a:cs typeface="ＭＳ Ｐゴシック" pitchFamily="48" charset="-128"/>
            </a:endParaRPr>
          </a:p>
          <a:p>
            <a:pPr marL="628650" lvl="1" indent="-171450">
              <a:buFont typeface="Arial" pitchFamily="34" charset="0"/>
              <a:buChar char="•"/>
            </a:pPr>
            <a:r>
              <a:rPr lang="en-US" sz="1200" b="0" i="0" u="sng" kern="1200" dirty="0" smtClean="0">
                <a:solidFill>
                  <a:schemeClr val="tx1"/>
                </a:solidFill>
                <a:effectLst/>
                <a:latin typeface="+mn-lt"/>
                <a:ea typeface="ＭＳ Ｐゴシック" pitchFamily="48" charset="-128"/>
                <a:cs typeface="ＭＳ Ｐゴシック" pitchFamily="48" charset="-128"/>
              </a:rPr>
              <a:t>Statistics on how a post was shared</a:t>
            </a:r>
            <a:endParaRPr lang="en-US" sz="1200" b="0" i="0" kern="1200" dirty="0" smtClean="0">
              <a:solidFill>
                <a:schemeClr val="tx1"/>
              </a:solidFill>
              <a:effectLst/>
              <a:latin typeface="+mn-lt"/>
              <a:ea typeface="ＭＳ Ｐゴシック" pitchFamily="48" charset="-128"/>
              <a:cs typeface="ＭＳ Ｐゴシック" pitchFamily="48" charset="-128"/>
            </a:endParaRPr>
          </a:p>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While Ripples displays a lot of cool information, you’re not actually seeing all the action that’s taken place. For starters, Ripples only uses public shares, so there may be a discrepancy between the number of shares that you see on a post in the stream and the number of shares that Ripples displays. Additionally, Ripples only shows data for the previous 53 days.</a:t>
            </a:r>
          </a:p>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You can access Ripples from any </a:t>
            </a:r>
            <a:r>
              <a:rPr lang="en-US" sz="1200" b="1" i="0" kern="1200" dirty="0" smtClean="0">
                <a:solidFill>
                  <a:schemeClr val="tx1"/>
                </a:solidFill>
                <a:effectLst/>
                <a:latin typeface="+mn-lt"/>
                <a:ea typeface="ＭＳ Ｐゴシック" pitchFamily="48" charset="-128"/>
                <a:cs typeface="ＭＳ Ｐゴシック" pitchFamily="48" charset="-128"/>
              </a:rPr>
              <a:t>public </a:t>
            </a:r>
            <a:r>
              <a:rPr lang="en-US" sz="1200" b="0" i="0" kern="1200" dirty="0" smtClean="0">
                <a:solidFill>
                  <a:schemeClr val="tx1"/>
                </a:solidFill>
                <a:effectLst/>
                <a:latin typeface="+mn-lt"/>
                <a:ea typeface="ＭＳ Ｐゴシック" pitchFamily="48" charset="-128"/>
                <a:cs typeface="ＭＳ Ｐゴシック" pitchFamily="48" charset="-128"/>
              </a:rPr>
              <a:t>post in your stream. Just click the dropdown arrow at the top of the post you’re curious about and click </a:t>
            </a:r>
            <a:r>
              <a:rPr lang="en-US" sz="1200" b="1" i="0" kern="1200" dirty="0" smtClean="0">
                <a:solidFill>
                  <a:schemeClr val="tx1"/>
                </a:solidFill>
                <a:effectLst/>
                <a:latin typeface="+mn-lt"/>
                <a:ea typeface="ＭＳ Ｐゴシック" pitchFamily="48" charset="-128"/>
                <a:cs typeface="ＭＳ Ｐゴシック" pitchFamily="48" charset="-128"/>
              </a:rPr>
              <a:t>View Ripples</a:t>
            </a:r>
            <a:r>
              <a:rPr lang="en-US" sz="1200" b="0" i="0" kern="1200" dirty="0" smtClean="0">
                <a:solidFill>
                  <a:schemeClr val="tx1"/>
                </a:solidFill>
                <a:effectLst/>
                <a:latin typeface="+mn-lt"/>
                <a:ea typeface="ＭＳ Ｐゴシック" pitchFamily="48" charset="-128"/>
                <a:cs typeface="ＭＳ Ｐゴシック" pitchFamily="48" charset="-128"/>
              </a:rPr>
              <a:t>.</a:t>
            </a:r>
          </a:p>
          <a:p>
            <a:pPr marL="628650" lvl="1"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Not sure if a post is public? Look at the top of the post next to the time stamp. If the post is public, ‘Public’ will be displayed.</a:t>
            </a:r>
          </a:p>
          <a:p>
            <a:pPr marL="171450" indent="-171450">
              <a:buFont typeface="Arial" pitchFamily="34" charset="0"/>
              <a:buChar char="•"/>
            </a:pPr>
            <a:r>
              <a:rPr lang="en-US" sz="1200" b="0" i="0" kern="1200" dirty="0" smtClean="0">
                <a:solidFill>
                  <a:schemeClr val="tx1"/>
                </a:solidFill>
                <a:effectLst/>
                <a:latin typeface="+mn-lt"/>
                <a:ea typeface="ＭＳ Ｐゴシック" pitchFamily="48" charset="-128"/>
                <a:cs typeface="ＭＳ Ｐゴシック" pitchFamily="48" charset="-128"/>
              </a:rPr>
              <a:t>If you find a particularly interesting Ripples visualization, it’s easy to share it with your circles. While viewing the ripple, just copy the URL and share the link in your stream.</a:t>
            </a:r>
          </a:p>
          <a:p>
            <a:pPr marL="171450" indent="-171450">
              <a:buFont typeface="Arial" pitchFamily="34" charset="0"/>
              <a:buChar char="•"/>
            </a:pPr>
            <a:endParaRPr lang="en-US" sz="1200" b="0" i="0" kern="1200" dirty="0" smtClean="0">
              <a:solidFill>
                <a:schemeClr val="tx1"/>
              </a:solidFill>
              <a:effectLst/>
              <a:latin typeface="+mn-lt"/>
              <a:ea typeface="ＭＳ Ｐゴシック" pitchFamily="48" charset="-128"/>
              <a:cs typeface="ＭＳ Ｐゴシック" pitchFamily="48" charset="-128"/>
            </a:endParaRPr>
          </a:p>
        </p:txBody>
      </p:sp>
      <p:sp>
        <p:nvSpPr>
          <p:cNvPr id="4" name="Slide Number Placeholder 3"/>
          <p:cNvSpPr>
            <a:spLocks noGrp="1"/>
          </p:cNvSpPr>
          <p:nvPr>
            <p:ph type="sldNum" sz="quarter" idx="10"/>
          </p:nvPr>
        </p:nvSpPr>
        <p:spPr/>
        <p:txBody>
          <a:bodyPr/>
          <a:lstStyle/>
          <a:p>
            <a:fld id="{8954E0C0-7263-45AD-BDE4-6C593E369808}" type="slidenum">
              <a:rPr lang="en-US" smtClean="0"/>
              <a:pPr/>
              <a:t>14</a:t>
            </a:fld>
            <a:endParaRPr lang="en-US"/>
          </a:p>
        </p:txBody>
      </p:sp>
    </p:spTree>
    <p:extLst>
      <p:ext uri="{BB962C8B-B14F-4D97-AF65-F5344CB8AC3E}">
        <p14:creationId xmlns:p14="http://schemas.microsoft.com/office/powerpoint/2010/main" val="3571866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5D66243B-66F9-4E4B-AC5B-7350CD8F700B}" type="datetime1">
              <a:rPr lang="en-US"/>
              <a:pPr/>
              <a:t>2/22/2012</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6F004417-4D29-481F-BA71-CE255D0BB3A6}"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7E46D-61C3-45BF-A4EE-F9F431134C7D}" type="datetime1">
              <a:rPr lang="en-US"/>
              <a:pPr/>
              <a:t>2/22/2012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0A9D9E75-A596-481B-9CC1-322F7111E17E}"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F9C1056D-E189-44C2-8AF7-6990464A4B59}" type="datetime1">
              <a:rPr lang="en-US"/>
              <a:pPr/>
              <a:t>2/22/2012</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CF86267F-2ABF-4CAB-863A-D923FD4D4988}"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2A4E108-A864-4C15-82CB-65A2B039B6CB}" type="datetime1">
              <a:rPr lang="en-US"/>
              <a:pPr/>
              <a:t>2/22/2012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3E0F6464-6A89-48A5-A7F9-9D43FA41D5CA}"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9CA15C1-00CB-4218-9B0B-5AE6A96C6867}" type="datetime1">
              <a:rPr lang="en-US"/>
              <a:pPr/>
              <a:t>2/22/2012</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9CEBA5DA-B4AB-42A9-A3DE-97E2C7812ED5}"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D79FB9-3E8E-4D34-8466-9949FD87EDAE}" type="datetime1">
              <a:rPr lang="en-US"/>
              <a:pPr/>
              <a:t>2/22/2012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C631B8C-9282-4BBE-B005-5B7B683B7974}"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E7FDAB4-07BE-444D-B3B6-277A260B7CA1}" type="datetime1">
              <a:rPr lang="en-US"/>
              <a:pPr/>
              <a:t>2/22/2012</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8FB973DB-D0DA-4DEF-8270-AD720F80014D}"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Clr>
                <a:srgbClr val="558B34"/>
              </a:buClr>
              <a:defRPr sz="3200"/>
            </a:lvl1pPr>
            <a:lvl2pPr>
              <a:buClrTx/>
              <a:defRPr sz="2800"/>
            </a:lvl2pPr>
            <a:lvl3pPr>
              <a:buClr>
                <a:srgbClr val="558B34"/>
              </a:buClr>
              <a:defRPr sz="2400"/>
            </a:lvl3pPr>
            <a:lvl4pPr>
              <a:buClrTx/>
              <a:defRPr sz="2000"/>
            </a:lvl4pPr>
            <a:lvl5pPr>
              <a:buClr>
                <a:srgbClr val="558B34"/>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C69F5B4-D945-49C9-BEA0-3A9609CA2B70}" type="datetime1">
              <a:rPr lang="en-US"/>
              <a:pPr/>
              <a:t>2/22/2012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A48F9A39-EA43-41F0-82D4-E795A7B372B2}"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F29641-4493-4C36-AB8E-614F816A8236}" type="datetime1">
              <a:rPr lang="en-US"/>
              <a:pPr/>
              <a:t>2/22/2012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6B0AEC60-31EA-459D-9997-E57A41FD0E7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44525"/>
            <a:ext cx="9144000" cy="537536"/>
          </a:xfrm>
          <a:prstGeom prst="rect">
            <a:avLst/>
          </a:prstGeom>
        </p:spPr>
      </p:pic>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85439748-91FE-4A4B-AF2D-FB64EE129116}" type="datetime1">
              <a:rPr lang="en-US"/>
              <a:pPr/>
              <a:t>2/22/2012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271DCC74-33F1-497A-AA2E-7BE49694F730}"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B308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C00000"/>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0" r:id="rId5"/>
    <p:sldLayoutId id="2147483821" r:id="rId6"/>
    <p:sldLayoutId id="2147483822" r:id="rId7"/>
    <p:sldLayoutId id="2147483823" r:id="rId8"/>
    <p:sldLayoutId id="2147483824" r:id="rId9"/>
  </p:sldLayoutIdLst>
  <p:transition spd="med">
    <p:fad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crossrider.com/install/519-google-faceboo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crossrider.com/install/529-google-tweet"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plus.google.com/getstarted/follow" TargetMode="External"/><Relationship Id="rId7" Type="http://schemas.openxmlformats.org/officeDocument/2006/relationships/hyperlink" Target="http://goo.gl/6bqI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goo.gl/8ZEIM" TargetMode="External"/><Relationship Id="rId5" Type="http://schemas.openxmlformats.org/officeDocument/2006/relationships/hyperlink" Target="http://www.gpeep.com/" TargetMode="External"/><Relationship Id="rId4" Type="http://schemas.openxmlformats.org/officeDocument/2006/relationships/hyperlink" Target="http://findpeopleonplu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google.com/+1/button/" TargetMode="External"/><Relationship Id="rId4" Type="http://schemas.openxmlformats.org/officeDocument/2006/relationships/hyperlink" Target="http://www.google.com/trend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hotofollow.net/" TargetMode="External"/><Relationship Id="rId2" Type="http://schemas.openxmlformats.org/officeDocument/2006/relationships/hyperlink" Target="https://twitter.com/"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followedu.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twitterscore.org/index.php" TargetMode="External"/><Relationship Id="rId2" Type="http://schemas.openxmlformats.org/officeDocument/2006/relationships/hyperlink" Target="http://twitterholic.com/" TargetMode="External"/><Relationship Id="rId1" Type="http://schemas.openxmlformats.org/officeDocument/2006/relationships/slideLayout" Target="../slideLayouts/slideLayout7.xml"/><Relationship Id="rId4" Type="http://schemas.openxmlformats.org/officeDocument/2006/relationships/hyperlink" Target="http://nowsourcing.com/2009/08/12/twitter-ranking-sit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weetdeck.co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notes.envato.com/tag/googl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305169"/>
            <a:ext cx="7772400" cy="2566650"/>
          </a:xfrm>
          <a:solidFill>
            <a:schemeClr val="bg1"/>
          </a:solidFill>
        </p:spPr>
        <p:txBody>
          <a:bodyPr>
            <a:normAutofit/>
          </a:bodyPr>
          <a:lstStyle/>
          <a:p>
            <a:r>
              <a:rPr lang="en-US" sz="4400" dirty="0" smtClean="0"/>
              <a:t>Experience IT</a:t>
            </a:r>
            <a:br>
              <a:rPr lang="en-US" sz="4400" dirty="0" smtClean="0"/>
            </a:br>
            <a:r>
              <a:rPr lang="en-US" sz="2000" dirty="0" smtClean="0"/>
              <a:t> </a:t>
            </a:r>
            <a:r>
              <a:rPr lang="en-US" sz="4400" dirty="0" smtClean="0"/>
              <a:t/>
            </a:r>
            <a:br>
              <a:rPr lang="en-US" sz="4400" dirty="0" smtClean="0"/>
            </a:br>
            <a:r>
              <a:rPr lang="en-US" sz="2700" dirty="0" smtClean="0"/>
              <a:t>Using </a:t>
            </a:r>
            <a:r>
              <a:rPr lang="en-US" sz="2700" dirty="0"/>
              <a:t>Twitter and Google+ </a:t>
            </a:r>
            <a:r>
              <a:rPr lang="en-US" sz="2700" dirty="0" smtClean="0"/>
              <a:t/>
            </a:r>
            <a:br>
              <a:rPr lang="en-US" sz="2700" dirty="0" smtClean="0"/>
            </a:br>
            <a:r>
              <a:rPr lang="en-US" sz="2700" dirty="0" smtClean="0"/>
              <a:t>to </a:t>
            </a:r>
            <a:r>
              <a:rPr lang="en-US" sz="2700" dirty="0"/>
              <a:t>Control Your Social Media Stream</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044" y="290174"/>
            <a:ext cx="1685107" cy="183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Subtitle 2"/>
          <p:cNvSpPr>
            <a:spLocks noGrp="1"/>
          </p:cNvSpPr>
          <p:nvPr>
            <p:ph type="subTitle" idx="1"/>
          </p:nvPr>
        </p:nvSpPr>
        <p:spPr>
          <a:xfrm>
            <a:off x="1209369" y="5664857"/>
            <a:ext cx="6828502" cy="612944"/>
          </a:xfrm>
          <a:solidFill>
            <a:schemeClr val="bg1"/>
          </a:solidFill>
        </p:spPr>
        <p:txBody>
          <a:bodyPr/>
          <a:lstStyle/>
          <a:p>
            <a:pPr eaLnBrk="1" hangingPunct="1"/>
            <a:r>
              <a:rPr lang="en-US" dirty="0" smtClean="0">
                <a:latin typeface="Arial" charset="0"/>
                <a:ea typeface="ＭＳ Ｐゴシック" pitchFamily="96" charset="-128"/>
              </a:rPr>
              <a:t>Nancy Millichap and Shannon Smith |  February 22, 2012</a:t>
            </a:r>
          </a:p>
        </p:txBody>
      </p:sp>
      <p:pic>
        <p:nvPicPr>
          <p:cNvPr id="3077" name="Picture 5" descr="http://www.topnews.in/files/twitt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82" y="406879"/>
            <a:ext cx="1598228" cy="15982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0704" y="3194462"/>
            <a:ext cx="7630893" cy="1815882"/>
          </a:xfrm>
          <a:prstGeom prst="rect">
            <a:avLst/>
          </a:prstGeom>
          <a:noFill/>
        </p:spPr>
        <p:txBody>
          <a:bodyPr wrap="square" rtlCol="0">
            <a:spAutoFit/>
          </a:bodyPr>
          <a:lstStyle/>
          <a:p>
            <a:pPr algn="ctr"/>
            <a:r>
              <a:rPr lang="en-US" sz="3600" u="sng" dirty="0" smtClean="0"/>
              <a:t>Prerequisites:</a:t>
            </a:r>
          </a:p>
          <a:p>
            <a:pPr algn="ctr"/>
            <a:r>
              <a:rPr lang="en-US" u="sng" dirty="0"/>
              <a:t> </a:t>
            </a:r>
            <a:endParaRPr lang="en-US" u="sng" dirty="0" smtClean="0"/>
          </a:p>
          <a:p>
            <a:pPr marL="800100" lvl="1" indent="-455613" algn="ctr">
              <a:buFont typeface="+mj-lt"/>
              <a:buAutoNum type="arabicPeriod"/>
            </a:pPr>
            <a:r>
              <a:rPr lang="en-US" sz="2800" b="1" dirty="0" smtClean="0">
                <a:solidFill>
                  <a:schemeClr val="tx1">
                    <a:lumMod val="75000"/>
                    <a:lumOff val="25000"/>
                  </a:schemeClr>
                </a:solidFill>
              </a:rPr>
              <a:t>Twitter ID </a:t>
            </a:r>
            <a:r>
              <a:rPr lang="en-US" sz="2800" dirty="0" smtClean="0">
                <a:solidFill>
                  <a:schemeClr val="tx1">
                    <a:lumMod val="75000"/>
                    <a:lumOff val="25000"/>
                  </a:schemeClr>
                </a:solidFill>
              </a:rPr>
              <a:t>and available on your device</a:t>
            </a:r>
          </a:p>
          <a:p>
            <a:pPr marL="800100" lvl="1" indent="-455613" algn="ctr">
              <a:buFont typeface="+mj-lt"/>
              <a:buAutoNum type="arabicPeriod"/>
            </a:pPr>
            <a:r>
              <a:rPr lang="en-US" sz="2800" b="1" dirty="0" smtClean="0">
                <a:solidFill>
                  <a:schemeClr val="tx1">
                    <a:lumMod val="75000"/>
                    <a:lumOff val="25000"/>
                  </a:schemeClr>
                </a:solidFill>
              </a:rPr>
              <a:t>Google+ ID</a:t>
            </a:r>
            <a:r>
              <a:rPr lang="en-US" sz="2800" b="1" dirty="0">
                <a:solidFill>
                  <a:schemeClr val="tx1">
                    <a:lumMod val="75000"/>
                    <a:lumOff val="25000"/>
                  </a:schemeClr>
                </a:solidFill>
              </a:rPr>
              <a:t> </a:t>
            </a:r>
            <a:r>
              <a:rPr lang="en-US" sz="2800" dirty="0">
                <a:solidFill>
                  <a:schemeClr val="tx1">
                    <a:lumMod val="75000"/>
                    <a:lumOff val="25000"/>
                  </a:schemeClr>
                </a:solidFill>
              </a:rPr>
              <a:t>and available on your device</a:t>
            </a:r>
            <a:endParaRPr lang="en-US" sz="2800" dirty="0" smtClean="0">
              <a:solidFill>
                <a:schemeClr val="tx1">
                  <a:lumMod val="75000"/>
                  <a:lumOff val="25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bwMode="auto">
          <a:xfrm>
            <a:off x="381000" y="31276"/>
            <a:ext cx="8382000" cy="562490"/>
          </a:xfrm>
        </p:spPr>
        <p:txBody>
          <a:bodyPr>
            <a:noAutofit/>
          </a:bodyPr>
          <a:lstStyle/>
          <a:p>
            <a:pPr algn="ctr" eaLnBrk="1" hangingPunct="1"/>
            <a:r>
              <a:rPr lang="en-US" sz="3200" cap="none" dirty="0" smtClean="0">
                <a:latin typeface="Arial" charset="0"/>
                <a:ea typeface="ＭＳ Ｐゴシック" pitchFamily="96" charset="-128"/>
              </a:rPr>
              <a:t>Add Twitter and/or Facebook</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396"/>
            <a:ext cx="9144000" cy="66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1676400" y="593766"/>
            <a:ext cx="686791" cy="777834"/>
          </a:xfrm>
          <a:prstGeom prst="straightConnector1">
            <a:avLst/>
          </a:prstGeom>
          <a:ln w="41275" cap="rnd">
            <a:solidFill>
              <a:srgbClr val="FF0000"/>
            </a:solidFill>
            <a:bevel/>
            <a:headEnd type="oval"/>
            <a:tailEnd type="arrow"/>
          </a:ln>
          <a:effectLst/>
        </p:spPr>
        <p:style>
          <a:lnRef idx="2">
            <a:schemeClr val="accent1"/>
          </a:lnRef>
          <a:fillRef idx="0">
            <a:schemeClr val="accent1"/>
          </a:fillRef>
          <a:effectRef idx="1">
            <a:schemeClr val="accent1"/>
          </a:effectRef>
          <a:fontRef idx="minor">
            <a:schemeClr val="tx1"/>
          </a:fontRef>
        </p:style>
      </p:cxn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45055"/>
            <a:ext cx="4402611" cy="310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7190"/>
          <a:stretch/>
        </p:blipFill>
        <p:spPr bwMode="auto">
          <a:xfrm>
            <a:off x="164283" y="2545054"/>
            <a:ext cx="4284960" cy="310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0763" y="2038750"/>
            <a:ext cx="4572000" cy="338554"/>
          </a:xfrm>
          <a:prstGeom prst="rect">
            <a:avLst/>
          </a:prstGeom>
        </p:spPr>
        <p:txBody>
          <a:bodyPr>
            <a:spAutoFit/>
          </a:bodyPr>
          <a:lstStyle/>
          <a:p>
            <a:r>
              <a:rPr lang="en-US" sz="1600" dirty="0">
                <a:hlinkClick r:id="rId6"/>
              </a:rPr>
              <a:t>http://crossrider.com/install/529-google-tweet</a:t>
            </a:r>
            <a:endParaRPr lang="en-US" sz="1600" dirty="0"/>
          </a:p>
        </p:txBody>
      </p:sp>
      <p:sp>
        <p:nvSpPr>
          <p:cNvPr id="9" name="Rectangle 8"/>
          <p:cNvSpPr/>
          <p:nvPr/>
        </p:nvSpPr>
        <p:spPr>
          <a:xfrm>
            <a:off x="4546680" y="2057000"/>
            <a:ext cx="4572000" cy="338554"/>
          </a:xfrm>
          <a:prstGeom prst="rect">
            <a:avLst/>
          </a:prstGeom>
        </p:spPr>
        <p:txBody>
          <a:bodyPr>
            <a:spAutoFit/>
          </a:bodyPr>
          <a:lstStyle/>
          <a:p>
            <a:r>
              <a:rPr lang="en-US" sz="1600" dirty="0">
                <a:hlinkClick r:id="rId7"/>
              </a:rPr>
              <a:t>http://crossrider.com/install/519-google-facebook</a:t>
            </a:r>
            <a:endParaRPr lang="en-US" sz="1600" dirty="0"/>
          </a:p>
        </p:txBody>
      </p:sp>
    </p:spTree>
    <p:extLst>
      <p:ext uri="{BB962C8B-B14F-4D97-AF65-F5344CB8AC3E}">
        <p14:creationId xmlns:p14="http://schemas.microsoft.com/office/powerpoint/2010/main" val="9883537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14662"/>
            <a:ext cx="8382000" cy="1143000"/>
          </a:xfrm>
        </p:spPr>
        <p:txBody>
          <a:bodyPr>
            <a:normAutofit/>
          </a:bodyPr>
          <a:lstStyle/>
          <a:p>
            <a:pPr eaLnBrk="1" hangingPunct="1"/>
            <a:r>
              <a:rPr lang="en-US" sz="3200" cap="none" dirty="0" smtClean="0">
                <a:latin typeface="Arial" charset="0"/>
                <a:ea typeface="ＭＳ Ｐゴシック" pitchFamily="96" charset="-128"/>
              </a:rPr>
              <a:t>Google+ Circles</a:t>
            </a:r>
          </a:p>
        </p:txBody>
      </p:sp>
      <p:sp>
        <p:nvSpPr>
          <p:cNvPr id="16387" name="Content Placeholder 2"/>
          <p:cNvSpPr>
            <a:spLocks noGrp="1"/>
          </p:cNvSpPr>
          <p:nvPr>
            <p:ph idx="4294967295"/>
          </p:nvPr>
        </p:nvSpPr>
        <p:spPr>
          <a:xfrm>
            <a:off x="367144" y="941832"/>
            <a:ext cx="8776855" cy="5055207"/>
          </a:xfrm>
        </p:spPr>
        <p:txBody>
          <a:bodyPr/>
          <a:lstStyle/>
          <a:p>
            <a:pPr eaLnBrk="1" hangingPunct="1"/>
            <a:r>
              <a:rPr lang="en-US" sz="2400" dirty="0" smtClean="0">
                <a:latin typeface="Arial" charset="0"/>
                <a:ea typeface="ＭＳ Ｐゴシック" pitchFamily="96" charset="-128"/>
              </a:rPr>
              <a:t>Find people</a:t>
            </a:r>
          </a:p>
          <a:p>
            <a:pPr lvl="1" eaLnBrk="1" hangingPunct="1"/>
            <a:r>
              <a:rPr lang="en-US" sz="2000" dirty="0" smtClean="0"/>
              <a:t>“Find people” link on your own Circles page</a:t>
            </a:r>
          </a:p>
          <a:p>
            <a:pPr lvl="1" eaLnBrk="1" hangingPunct="1"/>
            <a:r>
              <a:rPr lang="en-US" sz="2000" dirty="0">
                <a:hlinkClick r:id="rId3"/>
              </a:rPr>
              <a:t>https://plus.google.com/getstarted/follow</a:t>
            </a:r>
            <a:endParaRPr lang="en-US" sz="2000" dirty="0" smtClean="0">
              <a:hlinkClick r:id="rId4"/>
            </a:endParaRPr>
          </a:p>
          <a:p>
            <a:pPr lvl="1" eaLnBrk="1" hangingPunct="1"/>
            <a:r>
              <a:rPr lang="en-US" sz="2000" dirty="0" smtClean="0">
                <a:hlinkClick r:id="rId4"/>
              </a:rPr>
              <a:t>http</a:t>
            </a:r>
            <a:r>
              <a:rPr lang="en-US" sz="2000" dirty="0">
                <a:hlinkClick r:id="rId4"/>
              </a:rPr>
              <a:t>://</a:t>
            </a:r>
            <a:r>
              <a:rPr lang="en-US" sz="2000" dirty="0" smtClean="0">
                <a:hlinkClick r:id="rId4"/>
              </a:rPr>
              <a:t>findpeopleonplus.com</a:t>
            </a:r>
            <a:endParaRPr lang="en-US" sz="2000" dirty="0" smtClean="0"/>
          </a:p>
          <a:p>
            <a:pPr lvl="1" eaLnBrk="1" hangingPunct="1"/>
            <a:r>
              <a:rPr lang="en-US" sz="2000" dirty="0">
                <a:hlinkClick r:id="rId5"/>
              </a:rPr>
              <a:t>http://www.gpeep.com</a:t>
            </a:r>
            <a:endParaRPr lang="en-US" sz="2000" dirty="0" smtClean="0"/>
          </a:p>
          <a:p>
            <a:pPr eaLnBrk="1" hangingPunct="1"/>
            <a:r>
              <a:rPr lang="en-US" sz="2400" dirty="0" smtClean="0">
                <a:latin typeface="Arial" charset="0"/>
                <a:ea typeface="ＭＳ Ｐゴシック" pitchFamily="96" charset="-128"/>
              </a:rPr>
              <a:t>Find shared circles</a:t>
            </a:r>
          </a:p>
          <a:p>
            <a:pPr lvl="1" eaLnBrk="1" hangingPunct="1"/>
            <a:r>
              <a:rPr lang="en-US" sz="2000" dirty="0" smtClean="0"/>
              <a:t>Google doc with list of shared circles: </a:t>
            </a:r>
            <a:r>
              <a:rPr lang="en-US" sz="2000" dirty="0" smtClean="0">
                <a:hlinkClick r:id="rId6"/>
              </a:rPr>
              <a:t>http</a:t>
            </a:r>
            <a:r>
              <a:rPr lang="en-US" sz="2000" dirty="0">
                <a:hlinkClick r:id="rId6"/>
              </a:rPr>
              <a:t>://goo.gl/8ZEIM</a:t>
            </a:r>
            <a:endParaRPr lang="en-US" sz="2000" dirty="0"/>
          </a:p>
          <a:p>
            <a:pPr lvl="1" eaLnBrk="1" hangingPunct="1"/>
            <a:r>
              <a:rPr lang="en-US" sz="2000" dirty="0"/>
              <a:t>Follow </a:t>
            </a:r>
            <a:r>
              <a:rPr lang="en-US" sz="2000" b="1" dirty="0" smtClean="0"/>
              <a:t>Shared Circles on G+</a:t>
            </a:r>
            <a:r>
              <a:rPr lang="en-US" sz="2000" dirty="0" smtClean="0"/>
              <a:t> </a:t>
            </a:r>
            <a:r>
              <a:rPr lang="en-US" sz="2000" dirty="0"/>
              <a:t>: </a:t>
            </a:r>
            <a:r>
              <a:rPr lang="en-US" sz="2000" dirty="0">
                <a:hlinkClick r:id="rId7"/>
              </a:rPr>
              <a:t>http://</a:t>
            </a:r>
            <a:r>
              <a:rPr lang="en-US" sz="2000" dirty="0" smtClean="0">
                <a:hlinkClick r:id="rId7"/>
              </a:rPr>
              <a:t>goo.gl/6bqI3</a:t>
            </a:r>
            <a:r>
              <a:rPr lang="en-US" sz="2000" dirty="0" smtClean="0"/>
              <a:t> </a:t>
            </a:r>
          </a:p>
          <a:p>
            <a:pPr lvl="1" eaLnBrk="1" hangingPunct="1"/>
            <a:r>
              <a:rPr lang="en-US" sz="2000" dirty="0" smtClean="0"/>
              <a:t>Search </a:t>
            </a:r>
            <a:r>
              <a:rPr lang="en-US" sz="2000" b="1" dirty="0" smtClean="0"/>
              <a:t>“shared </a:t>
            </a:r>
            <a:r>
              <a:rPr lang="en-US" sz="2000" b="1" dirty="0"/>
              <a:t>a circle with you</a:t>
            </a:r>
            <a:r>
              <a:rPr lang="en-US" sz="2000" b="1" dirty="0" smtClean="0"/>
              <a:t>”</a:t>
            </a:r>
            <a:r>
              <a:rPr lang="en-US" sz="2000" dirty="0"/>
              <a:t> </a:t>
            </a:r>
            <a:r>
              <a:rPr lang="en-US" sz="2000" dirty="0" smtClean="0"/>
              <a:t>in </a:t>
            </a:r>
            <a:r>
              <a:rPr lang="en-US" sz="2000" dirty="0"/>
              <a:t>G+ search bar </a:t>
            </a:r>
            <a:endParaRPr lang="en-US" sz="2000" dirty="0" smtClean="0">
              <a:latin typeface="Arial" charset="0"/>
              <a:ea typeface="ＭＳ Ｐゴシック" pitchFamily="96" charset="-128"/>
            </a:endParaRPr>
          </a:p>
          <a:p>
            <a:pPr marL="288925" lvl="1" indent="0" eaLnBrk="1" hangingPunct="1">
              <a:buNone/>
            </a:pPr>
            <a:endParaRPr lang="en-US" dirty="0" smtClean="0">
              <a:latin typeface="Arial" charset="0"/>
              <a:ea typeface="ＭＳ Ｐゴシック" pitchFamily="96" charset="-128"/>
            </a:endParaRPr>
          </a:p>
          <a:p>
            <a:pPr marL="288925" lvl="1" indent="0" eaLnBrk="1" hangingPunct="1">
              <a:buNone/>
            </a:pPr>
            <a:r>
              <a:rPr lang="en-US" dirty="0" smtClean="0">
                <a:latin typeface="Arial" charset="0"/>
                <a:ea typeface="ＭＳ Ｐゴシック" pitchFamily="96" charset="-128"/>
              </a:rPr>
              <a:t>Exercise: </a:t>
            </a:r>
          </a:p>
          <a:p>
            <a:pPr marL="1027113" lvl="4" indent="-231775" eaLnBrk="1" hangingPunct="1">
              <a:spcBef>
                <a:spcPts val="0"/>
              </a:spcBef>
              <a:buClrTx/>
              <a:buFont typeface="+mj-lt"/>
              <a:buAutoNum type="arabicPeriod"/>
            </a:pPr>
            <a:r>
              <a:rPr lang="en-US" sz="1800" b="1" dirty="0" smtClean="0">
                <a:latin typeface="Arial" charset="0"/>
                <a:ea typeface="ＭＳ Ｐゴシック" pitchFamily="96" charset="-128"/>
              </a:rPr>
              <a:t>Find and follow people using one of the above methods</a:t>
            </a:r>
          </a:p>
          <a:p>
            <a:pPr marL="1027113" lvl="4" indent="-231775" eaLnBrk="1" hangingPunct="1">
              <a:spcBef>
                <a:spcPts val="0"/>
              </a:spcBef>
              <a:buClrTx/>
              <a:buFont typeface="+mj-lt"/>
              <a:buAutoNum type="arabicPeriod"/>
            </a:pPr>
            <a:r>
              <a:rPr lang="en-US" sz="1800" b="1" dirty="0" smtClean="0">
                <a:latin typeface="Arial" charset="0"/>
                <a:ea typeface="ＭＳ Ｐゴシック" pitchFamily="96" charset="-128"/>
              </a:rPr>
              <a:t>Make </a:t>
            </a:r>
            <a:r>
              <a:rPr lang="en-US" sz="1800" b="1" dirty="0">
                <a:latin typeface="Arial" charset="0"/>
                <a:ea typeface="ＭＳ Ｐゴシック" pitchFamily="96" charset="-128"/>
              </a:rPr>
              <a:t>a WSWRC12 circle and add </a:t>
            </a:r>
            <a:r>
              <a:rPr lang="en-US" sz="1800" b="1" dirty="0" smtClean="0">
                <a:latin typeface="Arial" charset="0"/>
                <a:ea typeface="ＭＳ Ｐゴシック" pitchFamily="96" charset="-128"/>
              </a:rPr>
              <a:t>people in this room</a:t>
            </a:r>
            <a:endParaRPr lang="en-US" sz="1800" b="1" dirty="0">
              <a:latin typeface="Arial" charset="0"/>
              <a:ea typeface="ＭＳ Ｐゴシック" pitchFamily="96" charset="-128"/>
            </a:endParaRPr>
          </a:p>
        </p:txBody>
      </p:sp>
      <p:pic>
        <p:nvPicPr>
          <p:cNvPr id="7" name="Picture 4" descr="https://encrypted-tbn1.google.com/images?q=tbn:ANd9GcTKZqdFJtDizfPHGftrRwRrPoA_pIOM6WOZlbGOLPALhJrNKnOFw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0208" y="131686"/>
            <a:ext cx="1415776" cy="101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90953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14662"/>
            <a:ext cx="8382000" cy="1143000"/>
          </a:xfrm>
        </p:spPr>
        <p:txBody>
          <a:bodyPr>
            <a:normAutofit/>
          </a:bodyPr>
          <a:lstStyle/>
          <a:p>
            <a:pPr eaLnBrk="1" hangingPunct="1"/>
            <a:r>
              <a:rPr lang="en-US" sz="3200" cap="none" dirty="0" smtClean="0">
                <a:latin typeface="Arial" charset="0"/>
                <a:ea typeface="ＭＳ Ｐゴシック" pitchFamily="96" charset="-128"/>
              </a:rPr>
              <a:t>Google+ Sparks, Saved Searches, and +1s</a:t>
            </a:r>
          </a:p>
        </p:txBody>
      </p:sp>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1175"/>
          <a:stretch/>
        </p:blipFill>
        <p:spPr bwMode="auto">
          <a:xfrm>
            <a:off x="0" y="1036239"/>
            <a:ext cx="9169485" cy="358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3147962" y="2150973"/>
            <a:ext cx="4073237" cy="665018"/>
          </a:xfrm>
          <a:prstGeom prst="ellipse">
            <a:avLst/>
          </a:prstGeom>
          <a:noFill/>
          <a:ln w="412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03813" y="3102550"/>
            <a:ext cx="1418978" cy="1015663"/>
          </a:xfrm>
          <a:prstGeom prst="rect">
            <a:avLst/>
          </a:prstGeom>
          <a:solidFill>
            <a:schemeClr val="bg1"/>
          </a:solidFill>
          <a:ln>
            <a:solidFill>
              <a:schemeClr val="tx1"/>
            </a:solidFill>
          </a:ln>
        </p:spPr>
        <p:txBody>
          <a:bodyPr wrap="none" rtlCol="0">
            <a:spAutoFit/>
          </a:bodyPr>
          <a:lstStyle/>
          <a:p>
            <a:r>
              <a:rPr lang="en-US" sz="1200" dirty="0" smtClean="0"/>
              <a:t>Everything</a:t>
            </a:r>
          </a:p>
          <a:p>
            <a:r>
              <a:rPr lang="en-US" sz="1200" dirty="0" smtClean="0"/>
              <a:t>People and pages</a:t>
            </a:r>
          </a:p>
          <a:p>
            <a:r>
              <a:rPr lang="en-US" sz="1200" dirty="0" smtClean="0"/>
              <a:t>Google+ posts</a:t>
            </a:r>
          </a:p>
          <a:p>
            <a:r>
              <a:rPr lang="en-US" sz="1200" b="1" dirty="0" smtClean="0">
                <a:solidFill>
                  <a:srgbClr val="FF0000"/>
                </a:solidFill>
              </a:rPr>
              <a:t>Sparks</a:t>
            </a:r>
          </a:p>
          <a:p>
            <a:r>
              <a:rPr lang="en-US" sz="1200" dirty="0" smtClean="0"/>
              <a:t>Hangouts</a:t>
            </a:r>
            <a:endParaRPr lang="en-US" sz="1200" dirty="0"/>
          </a:p>
        </p:txBody>
      </p:sp>
      <p:sp>
        <p:nvSpPr>
          <p:cNvPr id="9" name="TextBox 8"/>
          <p:cNvSpPr txBox="1"/>
          <p:nvPr/>
        </p:nvSpPr>
        <p:spPr>
          <a:xfrm>
            <a:off x="4316096" y="3221300"/>
            <a:ext cx="1362874" cy="646331"/>
          </a:xfrm>
          <a:prstGeom prst="rect">
            <a:avLst/>
          </a:prstGeom>
          <a:solidFill>
            <a:schemeClr val="bg1"/>
          </a:solidFill>
          <a:ln>
            <a:solidFill>
              <a:schemeClr val="tx1"/>
            </a:solidFill>
          </a:ln>
        </p:spPr>
        <p:txBody>
          <a:bodyPr wrap="none" rtlCol="0">
            <a:spAutoFit/>
          </a:bodyPr>
          <a:lstStyle/>
          <a:p>
            <a:r>
              <a:rPr lang="en-US" sz="1200" dirty="0" smtClean="0"/>
              <a:t>From Everyone</a:t>
            </a:r>
          </a:p>
          <a:p>
            <a:r>
              <a:rPr lang="en-US" sz="1200" dirty="0" smtClean="0"/>
              <a:t>From your circles</a:t>
            </a:r>
          </a:p>
          <a:p>
            <a:r>
              <a:rPr lang="en-US" sz="1200" dirty="0" smtClean="0"/>
              <a:t>From you</a:t>
            </a:r>
            <a:endParaRPr lang="en-US" sz="1200" dirty="0"/>
          </a:p>
        </p:txBody>
      </p:sp>
      <p:sp>
        <p:nvSpPr>
          <p:cNvPr id="10" name="TextBox 9"/>
          <p:cNvSpPr txBox="1"/>
          <p:nvPr/>
        </p:nvSpPr>
        <p:spPr>
          <a:xfrm>
            <a:off x="5954666" y="2996582"/>
            <a:ext cx="2533066" cy="276999"/>
          </a:xfrm>
          <a:prstGeom prst="rect">
            <a:avLst/>
          </a:prstGeom>
          <a:solidFill>
            <a:schemeClr val="bg1"/>
          </a:solidFill>
          <a:ln>
            <a:solidFill>
              <a:schemeClr val="tx1"/>
            </a:solidFill>
          </a:ln>
        </p:spPr>
        <p:txBody>
          <a:bodyPr wrap="none" rtlCol="0">
            <a:spAutoFit/>
          </a:bodyPr>
          <a:lstStyle/>
          <a:p>
            <a:r>
              <a:rPr lang="en-US" sz="1200" dirty="0" smtClean="0"/>
              <a:t>Location (e.g., San Francisco, CA)</a:t>
            </a:r>
            <a:endParaRPr lang="en-US" sz="1200" dirty="0"/>
          </a:p>
        </p:txBody>
      </p:sp>
      <p:cxnSp>
        <p:nvCxnSpPr>
          <p:cNvPr id="11" name="Straight Arrow Connector 10"/>
          <p:cNvCxnSpPr/>
          <p:nvPr/>
        </p:nvCxnSpPr>
        <p:spPr>
          <a:xfrm flipV="1">
            <a:off x="3342904" y="2545318"/>
            <a:ext cx="463138" cy="451264"/>
          </a:xfrm>
          <a:prstGeom prst="straightConnector1">
            <a:avLst/>
          </a:prstGeom>
          <a:ln w="41275" cap="rnd">
            <a:solidFill>
              <a:srgbClr val="FF0000"/>
            </a:solidFill>
            <a:bevel/>
            <a:headEnd type="ova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993573" y="2576940"/>
            <a:ext cx="0" cy="558143"/>
          </a:xfrm>
          <a:prstGeom prst="straightConnector1">
            <a:avLst/>
          </a:prstGeom>
          <a:ln w="41275" cap="rnd">
            <a:solidFill>
              <a:srgbClr val="FF0000"/>
            </a:solidFill>
            <a:bevel/>
            <a:headEnd type="ova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6183586" y="2576940"/>
            <a:ext cx="1037613" cy="332511"/>
          </a:xfrm>
          <a:prstGeom prst="straightConnector1">
            <a:avLst/>
          </a:prstGeom>
          <a:ln w="41275" cap="rnd">
            <a:solidFill>
              <a:srgbClr val="FF0000"/>
            </a:solidFill>
            <a:bevel/>
            <a:headEnd type="ova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91848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14662"/>
            <a:ext cx="8382000" cy="1143000"/>
          </a:xfrm>
        </p:spPr>
        <p:txBody>
          <a:bodyPr>
            <a:normAutofit/>
          </a:bodyPr>
          <a:lstStyle/>
          <a:p>
            <a:pPr eaLnBrk="1" hangingPunct="1"/>
            <a:r>
              <a:rPr lang="en-US" sz="3200" cap="none" dirty="0" smtClean="0">
                <a:latin typeface="Arial" charset="0"/>
                <a:ea typeface="ＭＳ Ｐゴシック" pitchFamily="96" charset="-128"/>
              </a:rPr>
              <a:t>Google+ Sparks, Saved Searches, and +1s</a:t>
            </a:r>
          </a:p>
        </p:txBody>
      </p:sp>
      <p:sp>
        <p:nvSpPr>
          <p:cNvPr id="13" name="TextBox 12"/>
          <p:cNvSpPr txBox="1"/>
          <p:nvPr/>
        </p:nvSpPr>
        <p:spPr>
          <a:xfrm>
            <a:off x="2097362" y="5213266"/>
            <a:ext cx="4974760" cy="1107996"/>
          </a:xfrm>
          <a:prstGeom prst="rect">
            <a:avLst/>
          </a:prstGeom>
          <a:solidFill>
            <a:schemeClr val="bg1"/>
          </a:solidFill>
        </p:spPr>
        <p:txBody>
          <a:bodyPr wrap="none" rtlCol="0">
            <a:spAutoFit/>
          </a:bodyPr>
          <a:lstStyle/>
          <a:p>
            <a:pPr marL="288925" lvl="1" indent="0" eaLnBrk="1" hangingPunct="1">
              <a:buNone/>
            </a:pPr>
            <a:r>
              <a:rPr lang="en-US" dirty="0"/>
              <a:t>Exercise: </a:t>
            </a:r>
          </a:p>
          <a:p>
            <a:pPr marL="1027113" lvl="4" indent="-231775" eaLnBrk="1" hangingPunct="1">
              <a:spcBef>
                <a:spcPts val="0"/>
              </a:spcBef>
              <a:buClrTx/>
              <a:buFont typeface="+mj-lt"/>
              <a:buAutoNum type="arabicPeriod"/>
            </a:pPr>
            <a:r>
              <a:rPr lang="en-US" sz="1600" b="1" dirty="0" smtClean="0"/>
              <a:t>Pick a topic and create a saved search</a:t>
            </a:r>
            <a:endParaRPr lang="en-US" sz="1600" b="1" dirty="0"/>
          </a:p>
          <a:p>
            <a:pPr marL="1027113" lvl="4" indent="-231775" eaLnBrk="1" hangingPunct="1">
              <a:spcBef>
                <a:spcPts val="0"/>
              </a:spcBef>
              <a:buClrTx/>
              <a:buFont typeface="+mj-lt"/>
              <a:buAutoNum type="arabicPeriod"/>
            </a:pPr>
            <a:r>
              <a:rPr lang="en-US" sz="1600" b="1" dirty="0" smtClean="0"/>
              <a:t>View Sparks from this topic</a:t>
            </a:r>
          </a:p>
          <a:p>
            <a:pPr marL="1027113" lvl="4" indent="-231775" eaLnBrk="1" hangingPunct="1">
              <a:spcBef>
                <a:spcPts val="0"/>
              </a:spcBef>
              <a:buClrTx/>
              <a:buFont typeface="+mj-lt"/>
              <a:buAutoNum type="arabicPeriod"/>
            </a:pPr>
            <a:r>
              <a:rPr lang="en-US" sz="1600" b="1" dirty="0" smtClean="0"/>
              <a:t>+1 an item in your stream</a:t>
            </a:r>
            <a:endParaRPr lang="en-US" dirty="0"/>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560"/>
          <a:stretch/>
        </p:blipFill>
        <p:spPr bwMode="auto">
          <a:xfrm>
            <a:off x="1241694" y="902525"/>
            <a:ext cx="6686096" cy="410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06554" y="4100689"/>
            <a:ext cx="2242444" cy="646331"/>
          </a:xfrm>
          <a:prstGeom prst="rect">
            <a:avLst/>
          </a:prstGeom>
          <a:solidFill>
            <a:schemeClr val="bg1"/>
          </a:solidFill>
          <a:ln>
            <a:solidFill>
              <a:schemeClr val="tx1"/>
            </a:solidFill>
          </a:ln>
        </p:spPr>
        <p:txBody>
          <a:bodyPr wrap="square" rtlCol="0">
            <a:spAutoFit/>
          </a:bodyPr>
          <a:lstStyle/>
          <a:p>
            <a:r>
              <a:rPr lang="en-US" sz="1200" dirty="0" smtClean="0"/>
              <a:t>Trending topics (what others are searching right now)</a:t>
            </a:r>
          </a:p>
          <a:p>
            <a:r>
              <a:rPr lang="en-US" sz="1200" dirty="0">
                <a:hlinkClick r:id="rId4"/>
              </a:rPr>
              <a:t>http://www.google.com/trends/</a:t>
            </a:r>
            <a:endParaRPr lang="en-US" sz="1200" dirty="0"/>
          </a:p>
        </p:txBody>
      </p:sp>
      <p:cxnSp>
        <p:nvCxnSpPr>
          <p:cNvPr id="17" name="Straight Arrow Connector 16"/>
          <p:cNvCxnSpPr/>
          <p:nvPr/>
        </p:nvCxnSpPr>
        <p:spPr>
          <a:xfrm flipH="1" flipV="1">
            <a:off x="7445829" y="3420094"/>
            <a:ext cx="248041" cy="593760"/>
          </a:xfrm>
          <a:prstGeom prst="straightConnector1">
            <a:avLst/>
          </a:prstGeom>
          <a:ln w="41275" cap="rnd">
            <a:solidFill>
              <a:srgbClr val="FF0000"/>
            </a:solidFill>
            <a:bevel/>
            <a:headEnd type="ova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485561" y="3859481"/>
            <a:ext cx="1792029" cy="558140"/>
          </a:xfrm>
          <a:prstGeom prst="straightConnector1">
            <a:avLst/>
          </a:prstGeom>
          <a:ln w="41275" cap="rnd">
            <a:solidFill>
              <a:srgbClr val="FF0000"/>
            </a:solidFill>
            <a:bevel/>
            <a:headEnd type="ova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55320" y="4524721"/>
            <a:ext cx="2547257" cy="646331"/>
          </a:xfrm>
          <a:prstGeom prst="rect">
            <a:avLst/>
          </a:prstGeom>
          <a:solidFill>
            <a:schemeClr val="bg1"/>
          </a:solidFill>
          <a:ln>
            <a:solidFill>
              <a:schemeClr val="tx1"/>
            </a:solidFill>
          </a:ln>
        </p:spPr>
        <p:txBody>
          <a:bodyPr wrap="square" rtlCol="0">
            <a:spAutoFit/>
          </a:bodyPr>
          <a:lstStyle/>
          <a:p>
            <a:r>
              <a:rPr lang="en-US" sz="1200" dirty="0" smtClean="0"/>
              <a:t>+1 to recommend and (optionally) share with your circles</a:t>
            </a:r>
          </a:p>
          <a:p>
            <a:r>
              <a:rPr lang="en-US" sz="1200" dirty="0">
                <a:hlinkClick r:id="rId5"/>
              </a:rPr>
              <a:t>http://www.google.com/+1/button/</a:t>
            </a:r>
            <a:endParaRPr lang="en-US" sz="1200" dirty="0"/>
          </a:p>
        </p:txBody>
      </p:sp>
    </p:spTree>
    <p:extLst>
      <p:ext uri="{BB962C8B-B14F-4D97-AF65-F5344CB8AC3E}">
        <p14:creationId xmlns:p14="http://schemas.microsoft.com/office/powerpoint/2010/main" val="233432312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https://encrypted-tbn3.google.com/images?q=tbn:ANd9GcQjtS8FZevgEikiy315VD6Q3uNLP01lQjCn2-ZkGz-riEGIOKws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430" y="2360571"/>
            <a:ext cx="3270525" cy="243710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253" y="898588"/>
            <a:ext cx="3709782" cy="357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Title 1"/>
          <p:cNvSpPr>
            <a:spLocks noGrp="1"/>
          </p:cNvSpPr>
          <p:nvPr>
            <p:ph type="title"/>
          </p:nvPr>
        </p:nvSpPr>
        <p:spPr bwMode="auto">
          <a:xfrm>
            <a:off x="254253" y="-42544"/>
            <a:ext cx="8382000" cy="1143000"/>
          </a:xfrm>
        </p:spPr>
        <p:txBody>
          <a:bodyPr>
            <a:normAutofit/>
          </a:bodyPr>
          <a:lstStyle/>
          <a:p>
            <a:pPr algn="ctr" eaLnBrk="1" hangingPunct="1"/>
            <a:r>
              <a:rPr lang="en-US" sz="3200" cap="none" dirty="0" smtClean="0">
                <a:latin typeface="Arial" charset="0"/>
                <a:ea typeface="ＭＳ Ｐゴシック" pitchFamily="96" charset="-128"/>
              </a:rPr>
              <a:t>More Cool G+ Features</a:t>
            </a:r>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2861" y="0"/>
            <a:ext cx="1222248" cy="132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bwMode="auto">
          <a:xfrm>
            <a:off x="635509" y="5006589"/>
            <a:ext cx="8229600" cy="130277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925" lvl="1" indent="0" eaLnBrk="1" hangingPunct="1">
              <a:buNone/>
            </a:pPr>
            <a:r>
              <a:rPr lang="en-US" dirty="0"/>
              <a:t>Exercise: </a:t>
            </a:r>
          </a:p>
          <a:p>
            <a:pPr marL="1027113" lvl="4" indent="-231775" eaLnBrk="1" hangingPunct="1">
              <a:spcBef>
                <a:spcPts val="0"/>
              </a:spcBef>
              <a:buClrTx/>
              <a:buFont typeface="+mj-lt"/>
              <a:buAutoNum type="arabicPeriod"/>
            </a:pPr>
            <a:r>
              <a:rPr lang="en-US" b="1" dirty="0" smtClean="0"/>
              <a:t>Find a popular PUBLIC post and click drop-down arrow at top right</a:t>
            </a:r>
            <a:endParaRPr lang="en-US" b="1" dirty="0"/>
          </a:p>
          <a:p>
            <a:pPr marL="1027113" lvl="4" indent="-231775" eaLnBrk="1" hangingPunct="1">
              <a:spcBef>
                <a:spcPts val="0"/>
              </a:spcBef>
              <a:buClrTx/>
              <a:buFont typeface="+mj-lt"/>
              <a:buAutoNum type="arabicPeriod"/>
            </a:pPr>
            <a:r>
              <a:rPr lang="en-US" b="1" dirty="0" smtClean="0"/>
              <a:t>Select Ripples</a:t>
            </a:r>
            <a:endParaRPr lang="en-US" b="1" dirty="0"/>
          </a:p>
          <a:p>
            <a:pPr marL="1027113" lvl="4" indent="-231775" eaLnBrk="1" hangingPunct="1">
              <a:spcBef>
                <a:spcPts val="0"/>
              </a:spcBef>
              <a:buClrTx/>
              <a:buFont typeface="+mj-lt"/>
              <a:buAutoNum type="arabicPeriod"/>
            </a:pPr>
            <a:r>
              <a:rPr lang="en-US" b="1" dirty="0" smtClean="0"/>
              <a:t>Let’s Hangout</a:t>
            </a:r>
            <a:endParaRPr lang="en-US" dirty="0"/>
          </a:p>
        </p:txBody>
      </p:sp>
      <p:sp>
        <p:nvSpPr>
          <p:cNvPr id="13" name="Content Placeholder 2"/>
          <p:cNvSpPr txBox="1">
            <a:spLocks/>
          </p:cNvSpPr>
          <p:nvPr/>
        </p:nvSpPr>
        <p:spPr bwMode="auto">
          <a:xfrm>
            <a:off x="6396584" y="1824001"/>
            <a:ext cx="2239669" cy="655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b="1" dirty="0" smtClean="0">
                <a:latin typeface="Arial" charset="0"/>
                <a:ea typeface="ＭＳ Ｐゴシック" pitchFamily="96" charset="-128"/>
              </a:rPr>
              <a:t>Hangout!</a:t>
            </a:r>
          </a:p>
        </p:txBody>
      </p:sp>
      <p:sp>
        <p:nvSpPr>
          <p:cNvPr id="12" name="Content Placeholder 2"/>
          <p:cNvSpPr txBox="1">
            <a:spLocks/>
          </p:cNvSpPr>
          <p:nvPr/>
        </p:nvSpPr>
        <p:spPr bwMode="auto">
          <a:xfrm>
            <a:off x="2673834" y="1207334"/>
            <a:ext cx="2076476" cy="655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b="1" dirty="0" smtClean="0">
                <a:latin typeface="Arial" charset="0"/>
                <a:ea typeface="ＭＳ Ｐゴシック" pitchFamily="96" charset="-128"/>
              </a:rPr>
              <a:t>Ripples!</a:t>
            </a:r>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8234" y="3620325"/>
            <a:ext cx="2038350" cy="1343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13522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Why Use Twitter?</a:t>
            </a:r>
          </a:p>
        </p:txBody>
      </p:sp>
      <p:sp>
        <p:nvSpPr>
          <p:cNvPr id="16387" name="Content Placeholder 2"/>
          <p:cNvSpPr>
            <a:spLocks noGrp="1"/>
          </p:cNvSpPr>
          <p:nvPr>
            <p:ph idx="4294967295"/>
          </p:nvPr>
        </p:nvSpPr>
        <p:spPr>
          <a:xfrm>
            <a:off x="533400" y="1856232"/>
            <a:ext cx="8229600" cy="4525963"/>
          </a:xfrm>
        </p:spPr>
        <p:txBody>
          <a:bodyPr/>
          <a:lstStyle/>
          <a:p>
            <a:pPr eaLnBrk="1" hangingPunct="1"/>
            <a:r>
              <a:rPr lang="en-US" dirty="0" smtClean="0">
                <a:latin typeface="Arial" charset="0"/>
                <a:ea typeface="ＭＳ Ｐゴシック" pitchFamily="96" charset="-128"/>
              </a:rPr>
              <a:t>Originally to answer the question “What are you doing?”</a:t>
            </a:r>
          </a:p>
          <a:p>
            <a:pPr eaLnBrk="1" hangingPunct="1"/>
            <a:r>
              <a:rPr lang="en-US" dirty="0" smtClean="0">
                <a:latin typeface="Arial" charset="0"/>
                <a:ea typeface="ＭＳ Ｐゴシック" pitchFamily="96" charset="-128"/>
              </a:rPr>
              <a:t>And now -</a:t>
            </a:r>
          </a:p>
          <a:p>
            <a:pPr marL="288925" lvl="1" indent="0" eaLnBrk="1" hangingPunct="1">
              <a:buNone/>
            </a:pPr>
            <a:r>
              <a:rPr lang="en-US" dirty="0" smtClean="0">
                <a:latin typeface="Arial" charset="0"/>
                <a:ea typeface="ＭＳ Ｐゴシック" pitchFamily="96" charset="-128"/>
              </a:rPr>
              <a:t>Exercise: add your reasons for using Twitter to the Google Doc here … </a:t>
            </a:r>
            <a:br>
              <a:rPr lang="en-US" dirty="0" smtClean="0">
                <a:latin typeface="Arial" charset="0"/>
                <a:ea typeface="ＭＳ Ｐゴシック" pitchFamily="96" charset="-128"/>
              </a:rPr>
            </a:br>
            <a:endParaRPr lang="en-US" dirty="0" smtClean="0">
              <a:latin typeface="Arial" charset="0"/>
              <a:ea typeface="ＭＳ Ｐゴシック" pitchFamily="96" charset="-128"/>
            </a:endParaRPr>
          </a:p>
          <a:p>
            <a:pPr marL="288925" lvl="1" indent="0" algn="ctr" eaLnBrk="1" hangingPunct="1">
              <a:buNone/>
            </a:pPr>
            <a:r>
              <a:rPr lang="en-US" b="1" dirty="0" smtClean="0"/>
              <a:t>http</a:t>
            </a:r>
            <a:r>
              <a:rPr lang="en-US" b="1" dirty="0"/>
              <a:t>://tinyurl.com/TwitterandG</a:t>
            </a:r>
            <a:r>
              <a:rPr lang="en-US" dirty="0"/>
              <a:t/>
            </a:r>
            <a:br>
              <a:rPr lang="en-US" dirty="0"/>
            </a:br>
            <a:endParaRPr lang="en-US" dirty="0" smtClean="0">
              <a:latin typeface="Arial" charset="0"/>
              <a:ea typeface="ＭＳ Ｐゴシック" pitchFamily="96" charset="-128"/>
            </a:endParaRPr>
          </a:p>
        </p:txBody>
      </p:sp>
      <p:pic>
        <p:nvPicPr>
          <p:cNvPr id="4" name="Picture 2" descr="http://plancast.com/uploads/pics/1620349_pic_1299261234.jpg"/>
          <p:cNvPicPr>
            <a:picLocks noChangeAspect="1" noChangeArrowheads="1"/>
          </p:cNvPicPr>
          <p:nvPr/>
        </p:nvPicPr>
        <p:blipFill rotWithShape="1">
          <a:blip r:embed="rId2">
            <a:extLst>
              <a:ext uri="{28A0092B-C50C-407E-A947-70E740481C1C}">
                <a14:useLocalDpi xmlns:a14="http://schemas.microsoft.com/office/drawing/2010/main" val="0"/>
              </a:ext>
            </a:extLst>
          </a:blip>
          <a:srcRect l="19537" t="15906" r="14782" b="11701"/>
          <a:stretch/>
        </p:blipFill>
        <p:spPr bwMode="auto">
          <a:xfrm flipH="1">
            <a:off x="6272784" y="257619"/>
            <a:ext cx="2353056" cy="14588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 - What and Why?</a:t>
            </a: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dirty="0" smtClean="0">
                <a:latin typeface="Arial" charset="0"/>
                <a:ea typeface="ＭＳ Ｐゴシック" pitchFamily="96" charset="-128"/>
              </a:rPr>
              <a:t>Purposes of </a:t>
            </a:r>
            <a:r>
              <a:rPr lang="en-US" dirty="0" err="1" smtClean="0">
                <a:latin typeface="Arial" charset="0"/>
                <a:ea typeface="ＭＳ Ｐゴシック" pitchFamily="96" charset="-128"/>
              </a:rPr>
              <a:t>hashtags</a:t>
            </a:r>
            <a:r>
              <a:rPr lang="en-US" dirty="0" smtClean="0">
                <a:latin typeface="Arial" charset="0"/>
                <a:ea typeface="ＭＳ Ｐゴシック" pitchFamily="96" charset="-128"/>
              </a:rPr>
              <a:t> … </a:t>
            </a:r>
          </a:p>
          <a:p>
            <a:pPr eaLnBrk="1" hangingPunct="1"/>
            <a:r>
              <a:rPr lang="en-US" dirty="0" smtClean="0">
                <a:latin typeface="Arial" charset="0"/>
                <a:ea typeface="ＭＳ Ｐゴシック" pitchFamily="96" charset="-128"/>
              </a:rPr>
              <a:t>One to use today, tomorrow, and Friday … </a:t>
            </a:r>
          </a:p>
          <a:p>
            <a:pPr lvl="1" eaLnBrk="1" hangingPunct="1"/>
            <a:r>
              <a:rPr lang="en-US" dirty="0" smtClean="0">
                <a:latin typeface="Arial" charset="0"/>
                <a:ea typeface="ＭＳ Ｐゴシック" pitchFamily="96" charset="-128"/>
              </a:rPr>
              <a:t>#wswrc12</a:t>
            </a:r>
            <a:endParaRPr lang="en-US" dirty="0">
              <a:latin typeface="Arial" charset="0"/>
              <a:ea typeface="ＭＳ Ｐゴシック" pitchFamily="96" charset="-128"/>
            </a:endParaRPr>
          </a:p>
          <a:p>
            <a:pPr lvl="1" eaLnBrk="1" hangingPunct="1"/>
            <a:r>
              <a:rPr lang="en-US" dirty="0" smtClean="0">
                <a:latin typeface="Arial" charset="0"/>
                <a:ea typeface="ＭＳ Ｐゴシック" pitchFamily="96" charset="-128"/>
              </a:rPr>
              <a:t>Exercise: post a tweet </a:t>
            </a:r>
            <a:r>
              <a:rPr lang="en-US" dirty="0">
                <a:latin typeface="Arial" charset="0"/>
                <a:ea typeface="ＭＳ Ｐゴシック" pitchFamily="96" charset="-128"/>
              </a:rPr>
              <a:t>to #wswrc12</a:t>
            </a:r>
          </a:p>
        </p:txBody>
      </p:sp>
      <p:pic>
        <p:nvPicPr>
          <p:cNvPr id="4098" name="Picture 2" descr="https://encrypted-tbn0.google.com/images?q=tbn:ANd9GcRvWe1xR5lWriMovhyVjEg4AKjyxtLthjmjhIsYi5DjPhtXQUwy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008" y="325120"/>
            <a:ext cx="1155192" cy="1514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72182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4294967295"/>
          </p:nvPr>
        </p:nvSpPr>
        <p:spPr>
          <a:xfrm>
            <a:off x="280416" y="989077"/>
            <a:ext cx="8229600" cy="3365182"/>
          </a:xfrm>
        </p:spPr>
        <p:txBody>
          <a:bodyPr/>
          <a:lstStyle/>
          <a:p>
            <a:pPr eaLnBrk="1" hangingPunct="1"/>
            <a:r>
              <a:rPr lang="en-US" dirty="0" smtClean="0">
                <a:latin typeface="Arial" charset="0"/>
                <a:ea typeface="ＭＳ Ｐゴシック" pitchFamily="96" charset="-128"/>
              </a:rPr>
              <a:t>Dedicated sites point the way …</a:t>
            </a:r>
          </a:p>
          <a:p>
            <a:pPr lvl="1" eaLnBrk="1" hangingPunct="1"/>
            <a:r>
              <a:rPr lang="en-US" dirty="0" smtClean="0">
                <a:latin typeface="Arial" charset="0"/>
                <a:ea typeface="ＭＳ Ｐゴシック" pitchFamily="96" charset="-128"/>
              </a:rPr>
              <a:t>Your own </a:t>
            </a:r>
            <a:r>
              <a:rPr lang="en-US" dirty="0">
                <a:latin typeface="Arial" charset="0"/>
                <a:ea typeface="ＭＳ Ｐゴシック" pitchFamily="96" charset="-128"/>
              </a:rPr>
              <a:t>Twitter site: </a:t>
            </a:r>
            <a:r>
              <a:rPr lang="en-US" dirty="0">
                <a:latin typeface="Arial" charset="0"/>
                <a:ea typeface="ＭＳ Ｐゴシック" pitchFamily="96" charset="-128"/>
                <a:hlinkClick r:id="rId2"/>
              </a:rPr>
              <a:t>https://twitter.com</a:t>
            </a:r>
            <a:r>
              <a:rPr lang="en-US" dirty="0" smtClean="0">
                <a:latin typeface="Arial" charset="0"/>
                <a:ea typeface="ＭＳ Ｐゴシック" pitchFamily="96" charset="-128"/>
                <a:hlinkClick r:id="rId2"/>
              </a:rPr>
              <a:t>/#!/</a:t>
            </a:r>
            <a:r>
              <a:rPr lang="en-US" dirty="0" smtClean="0">
                <a:latin typeface="Arial" charset="0"/>
                <a:ea typeface="ＭＳ Ｐゴシック" pitchFamily="96" charset="-128"/>
              </a:rPr>
              <a:t> </a:t>
            </a:r>
            <a:br>
              <a:rPr lang="en-US" dirty="0" smtClean="0">
                <a:latin typeface="Arial" charset="0"/>
                <a:ea typeface="ＭＳ Ｐゴシック" pitchFamily="96" charset="-128"/>
              </a:rPr>
            </a:br>
            <a:endParaRPr lang="en-US" dirty="0" smtClean="0">
              <a:latin typeface="Arial" charset="0"/>
              <a:ea typeface="ＭＳ Ｐゴシック" pitchFamily="96" charset="-128"/>
            </a:endParaRPr>
          </a:p>
          <a:p>
            <a:pPr lvl="1" eaLnBrk="1" hangingPunct="1"/>
            <a:r>
              <a:rPr lang="en-US" dirty="0" smtClean="0">
                <a:latin typeface="Arial" charset="0"/>
                <a:ea typeface="ＭＳ Ｐゴシック" pitchFamily="96" charset="-128"/>
                <a:hlinkClick r:id="rId3"/>
              </a:rPr>
              <a:t>http://whotofollow.net/</a:t>
            </a:r>
            <a:endParaRPr lang="en-US" dirty="0" smtClean="0">
              <a:latin typeface="Arial" charset="0"/>
              <a:ea typeface="ＭＳ Ｐゴシック" pitchFamily="96" charset="-128"/>
              <a:hlinkClick r:id="rId4"/>
            </a:endParaRPr>
          </a:p>
          <a:p>
            <a:pPr lvl="1" eaLnBrk="1" hangingPunct="1"/>
            <a:endParaRPr lang="en-US" dirty="0" smtClean="0">
              <a:latin typeface="Arial" charset="0"/>
              <a:ea typeface="ＭＳ Ｐゴシック" pitchFamily="96" charset="-128"/>
              <a:hlinkClick r:id="rId4"/>
            </a:endParaRPr>
          </a:p>
          <a:p>
            <a:pPr lvl="1" eaLnBrk="1" hangingPunct="1"/>
            <a:endParaRPr lang="en-US" dirty="0">
              <a:latin typeface="Arial" charset="0"/>
              <a:ea typeface="ＭＳ Ｐゴシック" pitchFamily="96" charset="-128"/>
              <a:hlinkClick r:id="rId4"/>
            </a:endParaRPr>
          </a:p>
          <a:p>
            <a:pPr lvl="1" eaLnBrk="1" hangingPunct="1"/>
            <a:r>
              <a:rPr lang="en-US" dirty="0" smtClean="0">
                <a:latin typeface="Arial" charset="0"/>
                <a:ea typeface="ＭＳ Ｐゴシック" pitchFamily="96" charset="-128"/>
                <a:hlinkClick r:id="rId4"/>
              </a:rPr>
              <a:t>http://followedu.com</a:t>
            </a:r>
            <a:r>
              <a:rPr lang="en-US" dirty="0" smtClean="0">
                <a:latin typeface="Arial" charset="0"/>
                <a:ea typeface="ＭＳ Ｐゴシック" pitchFamily="96" charset="-128"/>
              </a:rPr>
              <a:t> </a:t>
            </a:r>
          </a:p>
          <a:p>
            <a:pPr marL="288925" lvl="1" indent="0" eaLnBrk="1" hangingPunct="1">
              <a:buNone/>
            </a:pPr>
            <a:endParaRPr lang="en-US" dirty="0">
              <a:latin typeface="Arial" charset="0"/>
              <a:ea typeface="ＭＳ Ｐゴシック" pitchFamily="96" charset="-128"/>
            </a:endParaRPr>
          </a:p>
          <a:p>
            <a:pPr marL="288925" lvl="1" indent="0" eaLnBrk="1" hangingPunct="1">
              <a:buNone/>
            </a:pPr>
            <a:endParaRPr lang="en-US" dirty="0" smtClean="0">
              <a:latin typeface="Arial" charset="0"/>
              <a:ea typeface="ＭＳ Ｐゴシック" pitchFamily="96" charset="-128"/>
            </a:endParaRPr>
          </a:p>
          <a:p>
            <a:pPr marL="288925" lvl="1" indent="0" eaLnBrk="1" hangingPunct="1">
              <a:buNone/>
            </a:pPr>
            <a:r>
              <a:rPr lang="en-US" dirty="0" smtClean="0">
                <a:latin typeface="Arial" charset="0"/>
                <a:ea typeface="ＭＳ Ｐゴシック" pitchFamily="96" charset="-128"/>
              </a:rPr>
              <a:t>Exercise: </a:t>
            </a:r>
            <a:br>
              <a:rPr lang="en-US" dirty="0" smtClean="0">
                <a:latin typeface="Arial" charset="0"/>
                <a:ea typeface="ＭＳ Ｐゴシック" pitchFamily="96" charset="-128"/>
              </a:rPr>
            </a:br>
            <a:r>
              <a:rPr lang="en-US" dirty="0" smtClean="0">
                <a:latin typeface="Arial" charset="0"/>
                <a:ea typeface="ＭＳ Ｐゴシック" pitchFamily="96" charset="-128"/>
              </a:rPr>
              <a:t>Find one new person to follow on two of these sites.</a:t>
            </a:r>
            <a:r>
              <a:rPr lang="en-US" dirty="0"/>
              <a:t/>
            </a:r>
            <a:br>
              <a:rPr lang="en-US" dirty="0"/>
            </a:br>
            <a:endParaRPr lang="en-US" dirty="0" smtClean="0">
              <a:latin typeface="Arial" charset="0"/>
              <a:ea typeface="ＭＳ Ｐゴシック" pitchFamily="96" charset="-128"/>
            </a:endParaRPr>
          </a:p>
        </p:txBody>
      </p:sp>
      <p:sp>
        <p:nvSpPr>
          <p:cNvPr id="9" name="Title 1"/>
          <p:cNvSpPr>
            <a:spLocks noGrp="1"/>
          </p:cNvSpPr>
          <p:nvPr>
            <p:ph type="title"/>
          </p:nvPr>
        </p:nvSpPr>
        <p:spPr bwMode="auto">
          <a:xfrm>
            <a:off x="457200" y="-18097"/>
            <a:ext cx="8382000" cy="1143000"/>
          </a:xfrm>
        </p:spPr>
        <p:txBody>
          <a:bodyPr/>
          <a:lstStyle/>
          <a:p>
            <a:pPr eaLnBrk="1" hangingPunct="1"/>
            <a:r>
              <a:rPr lang="en-US" cap="none" dirty="0" smtClean="0">
                <a:latin typeface="Arial" charset="0"/>
                <a:ea typeface="ＭＳ Ｐゴシック" pitchFamily="96" charset="-128"/>
              </a:rPr>
              <a:t>Who should I follow?</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727" y="1964673"/>
            <a:ext cx="2767203" cy="1391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2929" y="3594734"/>
            <a:ext cx="3580197" cy="115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75189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eaLnBrk="1" hangingPunct="1"/>
            <a:r>
              <a:rPr lang="en-US" dirty="0" err="1" smtClean="0">
                <a:latin typeface="Arial" charset="0"/>
                <a:ea typeface="ＭＳ Ｐゴシック" pitchFamily="96" charset="-128"/>
              </a:rPr>
              <a:t>How’m</a:t>
            </a:r>
            <a:r>
              <a:rPr lang="en-US" dirty="0" smtClean="0">
                <a:latin typeface="Arial" charset="0"/>
                <a:ea typeface="ＭＳ Ｐゴシック" pitchFamily="96" charset="-128"/>
              </a:rPr>
              <a:t> I doing in </a:t>
            </a:r>
            <a:r>
              <a:rPr lang="en-US" dirty="0" err="1" smtClean="0">
                <a:latin typeface="Arial" charset="0"/>
                <a:ea typeface="ＭＳ Ｐゴシック" pitchFamily="96" charset="-128"/>
              </a:rPr>
              <a:t>Twitterland</a:t>
            </a:r>
            <a:r>
              <a:rPr lang="en-US" dirty="0" smtClean="0">
                <a:latin typeface="Arial" charset="0"/>
                <a:ea typeface="ＭＳ Ｐゴシック" pitchFamily="96" charset="-128"/>
              </a:rPr>
              <a:t>?</a:t>
            </a:r>
            <a:endParaRPr lang="en-US" dirty="0">
              <a:latin typeface="Arial" charset="0"/>
              <a:ea typeface="ＭＳ Ｐゴシック" pitchFamily="96" charset="-128"/>
            </a:endParaRPr>
          </a:p>
        </p:txBody>
      </p:sp>
      <p:sp>
        <p:nvSpPr>
          <p:cNvPr id="3" name="Content Placeholder 2"/>
          <p:cNvSpPr txBox="1">
            <a:spLocks/>
          </p:cNvSpPr>
          <p:nvPr/>
        </p:nvSpPr>
        <p:spPr bwMode="auto">
          <a:xfrm>
            <a:off x="609600" y="149696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smtClean="0">
                <a:latin typeface="Arial" charset="0"/>
                <a:ea typeface="ＭＳ Ｐゴシック" pitchFamily="96" charset="-128"/>
              </a:rPr>
              <a:t>Tools to gauge your Twitter rank …</a:t>
            </a:r>
            <a:br>
              <a:rPr lang="en-US" dirty="0" smtClean="0">
                <a:latin typeface="Arial" charset="0"/>
                <a:ea typeface="ＭＳ Ｐゴシック" pitchFamily="96" charset="-128"/>
              </a:rPr>
            </a:br>
            <a:endParaRPr lang="en-US" dirty="0" smtClean="0">
              <a:latin typeface="Arial" charset="0"/>
              <a:ea typeface="ＭＳ Ｐゴシック" pitchFamily="96" charset="-128"/>
            </a:endParaRPr>
          </a:p>
          <a:p>
            <a:pPr lvl="1" eaLnBrk="1" hangingPunct="1"/>
            <a:r>
              <a:rPr lang="en-US" dirty="0" smtClean="0">
                <a:latin typeface="Arial" charset="0"/>
                <a:ea typeface="ＭＳ Ｐゴシック" pitchFamily="96" charset="-128"/>
                <a:hlinkClick r:id="rId2"/>
              </a:rPr>
              <a:t>http://twitterholic.com</a:t>
            </a:r>
            <a:r>
              <a:rPr lang="en-US" dirty="0" smtClean="0">
                <a:latin typeface="Arial" charset="0"/>
                <a:ea typeface="ＭＳ Ｐゴシック" pitchFamily="96" charset="-128"/>
              </a:rPr>
              <a:t> </a:t>
            </a:r>
          </a:p>
          <a:p>
            <a:pPr lvl="1" eaLnBrk="1" hangingPunct="1"/>
            <a:r>
              <a:rPr lang="en-US" dirty="0">
                <a:latin typeface="Arial" charset="0"/>
                <a:ea typeface="ＭＳ Ｐゴシック" pitchFamily="96" charset="-128"/>
                <a:hlinkClick r:id="rId3"/>
              </a:rPr>
              <a:t>http://</a:t>
            </a:r>
            <a:r>
              <a:rPr lang="en-US" dirty="0" smtClean="0">
                <a:latin typeface="Arial" charset="0"/>
                <a:ea typeface="ＭＳ Ｐゴシック" pitchFamily="96" charset="-128"/>
                <a:hlinkClick r:id="rId3"/>
              </a:rPr>
              <a:t>twitterscore.org/index.php</a:t>
            </a:r>
            <a:endParaRPr lang="en-US" dirty="0" smtClean="0">
              <a:latin typeface="Arial" charset="0"/>
              <a:ea typeface="ＭＳ Ｐゴシック" pitchFamily="96" charset="-128"/>
            </a:endParaRPr>
          </a:p>
          <a:p>
            <a:pPr lvl="1" eaLnBrk="1" hangingPunct="1"/>
            <a:r>
              <a:rPr lang="en-US" dirty="0" smtClean="0">
                <a:latin typeface="Arial" charset="0"/>
                <a:ea typeface="ＭＳ Ｐゴシック" pitchFamily="96" charset="-128"/>
              </a:rPr>
              <a:t>And lots more </a:t>
            </a:r>
            <a:r>
              <a:rPr lang="en-US" dirty="0">
                <a:latin typeface="Arial" charset="0"/>
                <a:ea typeface="ＭＳ Ｐゴシック" pitchFamily="96" charset="-128"/>
              </a:rPr>
              <a:t>(graded and ranked!) at </a:t>
            </a:r>
            <a:br>
              <a:rPr lang="en-US" dirty="0">
                <a:latin typeface="Arial" charset="0"/>
                <a:ea typeface="ＭＳ Ｐゴシック" pitchFamily="96" charset="-128"/>
              </a:rPr>
            </a:br>
            <a:r>
              <a:rPr lang="en-US" dirty="0">
                <a:latin typeface="Arial" charset="0"/>
                <a:ea typeface="ＭＳ Ｐゴシック" pitchFamily="96" charset="-128"/>
                <a:hlinkClick r:id="rId4"/>
              </a:rPr>
              <a:t>http://nowsourcing.com/2009/08/12/twitter-ranking-sites</a:t>
            </a:r>
            <a:r>
              <a:rPr lang="en-US" dirty="0" smtClean="0">
                <a:latin typeface="Arial" charset="0"/>
                <a:ea typeface="ＭＳ Ｐゴシック" pitchFamily="96" charset="-128"/>
                <a:hlinkClick r:id="rId4"/>
              </a:rPr>
              <a:t>/</a:t>
            </a:r>
            <a:r>
              <a:rPr lang="en-US" dirty="0" smtClean="0">
                <a:latin typeface="Arial" charset="0"/>
                <a:ea typeface="ＭＳ Ｐゴシック" pitchFamily="96" charset="-128"/>
              </a:rPr>
              <a:t>  </a:t>
            </a:r>
          </a:p>
          <a:p>
            <a:pPr eaLnBrk="1" hangingPunct="1"/>
            <a:endParaRPr lang="en-US" dirty="0" smtClean="0">
              <a:latin typeface="Arial" charset="0"/>
              <a:ea typeface="ＭＳ Ｐゴシック" pitchFamily="96" charset="-128"/>
            </a:endParaRPr>
          </a:p>
          <a:p>
            <a:pPr marL="288925" lvl="1" indent="0" eaLnBrk="1" hangingPunct="1">
              <a:buFont typeface="Wingdings" pitchFamily="96" charset="2"/>
              <a:buNone/>
            </a:pPr>
            <a:r>
              <a:rPr lang="en-US" dirty="0" smtClean="0">
                <a:latin typeface="Arial" charset="0"/>
                <a:ea typeface="ＭＳ Ｐゴシック" pitchFamily="96" charset="-128"/>
              </a:rPr>
              <a:t>Exercise: </a:t>
            </a:r>
            <a:br>
              <a:rPr lang="en-US" dirty="0" smtClean="0">
                <a:latin typeface="Arial" charset="0"/>
                <a:ea typeface="ＭＳ Ｐゴシック" pitchFamily="96" charset="-128"/>
              </a:rPr>
            </a:br>
            <a:r>
              <a:rPr lang="en-US" dirty="0" smtClean="0">
                <a:latin typeface="Arial" charset="0"/>
                <a:ea typeface="ＭＳ Ｐゴシック" pitchFamily="96" charset="-128"/>
              </a:rPr>
              <a:t>Find how you rate at two of the above sites.</a:t>
            </a:r>
          </a:p>
        </p:txBody>
      </p:sp>
    </p:spTree>
    <p:extLst>
      <p:ext uri="{BB962C8B-B14F-4D97-AF65-F5344CB8AC3E}">
        <p14:creationId xmlns:p14="http://schemas.microsoft.com/office/powerpoint/2010/main" val="416042803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458788"/>
            <a:ext cx="8382000" cy="1143000"/>
          </a:xfrm>
          <a:prstGeom prst="rect">
            <a:avLst/>
          </a:prstGeom>
        </p:spPr>
        <p:txBody>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pPr eaLnBrk="1" hangingPunct="1"/>
            <a:r>
              <a:rPr lang="en-US" cap="none" dirty="0" smtClean="0">
                <a:latin typeface="Arial" charset="0"/>
                <a:ea typeface="ＭＳ Ｐゴシック" pitchFamily="96" charset="-128"/>
              </a:rPr>
              <a:t>How can I control the flow?</a:t>
            </a:r>
          </a:p>
        </p:txBody>
      </p:sp>
      <p:sp>
        <p:nvSpPr>
          <p:cNvPr id="3" name="Content Placeholder 2"/>
          <p:cNvSpPr txBox="1">
            <a:spLocks/>
          </p:cNvSpPr>
          <p:nvPr/>
        </p:nvSpPr>
        <p:spPr bwMode="auto">
          <a:xfrm>
            <a:off x="5334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err="1" smtClean="0">
                <a:latin typeface="Arial" charset="0"/>
                <a:ea typeface="ＭＳ Ｐゴシック" pitchFamily="96" charset="-128"/>
              </a:rPr>
              <a:t>Tweetdeck</a:t>
            </a:r>
            <a:r>
              <a:rPr lang="en-US" dirty="0" smtClean="0">
                <a:latin typeface="Arial" charset="0"/>
                <a:ea typeface="ＭＳ Ｐゴシック" pitchFamily="96" charset="-128"/>
              </a:rPr>
              <a:t>!</a:t>
            </a:r>
          </a:p>
          <a:p>
            <a:pPr lvl="1" eaLnBrk="1" hangingPunct="1"/>
            <a:r>
              <a:rPr lang="en-US" dirty="0" smtClean="0">
                <a:latin typeface="Arial" charset="0"/>
                <a:ea typeface="ＭＳ Ｐゴシック" pitchFamily="96" charset="-128"/>
              </a:rPr>
              <a:t>Decide how many columns, what order</a:t>
            </a:r>
          </a:p>
          <a:p>
            <a:pPr lvl="1" eaLnBrk="1" hangingPunct="1"/>
            <a:r>
              <a:rPr lang="en-US" dirty="0" smtClean="0">
                <a:latin typeface="Arial" charset="0"/>
                <a:ea typeface="ＭＳ Ｐゴシック" pitchFamily="96" charset="-128"/>
              </a:rPr>
              <a:t>Change and rearrange at will</a:t>
            </a:r>
            <a:br>
              <a:rPr lang="en-US" dirty="0" smtClean="0">
                <a:latin typeface="Arial" charset="0"/>
                <a:ea typeface="ＭＳ Ｐゴシック" pitchFamily="96" charset="-128"/>
              </a:rPr>
            </a:br>
            <a:endParaRPr lang="en-US" dirty="0" smtClean="0">
              <a:latin typeface="Arial" charset="0"/>
              <a:ea typeface="ＭＳ Ｐゴシック" pitchFamily="96" charset="-128"/>
            </a:endParaRPr>
          </a:p>
          <a:p>
            <a:pPr lvl="1" eaLnBrk="1" hangingPunct="1"/>
            <a:r>
              <a:rPr lang="en-US" dirty="0" smtClean="0">
                <a:latin typeface="Arial" charset="0"/>
                <a:ea typeface="ＭＳ Ｐゴシック" pitchFamily="96" charset="-128"/>
              </a:rPr>
              <a:t>Exercise: Set up </a:t>
            </a:r>
            <a:r>
              <a:rPr lang="en-US" dirty="0" err="1" smtClean="0">
                <a:latin typeface="Arial" charset="0"/>
                <a:ea typeface="ＭＳ Ｐゴシック" pitchFamily="96" charset="-128"/>
              </a:rPr>
              <a:t>Tweetdeck</a:t>
            </a:r>
            <a:r>
              <a:rPr lang="en-US" dirty="0">
                <a:latin typeface="Arial" charset="0"/>
                <a:ea typeface="ＭＳ Ｐゴシック" pitchFamily="96" charset="-128"/>
              </a:rPr>
              <a:t> </a:t>
            </a:r>
            <a:r>
              <a:rPr lang="en-US" dirty="0" smtClean="0">
                <a:latin typeface="Arial" charset="0"/>
                <a:ea typeface="ＭＳ Ｐゴシック" pitchFamily="96" charset="-128"/>
              </a:rPr>
              <a:t>(if you don’t already </a:t>
            </a:r>
            <a:r>
              <a:rPr lang="en-US" dirty="0">
                <a:latin typeface="Arial" charset="0"/>
                <a:ea typeface="ＭＳ Ｐゴシック" pitchFamily="96" charset="-128"/>
              </a:rPr>
              <a:t>use it) here: </a:t>
            </a:r>
            <a:r>
              <a:rPr lang="en-US" dirty="0">
                <a:latin typeface="Arial" charset="0"/>
                <a:ea typeface="ＭＳ Ｐゴシック" pitchFamily="96" charset="-128"/>
                <a:hlinkClick r:id="rId2"/>
              </a:rPr>
              <a:t>http://www.tweetdeck.com</a:t>
            </a:r>
            <a:r>
              <a:rPr lang="en-US" dirty="0" smtClean="0">
                <a:latin typeface="Arial" charset="0"/>
                <a:ea typeface="ＭＳ Ｐゴシック" pitchFamily="96" charset="-128"/>
                <a:hlinkClick r:id="rId2"/>
              </a:rPr>
              <a:t>/</a:t>
            </a:r>
            <a:r>
              <a:rPr lang="en-US" dirty="0" smtClean="0">
                <a:latin typeface="Arial" charset="0"/>
                <a:ea typeface="ＭＳ Ｐゴシック" pitchFamily="96" charset="-128"/>
              </a:rPr>
              <a:t> </a:t>
            </a:r>
            <a:br>
              <a:rPr lang="en-US" dirty="0" smtClean="0">
                <a:latin typeface="Arial" charset="0"/>
                <a:ea typeface="ＭＳ Ｐゴシック" pitchFamily="96" charset="-128"/>
              </a:rPr>
            </a:br>
            <a:r>
              <a:rPr lang="en-US" dirty="0" smtClean="0">
                <a:latin typeface="Arial" charset="0"/>
                <a:ea typeface="ＭＳ Ｐゴシック" pitchFamily="96" charset="-128"/>
              </a:rPr>
              <a:t>OR</a:t>
            </a:r>
          </a:p>
          <a:p>
            <a:pPr lvl="1" eaLnBrk="1" hangingPunct="1"/>
            <a:r>
              <a:rPr lang="en-US" dirty="0" smtClean="0">
                <a:latin typeface="Arial" charset="0"/>
                <a:ea typeface="ＭＳ Ｐゴシック" pitchFamily="96" charset="-128"/>
              </a:rPr>
              <a:t>Add a new column to follow the conference </a:t>
            </a:r>
            <a:r>
              <a:rPr lang="en-US" dirty="0" err="1" smtClean="0">
                <a:latin typeface="Arial" charset="0"/>
                <a:ea typeface="ＭＳ Ｐゴシック" pitchFamily="96" charset="-128"/>
              </a:rPr>
              <a:t>hashtag</a:t>
            </a:r>
            <a:r>
              <a:rPr lang="en-US" dirty="0" smtClean="0">
                <a:latin typeface="Arial" charset="0"/>
                <a:ea typeface="ＭＳ Ｐゴシック" pitchFamily="96" charset="-128"/>
              </a:rPr>
              <a:t> this week. </a:t>
            </a:r>
            <a:endParaRPr lang="en-US" dirty="0">
              <a:latin typeface="Arial" charset="0"/>
              <a:ea typeface="ＭＳ Ｐゴシック" pitchFamily="96"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0775"/>
            <a:ext cx="2971800" cy="70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5853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arm6.static.flickr.com/5305/5886347141_c8ff08383a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355"/>
            <a:ext cx="9138010" cy="49687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69232" y="5106977"/>
            <a:ext cx="2820390" cy="430887"/>
          </a:xfrm>
          <a:prstGeom prst="rect">
            <a:avLst/>
          </a:prstGeom>
        </p:spPr>
        <p:txBody>
          <a:bodyPr wrap="square">
            <a:spAutoFit/>
          </a:bodyPr>
          <a:lstStyle/>
          <a:p>
            <a:pPr algn="r"/>
            <a:r>
              <a:rPr lang="en-US" sz="1050" dirty="0"/>
              <a:t>Google+ Stream Annotated by Ryan </a:t>
            </a:r>
            <a:r>
              <a:rPr lang="en-US" sz="1050" dirty="0" err="1" smtClean="0"/>
              <a:t>Bretag</a:t>
            </a:r>
            <a:endParaRPr lang="en-US" sz="1050" dirty="0" smtClean="0"/>
          </a:p>
          <a:p>
            <a:pPr algn="r"/>
            <a:r>
              <a:rPr lang="en-US" sz="1050" dirty="0">
                <a:hlinkClick r:id="rId4"/>
              </a:rPr>
              <a:t>http://notes.envato.com/tag/google/</a:t>
            </a:r>
            <a:endParaRPr lang="en-US" sz="1050" dirty="0"/>
          </a:p>
        </p:txBody>
      </p:sp>
      <p:sp>
        <p:nvSpPr>
          <p:cNvPr id="6" name="Title 1"/>
          <p:cNvSpPr>
            <a:spLocks noGrp="1"/>
          </p:cNvSpPr>
          <p:nvPr>
            <p:ph type="title"/>
          </p:nvPr>
        </p:nvSpPr>
        <p:spPr bwMode="auto">
          <a:xfrm>
            <a:off x="254253" y="-42544"/>
            <a:ext cx="8382000" cy="714529"/>
          </a:xfrm>
        </p:spPr>
        <p:txBody>
          <a:bodyPr>
            <a:normAutofit/>
          </a:bodyPr>
          <a:lstStyle/>
          <a:p>
            <a:pPr algn="ctr" eaLnBrk="1" hangingPunct="1"/>
            <a:r>
              <a:rPr lang="en-US" sz="3200" cap="none" dirty="0" smtClean="0">
                <a:latin typeface="Arial" charset="0"/>
                <a:ea typeface="ＭＳ Ｐゴシック" pitchFamily="96" charset="-128"/>
              </a:rPr>
              <a:t>The Google+ Ecosystem</a:t>
            </a:r>
          </a:p>
        </p:txBody>
      </p:sp>
      <p:sp>
        <p:nvSpPr>
          <p:cNvPr id="7" name="Content Placeholder 2"/>
          <p:cNvSpPr txBox="1">
            <a:spLocks/>
          </p:cNvSpPr>
          <p:nvPr/>
        </p:nvSpPr>
        <p:spPr bwMode="auto">
          <a:xfrm>
            <a:off x="89242" y="5676402"/>
            <a:ext cx="9054753" cy="65138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925" lvl="1" indent="0" eaLnBrk="1" hangingPunct="1">
              <a:buFont typeface="Wingdings" pitchFamily="96" charset="2"/>
              <a:buNone/>
            </a:pPr>
            <a:r>
              <a:rPr lang="en-US" sz="1800" dirty="0" smtClean="0">
                <a:latin typeface="Arial" charset="0"/>
                <a:ea typeface="ＭＳ Ｐゴシック" pitchFamily="96" charset="-128"/>
              </a:rPr>
              <a:t>Exercise: add your reasons for using (or not) Google+ to the Google Doc here … </a:t>
            </a:r>
          </a:p>
          <a:p>
            <a:pPr marL="288925" lvl="1" indent="0" algn="ctr" eaLnBrk="1" hangingPunct="1">
              <a:buFont typeface="Wingdings" pitchFamily="96" charset="2"/>
              <a:buNone/>
            </a:pPr>
            <a:r>
              <a:rPr lang="en-US" sz="1800" b="1" dirty="0" smtClean="0"/>
              <a:t>http://tinyurl.com/TwitterandG</a:t>
            </a:r>
            <a:r>
              <a:rPr lang="en-US" sz="1800" dirty="0" smtClean="0"/>
              <a:t/>
            </a:r>
            <a:br>
              <a:rPr lang="en-US" sz="1800" dirty="0" smtClean="0"/>
            </a:br>
            <a:endParaRPr lang="en-US" sz="1800" dirty="0" smtClean="0">
              <a:latin typeface="Arial" charset="0"/>
              <a:ea typeface="ＭＳ Ｐゴシック" pitchFamily="96" charset="-128"/>
            </a:endParaRPr>
          </a:p>
        </p:txBody>
      </p:sp>
    </p:spTree>
    <p:extLst>
      <p:ext uri="{BB962C8B-B14F-4D97-AF65-F5344CB8AC3E}">
        <p14:creationId xmlns:p14="http://schemas.microsoft.com/office/powerpoint/2010/main" val="108058757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7508"/>
            <a:ext cx="9144000" cy="403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8" name="Oval 9237"/>
          <p:cNvSpPr/>
          <p:nvPr/>
        </p:nvSpPr>
        <p:spPr>
          <a:xfrm>
            <a:off x="1140031" y="1413149"/>
            <a:ext cx="4073237" cy="665018"/>
          </a:xfrm>
          <a:prstGeom prst="ellipse">
            <a:avLst/>
          </a:prstGeom>
          <a:noFill/>
          <a:ln w="412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40" name="Straight Arrow Connector 9239"/>
          <p:cNvCxnSpPr/>
          <p:nvPr/>
        </p:nvCxnSpPr>
        <p:spPr>
          <a:xfrm flipH="1" flipV="1">
            <a:off x="7956468" y="1876286"/>
            <a:ext cx="47501" cy="617517"/>
          </a:xfrm>
          <a:prstGeom prst="straightConnector1">
            <a:avLst/>
          </a:prstGeom>
          <a:ln w="41275" cap="rnd">
            <a:solidFill>
              <a:srgbClr val="FF0000"/>
            </a:solidFill>
            <a:bevel/>
            <a:headEnd type="oval"/>
            <a:tailEnd type="arrow"/>
          </a:ln>
          <a:effectLst/>
        </p:spPr>
        <p:style>
          <a:lnRef idx="2">
            <a:schemeClr val="accent1"/>
          </a:lnRef>
          <a:fillRef idx="0">
            <a:schemeClr val="accent1"/>
          </a:fillRef>
          <a:effectRef idx="1">
            <a:schemeClr val="accent1"/>
          </a:effectRef>
          <a:fontRef idx="minor">
            <a:schemeClr val="tx1"/>
          </a:fontRef>
        </p:style>
      </p:cxnSp>
      <p:sp>
        <p:nvSpPr>
          <p:cNvPr id="62" name="Title 1"/>
          <p:cNvSpPr>
            <a:spLocks noGrp="1"/>
          </p:cNvSpPr>
          <p:nvPr>
            <p:ph type="title"/>
          </p:nvPr>
        </p:nvSpPr>
        <p:spPr bwMode="auto">
          <a:xfrm>
            <a:off x="254253" y="-42544"/>
            <a:ext cx="8382000" cy="714529"/>
          </a:xfrm>
        </p:spPr>
        <p:txBody>
          <a:bodyPr>
            <a:normAutofit/>
          </a:bodyPr>
          <a:lstStyle/>
          <a:p>
            <a:pPr algn="ctr" eaLnBrk="1" hangingPunct="1"/>
            <a:r>
              <a:rPr lang="en-US" sz="3200" cap="none" dirty="0" smtClean="0">
                <a:latin typeface="Arial" charset="0"/>
                <a:ea typeface="ＭＳ Ｐゴシック" pitchFamily="96" charset="-128"/>
              </a:rPr>
              <a:t>“Search Across Your World”</a:t>
            </a:r>
          </a:p>
        </p:txBody>
      </p:sp>
      <p:sp>
        <p:nvSpPr>
          <p:cNvPr id="63" name="Content Placeholder 2"/>
          <p:cNvSpPr txBox="1">
            <a:spLocks/>
          </p:cNvSpPr>
          <p:nvPr/>
        </p:nvSpPr>
        <p:spPr bwMode="auto">
          <a:xfrm>
            <a:off x="1588414" y="5001791"/>
            <a:ext cx="5967172" cy="130277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925" lvl="1" indent="0" eaLnBrk="1" hangingPunct="1">
              <a:buNone/>
            </a:pPr>
            <a:r>
              <a:rPr lang="en-US" dirty="0" smtClean="0">
                <a:latin typeface="Arial" charset="0"/>
                <a:ea typeface="ＭＳ Ｐゴシック" pitchFamily="96" charset="-128"/>
              </a:rPr>
              <a:t>Exercise: </a:t>
            </a:r>
            <a:r>
              <a:rPr lang="en-US" dirty="0">
                <a:latin typeface="Arial" charset="0"/>
                <a:ea typeface="ＭＳ Ｐゴシック" pitchFamily="96" charset="-128"/>
              </a:rPr>
              <a:t>Conduct same search </a:t>
            </a:r>
            <a:r>
              <a:rPr lang="en-US" dirty="0" smtClean="0">
                <a:latin typeface="Arial" charset="0"/>
                <a:ea typeface="ＭＳ Ｐゴシック" pitchFamily="96" charset="-128"/>
              </a:rPr>
              <a:t>while</a:t>
            </a:r>
          </a:p>
          <a:p>
            <a:pPr marL="1027113" lvl="4" indent="-231775" eaLnBrk="1" hangingPunct="1">
              <a:spcBef>
                <a:spcPts val="0"/>
              </a:spcBef>
              <a:buClrTx/>
              <a:buFont typeface="+mj-lt"/>
              <a:buAutoNum type="arabicPeriod"/>
            </a:pPr>
            <a:r>
              <a:rPr lang="en-US" sz="1800" b="1" dirty="0" smtClean="0">
                <a:latin typeface="Arial" charset="0"/>
                <a:ea typeface="ＭＳ Ｐゴシック" pitchFamily="96" charset="-128"/>
              </a:rPr>
              <a:t>Logged out of Google+</a:t>
            </a:r>
          </a:p>
          <a:p>
            <a:pPr marL="1027113" lvl="4" indent="-231775" eaLnBrk="1" hangingPunct="1">
              <a:spcBef>
                <a:spcPts val="0"/>
              </a:spcBef>
              <a:buClrTx/>
              <a:buFont typeface="+mj-lt"/>
              <a:buAutoNum type="arabicPeriod"/>
            </a:pPr>
            <a:r>
              <a:rPr lang="en-US" sz="1800" b="1" dirty="0" smtClean="0">
                <a:latin typeface="Arial" charset="0"/>
                <a:ea typeface="ＭＳ Ｐゴシック" pitchFamily="96" charset="-128"/>
              </a:rPr>
              <a:t>Logged in</a:t>
            </a:r>
          </a:p>
          <a:p>
            <a:pPr marL="1027113" lvl="4" indent="-231775" eaLnBrk="1" hangingPunct="1">
              <a:spcBef>
                <a:spcPts val="0"/>
              </a:spcBef>
              <a:buClrTx/>
              <a:buFont typeface="+mj-lt"/>
              <a:buAutoNum type="arabicPeriod"/>
            </a:pPr>
            <a:r>
              <a:rPr lang="en-US" sz="1800" b="1" dirty="0" smtClean="0">
                <a:latin typeface="Arial" charset="0"/>
                <a:ea typeface="ＭＳ Ｐゴシック" pitchFamily="96" charset="-128"/>
              </a:rPr>
              <a:t>Show and then hide personal results</a:t>
            </a:r>
          </a:p>
        </p:txBody>
      </p:sp>
      <p:cxnSp>
        <p:nvCxnSpPr>
          <p:cNvPr id="64" name="Straight Arrow Connector 63"/>
          <p:cNvCxnSpPr/>
          <p:nvPr/>
        </p:nvCxnSpPr>
        <p:spPr>
          <a:xfrm flipH="1">
            <a:off x="1248573" y="441212"/>
            <a:ext cx="473350" cy="366296"/>
          </a:xfrm>
          <a:prstGeom prst="straightConnector1">
            <a:avLst/>
          </a:prstGeom>
          <a:ln w="41275" cap="rnd">
            <a:solidFill>
              <a:srgbClr val="FF0000"/>
            </a:solidFill>
            <a:bevel/>
            <a:headEnd type="oval"/>
            <a:tailEnd type="arrow"/>
          </a:ln>
          <a:effectLst/>
        </p:spPr>
        <p:style>
          <a:lnRef idx="2">
            <a:schemeClr val="accent1"/>
          </a:lnRef>
          <a:fillRef idx="0">
            <a:schemeClr val="accent1"/>
          </a:fillRef>
          <a:effectRef idx="1">
            <a:schemeClr val="accent1"/>
          </a:effectRef>
          <a:fontRef idx="minor">
            <a:schemeClr val="tx1"/>
          </a:fontRef>
        </p:style>
      </p:cxnSp>
      <p:sp>
        <p:nvSpPr>
          <p:cNvPr id="9242" name="TextBox 9241"/>
          <p:cNvSpPr txBox="1"/>
          <p:nvPr/>
        </p:nvSpPr>
        <p:spPr>
          <a:xfrm>
            <a:off x="7350826" y="2565414"/>
            <a:ext cx="1721922" cy="523220"/>
          </a:xfrm>
          <a:prstGeom prst="rect">
            <a:avLst/>
          </a:prstGeom>
          <a:noFill/>
        </p:spPr>
        <p:txBody>
          <a:bodyPr wrap="square" rtlCol="0">
            <a:spAutoFit/>
          </a:bodyPr>
          <a:lstStyle/>
          <a:p>
            <a:r>
              <a:rPr lang="en-US" sz="1400" b="1" dirty="0" smtClean="0">
                <a:solidFill>
                  <a:srgbClr val="FF0000"/>
                </a:solidFill>
              </a:rPr>
              <a:t>Show or hide personal results</a:t>
            </a:r>
            <a:endParaRPr lang="en-US" sz="1400" b="1" dirty="0">
              <a:solidFill>
                <a:srgbClr val="FF0000"/>
              </a:solidFill>
            </a:endParaRPr>
          </a:p>
        </p:txBody>
      </p:sp>
    </p:spTree>
    <p:extLst>
      <p:ext uri="{BB962C8B-B14F-4D97-AF65-F5344CB8AC3E}">
        <p14:creationId xmlns:p14="http://schemas.microsoft.com/office/powerpoint/2010/main" val="50654005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bwMode="auto">
          <a:xfrm>
            <a:off x="381000" y="31276"/>
            <a:ext cx="8382000" cy="562490"/>
          </a:xfrm>
        </p:spPr>
        <p:txBody>
          <a:bodyPr>
            <a:noAutofit/>
          </a:bodyPr>
          <a:lstStyle/>
          <a:p>
            <a:pPr algn="ctr" eaLnBrk="1" hangingPunct="1"/>
            <a:r>
              <a:rPr lang="en-US" sz="3200" cap="none" dirty="0" smtClean="0">
                <a:latin typeface="Arial" charset="0"/>
                <a:ea typeface="ＭＳ Ｐゴシック" pitchFamily="96" charset="-128"/>
              </a:rPr>
              <a:t>Ways to Control Your Stream</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8497"/>
            <a:ext cx="9209313" cy="450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3750" y="1603514"/>
            <a:ext cx="1371600" cy="640080"/>
          </a:xfrm>
          <a:prstGeom prst="rect">
            <a:avLst/>
          </a:prstGeom>
          <a:noFill/>
          <a:ln w="38100">
            <a:solidFill>
              <a:srgbClr val="FF0000"/>
            </a:solidFill>
          </a:ln>
        </p:spPr>
        <p:txBody>
          <a:bodyPr wrap="square" rtlCol="0">
            <a:spAutoFit/>
          </a:bodyPr>
          <a:lstStyle/>
          <a:p>
            <a:r>
              <a:rPr lang="en-US" sz="1200" b="1" dirty="0" smtClean="0">
                <a:solidFill>
                  <a:srgbClr val="FF0000"/>
                </a:solidFill>
              </a:rPr>
              <a:t>Add other social media streams</a:t>
            </a:r>
            <a:endParaRPr lang="en-US" sz="1200" b="1" dirty="0">
              <a:solidFill>
                <a:srgbClr val="FF0000"/>
              </a:solidFill>
            </a:endParaRPr>
          </a:p>
        </p:txBody>
      </p:sp>
      <p:cxnSp>
        <p:nvCxnSpPr>
          <p:cNvPr id="18" name="Straight Arrow Connector 17"/>
          <p:cNvCxnSpPr/>
          <p:nvPr/>
        </p:nvCxnSpPr>
        <p:spPr>
          <a:xfrm flipV="1">
            <a:off x="914400" y="1294754"/>
            <a:ext cx="712519" cy="229246"/>
          </a:xfrm>
          <a:prstGeom prst="straightConnector1">
            <a:avLst/>
          </a:prstGeom>
          <a:ln w="41275" cap="rnd">
            <a:solidFill>
              <a:srgbClr val="FF0000"/>
            </a:solidFill>
            <a:bevel/>
            <a:headEnd type="ova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3750" y="3019182"/>
            <a:ext cx="1371600" cy="461665"/>
          </a:xfrm>
          <a:prstGeom prst="rect">
            <a:avLst/>
          </a:prstGeom>
          <a:noFill/>
          <a:ln w="38100">
            <a:solidFill>
              <a:srgbClr val="FF0000"/>
            </a:solidFill>
          </a:ln>
        </p:spPr>
        <p:txBody>
          <a:bodyPr wrap="square" rtlCol="0">
            <a:spAutoFit/>
          </a:bodyPr>
          <a:lstStyle>
            <a:defPPr>
              <a:defRPr lang="en-US"/>
            </a:defPPr>
            <a:lvl1pPr>
              <a:defRPr sz="1200" b="1">
                <a:solidFill>
                  <a:srgbClr val="FF0000"/>
                </a:solidFill>
              </a:defRPr>
            </a:lvl1pPr>
          </a:lstStyle>
          <a:p>
            <a:r>
              <a:rPr lang="en-US" dirty="0"/>
              <a:t>Find people and make circles</a:t>
            </a:r>
          </a:p>
        </p:txBody>
      </p:sp>
      <p:cxnSp>
        <p:nvCxnSpPr>
          <p:cNvPr id="21" name="Straight Arrow Connector 20"/>
          <p:cNvCxnSpPr/>
          <p:nvPr/>
        </p:nvCxnSpPr>
        <p:spPr>
          <a:xfrm flipV="1">
            <a:off x="498764" y="2616294"/>
            <a:ext cx="1104405" cy="308760"/>
          </a:xfrm>
          <a:prstGeom prst="straightConnector1">
            <a:avLst/>
          </a:prstGeom>
          <a:ln w="41275" cap="rnd">
            <a:solidFill>
              <a:srgbClr val="FF0000"/>
            </a:solidFill>
            <a:bevel/>
            <a:headEnd type="ova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98764" y="1211283"/>
            <a:ext cx="2410691" cy="1713772"/>
          </a:xfrm>
          <a:prstGeom prst="straightConnector1">
            <a:avLst/>
          </a:prstGeom>
          <a:ln w="41275" cap="rnd">
            <a:solidFill>
              <a:srgbClr val="FF0000"/>
            </a:solidFill>
            <a:bevel/>
            <a:headEnd type="oval"/>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377048" y="1926128"/>
            <a:ext cx="1371600" cy="461665"/>
          </a:xfrm>
          <a:prstGeom prst="rect">
            <a:avLst/>
          </a:prstGeom>
          <a:noFill/>
          <a:ln w="38100">
            <a:solidFill>
              <a:srgbClr val="FF0000"/>
            </a:solidFill>
          </a:ln>
        </p:spPr>
        <p:txBody>
          <a:bodyPr wrap="square" rtlCol="0">
            <a:spAutoFit/>
          </a:bodyPr>
          <a:lstStyle>
            <a:defPPr>
              <a:defRPr lang="en-US"/>
            </a:defPPr>
            <a:lvl1pPr>
              <a:defRPr sz="1200" b="1">
                <a:solidFill>
                  <a:srgbClr val="FF0000"/>
                </a:solidFill>
              </a:defRPr>
            </a:lvl1pPr>
          </a:lstStyle>
          <a:p>
            <a:r>
              <a:rPr lang="en-US" dirty="0"/>
              <a:t>Saved searches and Sparks </a:t>
            </a:r>
          </a:p>
        </p:txBody>
      </p:sp>
      <p:cxnSp>
        <p:nvCxnSpPr>
          <p:cNvPr id="26" name="Straight Arrow Connector 25"/>
          <p:cNvCxnSpPr/>
          <p:nvPr/>
        </p:nvCxnSpPr>
        <p:spPr>
          <a:xfrm flipH="1">
            <a:off x="2280062" y="2118123"/>
            <a:ext cx="1939637" cy="1396973"/>
          </a:xfrm>
          <a:prstGeom prst="straightConnector1">
            <a:avLst/>
          </a:prstGeom>
          <a:ln w="41275" cap="rnd">
            <a:solidFill>
              <a:srgbClr val="FF0000"/>
            </a:solidFill>
            <a:bevel/>
            <a:headEnd type="ova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3562597" y="1211283"/>
            <a:ext cx="639290" cy="888634"/>
          </a:xfrm>
          <a:prstGeom prst="straightConnector1">
            <a:avLst/>
          </a:prstGeom>
          <a:ln w="41275" cap="rnd">
            <a:solidFill>
              <a:srgbClr val="FF0000"/>
            </a:solidFill>
            <a:bevel/>
            <a:headEnd type="ova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308764" y="4262130"/>
            <a:ext cx="1213262" cy="461665"/>
          </a:xfrm>
          <a:prstGeom prst="rect">
            <a:avLst/>
          </a:prstGeom>
          <a:noFill/>
          <a:ln w="38100">
            <a:solidFill>
              <a:srgbClr val="FF0000"/>
            </a:solidFill>
          </a:ln>
        </p:spPr>
        <p:txBody>
          <a:bodyPr wrap="square" rtlCol="0">
            <a:spAutoFit/>
          </a:bodyPr>
          <a:lstStyle>
            <a:defPPr>
              <a:defRPr lang="en-US"/>
            </a:defPPr>
            <a:lvl1pPr>
              <a:defRPr sz="1200" b="1">
                <a:solidFill>
                  <a:srgbClr val="FF0000"/>
                </a:solidFill>
              </a:defRPr>
            </a:lvl1pPr>
          </a:lstStyle>
          <a:p>
            <a:r>
              <a:rPr lang="en-US" dirty="0"/>
              <a:t>Curate/Share </a:t>
            </a:r>
          </a:p>
          <a:p>
            <a:r>
              <a:rPr lang="en-US" dirty="0"/>
              <a:t>with +1</a:t>
            </a:r>
          </a:p>
        </p:txBody>
      </p:sp>
      <p:cxnSp>
        <p:nvCxnSpPr>
          <p:cNvPr id="33" name="Straight Arrow Connector 32"/>
          <p:cNvCxnSpPr/>
          <p:nvPr/>
        </p:nvCxnSpPr>
        <p:spPr>
          <a:xfrm flipH="1" flipV="1">
            <a:off x="3443844" y="4173801"/>
            <a:ext cx="775855" cy="157704"/>
          </a:xfrm>
          <a:prstGeom prst="straightConnector1">
            <a:avLst/>
          </a:prstGeom>
          <a:ln w="41275" cap="rnd">
            <a:solidFill>
              <a:srgbClr val="FF0000"/>
            </a:solidFill>
            <a:bevel/>
            <a:headEnd type="ova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111641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5027</TotalTime>
  <Words>894</Words>
  <Application>Microsoft Office PowerPoint</Application>
  <PresentationFormat>On-screen Show (4:3)</PresentationFormat>
  <Paragraphs>146</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Experience IT   Using Twitter and Google+  to Control Your Social Media Stream</vt:lpstr>
      <vt:lpstr>Why Use Twitter?</vt:lpstr>
      <vt:lpstr># - What and Why?</vt:lpstr>
      <vt:lpstr>Who should I follow?</vt:lpstr>
      <vt:lpstr>How’m I doing in Twitterland?</vt:lpstr>
      <vt:lpstr>PowerPoint Presentation</vt:lpstr>
      <vt:lpstr>The Google+ Ecosystem</vt:lpstr>
      <vt:lpstr>“Search Across Your World”</vt:lpstr>
      <vt:lpstr>Ways to Control Your Stream</vt:lpstr>
      <vt:lpstr>Add Twitter and/or Facebook</vt:lpstr>
      <vt:lpstr>Google+ Circles</vt:lpstr>
      <vt:lpstr>Google+ Sparks, Saved Searches, and +1s</vt:lpstr>
      <vt:lpstr>Google+ Sparks, Saved Searches, and +1s</vt:lpstr>
      <vt:lpstr>More Cool G+ Features</vt:lpstr>
    </vt:vector>
  </TitlesOfParts>
  <Company>brain bolts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ssmith</cp:lastModifiedBy>
  <cp:revision>74</cp:revision>
  <dcterms:created xsi:type="dcterms:W3CDTF">2009-07-28T17:41:50Z</dcterms:created>
  <dcterms:modified xsi:type="dcterms:W3CDTF">2012-02-22T21:55:28Z</dcterms:modified>
</cp:coreProperties>
</file>