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2" r:id="rId3"/>
    <p:sldId id="258" r:id="rId4"/>
    <p:sldId id="292" r:id="rId5"/>
    <p:sldId id="283" r:id="rId6"/>
    <p:sldId id="284" r:id="rId7"/>
    <p:sldId id="286" r:id="rId8"/>
    <p:sldId id="299" r:id="rId9"/>
    <p:sldId id="285" r:id="rId10"/>
    <p:sldId id="287" r:id="rId11"/>
    <p:sldId id="288" r:id="rId12"/>
    <p:sldId id="289" r:id="rId13"/>
    <p:sldId id="290" r:id="rId14"/>
    <p:sldId id="291" r:id="rId15"/>
    <p:sldId id="293" r:id="rId16"/>
    <p:sldId id="271" r:id="rId17"/>
    <p:sldId id="294" r:id="rId18"/>
    <p:sldId id="263" r:id="rId19"/>
    <p:sldId id="297" r:id="rId20"/>
    <p:sldId id="259" r:id="rId21"/>
    <p:sldId id="298" r:id="rId22"/>
    <p:sldId id="260" r:id="rId23"/>
    <p:sldId id="270" r:id="rId24"/>
    <p:sldId id="264" r:id="rId25"/>
    <p:sldId id="266" r:id="rId26"/>
    <p:sldId id="272" r:id="rId27"/>
    <p:sldId id="265" r:id="rId28"/>
    <p:sldId id="273" r:id="rId29"/>
    <p:sldId id="275" r:id="rId30"/>
    <p:sldId id="274" r:id="rId31"/>
    <p:sldId id="267" r:id="rId32"/>
    <p:sldId id="295" r:id="rId33"/>
    <p:sldId id="261" r:id="rId34"/>
    <p:sldId id="278" r:id="rId35"/>
    <p:sldId id="276" r:id="rId36"/>
    <p:sldId id="277" r:id="rId37"/>
    <p:sldId id="281" r:id="rId38"/>
    <p:sldId id="279" r:id="rId39"/>
    <p:sldId id="280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82" d="100"/>
          <a:sy n="82" d="100"/>
        </p:scale>
        <p:origin x="-80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6D766-C421-1F4F-894B-A90C0C16575B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8D45D-FDCE-4A45-B696-184DA8A14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CFCBC-0DDD-465E-B2A6-330675E986AA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E2A0B-D1BA-424C-A371-61F7A116C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1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4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institution, the IT organization and a few words about our own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5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initiates the review?  Chancellor, Senate, Advisory Committee, CIO</a:t>
            </a:r>
          </a:p>
          <a:p>
            <a:r>
              <a:rPr lang="en-US" dirty="0" smtClean="0"/>
              <a:t>Hoped it would set off cycle</a:t>
            </a:r>
            <a:r>
              <a:rPr lang="en-US" baseline="0" dirty="0" smtClean="0"/>
              <a:t> of regular reviews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4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CIO review ensure fact-checking</a:t>
            </a:r>
            <a:r>
              <a:rPr lang="en-US" baseline="0" dirty="0" smtClean="0"/>
              <a:t> and general helpfulness of report findings</a:t>
            </a:r>
          </a:p>
          <a:p>
            <a:r>
              <a:rPr lang="en-US" baseline="0" dirty="0" smtClean="0"/>
              <a:t>Findings/observation/recommendations – clearly differences among these.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8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credit</a:t>
            </a:r>
            <a:r>
              <a:rPr lang="en-US" baseline="0" dirty="0" smtClean="0"/>
              <a:t> for having led the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9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Getting a sense of institutional</a:t>
            </a:r>
            <a:r>
              <a:rPr lang="en-US" baseline="0" dirty="0" smtClean="0"/>
              <a:t> vitality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an effort to reach out and get to know your fellow reviewer.  You may already know them but not in this kind of context.</a:t>
            </a:r>
          </a:p>
          <a:p>
            <a:r>
              <a:rPr lang="en-US" dirty="0" smtClean="0"/>
              <a:t>Look at campus website</a:t>
            </a:r>
          </a:p>
          <a:p>
            <a:r>
              <a:rPr lang="en-US" dirty="0" smtClean="0"/>
              <a:t>Talk to people that you know on that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7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will</a:t>
            </a:r>
            <a:r>
              <a:rPr lang="en-US" baseline="0" dirty="0" smtClean="0"/>
              <a:t> show you have done your homework and that you’re ready to engage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E2A0B-D1BA-424C-A371-61F7A116CC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78A6-F52D-40E0-A634-29776BFB7319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8FF3E-0BAE-47F4-A61A-D63F427CEDA7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72AE8-BFF2-47FF-8C21-3D592C5FED66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53C7-65BC-4BF6-B865-BF2AD801D8BC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D142-7B8F-431F-9996-F3CD5C0D6F41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1563-048C-45A4-91EE-A346766353A8}" type="datetime1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F1DC-FD26-4385-BF54-BC7448539882}" type="datetime1">
              <a:rPr lang="en-US" smtClean="0"/>
              <a:t>2/23/12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D85C-126B-4B38-8D01-C836EE3FC08D}" type="datetime1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CF06-ABCB-491A-8E92-ABE7AC10426F}" type="datetime1">
              <a:rPr lang="en-US" smtClean="0"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AA60-01DF-46F9-9093-CAB60FB30B2F}" type="datetime1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F4CC136-89D4-48E6-87DB-CD771C58F06A}" type="datetime1">
              <a:rPr lang="en-US" smtClean="0"/>
              <a:t>2/23/12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589349-C0EF-4A1E-A767-D2677534DBE0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69D9A6-B5B4-4730-B267-811010F4E9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doyle1@ucsc.edu" TargetMode="External"/><Relationship Id="rId3" Type="http://schemas.openxmlformats.org/officeDocument/2006/relationships/hyperlink" Target="mailto:cmhaska@nps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mhaska@nps.edu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External IT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View From Both Sides: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802868"/>
            <a:ext cx="4061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EDUCAUSE West/Southwest </a:t>
            </a:r>
            <a:r>
              <a:rPr lang="en-US" dirty="0" smtClean="0"/>
              <a:t>Conference</a:t>
            </a:r>
          </a:p>
          <a:p>
            <a:r>
              <a:rPr lang="en-US" dirty="0" smtClean="0"/>
              <a:t>Portland, Oregon</a:t>
            </a:r>
          </a:p>
          <a:p>
            <a:r>
              <a:rPr lang="en-US" dirty="0" smtClean="0"/>
              <a:t>February 23,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6572" y="6096000"/>
            <a:ext cx="439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Christine Haska, Naval Postgraduate School</a:t>
            </a:r>
          </a:p>
          <a:p>
            <a:r>
              <a:rPr lang="en-US" dirty="0" smtClean="0"/>
              <a:t>Mary Doyle, UC Santa Cruz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57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Santa Cruz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5562600" cy="52578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Part of the 10 campus UC system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75 miles south of San Francisco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On the coast – in the redwoods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5 academic divisions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10 residential colleges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Enrollment ~ 16,000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Research extensive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5" descr="ucsc_wood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057400"/>
            <a:ext cx="30861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 Santa Cruz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5638800" cy="5181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ITS was the first administrative unit ever to be reviewed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division was created through an organizational consolidation 6+ </a:t>
            </a:r>
            <a:r>
              <a:rPr lang="en-US" smtClean="0"/>
              <a:t>years ago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Review was requested by the Academic Senate and directed by the Executive Vice Chancellor (EVC)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6" descr="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5511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74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Review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50292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Invited reviewers with cross section of strengths and expertise from research universities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EVC posed a series of questions to focus the review: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How well is ITS aligned with the priorities of the campus?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How well does ITS support the goals of the units it serves?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How effectively does ITS use its resources?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Review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10600" cy="462560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After reviewing self-study and other documentation, review team completed a 1 ½ day site visit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Constituent groups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Open sessions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Exit interview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EVC requested written report within 30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6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Review Outcomes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 related to:</a:t>
            </a:r>
          </a:p>
          <a:p>
            <a:pPr lvl="1"/>
            <a:r>
              <a:rPr lang="en-US" dirty="0" smtClean="0"/>
              <a:t>Strengthening communication</a:t>
            </a:r>
          </a:p>
          <a:p>
            <a:pPr lvl="1"/>
            <a:r>
              <a:rPr lang="en-US" dirty="0" smtClean="0"/>
              <a:t>Clarifying funding model</a:t>
            </a:r>
          </a:p>
          <a:p>
            <a:pPr lvl="1"/>
            <a:r>
              <a:rPr lang="en-US" dirty="0" smtClean="0"/>
              <a:t>Addressing tension between ‘local’ and ‘central’ ITS service providers</a:t>
            </a:r>
          </a:p>
          <a:p>
            <a:pPr lvl="1"/>
            <a:endParaRPr lang="en-US" dirty="0"/>
          </a:p>
          <a:p>
            <a:r>
              <a:rPr lang="en-US" dirty="0" smtClean="0"/>
              <a:t>Information about UCSC ITS Review:</a:t>
            </a:r>
          </a:p>
          <a:p>
            <a:endParaRPr lang="en-US" dirty="0" smtClean="0"/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its.ucsc.edu/planning/external-review.html </a:t>
            </a:r>
            <a:endParaRPr lang="en-US" dirty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8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Introduction and Context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q"/>
            </a:pPr>
            <a:r>
              <a:rPr lang="en-US" b="1" dirty="0"/>
              <a:t>Peer Review in Higher </a:t>
            </a:r>
            <a:r>
              <a:rPr lang="en-US" b="1" dirty="0" smtClean="0"/>
              <a:t>Education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Benefits of Being Reviewed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Value of Serving as a Reviewer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Planning to be Reviewed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From the Reviewers Perspective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Q&amp;A – Share your Best Practices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 in Higher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Peer review is cornerstone of American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higher education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Fundamental for scholarship &amp; research</a:t>
            </a:r>
          </a:p>
          <a:p>
            <a:pPr marL="118872" indent="0">
              <a:spcAft>
                <a:spcPts val="1200"/>
              </a:spcAft>
              <a:buNone/>
            </a:pPr>
            <a:r>
              <a:rPr lang="en-US" dirty="0"/>
              <a:t> </a:t>
            </a:r>
            <a:r>
              <a:rPr lang="en-US" dirty="0" smtClean="0"/>
              <a:t>   publication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Promotion &amp; tenure process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Award of federally funded grants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Academic external reviews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Regional and professional accreditations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2560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Introduction and Context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Peer Review in Higher </a:t>
            </a:r>
            <a:r>
              <a:rPr lang="en-US" dirty="0" smtClean="0"/>
              <a:t>Education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q"/>
            </a:pPr>
            <a:r>
              <a:rPr lang="en-US" b="1" dirty="0" smtClean="0"/>
              <a:t>Benefits of Being Reviewed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Value of Serving as a Reviewer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Planning to be Reviewed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From the Reviewers Perspective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Q&amp;A – Share your Best Practices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</a:t>
            </a:r>
            <a:r>
              <a:rPr lang="en-US" dirty="0"/>
              <a:t>B</a:t>
            </a:r>
            <a:r>
              <a:rPr lang="en-US" dirty="0" smtClean="0"/>
              <a:t>eing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lnSpcReduction="10000"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en-US" dirty="0" smtClean="0"/>
              <a:t>It’s an opportunity to:</a:t>
            </a:r>
          </a:p>
          <a:p>
            <a:pPr>
              <a:spcAft>
                <a:spcPts val="600"/>
              </a:spcAft>
            </a:pPr>
            <a:r>
              <a:rPr lang="en-US" dirty="0"/>
              <a:t>E</a:t>
            </a:r>
            <a:r>
              <a:rPr lang="en-US" dirty="0" smtClean="0"/>
              <a:t>xamine your operation through a self-study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Identify strengths/weaknesses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Identify opportunities/challenges</a:t>
            </a:r>
          </a:p>
          <a:p>
            <a:pPr>
              <a:spcAft>
                <a:spcPts val="1200"/>
              </a:spcAft>
            </a:pPr>
            <a:r>
              <a:rPr lang="en-US" dirty="0"/>
              <a:t>S</a:t>
            </a:r>
            <a:r>
              <a:rPr lang="en-US" dirty="0" smtClean="0"/>
              <a:t>ee your organization through the eyes of others</a:t>
            </a:r>
          </a:p>
          <a:p>
            <a:pPr>
              <a:spcAft>
                <a:spcPts val="1200"/>
              </a:spcAft>
            </a:pPr>
            <a:r>
              <a:rPr lang="en-US" dirty="0"/>
              <a:t>C</a:t>
            </a:r>
            <a:r>
              <a:rPr lang="en-US" dirty="0" smtClean="0"/>
              <a:t>ommunicate about future plans/directions</a:t>
            </a:r>
          </a:p>
          <a:p>
            <a:pPr>
              <a:spcAft>
                <a:spcPts val="1200"/>
              </a:spcAft>
            </a:pPr>
            <a:r>
              <a:rPr lang="en-US" dirty="0"/>
              <a:t>D</a:t>
            </a:r>
            <a:r>
              <a:rPr lang="en-US" dirty="0" smtClean="0"/>
              <a:t>emonstrate accountability to stakeholders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Introduction and Context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Peer Review in Higher </a:t>
            </a:r>
            <a:r>
              <a:rPr lang="en-US" dirty="0" smtClean="0"/>
              <a:t>Education</a:t>
            </a:r>
            <a:endParaRPr lang="en-US" b="1" dirty="0" smtClean="0"/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Benefits of Being Reviewed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b="1" dirty="0" smtClean="0"/>
              <a:t>Value of Serving as a Reviewer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Planning to be Reviewed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From the Reviewers Perspective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Q&amp;A – Share your Best Practices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609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b="1" dirty="0" smtClean="0"/>
              <a:t>Introduction and Context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/>
              <a:t>Peer Review in Higher </a:t>
            </a:r>
            <a:r>
              <a:rPr lang="en-US" dirty="0" smtClean="0"/>
              <a:t>Education</a:t>
            </a:r>
            <a:endParaRPr lang="en-US" b="1" dirty="0" smtClean="0"/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Benefits of Being Reviewed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Value of Serving as a Reviewer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Planning to be Reviewed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From the Reviewers Perspective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Q&amp;A – Share your Best Practices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6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of Serving as a Reviewer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O</a:t>
            </a:r>
            <a:r>
              <a:rPr lang="en-US" dirty="0" smtClean="0"/>
              <a:t>pportunity for an in-depth look at another institution and its IT organization, including resources and strategies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Exposure to challenges faced by other institutions and insight into how they address them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Chance to hone skills in diplomacy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 way to strengthen professional networks</a:t>
            </a:r>
          </a:p>
          <a:p>
            <a:pPr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5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62560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Introduction and Context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Peer Review in Higher </a:t>
            </a:r>
            <a:r>
              <a:rPr lang="en-US" dirty="0" smtClean="0"/>
              <a:t>Education</a:t>
            </a:r>
            <a:endParaRPr lang="en-US" b="1" dirty="0" smtClean="0"/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Benefits of Being Reviewed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Value of Serving as a Reviewer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b="1" dirty="0" smtClean="0"/>
              <a:t>Planning to be Reviewed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From the Reviewers Perspective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Q&amp;A – Share your Best Practices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6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to be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What is the purpose of the review?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Selecting the review team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Gathering documentation for the review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Taking charge of the charge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Site visit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Site visit logistics </a:t>
            </a:r>
          </a:p>
          <a:p>
            <a:pPr>
              <a:spcAft>
                <a:spcPts val="1200"/>
              </a:spcAft>
            </a:pPr>
            <a:r>
              <a:rPr lang="en-US" dirty="0"/>
              <a:t>T</a:t>
            </a:r>
            <a:r>
              <a:rPr lang="en-US" dirty="0" smtClean="0"/>
              <a:t>he review report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Next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9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Purpose of the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New CEO, CIO?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Organizational checkpoint (e.g. five years after reorganization)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Making the case for resources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Responding to constituent concerns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Regular administrative review cycle</a:t>
            </a:r>
          </a:p>
          <a:p>
            <a:pPr marL="457200" lvl="1" indent="0"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4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the Review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How large should the team be?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background and skills should team members possess?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Should team members have experience at an institution similar to yours?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Documentation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1"/>
            <a:ext cx="8610600" cy="51054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Doing a self-study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Surveying constituents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Reviewing a strategic plan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Updating metrics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Reviewing annual reports – including recent accomplishments and near-term goals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Other institutional documents that may be relevant:  accreditation reports, plans, committee reports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Data regarding resources (people, space, equipment, funding)</a:t>
            </a:r>
          </a:p>
          <a:p>
            <a:pPr marL="118872" indent="0">
              <a:spcAft>
                <a:spcPts val="1200"/>
              </a:spcAft>
              <a:buNone/>
            </a:pP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4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Gathering Documentation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Organizational charts &amp; unit descriptions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Funding models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Organizational history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Governance structures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Service level agreements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Departmental publications/websites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Documenting support for institutional mission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Bios of department 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8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Taking Charge of the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19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500" dirty="0" smtClean="0"/>
              <a:t>CIO should lead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Clearly set expectations for deliverable from review team (including how much time reviewers have to produce report)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Get input from stakeholders 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Get endorsement from institutional leadership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Promote visibility of review on campus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CIO should personally invite reviewers and ask one to serve as lead</a:t>
            </a:r>
          </a:p>
          <a:p>
            <a:pPr>
              <a:spcAft>
                <a:spcPts val="600"/>
              </a:spcAft>
            </a:pPr>
            <a:r>
              <a:rPr lang="en-US" sz="2500" dirty="0" smtClean="0"/>
              <a:t>CIO should reach out to reviewers to ensure they are well prepared</a:t>
            </a:r>
          </a:p>
          <a:p>
            <a:pPr>
              <a:spcAft>
                <a:spcPts val="600"/>
              </a:spcAft>
            </a:pPr>
            <a:r>
              <a:rPr lang="en-US" sz="2500" dirty="0"/>
              <a:t>Provide documentation well in advance of </a:t>
            </a:r>
            <a:r>
              <a:rPr lang="en-US" sz="2500" dirty="0" smtClean="0"/>
              <a:t>visit</a:t>
            </a:r>
          </a:p>
          <a:p>
            <a:pPr>
              <a:spcAft>
                <a:spcPts val="600"/>
              </a:spcAft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27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19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Timi</a:t>
            </a:r>
            <a:r>
              <a:rPr lang="en-US" sz="3500" dirty="0" smtClean="0"/>
              <a:t>n</a:t>
            </a:r>
            <a:r>
              <a:rPr lang="en-US" dirty="0" smtClean="0"/>
              <a:t>g of visit – consider institutional calendar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Length </a:t>
            </a:r>
            <a:r>
              <a:rPr lang="en-US" dirty="0"/>
              <a:t>of the visit</a:t>
            </a:r>
            <a:r>
              <a:rPr lang="en-US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Entry and exit meetings </a:t>
            </a:r>
            <a:endParaRPr lang="en-US" dirty="0"/>
          </a:p>
          <a:p>
            <a:r>
              <a:rPr lang="en-US" dirty="0"/>
              <a:t>Meeting with constituent </a:t>
            </a:r>
            <a:r>
              <a:rPr lang="en-US" dirty="0" smtClean="0"/>
              <a:t>groups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Structured or unstructured or mix?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Leave time for reviewer deliberations while     on site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Schedule some social time with CIO department staff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2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0292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Having a point person on campus for taking care of hosting logistics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Arranging </a:t>
            </a:r>
            <a:r>
              <a:rPr lang="en-US" dirty="0" smtClean="0"/>
              <a:t>travel and lodging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Local transportation/parking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Incidentals (notebooks, accompanying team members to campus locations)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Arranging for catered meals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Restaurant reservations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Reimbursement and honoraria</a:t>
            </a:r>
            <a:endParaRPr lang="en-US" dirty="0"/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Introduction</a:t>
            </a:r>
          </a:p>
          <a:p>
            <a:r>
              <a:rPr lang="en-US" dirty="0" smtClean="0"/>
              <a:t>The NPS context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About NPS - 2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planning and logistics - 1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Review results-1</a:t>
            </a:r>
          </a:p>
          <a:p>
            <a:r>
              <a:rPr lang="en-US" dirty="0" smtClean="0"/>
              <a:t>The UCSC context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About UCSC -2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planning and logistics -1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Review results-1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Review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Characteristics of the report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Responsive to the charge and deadline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Easily consumable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Documents the review method/process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Findings/observations/recommendations</a:t>
            </a:r>
          </a:p>
          <a:p>
            <a:r>
              <a:rPr lang="en-US" dirty="0" smtClean="0"/>
              <a:t>CIO should review draft before finalized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Screening for inaccuracies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Reality check on priorities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9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Report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CIO response </a:t>
            </a:r>
            <a:r>
              <a:rPr lang="en-US" dirty="0"/>
              <a:t>in </a:t>
            </a:r>
            <a:r>
              <a:rPr lang="en-US" dirty="0" smtClean="0"/>
              <a:t>writing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dirty="0" smtClean="0"/>
              <a:t>Response from IT governance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Briefing institutional leadership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Circulate report widely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Defining next steps – creating an action plan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Celebrate completion of the review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2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25609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Introduction and Context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/>
              <a:t>Peer Review in Higher Education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Benefits of Being Reviewed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Value of Serving as a Reviewer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en-US" dirty="0" smtClean="0"/>
              <a:t>Planning to be Reviewed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b="1" dirty="0" smtClean="0"/>
              <a:t>From the Reviewers Perspective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q"/>
            </a:pPr>
            <a:r>
              <a:rPr lang="en-US" dirty="0" smtClean="0"/>
              <a:t>Q&amp;A – Share your Best Practices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the Reviewer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Reason for the review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Understanding the organization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Advice to the reviewers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Site Visit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Producing </a:t>
            </a:r>
            <a:r>
              <a:rPr lang="en-US" dirty="0"/>
              <a:t>the </a:t>
            </a:r>
            <a:r>
              <a:rPr lang="en-US" dirty="0" smtClean="0"/>
              <a:t>report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Final steps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9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 for the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Who requested the review?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What </a:t>
            </a:r>
            <a:r>
              <a:rPr lang="en-US" dirty="0"/>
              <a:t>questions ought to be addressed?</a:t>
            </a:r>
          </a:p>
          <a:p>
            <a:pPr>
              <a:spcAft>
                <a:spcPts val="1200"/>
              </a:spcAft>
            </a:pPr>
            <a:r>
              <a:rPr lang="en-US" dirty="0"/>
              <a:t>Is it necessary to expand or focus the charge</a:t>
            </a:r>
            <a:r>
              <a:rPr lang="en-US" dirty="0" smtClean="0"/>
              <a:t>?</a:t>
            </a:r>
          </a:p>
          <a:p>
            <a:pPr>
              <a:spcAft>
                <a:spcPts val="600"/>
              </a:spcAft>
            </a:pPr>
            <a:r>
              <a:rPr lang="en-US" dirty="0"/>
              <a:t>Is there </a:t>
            </a:r>
            <a:r>
              <a:rPr lang="en-US" dirty="0" smtClean="0"/>
              <a:t>an issue driving the </a:t>
            </a:r>
            <a:r>
              <a:rPr lang="en-US" dirty="0"/>
              <a:t>agenda?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Personnel problem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Resource allocation problem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Political case for structural changes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5105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Meeting with institutional leadership</a:t>
            </a:r>
          </a:p>
          <a:p>
            <a:pPr>
              <a:spcAft>
                <a:spcPts val="1200"/>
              </a:spcAft>
            </a:pPr>
            <a:r>
              <a:rPr lang="en-US" dirty="0"/>
              <a:t>Sizing up role of IT in the institution</a:t>
            </a:r>
          </a:p>
          <a:p>
            <a:pPr>
              <a:spcAft>
                <a:spcPts val="1200"/>
              </a:spcAft>
            </a:pPr>
            <a:r>
              <a:rPr lang="en-US" dirty="0"/>
              <a:t>Getting a sense of the resource question (staffing, dollars, space)</a:t>
            </a:r>
          </a:p>
          <a:p>
            <a:pPr>
              <a:spcAft>
                <a:spcPts val="1200"/>
              </a:spcAft>
            </a:pPr>
            <a:r>
              <a:rPr lang="en-US" dirty="0"/>
              <a:t>Understanding governance and its </a:t>
            </a:r>
            <a:r>
              <a:rPr lang="en-US" dirty="0" smtClean="0"/>
              <a:t>effectiveness</a:t>
            </a:r>
          </a:p>
          <a:p>
            <a:pPr>
              <a:spcAft>
                <a:spcPts val="1200"/>
              </a:spcAft>
            </a:pPr>
            <a:r>
              <a:rPr lang="en-US" dirty="0"/>
              <a:t>Evaluating </a:t>
            </a:r>
            <a:r>
              <a:rPr lang="en-US" dirty="0" smtClean="0"/>
              <a:t>IT communication </a:t>
            </a:r>
            <a:r>
              <a:rPr lang="en-US" dirty="0"/>
              <a:t>with the </a:t>
            </a:r>
            <a:r>
              <a:rPr lang="en-US" dirty="0" smtClean="0"/>
              <a:t>campus</a:t>
            </a:r>
          </a:p>
          <a:p>
            <a:pPr>
              <a:spcAft>
                <a:spcPts val="1200"/>
              </a:spcAft>
            </a:pPr>
            <a:r>
              <a:rPr lang="en-US" dirty="0"/>
              <a:t>Is documentation sufficient to understand IT organization</a:t>
            </a:r>
            <a:r>
              <a:rPr lang="en-US" dirty="0" smtClean="0"/>
              <a:t>?</a:t>
            </a:r>
          </a:p>
          <a:p>
            <a:pPr>
              <a:spcAft>
                <a:spcPts val="1200"/>
              </a:spcAft>
            </a:pPr>
            <a:r>
              <a:rPr lang="en-US" dirty="0"/>
              <a:t>Selecting individuals/groups with whom to meet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to Reviewers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700"/>
              </a:spcAft>
            </a:pPr>
            <a:r>
              <a:rPr lang="en-US" dirty="0" smtClean="0"/>
              <a:t>Do your homework – come prepared</a:t>
            </a:r>
          </a:p>
          <a:p>
            <a:pPr>
              <a:spcAft>
                <a:spcPts val="700"/>
              </a:spcAft>
            </a:pPr>
            <a:r>
              <a:rPr lang="en-US" dirty="0" smtClean="0"/>
              <a:t>Understand expectations</a:t>
            </a:r>
          </a:p>
          <a:p>
            <a:pPr>
              <a:spcAft>
                <a:spcPts val="700"/>
              </a:spcAft>
            </a:pPr>
            <a:r>
              <a:rPr lang="en-US" dirty="0" smtClean="0"/>
              <a:t>Ask why you were selected as a reviewer</a:t>
            </a:r>
          </a:p>
          <a:p>
            <a:pPr>
              <a:spcAft>
                <a:spcPts val="700"/>
              </a:spcAft>
            </a:pPr>
            <a:r>
              <a:rPr lang="en-US" dirty="0" smtClean="0"/>
              <a:t>Use your personal radar </a:t>
            </a:r>
            <a:r>
              <a:rPr lang="en-US" dirty="0"/>
              <a:t>to sort through </a:t>
            </a:r>
            <a:r>
              <a:rPr lang="en-US" dirty="0" smtClean="0"/>
              <a:t>noise</a:t>
            </a:r>
          </a:p>
          <a:p>
            <a:pPr>
              <a:spcAft>
                <a:spcPts val="700"/>
              </a:spcAft>
            </a:pPr>
            <a:r>
              <a:rPr lang="en-US" dirty="0" smtClean="0"/>
              <a:t>Maintain </a:t>
            </a:r>
            <a:r>
              <a:rPr lang="en-US" dirty="0"/>
              <a:t>appropriate social distance with campus to ensure </a:t>
            </a:r>
            <a:r>
              <a:rPr lang="en-US" dirty="0" smtClean="0"/>
              <a:t>objectivity</a:t>
            </a:r>
            <a:endParaRPr lang="en-US" dirty="0"/>
          </a:p>
          <a:p>
            <a:pPr>
              <a:spcAft>
                <a:spcPts val="700"/>
              </a:spcAft>
            </a:pPr>
            <a:r>
              <a:rPr lang="en-US" dirty="0" smtClean="0"/>
              <a:t>Coalesce </a:t>
            </a:r>
            <a:r>
              <a:rPr lang="en-US" dirty="0"/>
              <a:t>as a review </a:t>
            </a:r>
            <a:r>
              <a:rPr lang="en-US" dirty="0" smtClean="0"/>
              <a:t>team</a:t>
            </a:r>
          </a:p>
          <a:p>
            <a:pPr>
              <a:spcAft>
                <a:spcPts val="700"/>
              </a:spcAft>
            </a:pPr>
            <a:r>
              <a:rPr lang="en-US" dirty="0" smtClean="0"/>
              <a:t>Ask </a:t>
            </a:r>
            <a:r>
              <a:rPr lang="en-US" dirty="0"/>
              <a:t>difficult questions while maintaining a collegial </a:t>
            </a:r>
            <a:r>
              <a:rPr lang="en-US" dirty="0" smtClean="0"/>
              <a:t>demeanor</a:t>
            </a:r>
          </a:p>
          <a:p>
            <a:pPr>
              <a:spcAft>
                <a:spcPts val="700"/>
              </a:spcAft>
            </a:pPr>
            <a:r>
              <a:rPr lang="en-US" dirty="0" smtClean="0"/>
              <a:t>Emphasize listening – not talking</a:t>
            </a:r>
          </a:p>
          <a:p>
            <a:pPr>
              <a:spcAft>
                <a:spcPts val="700"/>
              </a:spcAft>
            </a:pPr>
            <a:r>
              <a:rPr lang="en-US" dirty="0" smtClean="0"/>
              <a:t>Build </a:t>
            </a:r>
            <a:r>
              <a:rPr lang="en-US" dirty="0"/>
              <a:t>a relationship with the CIO</a:t>
            </a:r>
          </a:p>
          <a:p>
            <a:pPr>
              <a:spcAft>
                <a:spcPts val="700"/>
              </a:spcAft>
            </a:pPr>
            <a:endParaRPr lang="en-US" dirty="0"/>
          </a:p>
          <a:p>
            <a:pPr>
              <a:spcAft>
                <a:spcPts val="700"/>
              </a:spcAft>
            </a:pPr>
            <a:endParaRPr lang="en-US" dirty="0"/>
          </a:p>
          <a:p>
            <a:pPr>
              <a:spcAft>
                <a:spcPts val="7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Kick-off meeting – opportunity to hear expectations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Come prepared with questions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On-campus meetings – understand who is in attendance and why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Exit meeting – opportunity to speak frankly with CIO and/or other executives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Chance to frame and clarify issues/themes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Highlight individual accomplishments and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3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the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10600" cy="5105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Agree on major themes/issues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Appropriately use expertise of team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Distribute workload fairly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 plain English – no jargon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Respect deadlines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Clearly differentiate between observations and recommendations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Make specific recommendations – with examples of things that work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625609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Write to the President/Chancellor with thanks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Write to CIO with thanks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Keep in touch regarding outcomes/impact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Make sure your own senior administration knows you have completed 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839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CIOs from research institutions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Mary Doyle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Christine </a:t>
            </a:r>
            <a:r>
              <a:rPr lang="en-US" dirty="0" err="1" smtClean="0"/>
              <a:t>Haska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Experience with both reviewing and being reviewed</a:t>
            </a:r>
          </a:p>
          <a:p>
            <a:r>
              <a:rPr lang="en-US" dirty="0" smtClean="0"/>
              <a:t>Offering perspective from our experiences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Lessons learned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Best Practices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Hoping you will share yours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 – Share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dirty="0" smtClean="0"/>
              <a:t>Dr. Mary Doyle</a:t>
            </a:r>
          </a:p>
          <a:p>
            <a:pPr marL="118872" indent="0">
              <a:buNone/>
            </a:pPr>
            <a:r>
              <a:rPr lang="en-US" dirty="0" smtClean="0"/>
              <a:t>Vice Chancellor Information Technology</a:t>
            </a:r>
          </a:p>
          <a:p>
            <a:pPr marL="118872" indent="0">
              <a:buNone/>
            </a:pPr>
            <a:r>
              <a:rPr lang="en-US" dirty="0" smtClean="0"/>
              <a:t>University of California, Santa Cruz</a:t>
            </a:r>
          </a:p>
          <a:p>
            <a:pPr marL="118872" indent="0">
              <a:buNone/>
            </a:pPr>
            <a:r>
              <a:rPr lang="en-US" dirty="0" smtClean="0">
                <a:hlinkClick r:id="rId2"/>
              </a:rPr>
              <a:t>mdoyle1@ucsc.edu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Dr. Christine Haska</a:t>
            </a:r>
          </a:p>
          <a:p>
            <a:pPr marL="118872" indent="0">
              <a:buNone/>
            </a:pPr>
            <a:r>
              <a:rPr lang="en-US" dirty="0" smtClean="0"/>
              <a:t>Vice President Information Resources/CIO</a:t>
            </a:r>
          </a:p>
          <a:p>
            <a:pPr marL="118872" indent="0">
              <a:buNone/>
            </a:pPr>
            <a:r>
              <a:rPr lang="en-US" dirty="0" smtClean="0"/>
              <a:t>Naval Postgraduate School</a:t>
            </a:r>
          </a:p>
          <a:p>
            <a:pPr marL="118872" indent="0">
              <a:buNone/>
            </a:pPr>
            <a:r>
              <a:rPr lang="en-US" dirty="0" smtClean="0">
                <a:hlinkClick r:id="rId3"/>
              </a:rPr>
              <a:t>cmhaska@nps.edu</a:t>
            </a: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Naval Postgraduate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085" y="1429138"/>
            <a:ext cx="7392915" cy="518150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Located in Monterey, California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Founded in 1909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Graduate institution:  science, engineering, technology, national security affairs, business and public administration, homeland security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Students are military (all services), civilian, international (50 nations)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Research intensive $160 million annually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17873"/>
            <a:ext cx="1674885" cy="52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2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Naval Postgraduate School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75191"/>
            <a:ext cx="6629400" cy="462560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Campus recognized for effective assessment and planning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Longstanding commitment to academic external review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Campus interest in extending reviews to administrative support areas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We volunteered!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1674885" cy="52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4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NPS Review Logistics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3999"/>
            <a:ext cx="7162800" cy="526392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Chose reviewers for professional reputation and personal character attributes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Sent reviewers documents, gave access to data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Proposed a schedule and meetings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Asked for candor in exit meeting and constructive, diplomatic language in written report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" b="17888"/>
          <a:stretch/>
        </p:blipFill>
        <p:spPr>
          <a:xfrm>
            <a:off x="7133253" y="1859902"/>
            <a:ext cx="1752600" cy="1950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:\MyDocs\My Pictures\JDund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r="14682"/>
          <a:stretch/>
        </p:blipFill>
        <p:spPr bwMode="auto">
          <a:xfrm>
            <a:off x="7133253" y="4195147"/>
            <a:ext cx="1752600" cy="177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51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Review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Charge to the reviewers:</a:t>
            </a:r>
          </a:p>
          <a:p>
            <a:pPr lvl="1"/>
            <a:r>
              <a:rPr lang="en-US" dirty="0" smtClean="0"/>
              <a:t>Evaluate planning and priorities and alignment with NPS mission</a:t>
            </a:r>
          </a:p>
          <a:p>
            <a:pPr lvl="1"/>
            <a:r>
              <a:rPr lang="en-US" dirty="0" smtClean="0"/>
              <a:t>Assess quality of department staff, products and outcomes</a:t>
            </a:r>
          </a:p>
          <a:p>
            <a:pPr lvl="1"/>
            <a:r>
              <a:rPr lang="en-US" dirty="0" smtClean="0"/>
              <a:t>Consider resource adequacy and allocation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For more information:  </a:t>
            </a:r>
            <a:r>
              <a:rPr lang="en-US" dirty="0" smtClean="0">
                <a:hlinkClick r:id="rId2"/>
              </a:rPr>
              <a:t>cmhaska@nps.edu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NPS Review </a:t>
            </a:r>
            <a:r>
              <a:rPr lang="en-US" dirty="0"/>
              <a:t>O</a:t>
            </a:r>
            <a:r>
              <a:rPr lang="en-US" dirty="0" smtClean="0"/>
              <a:t>utcomes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7010400" cy="5257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Kudos from the campus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Good advice to increase staffing in selected areas (e.g. </a:t>
            </a:r>
            <a:r>
              <a:rPr lang="en-US" dirty="0" err="1" smtClean="0"/>
              <a:t>cybersecurity</a:t>
            </a:r>
            <a:r>
              <a:rPr lang="en-US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Underscored priority hiring the best talent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Recommended review of grant proposals for IT content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Generated “buzz” on campus and good discussions about thorny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9D9A6-B5B4-4730-B267-811010F4E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810</TotalTime>
  <Words>1813</Words>
  <Application>Microsoft Macintosh PowerPoint</Application>
  <PresentationFormat>On-screen Show (4:3)</PresentationFormat>
  <Paragraphs>361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Module</vt:lpstr>
      <vt:lpstr>The External IT Review</vt:lpstr>
      <vt:lpstr>Overview </vt:lpstr>
      <vt:lpstr>Introduction and Context</vt:lpstr>
      <vt:lpstr>Introduction</vt:lpstr>
      <vt:lpstr>Naval Postgraduate School</vt:lpstr>
      <vt:lpstr>Naval Postgraduate School </vt:lpstr>
      <vt:lpstr>NPS Review Logistics </vt:lpstr>
      <vt:lpstr>NPS Review Logistics</vt:lpstr>
      <vt:lpstr>NPS Review Outcomes  </vt:lpstr>
      <vt:lpstr>UC Santa Cruz</vt:lpstr>
      <vt:lpstr>UC Santa Cruz  </vt:lpstr>
      <vt:lpstr>UCSC Review Logistics</vt:lpstr>
      <vt:lpstr>UCSC Review Logistics</vt:lpstr>
      <vt:lpstr>UCSC Review Outcomes </vt:lpstr>
      <vt:lpstr>Overview </vt:lpstr>
      <vt:lpstr>Peer Review in Higher Education</vt:lpstr>
      <vt:lpstr>Overview </vt:lpstr>
      <vt:lpstr>Benefits of Being Reviewed</vt:lpstr>
      <vt:lpstr>Overview </vt:lpstr>
      <vt:lpstr>Value of Serving as a Reviewer</vt:lpstr>
      <vt:lpstr>Overview </vt:lpstr>
      <vt:lpstr>Planning to be Reviewed</vt:lpstr>
      <vt:lpstr>What is the Purpose of the Review?</vt:lpstr>
      <vt:lpstr>Selecting the Review Team</vt:lpstr>
      <vt:lpstr>Gathering Documentation for Review</vt:lpstr>
      <vt:lpstr>Gathering Documentation for Review</vt:lpstr>
      <vt:lpstr>Taking Charge of the Charge</vt:lpstr>
      <vt:lpstr>Site Visit</vt:lpstr>
      <vt:lpstr>Site Visit Logistics</vt:lpstr>
      <vt:lpstr>The Review Report</vt:lpstr>
      <vt:lpstr>Review Report – next steps</vt:lpstr>
      <vt:lpstr>Overview </vt:lpstr>
      <vt:lpstr>From the Reviewer Perspective</vt:lpstr>
      <vt:lpstr>Reason for the Review</vt:lpstr>
      <vt:lpstr>Understanding the Organization</vt:lpstr>
      <vt:lpstr>Advice to Reviewers</vt:lpstr>
      <vt:lpstr>Site Visit</vt:lpstr>
      <vt:lpstr>Producing the Report</vt:lpstr>
      <vt:lpstr>Final Steps  </vt:lpstr>
      <vt:lpstr>Q&amp;A – Share Best Practices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mdoyle1</dc:creator>
  <cp:lastModifiedBy>Mary Doyle</cp:lastModifiedBy>
  <cp:revision>89</cp:revision>
  <cp:lastPrinted>2012-02-13T18:06:09Z</cp:lastPrinted>
  <dcterms:created xsi:type="dcterms:W3CDTF">2012-01-03T23:00:45Z</dcterms:created>
  <dcterms:modified xsi:type="dcterms:W3CDTF">2012-02-23T17:17:58Z</dcterms:modified>
</cp:coreProperties>
</file>