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4" r:id="rId1"/>
  </p:sldMasterIdLst>
  <p:notesMasterIdLst>
    <p:notesMasterId r:id="rId62"/>
  </p:notesMasterIdLst>
  <p:sldIdLst>
    <p:sldId id="256" r:id="rId2"/>
    <p:sldId id="282" r:id="rId3"/>
    <p:sldId id="364" r:id="rId4"/>
    <p:sldId id="340" r:id="rId5"/>
    <p:sldId id="341" r:id="rId6"/>
    <p:sldId id="342" r:id="rId7"/>
    <p:sldId id="257" r:id="rId8"/>
    <p:sldId id="261" r:id="rId9"/>
    <p:sldId id="258" r:id="rId10"/>
    <p:sldId id="260" r:id="rId11"/>
    <p:sldId id="262" r:id="rId12"/>
    <p:sldId id="334" r:id="rId13"/>
    <p:sldId id="264" r:id="rId14"/>
    <p:sldId id="267" r:id="rId15"/>
    <p:sldId id="338" r:id="rId16"/>
    <p:sldId id="292" r:id="rId17"/>
    <p:sldId id="293" r:id="rId18"/>
    <p:sldId id="288" r:id="rId19"/>
    <p:sldId id="291" r:id="rId20"/>
    <p:sldId id="287" r:id="rId21"/>
    <p:sldId id="265" r:id="rId22"/>
    <p:sldId id="289" r:id="rId23"/>
    <p:sldId id="365" r:id="rId24"/>
    <p:sldId id="275" r:id="rId25"/>
    <p:sldId id="336" r:id="rId26"/>
    <p:sldId id="370" r:id="rId27"/>
    <p:sldId id="371" r:id="rId28"/>
    <p:sldId id="372" r:id="rId29"/>
    <p:sldId id="373" r:id="rId30"/>
    <p:sldId id="37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03" r:id="rId40"/>
    <p:sldId id="294" r:id="rId41"/>
    <p:sldId id="295" r:id="rId42"/>
    <p:sldId id="297" r:id="rId43"/>
    <p:sldId id="298" r:id="rId44"/>
    <p:sldId id="366" r:id="rId45"/>
    <p:sldId id="314" r:id="rId46"/>
    <p:sldId id="311" r:id="rId47"/>
    <p:sldId id="312" r:id="rId48"/>
    <p:sldId id="375" r:id="rId49"/>
    <p:sldId id="376" r:id="rId50"/>
    <p:sldId id="377" r:id="rId51"/>
    <p:sldId id="378" r:id="rId52"/>
    <p:sldId id="304" r:id="rId53"/>
    <p:sldId id="299" r:id="rId54"/>
    <p:sldId id="305" r:id="rId55"/>
    <p:sldId id="349" r:id="rId56"/>
    <p:sldId id="352" r:id="rId57"/>
    <p:sldId id="353" r:id="rId58"/>
    <p:sldId id="306" r:id="rId59"/>
    <p:sldId id="285" r:id="rId60"/>
    <p:sldId id="263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78598" autoAdjust="0"/>
  </p:normalViewPr>
  <p:slideViewPr>
    <p:cSldViewPr snapToGrid="0" snapToObjects="1">
      <p:cViewPr varScale="1">
        <p:scale>
          <a:sx n="71" d="100"/>
          <a:sy n="71" d="100"/>
        </p:scale>
        <p:origin x="-15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B82E0-A510-864A-9258-92D867C391C4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4F5540-4E25-AF4B-B2CB-EC33271130AA}">
      <dgm:prSet phldrT="[Text]"/>
      <dgm:spPr/>
      <dgm:t>
        <a:bodyPr/>
        <a:lstStyle/>
        <a:p>
          <a:r>
            <a:rPr lang="en-US" dirty="0" smtClean="0"/>
            <a:t>2006</a:t>
          </a:r>
        </a:p>
        <a:p>
          <a:r>
            <a:rPr lang="en-US" dirty="0" smtClean="0"/>
            <a:t>The Phones in Their Pockets</a:t>
          </a:r>
        </a:p>
        <a:p>
          <a:r>
            <a:rPr lang="en-US" dirty="0" smtClean="0"/>
            <a:t>(2-3 year adoption horizon)</a:t>
          </a:r>
          <a:endParaRPr lang="en-US" dirty="0"/>
        </a:p>
      </dgm:t>
    </dgm:pt>
    <dgm:pt modelId="{2E132D53-C040-9C4A-A92A-2A371EDF3630}" type="parTrans" cxnId="{026BB958-1755-7041-BE36-EDBABAD398AF}">
      <dgm:prSet/>
      <dgm:spPr/>
      <dgm:t>
        <a:bodyPr/>
        <a:lstStyle/>
        <a:p>
          <a:endParaRPr lang="en-US"/>
        </a:p>
      </dgm:t>
    </dgm:pt>
    <dgm:pt modelId="{0163DB02-C4F9-6040-A84B-3D7017F7E51C}" type="sibTrans" cxnId="{026BB958-1755-7041-BE36-EDBABAD398AF}">
      <dgm:prSet/>
      <dgm:spPr/>
      <dgm:t>
        <a:bodyPr/>
        <a:lstStyle/>
        <a:p>
          <a:endParaRPr lang="en-US"/>
        </a:p>
      </dgm:t>
    </dgm:pt>
    <dgm:pt modelId="{D4B367CF-3FA4-D140-852E-5E5B4D0EF220}">
      <dgm:prSet phldrT="[Text]"/>
      <dgm:spPr/>
      <dgm:t>
        <a:bodyPr/>
        <a:lstStyle/>
        <a:p>
          <a:r>
            <a:rPr lang="en-US" dirty="0" smtClean="0"/>
            <a:t>2007</a:t>
          </a:r>
        </a:p>
        <a:p>
          <a:r>
            <a:rPr lang="en-US" dirty="0" smtClean="0"/>
            <a:t>Mobile Phones</a:t>
          </a:r>
        </a:p>
        <a:p>
          <a:r>
            <a:rPr lang="en-US" dirty="0" smtClean="0"/>
            <a:t>(2-3 year adoption horizon)</a:t>
          </a:r>
          <a:endParaRPr lang="en-US" dirty="0"/>
        </a:p>
      </dgm:t>
    </dgm:pt>
    <dgm:pt modelId="{3A6C2E1E-C72C-034A-9B40-7E7EDE7515F7}" type="parTrans" cxnId="{359D4C38-0F4B-3548-9985-700E7D827A39}">
      <dgm:prSet/>
      <dgm:spPr/>
      <dgm:t>
        <a:bodyPr/>
        <a:lstStyle/>
        <a:p>
          <a:endParaRPr lang="en-US"/>
        </a:p>
      </dgm:t>
    </dgm:pt>
    <dgm:pt modelId="{AD93EAC2-333E-3C41-9ACD-2C6D422ABE68}" type="sibTrans" cxnId="{359D4C38-0F4B-3548-9985-700E7D827A39}">
      <dgm:prSet/>
      <dgm:spPr/>
      <dgm:t>
        <a:bodyPr/>
        <a:lstStyle/>
        <a:p>
          <a:endParaRPr lang="en-US"/>
        </a:p>
      </dgm:t>
    </dgm:pt>
    <dgm:pt modelId="{146802D5-051B-4343-B5F2-50FF3D0658C3}">
      <dgm:prSet phldrT="[Text]"/>
      <dgm:spPr/>
      <dgm:t>
        <a:bodyPr/>
        <a:lstStyle/>
        <a:p>
          <a:r>
            <a:rPr lang="en-US" dirty="0" smtClean="0"/>
            <a:t>2008</a:t>
          </a:r>
        </a:p>
        <a:p>
          <a:r>
            <a:rPr lang="en-US" dirty="0" smtClean="0"/>
            <a:t>Mobile Broadband </a:t>
          </a:r>
        </a:p>
        <a:p>
          <a:r>
            <a:rPr lang="en-US" dirty="0" smtClean="0"/>
            <a:t>(2-3 year adoption horizon)</a:t>
          </a:r>
          <a:endParaRPr lang="en-US" dirty="0"/>
        </a:p>
      </dgm:t>
    </dgm:pt>
    <dgm:pt modelId="{680E91B5-A19D-6642-8F47-0591A9137D85}" type="parTrans" cxnId="{897A7C71-E29B-824E-9E4C-5E870702E705}">
      <dgm:prSet/>
      <dgm:spPr/>
      <dgm:t>
        <a:bodyPr/>
        <a:lstStyle/>
        <a:p>
          <a:endParaRPr lang="en-US"/>
        </a:p>
      </dgm:t>
    </dgm:pt>
    <dgm:pt modelId="{39E30135-4FB4-F04C-A1CB-6D9C7D1DF63C}" type="sibTrans" cxnId="{897A7C71-E29B-824E-9E4C-5E870702E705}">
      <dgm:prSet/>
      <dgm:spPr/>
      <dgm:t>
        <a:bodyPr/>
        <a:lstStyle/>
        <a:p>
          <a:endParaRPr lang="en-US"/>
        </a:p>
      </dgm:t>
    </dgm:pt>
    <dgm:pt modelId="{33197956-BEA1-F943-85D3-C5E0AEA28AE2}" type="pres">
      <dgm:prSet presAssocID="{C37B82E0-A510-864A-9258-92D867C391C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B5C544-4AA2-0749-BE9B-76AE8A786927}" type="pres">
      <dgm:prSet presAssocID="{864F5540-4E25-AF4B-B2CB-EC33271130AA}" presName="composite" presStyleCnt="0"/>
      <dgm:spPr/>
    </dgm:pt>
    <dgm:pt modelId="{74F89C29-12AF-744D-8E20-47A645C0E4F5}" type="pres">
      <dgm:prSet presAssocID="{864F5540-4E25-AF4B-B2CB-EC33271130AA}" presName="LShape" presStyleLbl="alignNode1" presStyleIdx="0" presStyleCnt="5"/>
      <dgm:spPr/>
    </dgm:pt>
    <dgm:pt modelId="{57183972-109F-104D-B2B6-F84BC3F65199}" type="pres">
      <dgm:prSet presAssocID="{864F5540-4E25-AF4B-B2CB-EC33271130A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19808-BB11-E34D-9240-3144FBEF0DB8}" type="pres">
      <dgm:prSet presAssocID="{864F5540-4E25-AF4B-B2CB-EC33271130AA}" presName="Triangle" presStyleLbl="alignNode1" presStyleIdx="1" presStyleCnt="5"/>
      <dgm:spPr/>
    </dgm:pt>
    <dgm:pt modelId="{45F74DE8-A180-7D4B-BC48-97A8914DAE30}" type="pres">
      <dgm:prSet presAssocID="{0163DB02-C4F9-6040-A84B-3D7017F7E51C}" presName="sibTrans" presStyleCnt="0"/>
      <dgm:spPr/>
    </dgm:pt>
    <dgm:pt modelId="{B901E35F-394F-3546-B9F7-5CAAA06481D0}" type="pres">
      <dgm:prSet presAssocID="{0163DB02-C4F9-6040-A84B-3D7017F7E51C}" presName="space" presStyleCnt="0"/>
      <dgm:spPr/>
    </dgm:pt>
    <dgm:pt modelId="{B43AF7A6-8A0F-7049-9429-2316D31C3C87}" type="pres">
      <dgm:prSet presAssocID="{D4B367CF-3FA4-D140-852E-5E5B4D0EF220}" presName="composite" presStyleCnt="0"/>
      <dgm:spPr/>
    </dgm:pt>
    <dgm:pt modelId="{EF230BF5-C8B1-1A45-90E5-79CE883CFF77}" type="pres">
      <dgm:prSet presAssocID="{D4B367CF-3FA4-D140-852E-5E5B4D0EF220}" presName="LShape" presStyleLbl="alignNode1" presStyleIdx="2" presStyleCnt="5"/>
      <dgm:spPr/>
    </dgm:pt>
    <dgm:pt modelId="{F11C5EC1-30F1-E04D-AF56-32336C09D90D}" type="pres">
      <dgm:prSet presAssocID="{D4B367CF-3FA4-D140-852E-5E5B4D0EF22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93481-602A-D44A-BEE4-3657AB2E4C9F}" type="pres">
      <dgm:prSet presAssocID="{D4B367CF-3FA4-D140-852E-5E5B4D0EF220}" presName="Triangle" presStyleLbl="alignNode1" presStyleIdx="3" presStyleCnt="5"/>
      <dgm:spPr/>
    </dgm:pt>
    <dgm:pt modelId="{1F7DC76A-A9E8-6844-A0AB-BCBACC7E265B}" type="pres">
      <dgm:prSet presAssocID="{AD93EAC2-333E-3C41-9ACD-2C6D422ABE68}" presName="sibTrans" presStyleCnt="0"/>
      <dgm:spPr/>
    </dgm:pt>
    <dgm:pt modelId="{53BC4BE3-9E6A-A740-A543-BB7417CFDCCF}" type="pres">
      <dgm:prSet presAssocID="{AD93EAC2-333E-3C41-9ACD-2C6D422ABE68}" presName="space" presStyleCnt="0"/>
      <dgm:spPr/>
    </dgm:pt>
    <dgm:pt modelId="{D5E34923-AC16-284E-9644-3A5A62FEC33C}" type="pres">
      <dgm:prSet presAssocID="{146802D5-051B-4343-B5F2-50FF3D0658C3}" presName="composite" presStyleCnt="0"/>
      <dgm:spPr/>
    </dgm:pt>
    <dgm:pt modelId="{4F7214AA-984F-0D46-BB4B-AC1A2F649BFD}" type="pres">
      <dgm:prSet presAssocID="{146802D5-051B-4343-B5F2-50FF3D0658C3}" presName="LShape" presStyleLbl="alignNode1" presStyleIdx="4" presStyleCnt="5"/>
      <dgm:spPr/>
    </dgm:pt>
    <dgm:pt modelId="{7C69C111-20AA-7E41-A6A9-74BB87876A13}" type="pres">
      <dgm:prSet presAssocID="{146802D5-051B-4343-B5F2-50FF3D0658C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6BB958-1755-7041-BE36-EDBABAD398AF}" srcId="{C37B82E0-A510-864A-9258-92D867C391C4}" destId="{864F5540-4E25-AF4B-B2CB-EC33271130AA}" srcOrd="0" destOrd="0" parTransId="{2E132D53-C040-9C4A-A92A-2A371EDF3630}" sibTransId="{0163DB02-C4F9-6040-A84B-3D7017F7E51C}"/>
    <dgm:cxn modelId="{72BE68A2-6645-DA41-9851-8768623CF8B1}" type="presOf" srcId="{864F5540-4E25-AF4B-B2CB-EC33271130AA}" destId="{57183972-109F-104D-B2B6-F84BC3F65199}" srcOrd="0" destOrd="0" presId="urn:microsoft.com/office/officeart/2009/3/layout/StepUpProcess"/>
    <dgm:cxn modelId="{359D4C38-0F4B-3548-9985-700E7D827A39}" srcId="{C37B82E0-A510-864A-9258-92D867C391C4}" destId="{D4B367CF-3FA4-D140-852E-5E5B4D0EF220}" srcOrd="1" destOrd="0" parTransId="{3A6C2E1E-C72C-034A-9B40-7E7EDE7515F7}" sibTransId="{AD93EAC2-333E-3C41-9ACD-2C6D422ABE68}"/>
    <dgm:cxn modelId="{3766EAE4-1A18-E948-A93C-10A865782854}" type="presOf" srcId="{D4B367CF-3FA4-D140-852E-5E5B4D0EF220}" destId="{F11C5EC1-30F1-E04D-AF56-32336C09D90D}" srcOrd="0" destOrd="0" presId="urn:microsoft.com/office/officeart/2009/3/layout/StepUpProcess"/>
    <dgm:cxn modelId="{70022CBD-5E6B-6B41-B26F-4FAAB863CA24}" type="presOf" srcId="{C37B82E0-A510-864A-9258-92D867C391C4}" destId="{33197956-BEA1-F943-85D3-C5E0AEA28AE2}" srcOrd="0" destOrd="0" presId="urn:microsoft.com/office/officeart/2009/3/layout/StepUpProcess"/>
    <dgm:cxn modelId="{897A7C71-E29B-824E-9E4C-5E870702E705}" srcId="{C37B82E0-A510-864A-9258-92D867C391C4}" destId="{146802D5-051B-4343-B5F2-50FF3D0658C3}" srcOrd="2" destOrd="0" parTransId="{680E91B5-A19D-6642-8F47-0591A9137D85}" sibTransId="{39E30135-4FB4-F04C-A1CB-6D9C7D1DF63C}"/>
    <dgm:cxn modelId="{966825FC-2839-DF4F-BFA1-92367767D129}" type="presOf" srcId="{146802D5-051B-4343-B5F2-50FF3D0658C3}" destId="{7C69C111-20AA-7E41-A6A9-74BB87876A13}" srcOrd="0" destOrd="0" presId="urn:microsoft.com/office/officeart/2009/3/layout/StepUpProcess"/>
    <dgm:cxn modelId="{9E6AB523-ABFC-E946-943A-718BB84B6408}" type="presParOf" srcId="{33197956-BEA1-F943-85D3-C5E0AEA28AE2}" destId="{EAB5C544-4AA2-0749-BE9B-76AE8A786927}" srcOrd="0" destOrd="0" presId="urn:microsoft.com/office/officeart/2009/3/layout/StepUpProcess"/>
    <dgm:cxn modelId="{AE8D513B-ACB3-0146-8E3E-7A94D35A226E}" type="presParOf" srcId="{EAB5C544-4AA2-0749-BE9B-76AE8A786927}" destId="{74F89C29-12AF-744D-8E20-47A645C0E4F5}" srcOrd="0" destOrd="0" presId="urn:microsoft.com/office/officeart/2009/3/layout/StepUpProcess"/>
    <dgm:cxn modelId="{4B954BDD-B085-E040-86D8-19487075C7AF}" type="presParOf" srcId="{EAB5C544-4AA2-0749-BE9B-76AE8A786927}" destId="{57183972-109F-104D-B2B6-F84BC3F65199}" srcOrd="1" destOrd="0" presId="urn:microsoft.com/office/officeart/2009/3/layout/StepUpProcess"/>
    <dgm:cxn modelId="{741CED0B-DCDF-F04C-BE9A-6ECA57B8377A}" type="presParOf" srcId="{EAB5C544-4AA2-0749-BE9B-76AE8A786927}" destId="{55F19808-BB11-E34D-9240-3144FBEF0DB8}" srcOrd="2" destOrd="0" presId="urn:microsoft.com/office/officeart/2009/3/layout/StepUpProcess"/>
    <dgm:cxn modelId="{D8CA5EE8-DE28-7140-B2BE-979D5A6C0355}" type="presParOf" srcId="{33197956-BEA1-F943-85D3-C5E0AEA28AE2}" destId="{45F74DE8-A180-7D4B-BC48-97A8914DAE30}" srcOrd="1" destOrd="0" presId="urn:microsoft.com/office/officeart/2009/3/layout/StepUpProcess"/>
    <dgm:cxn modelId="{8A26A67C-110A-AF4B-8938-5FC905AAAF8A}" type="presParOf" srcId="{45F74DE8-A180-7D4B-BC48-97A8914DAE30}" destId="{B901E35F-394F-3546-B9F7-5CAAA06481D0}" srcOrd="0" destOrd="0" presId="urn:microsoft.com/office/officeart/2009/3/layout/StepUpProcess"/>
    <dgm:cxn modelId="{49FBBE55-D48A-1C48-9123-31E73C3E786B}" type="presParOf" srcId="{33197956-BEA1-F943-85D3-C5E0AEA28AE2}" destId="{B43AF7A6-8A0F-7049-9429-2316D31C3C87}" srcOrd="2" destOrd="0" presId="urn:microsoft.com/office/officeart/2009/3/layout/StepUpProcess"/>
    <dgm:cxn modelId="{A035659D-BA77-1844-B48B-D3312F2E6F30}" type="presParOf" srcId="{B43AF7A6-8A0F-7049-9429-2316D31C3C87}" destId="{EF230BF5-C8B1-1A45-90E5-79CE883CFF77}" srcOrd="0" destOrd="0" presId="urn:microsoft.com/office/officeart/2009/3/layout/StepUpProcess"/>
    <dgm:cxn modelId="{15615156-D438-F844-83BE-6B911FCE887F}" type="presParOf" srcId="{B43AF7A6-8A0F-7049-9429-2316D31C3C87}" destId="{F11C5EC1-30F1-E04D-AF56-32336C09D90D}" srcOrd="1" destOrd="0" presId="urn:microsoft.com/office/officeart/2009/3/layout/StepUpProcess"/>
    <dgm:cxn modelId="{DDF49AC3-6D86-5D4F-A92E-000F377A8B02}" type="presParOf" srcId="{B43AF7A6-8A0F-7049-9429-2316D31C3C87}" destId="{83F93481-602A-D44A-BEE4-3657AB2E4C9F}" srcOrd="2" destOrd="0" presId="urn:microsoft.com/office/officeart/2009/3/layout/StepUpProcess"/>
    <dgm:cxn modelId="{C8651CA6-71A3-594E-B9D6-7731FF53CD63}" type="presParOf" srcId="{33197956-BEA1-F943-85D3-C5E0AEA28AE2}" destId="{1F7DC76A-A9E8-6844-A0AB-BCBACC7E265B}" srcOrd="3" destOrd="0" presId="urn:microsoft.com/office/officeart/2009/3/layout/StepUpProcess"/>
    <dgm:cxn modelId="{C8230E26-583C-1E49-9C6E-74D1AAB2D0B7}" type="presParOf" srcId="{1F7DC76A-A9E8-6844-A0AB-BCBACC7E265B}" destId="{53BC4BE3-9E6A-A740-A543-BB7417CFDCCF}" srcOrd="0" destOrd="0" presId="urn:microsoft.com/office/officeart/2009/3/layout/StepUpProcess"/>
    <dgm:cxn modelId="{E356EF66-3A75-EC41-88CB-995916CC89F3}" type="presParOf" srcId="{33197956-BEA1-F943-85D3-C5E0AEA28AE2}" destId="{D5E34923-AC16-284E-9644-3A5A62FEC33C}" srcOrd="4" destOrd="0" presId="urn:microsoft.com/office/officeart/2009/3/layout/StepUpProcess"/>
    <dgm:cxn modelId="{DBFCDD2F-8422-9A45-A89A-863C2919E10B}" type="presParOf" srcId="{D5E34923-AC16-284E-9644-3A5A62FEC33C}" destId="{4F7214AA-984F-0D46-BB4B-AC1A2F649BFD}" srcOrd="0" destOrd="0" presId="urn:microsoft.com/office/officeart/2009/3/layout/StepUpProcess"/>
    <dgm:cxn modelId="{27EBFCCD-729F-3E44-AF95-AD6A18B6BDCF}" type="presParOf" srcId="{D5E34923-AC16-284E-9644-3A5A62FEC33C}" destId="{7C69C111-20AA-7E41-A6A9-74BB87876A1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377A43-98BA-AF4A-9761-76074396C15A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F5102E-AFA8-C048-B060-9EB1A2FCB18D}">
      <dgm:prSet phldrT="[Text]"/>
      <dgm:spPr/>
      <dgm:t>
        <a:bodyPr/>
        <a:lstStyle/>
        <a:p>
          <a:r>
            <a:rPr lang="en-US" dirty="0" smtClean="0"/>
            <a:t>2009</a:t>
          </a:r>
        </a:p>
        <a:p>
          <a:r>
            <a:rPr lang="en-US" dirty="0" smtClean="0"/>
            <a:t>Mobiles</a:t>
          </a:r>
        </a:p>
        <a:p>
          <a:r>
            <a:rPr lang="en-US" dirty="0" smtClean="0"/>
            <a:t>(1 year or less adoption horizon)</a:t>
          </a:r>
          <a:endParaRPr lang="en-US" dirty="0"/>
        </a:p>
      </dgm:t>
    </dgm:pt>
    <dgm:pt modelId="{F7B0A65C-678E-C94D-B7B1-8D2689DB11DF}" type="parTrans" cxnId="{45F28189-2BE4-034B-A41E-08AE9DD464DE}">
      <dgm:prSet/>
      <dgm:spPr/>
      <dgm:t>
        <a:bodyPr/>
        <a:lstStyle/>
        <a:p>
          <a:endParaRPr lang="en-US"/>
        </a:p>
      </dgm:t>
    </dgm:pt>
    <dgm:pt modelId="{B781E277-80D3-174D-9F08-A1B14769AF03}" type="sibTrans" cxnId="{45F28189-2BE4-034B-A41E-08AE9DD464DE}">
      <dgm:prSet/>
      <dgm:spPr/>
      <dgm:t>
        <a:bodyPr/>
        <a:lstStyle/>
        <a:p>
          <a:endParaRPr lang="en-US"/>
        </a:p>
      </dgm:t>
    </dgm:pt>
    <dgm:pt modelId="{4308FB8D-E160-B64B-9414-D431E7AB8B3F}">
      <dgm:prSet phldrT="[Text]"/>
      <dgm:spPr/>
      <dgm:t>
        <a:bodyPr/>
        <a:lstStyle/>
        <a:p>
          <a:r>
            <a:rPr lang="en-US" dirty="0" smtClean="0"/>
            <a:t>2010</a:t>
          </a:r>
        </a:p>
        <a:p>
          <a:r>
            <a:rPr lang="en-US" dirty="0" smtClean="0"/>
            <a:t>Mobile Computing</a:t>
          </a:r>
        </a:p>
        <a:p>
          <a:r>
            <a:rPr lang="en-US" dirty="0" smtClean="0"/>
            <a:t>(1 year or less adoption horizon)</a:t>
          </a:r>
          <a:endParaRPr lang="en-US" dirty="0"/>
        </a:p>
      </dgm:t>
    </dgm:pt>
    <dgm:pt modelId="{DF787304-A139-5B41-B8A2-67D14B8B135E}" type="parTrans" cxnId="{4F4C506B-09BE-0147-90B6-284FBA8FF5F2}">
      <dgm:prSet/>
      <dgm:spPr/>
      <dgm:t>
        <a:bodyPr/>
        <a:lstStyle/>
        <a:p>
          <a:endParaRPr lang="en-US"/>
        </a:p>
      </dgm:t>
    </dgm:pt>
    <dgm:pt modelId="{21EE9CBE-B739-7E47-BE0F-4B68CF94E067}" type="sibTrans" cxnId="{4F4C506B-09BE-0147-90B6-284FBA8FF5F2}">
      <dgm:prSet/>
      <dgm:spPr/>
      <dgm:t>
        <a:bodyPr/>
        <a:lstStyle/>
        <a:p>
          <a:endParaRPr lang="en-US"/>
        </a:p>
      </dgm:t>
    </dgm:pt>
    <dgm:pt modelId="{A0394CD7-5FE0-B145-A920-64BFAB84C88C}">
      <dgm:prSet phldrT="[Text]"/>
      <dgm:spPr/>
      <dgm:t>
        <a:bodyPr/>
        <a:lstStyle/>
        <a:p>
          <a:r>
            <a:rPr lang="en-US" dirty="0" smtClean="0"/>
            <a:t>2011</a:t>
          </a:r>
        </a:p>
        <a:p>
          <a:r>
            <a:rPr lang="en-US" dirty="0" smtClean="0"/>
            <a:t>Mobiles</a:t>
          </a:r>
        </a:p>
        <a:p>
          <a:r>
            <a:rPr lang="en-US" dirty="0" smtClean="0"/>
            <a:t>(1 year or less adoption horizon)</a:t>
          </a:r>
          <a:endParaRPr lang="en-US" dirty="0"/>
        </a:p>
      </dgm:t>
    </dgm:pt>
    <dgm:pt modelId="{E903A06B-6526-F142-A485-F6DA8027874B}" type="parTrans" cxnId="{9371239E-78CE-174D-8A57-BC40CEBD8692}">
      <dgm:prSet/>
      <dgm:spPr/>
      <dgm:t>
        <a:bodyPr/>
        <a:lstStyle/>
        <a:p>
          <a:endParaRPr lang="en-US"/>
        </a:p>
      </dgm:t>
    </dgm:pt>
    <dgm:pt modelId="{D1511D10-05AB-5342-BA85-D337718759B0}" type="sibTrans" cxnId="{9371239E-78CE-174D-8A57-BC40CEBD8692}">
      <dgm:prSet/>
      <dgm:spPr/>
      <dgm:t>
        <a:bodyPr/>
        <a:lstStyle/>
        <a:p>
          <a:endParaRPr lang="en-US"/>
        </a:p>
      </dgm:t>
    </dgm:pt>
    <dgm:pt modelId="{4EF61EB6-E37E-2042-9ED6-D9715C049A89}" type="pres">
      <dgm:prSet presAssocID="{F3377A43-98BA-AF4A-9761-76074396C15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AD166CE-0F5E-2844-90AB-C51358D35D12}" type="pres">
      <dgm:prSet presAssocID="{D2F5102E-AFA8-C048-B060-9EB1A2FCB18D}" presName="composite" presStyleCnt="0"/>
      <dgm:spPr/>
    </dgm:pt>
    <dgm:pt modelId="{51C90255-591F-0B47-B183-68419BD33A04}" type="pres">
      <dgm:prSet presAssocID="{D2F5102E-AFA8-C048-B060-9EB1A2FCB18D}" presName="LShape" presStyleLbl="alignNode1" presStyleIdx="0" presStyleCnt="5"/>
      <dgm:spPr/>
    </dgm:pt>
    <dgm:pt modelId="{4C5E348A-C8BA-F543-8D59-946E142D82B8}" type="pres">
      <dgm:prSet presAssocID="{D2F5102E-AFA8-C048-B060-9EB1A2FCB18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74439-4768-0F46-B5E8-B103F930630A}" type="pres">
      <dgm:prSet presAssocID="{D2F5102E-AFA8-C048-B060-9EB1A2FCB18D}" presName="Triangle" presStyleLbl="alignNode1" presStyleIdx="1" presStyleCnt="5"/>
      <dgm:spPr/>
    </dgm:pt>
    <dgm:pt modelId="{DC605BA7-1C5E-B04B-8B5B-58FFE99C2E60}" type="pres">
      <dgm:prSet presAssocID="{B781E277-80D3-174D-9F08-A1B14769AF03}" presName="sibTrans" presStyleCnt="0"/>
      <dgm:spPr/>
    </dgm:pt>
    <dgm:pt modelId="{425CB5EF-8D99-6540-B635-A121A74AE1FC}" type="pres">
      <dgm:prSet presAssocID="{B781E277-80D3-174D-9F08-A1B14769AF03}" presName="space" presStyleCnt="0"/>
      <dgm:spPr/>
    </dgm:pt>
    <dgm:pt modelId="{500A79AF-CF85-534F-9921-9DA8A08B4AB5}" type="pres">
      <dgm:prSet presAssocID="{4308FB8D-E160-B64B-9414-D431E7AB8B3F}" presName="composite" presStyleCnt="0"/>
      <dgm:spPr/>
    </dgm:pt>
    <dgm:pt modelId="{FC17AB82-0E8C-C34E-8D97-9ECDC95B4843}" type="pres">
      <dgm:prSet presAssocID="{4308FB8D-E160-B64B-9414-D431E7AB8B3F}" presName="LShape" presStyleLbl="alignNode1" presStyleIdx="2" presStyleCnt="5"/>
      <dgm:spPr/>
    </dgm:pt>
    <dgm:pt modelId="{CEC391B3-EFF2-F349-A36B-3B0219940FA9}" type="pres">
      <dgm:prSet presAssocID="{4308FB8D-E160-B64B-9414-D431E7AB8B3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CBE00-FC69-4C46-B522-4521AA4038F0}" type="pres">
      <dgm:prSet presAssocID="{4308FB8D-E160-B64B-9414-D431E7AB8B3F}" presName="Triangle" presStyleLbl="alignNode1" presStyleIdx="3" presStyleCnt="5"/>
      <dgm:spPr/>
    </dgm:pt>
    <dgm:pt modelId="{32C1CCDE-1C74-4545-82A8-C7BEFA9331BA}" type="pres">
      <dgm:prSet presAssocID="{21EE9CBE-B739-7E47-BE0F-4B68CF94E067}" presName="sibTrans" presStyleCnt="0"/>
      <dgm:spPr/>
    </dgm:pt>
    <dgm:pt modelId="{DA878AD6-71CB-F041-873F-4732FB50DAC3}" type="pres">
      <dgm:prSet presAssocID="{21EE9CBE-B739-7E47-BE0F-4B68CF94E067}" presName="space" presStyleCnt="0"/>
      <dgm:spPr/>
    </dgm:pt>
    <dgm:pt modelId="{C9FA5E41-F0D0-B445-9D8C-D144255FDC83}" type="pres">
      <dgm:prSet presAssocID="{A0394CD7-5FE0-B145-A920-64BFAB84C88C}" presName="composite" presStyleCnt="0"/>
      <dgm:spPr/>
    </dgm:pt>
    <dgm:pt modelId="{74A355CF-CC0A-8045-9830-311BAB5F0230}" type="pres">
      <dgm:prSet presAssocID="{A0394CD7-5FE0-B145-A920-64BFAB84C88C}" presName="LShape" presStyleLbl="alignNode1" presStyleIdx="4" presStyleCnt="5"/>
      <dgm:spPr/>
    </dgm:pt>
    <dgm:pt modelId="{CA8D62CD-41B3-1942-A51E-7FBF171C8D95}" type="pres">
      <dgm:prSet presAssocID="{A0394CD7-5FE0-B145-A920-64BFAB84C88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6C7F3E-64CF-3741-986C-1535DD8494C6}" type="presOf" srcId="{F3377A43-98BA-AF4A-9761-76074396C15A}" destId="{4EF61EB6-E37E-2042-9ED6-D9715C049A89}" srcOrd="0" destOrd="0" presId="urn:microsoft.com/office/officeart/2009/3/layout/StepUpProcess"/>
    <dgm:cxn modelId="{4F4C506B-09BE-0147-90B6-284FBA8FF5F2}" srcId="{F3377A43-98BA-AF4A-9761-76074396C15A}" destId="{4308FB8D-E160-B64B-9414-D431E7AB8B3F}" srcOrd="1" destOrd="0" parTransId="{DF787304-A139-5B41-B8A2-67D14B8B135E}" sibTransId="{21EE9CBE-B739-7E47-BE0F-4B68CF94E067}"/>
    <dgm:cxn modelId="{9371239E-78CE-174D-8A57-BC40CEBD8692}" srcId="{F3377A43-98BA-AF4A-9761-76074396C15A}" destId="{A0394CD7-5FE0-B145-A920-64BFAB84C88C}" srcOrd="2" destOrd="0" parTransId="{E903A06B-6526-F142-A485-F6DA8027874B}" sibTransId="{D1511D10-05AB-5342-BA85-D337718759B0}"/>
    <dgm:cxn modelId="{BD4549E7-27D7-A645-BE90-751B5CE6B9C8}" type="presOf" srcId="{4308FB8D-E160-B64B-9414-D431E7AB8B3F}" destId="{CEC391B3-EFF2-F349-A36B-3B0219940FA9}" srcOrd="0" destOrd="0" presId="urn:microsoft.com/office/officeart/2009/3/layout/StepUpProcess"/>
    <dgm:cxn modelId="{B146FA94-5FF3-E044-8F54-29EE13B86984}" type="presOf" srcId="{A0394CD7-5FE0-B145-A920-64BFAB84C88C}" destId="{CA8D62CD-41B3-1942-A51E-7FBF171C8D95}" srcOrd="0" destOrd="0" presId="urn:microsoft.com/office/officeart/2009/3/layout/StepUpProcess"/>
    <dgm:cxn modelId="{154A80C8-E715-E54F-9E93-0AEC910BFB69}" type="presOf" srcId="{D2F5102E-AFA8-C048-B060-9EB1A2FCB18D}" destId="{4C5E348A-C8BA-F543-8D59-946E142D82B8}" srcOrd="0" destOrd="0" presId="urn:microsoft.com/office/officeart/2009/3/layout/StepUpProcess"/>
    <dgm:cxn modelId="{45F28189-2BE4-034B-A41E-08AE9DD464DE}" srcId="{F3377A43-98BA-AF4A-9761-76074396C15A}" destId="{D2F5102E-AFA8-C048-B060-9EB1A2FCB18D}" srcOrd="0" destOrd="0" parTransId="{F7B0A65C-678E-C94D-B7B1-8D2689DB11DF}" sibTransId="{B781E277-80D3-174D-9F08-A1B14769AF03}"/>
    <dgm:cxn modelId="{ACB19719-2964-3B43-918D-66207D2F4465}" type="presParOf" srcId="{4EF61EB6-E37E-2042-9ED6-D9715C049A89}" destId="{3AD166CE-0F5E-2844-90AB-C51358D35D12}" srcOrd="0" destOrd="0" presId="urn:microsoft.com/office/officeart/2009/3/layout/StepUpProcess"/>
    <dgm:cxn modelId="{75191C86-210E-634C-BF64-9B9E365D0576}" type="presParOf" srcId="{3AD166CE-0F5E-2844-90AB-C51358D35D12}" destId="{51C90255-591F-0B47-B183-68419BD33A04}" srcOrd="0" destOrd="0" presId="urn:microsoft.com/office/officeart/2009/3/layout/StepUpProcess"/>
    <dgm:cxn modelId="{1F4FA7FA-4FA8-3B49-BAD9-E5FDEAA29164}" type="presParOf" srcId="{3AD166CE-0F5E-2844-90AB-C51358D35D12}" destId="{4C5E348A-C8BA-F543-8D59-946E142D82B8}" srcOrd="1" destOrd="0" presId="urn:microsoft.com/office/officeart/2009/3/layout/StepUpProcess"/>
    <dgm:cxn modelId="{5A6C0B73-0034-C24A-BB25-04A1070A405A}" type="presParOf" srcId="{3AD166CE-0F5E-2844-90AB-C51358D35D12}" destId="{56374439-4768-0F46-B5E8-B103F930630A}" srcOrd="2" destOrd="0" presId="urn:microsoft.com/office/officeart/2009/3/layout/StepUpProcess"/>
    <dgm:cxn modelId="{18CF190C-4C91-7346-9D57-72D08D025685}" type="presParOf" srcId="{4EF61EB6-E37E-2042-9ED6-D9715C049A89}" destId="{DC605BA7-1C5E-B04B-8B5B-58FFE99C2E60}" srcOrd="1" destOrd="0" presId="urn:microsoft.com/office/officeart/2009/3/layout/StepUpProcess"/>
    <dgm:cxn modelId="{53FDB9A4-D709-7543-AE3A-EF76CC6E26D4}" type="presParOf" srcId="{DC605BA7-1C5E-B04B-8B5B-58FFE99C2E60}" destId="{425CB5EF-8D99-6540-B635-A121A74AE1FC}" srcOrd="0" destOrd="0" presId="urn:microsoft.com/office/officeart/2009/3/layout/StepUpProcess"/>
    <dgm:cxn modelId="{DA57E726-8275-2B48-9791-F6DAF97A7B84}" type="presParOf" srcId="{4EF61EB6-E37E-2042-9ED6-D9715C049A89}" destId="{500A79AF-CF85-534F-9921-9DA8A08B4AB5}" srcOrd="2" destOrd="0" presId="urn:microsoft.com/office/officeart/2009/3/layout/StepUpProcess"/>
    <dgm:cxn modelId="{89529754-50D1-804B-963D-78DF0655BE54}" type="presParOf" srcId="{500A79AF-CF85-534F-9921-9DA8A08B4AB5}" destId="{FC17AB82-0E8C-C34E-8D97-9ECDC95B4843}" srcOrd="0" destOrd="0" presId="urn:microsoft.com/office/officeart/2009/3/layout/StepUpProcess"/>
    <dgm:cxn modelId="{E31E988B-DED4-E14D-8C5A-4D59E8D72484}" type="presParOf" srcId="{500A79AF-CF85-534F-9921-9DA8A08B4AB5}" destId="{CEC391B3-EFF2-F349-A36B-3B0219940FA9}" srcOrd="1" destOrd="0" presId="urn:microsoft.com/office/officeart/2009/3/layout/StepUpProcess"/>
    <dgm:cxn modelId="{30003F0F-D124-514B-B621-EC4E2231A266}" type="presParOf" srcId="{500A79AF-CF85-534F-9921-9DA8A08B4AB5}" destId="{13DCBE00-FC69-4C46-B522-4521AA4038F0}" srcOrd="2" destOrd="0" presId="urn:microsoft.com/office/officeart/2009/3/layout/StepUpProcess"/>
    <dgm:cxn modelId="{71843CCF-0F73-4C42-B63E-47858E0215BC}" type="presParOf" srcId="{4EF61EB6-E37E-2042-9ED6-D9715C049A89}" destId="{32C1CCDE-1C74-4545-82A8-C7BEFA9331BA}" srcOrd="3" destOrd="0" presId="urn:microsoft.com/office/officeart/2009/3/layout/StepUpProcess"/>
    <dgm:cxn modelId="{C3E617E0-E7B9-AD46-B137-AB6D4789D6BC}" type="presParOf" srcId="{32C1CCDE-1C74-4545-82A8-C7BEFA9331BA}" destId="{DA878AD6-71CB-F041-873F-4732FB50DAC3}" srcOrd="0" destOrd="0" presId="urn:microsoft.com/office/officeart/2009/3/layout/StepUpProcess"/>
    <dgm:cxn modelId="{30296B66-A387-9241-93A5-3F3C298114F9}" type="presParOf" srcId="{4EF61EB6-E37E-2042-9ED6-D9715C049A89}" destId="{C9FA5E41-F0D0-B445-9D8C-D144255FDC83}" srcOrd="4" destOrd="0" presId="urn:microsoft.com/office/officeart/2009/3/layout/StepUpProcess"/>
    <dgm:cxn modelId="{44C0D494-18E9-BF49-BA79-49AB6B5F7158}" type="presParOf" srcId="{C9FA5E41-F0D0-B445-9D8C-D144255FDC83}" destId="{74A355CF-CC0A-8045-9830-311BAB5F0230}" srcOrd="0" destOrd="0" presId="urn:microsoft.com/office/officeart/2009/3/layout/StepUpProcess"/>
    <dgm:cxn modelId="{9BACB19A-9301-8C4D-B41F-AFF6E130F033}" type="presParOf" srcId="{C9FA5E41-F0D0-B445-9D8C-D144255FDC83}" destId="{CA8D62CD-41B3-1942-A51E-7FBF171C8D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94CD7E-0A47-4D03-AEF7-497E6AE6DCA5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6AE6BD-F548-4ABA-88CA-7E44C8C6ACE4}">
      <dgm:prSet phldrT="[Text]" custT="1"/>
      <dgm:spPr/>
      <dgm:t>
        <a:bodyPr/>
        <a:lstStyle/>
        <a:p>
          <a:r>
            <a:rPr lang="en-US" sz="8000" dirty="0" smtClean="0">
              <a:latin typeface="Times New Roman" pitchFamily="18" charset="0"/>
              <a:cs typeface="Times New Roman" pitchFamily="18" charset="0"/>
            </a:rPr>
            <a:t>Q</a:t>
          </a:r>
          <a:endParaRPr lang="en-US" sz="8000" dirty="0">
            <a:latin typeface="Times New Roman" pitchFamily="18" charset="0"/>
            <a:cs typeface="Times New Roman" pitchFamily="18" charset="0"/>
          </a:endParaRPr>
        </a:p>
      </dgm:t>
    </dgm:pt>
    <dgm:pt modelId="{020271B3-EBBD-40B2-B598-BA5055D63887}" type="parTrans" cxnId="{B7E03012-F7D4-444E-BE4C-5B4C7FB847BC}">
      <dgm:prSet/>
      <dgm:spPr/>
      <dgm:t>
        <a:bodyPr/>
        <a:lstStyle/>
        <a:p>
          <a:endParaRPr lang="en-US"/>
        </a:p>
      </dgm:t>
    </dgm:pt>
    <dgm:pt modelId="{33DD5CFB-E1DC-4F3C-B374-CB8038B6807B}" type="sibTrans" cxnId="{B7E03012-F7D4-444E-BE4C-5B4C7FB847BC}">
      <dgm:prSet/>
      <dgm:spPr/>
      <dgm:t>
        <a:bodyPr/>
        <a:lstStyle/>
        <a:p>
          <a:endParaRPr lang="en-US"/>
        </a:p>
      </dgm:t>
    </dgm:pt>
    <dgm:pt modelId="{92CC31FA-EE5D-4FDA-A325-D866030D0C74}">
      <dgm:prSet phldrT="[Text]" custT="1"/>
      <dgm:spPr/>
      <dgm:t>
        <a:bodyPr/>
        <a:lstStyle/>
        <a:p>
          <a:r>
            <a:rPr lang="en-US" sz="8000" dirty="0" smtClean="0">
              <a:latin typeface="Times New Roman" pitchFamily="18" charset="0"/>
              <a:cs typeface="Times New Roman" pitchFamily="18" charset="0"/>
            </a:rPr>
            <a:t>I</a:t>
          </a:r>
          <a:endParaRPr lang="en-US" sz="8000" dirty="0">
            <a:latin typeface="Times New Roman" pitchFamily="18" charset="0"/>
            <a:cs typeface="Times New Roman" pitchFamily="18" charset="0"/>
          </a:endParaRPr>
        </a:p>
      </dgm:t>
    </dgm:pt>
    <dgm:pt modelId="{B8EDCBB7-AAA4-4AC8-ADCD-12E609273C4F}" type="parTrans" cxnId="{ED1E43BA-2372-46AD-85C1-64B1ED4DACBB}">
      <dgm:prSet/>
      <dgm:spPr/>
      <dgm:t>
        <a:bodyPr/>
        <a:lstStyle/>
        <a:p>
          <a:endParaRPr lang="en-US"/>
        </a:p>
      </dgm:t>
    </dgm:pt>
    <dgm:pt modelId="{0ED58F56-6FD2-4D0C-AF4E-16FC5E5B65E7}" type="sibTrans" cxnId="{ED1E43BA-2372-46AD-85C1-64B1ED4DACBB}">
      <dgm:prSet/>
      <dgm:spPr/>
      <dgm:t>
        <a:bodyPr/>
        <a:lstStyle/>
        <a:p>
          <a:endParaRPr lang="en-US"/>
        </a:p>
      </dgm:t>
    </dgm:pt>
    <dgm:pt modelId="{CE513544-05C7-46CF-AD74-E711467BC6C9}">
      <dgm:prSet phldrT="[Text]" custT="1"/>
      <dgm:spPr/>
      <dgm:t>
        <a:bodyPr/>
        <a:lstStyle/>
        <a:p>
          <a:endParaRPr lang="en-US" sz="2400" b="1" dirty="0" smtClean="0">
            <a:solidFill>
              <a:srgbClr val="FFFF00"/>
            </a:solidFill>
          </a:endParaRPr>
        </a:p>
        <a:p>
          <a:r>
            <a:rPr lang="en-US" sz="2800" b="1" dirty="0" smtClean="0">
              <a:solidFill>
                <a:srgbClr val="FFFF00"/>
              </a:solidFill>
            </a:rPr>
            <a:t>Full</a:t>
          </a:r>
        </a:p>
        <a:p>
          <a:r>
            <a:rPr lang="en-US" sz="2800" b="1" dirty="0" smtClean="0">
              <a:solidFill>
                <a:srgbClr val="FFFF00"/>
              </a:solidFill>
            </a:rPr>
            <a:t>Story</a:t>
          </a:r>
          <a:endParaRPr lang="en-US" sz="2800" b="1" dirty="0">
            <a:solidFill>
              <a:srgbClr val="FFFF00"/>
            </a:solidFill>
          </a:endParaRPr>
        </a:p>
      </dgm:t>
    </dgm:pt>
    <dgm:pt modelId="{CFC9CCE7-562F-4FEA-A9C3-32F2ADA8FD7B}" type="parTrans" cxnId="{D6FFEC66-3FB9-4F80-86AC-7003E14F62BF}">
      <dgm:prSet/>
      <dgm:spPr/>
      <dgm:t>
        <a:bodyPr/>
        <a:lstStyle/>
        <a:p>
          <a:endParaRPr lang="en-US"/>
        </a:p>
      </dgm:t>
    </dgm:pt>
    <dgm:pt modelId="{202C99B2-0251-411B-A6B5-039DDCA63387}" type="sibTrans" cxnId="{D6FFEC66-3FB9-4F80-86AC-7003E14F62BF}">
      <dgm:prSet/>
      <dgm:spPr/>
      <dgm:t>
        <a:bodyPr/>
        <a:lstStyle/>
        <a:p>
          <a:endParaRPr lang="en-US"/>
        </a:p>
      </dgm:t>
    </dgm:pt>
    <dgm:pt modelId="{25B442C3-F8CD-42CC-A461-974893B113FC}">
      <dgm:prSet phldrT="[Text]" custT="1"/>
      <dgm:spPr/>
      <dgm:t>
        <a:bodyPr/>
        <a:lstStyle/>
        <a:p>
          <a:r>
            <a:rPr lang="en-US" sz="8000" dirty="0" smtClean="0">
              <a:latin typeface="Times New Roman" pitchFamily="18" charset="0"/>
              <a:cs typeface="Times New Roman" pitchFamily="18" charset="0"/>
            </a:rPr>
            <a:t>O</a:t>
          </a:r>
          <a:endParaRPr lang="en-US" sz="8000" dirty="0">
            <a:latin typeface="Times New Roman" pitchFamily="18" charset="0"/>
            <a:cs typeface="Times New Roman" pitchFamily="18" charset="0"/>
          </a:endParaRPr>
        </a:p>
      </dgm:t>
    </dgm:pt>
    <dgm:pt modelId="{5767DB7C-A638-408E-89A7-305A1C110E78}" type="parTrans" cxnId="{55724D5B-A497-4DD0-98DD-E63EB62409E0}">
      <dgm:prSet/>
      <dgm:spPr/>
      <dgm:t>
        <a:bodyPr/>
        <a:lstStyle/>
        <a:p>
          <a:endParaRPr lang="en-US"/>
        </a:p>
      </dgm:t>
    </dgm:pt>
    <dgm:pt modelId="{BF1C24EF-641F-4275-A5C7-54E03404BB22}" type="sibTrans" cxnId="{55724D5B-A497-4DD0-98DD-E63EB62409E0}">
      <dgm:prSet/>
      <dgm:spPr/>
      <dgm:t>
        <a:bodyPr/>
        <a:lstStyle/>
        <a:p>
          <a:endParaRPr lang="en-US"/>
        </a:p>
      </dgm:t>
    </dgm:pt>
    <dgm:pt modelId="{955EE8AE-B51B-48F1-8EC1-931AC32E483C}" type="pres">
      <dgm:prSet presAssocID="{FD94CD7E-0A47-4D03-AEF7-497E6AE6DCA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5B7810-7387-4ECD-98C6-8498E68CD0F5}" type="pres">
      <dgm:prSet presAssocID="{FD94CD7E-0A47-4D03-AEF7-497E6AE6DCA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2A0A3-CE74-4543-B042-BFD4DDF1F678}" type="pres">
      <dgm:prSet presAssocID="{FD94CD7E-0A47-4D03-AEF7-497E6AE6DCA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EFF2C-A1CB-4AEB-B869-ABA14B5E81C4}" type="pres">
      <dgm:prSet presAssocID="{FD94CD7E-0A47-4D03-AEF7-497E6AE6DCA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49D40-A091-4820-ABB0-7337E8F511DA}" type="pres">
      <dgm:prSet presAssocID="{FD94CD7E-0A47-4D03-AEF7-497E6AE6DCA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580B48-60A3-F34E-8352-983A8902F305}" type="presOf" srcId="{25B442C3-F8CD-42CC-A461-974893B113FC}" destId="{0AE49D40-A091-4820-ABB0-7337E8F511DA}" srcOrd="0" destOrd="0" presId="urn:microsoft.com/office/officeart/2005/8/layout/pyramid4"/>
    <dgm:cxn modelId="{ED1E43BA-2372-46AD-85C1-64B1ED4DACBB}" srcId="{FD94CD7E-0A47-4D03-AEF7-497E6AE6DCA5}" destId="{92CC31FA-EE5D-4FDA-A325-D866030D0C74}" srcOrd="1" destOrd="0" parTransId="{B8EDCBB7-AAA4-4AC8-ADCD-12E609273C4F}" sibTransId="{0ED58F56-6FD2-4D0C-AF4E-16FC5E5B65E7}"/>
    <dgm:cxn modelId="{D6FFEC66-3FB9-4F80-86AC-7003E14F62BF}" srcId="{FD94CD7E-0A47-4D03-AEF7-497E6AE6DCA5}" destId="{CE513544-05C7-46CF-AD74-E711467BC6C9}" srcOrd="2" destOrd="0" parTransId="{CFC9CCE7-562F-4FEA-A9C3-32F2ADA8FD7B}" sibTransId="{202C99B2-0251-411B-A6B5-039DDCA63387}"/>
    <dgm:cxn modelId="{BE243EE5-90F1-9248-9A3C-08F9AA434CAF}" type="presOf" srcId="{FD94CD7E-0A47-4D03-AEF7-497E6AE6DCA5}" destId="{955EE8AE-B51B-48F1-8EC1-931AC32E483C}" srcOrd="0" destOrd="0" presId="urn:microsoft.com/office/officeart/2005/8/layout/pyramid4"/>
    <dgm:cxn modelId="{3E89E573-9D5F-0241-963A-ED9092D5ED88}" type="presOf" srcId="{CE513544-05C7-46CF-AD74-E711467BC6C9}" destId="{E19EFF2C-A1CB-4AEB-B869-ABA14B5E81C4}" srcOrd="0" destOrd="0" presId="urn:microsoft.com/office/officeart/2005/8/layout/pyramid4"/>
    <dgm:cxn modelId="{B7E03012-F7D4-444E-BE4C-5B4C7FB847BC}" srcId="{FD94CD7E-0A47-4D03-AEF7-497E6AE6DCA5}" destId="{996AE6BD-F548-4ABA-88CA-7E44C8C6ACE4}" srcOrd="0" destOrd="0" parTransId="{020271B3-EBBD-40B2-B598-BA5055D63887}" sibTransId="{33DD5CFB-E1DC-4F3C-B374-CB8038B6807B}"/>
    <dgm:cxn modelId="{DED126AC-93D0-F345-896A-EFD56B00C7D6}" type="presOf" srcId="{996AE6BD-F548-4ABA-88CA-7E44C8C6ACE4}" destId="{875B7810-7387-4ECD-98C6-8498E68CD0F5}" srcOrd="0" destOrd="0" presId="urn:microsoft.com/office/officeart/2005/8/layout/pyramid4"/>
    <dgm:cxn modelId="{55724D5B-A497-4DD0-98DD-E63EB62409E0}" srcId="{FD94CD7E-0A47-4D03-AEF7-497E6AE6DCA5}" destId="{25B442C3-F8CD-42CC-A461-974893B113FC}" srcOrd="3" destOrd="0" parTransId="{5767DB7C-A638-408E-89A7-305A1C110E78}" sibTransId="{BF1C24EF-641F-4275-A5C7-54E03404BB22}"/>
    <dgm:cxn modelId="{53F0F4AB-C74F-444F-9E6F-7D872DE215A9}" type="presOf" srcId="{92CC31FA-EE5D-4FDA-A325-D866030D0C74}" destId="{7532A0A3-CE74-4543-B042-BFD4DDF1F678}" srcOrd="0" destOrd="0" presId="urn:microsoft.com/office/officeart/2005/8/layout/pyramid4"/>
    <dgm:cxn modelId="{709474FD-FD4C-0542-9E96-74E32CE5BDC6}" type="presParOf" srcId="{955EE8AE-B51B-48F1-8EC1-931AC32E483C}" destId="{875B7810-7387-4ECD-98C6-8498E68CD0F5}" srcOrd="0" destOrd="0" presId="urn:microsoft.com/office/officeart/2005/8/layout/pyramid4"/>
    <dgm:cxn modelId="{22658F2F-C910-FA41-A2FF-A5FC766C7C10}" type="presParOf" srcId="{955EE8AE-B51B-48F1-8EC1-931AC32E483C}" destId="{7532A0A3-CE74-4543-B042-BFD4DDF1F678}" srcOrd="1" destOrd="0" presId="urn:microsoft.com/office/officeart/2005/8/layout/pyramid4"/>
    <dgm:cxn modelId="{C8FA94C8-88EC-964B-898F-6C32426CE0F9}" type="presParOf" srcId="{955EE8AE-B51B-48F1-8EC1-931AC32E483C}" destId="{E19EFF2C-A1CB-4AEB-B869-ABA14B5E81C4}" srcOrd="2" destOrd="0" presId="urn:microsoft.com/office/officeart/2005/8/layout/pyramid4"/>
    <dgm:cxn modelId="{7B999DE3-F516-544B-8FFE-6E7704AA30D3}" type="presParOf" srcId="{955EE8AE-B51B-48F1-8EC1-931AC32E483C}" destId="{0AE49D40-A091-4820-ABB0-7337E8F511D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AD8E48-C26B-A44E-B174-6998985F1B5F}" type="doc">
      <dgm:prSet loTypeId="urn:microsoft.com/office/officeart/2005/8/layout/matrix2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B08F8D5-1C24-B44B-9A0B-7E02BD217014}">
      <dgm:prSet phldrT="[Text]" custT="1"/>
      <dgm:spPr/>
      <dgm:t>
        <a:bodyPr/>
        <a:lstStyle/>
        <a:p>
          <a:r>
            <a:rPr lang="en-US" sz="2400" dirty="0" smtClean="0"/>
            <a:t>if student enjoyed the learning experience</a:t>
          </a:r>
          <a:endParaRPr lang="en-US" sz="2400" dirty="0"/>
        </a:p>
      </dgm:t>
    </dgm:pt>
    <dgm:pt modelId="{EC9225B3-1E5B-2C4F-B949-3F7A13E6CA55}" type="parTrans" cxnId="{C0CBDB29-1E2F-C742-BFE0-B05F3A2CB6FA}">
      <dgm:prSet/>
      <dgm:spPr/>
      <dgm:t>
        <a:bodyPr/>
        <a:lstStyle/>
        <a:p>
          <a:endParaRPr lang="en-US"/>
        </a:p>
      </dgm:t>
    </dgm:pt>
    <dgm:pt modelId="{2F7D8D58-35EA-C04E-8229-75121EF7587B}" type="sibTrans" cxnId="{C0CBDB29-1E2F-C742-BFE0-B05F3A2CB6FA}">
      <dgm:prSet/>
      <dgm:spPr/>
      <dgm:t>
        <a:bodyPr/>
        <a:lstStyle/>
        <a:p>
          <a:endParaRPr lang="en-US"/>
        </a:p>
      </dgm:t>
    </dgm:pt>
    <dgm:pt modelId="{0C90C13B-0BCE-D548-85F0-8A1433F6D212}">
      <dgm:prSet custT="1"/>
      <dgm:spPr/>
      <dgm:t>
        <a:bodyPr/>
        <a:lstStyle/>
        <a:p>
          <a:r>
            <a:rPr lang="en-US" sz="2400" dirty="0" smtClean="0"/>
            <a:t>how students feel about interacting with fellow learners</a:t>
          </a:r>
        </a:p>
      </dgm:t>
    </dgm:pt>
    <dgm:pt modelId="{C65DECCA-0985-AA44-9881-82548D001CFE}" type="parTrans" cxnId="{F09CDD8B-FB69-4A4F-9A0D-AF08FCD6EE48}">
      <dgm:prSet/>
      <dgm:spPr/>
      <dgm:t>
        <a:bodyPr/>
        <a:lstStyle/>
        <a:p>
          <a:endParaRPr lang="en-US"/>
        </a:p>
      </dgm:t>
    </dgm:pt>
    <dgm:pt modelId="{8EDBAAB9-DD1E-0546-8A81-DC0DE4D90D0F}" type="sibTrans" cxnId="{F09CDD8B-FB69-4A4F-9A0D-AF08FCD6EE48}">
      <dgm:prSet/>
      <dgm:spPr/>
      <dgm:t>
        <a:bodyPr/>
        <a:lstStyle/>
        <a:p>
          <a:endParaRPr lang="en-US"/>
        </a:p>
      </dgm:t>
    </dgm:pt>
    <dgm:pt modelId="{5313764B-8B3F-F04F-A45A-F8AE5C2F3E85}">
      <dgm:prSet custT="1"/>
      <dgm:spPr/>
      <dgm:t>
        <a:bodyPr/>
        <a:lstStyle/>
        <a:p>
          <a:r>
            <a:rPr lang="en-US" sz="2000" dirty="0" smtClean="0"/>
            <a:t>how students felt about their relationship to their instructors in the mobile blended learning environment</a:t>
          </a:r>
        </a:p>
      </dgm:t>
    </dgm:pt>
    <dgm:pt modelId="{9BDA69BD-9F02-F240-8EC3-5A8499F35630}" type="parTrans" cxnId="{74DA527E-8B03-3F4C-8961-D23C19DF7BBA}">
      <dgm:prSet/>
      <dgm:spPr/>
      <dgm:t>
        <a:bodyPr/>
        <a:lstStyle/>
        <a:p>
          <a:endParaRPr lang="en-US"/>
        </a:p>
      </dgm:t>
    </dgm:pt>
    <dgm:pt modelId="{88C2542A-9F1E-EB46-9BC8-D4DC5C05F50C}" type="sibTrans" cxnId="{74DA527E-8B03-3F4C-8961-D23C19DF7BBA}">
      <dgm:prSet/>
      <dgm:spPr/>
      <dgm:t>
        <a:bodyPr/>
        <a:lstStyle/>
        <a:p>
          <a:endParaRPr lang="en-US"/>
        </a:p>
      </dgm:t>
    </dgm:pt>
    <dgm:pt modelId="{8ED94DDC-19F6-8843-8A31-E4D03325B633}">
      <dgm:prSet custT="1"/>
      <dgm:spPr/>
      <dgm:t>
        <a:bodyPr/>
        <a:lstStyle/>
        <a:p>
          <a:r>
            <a:rPr lang="en-US" sz="2400" dirty="0" smtClean="0"/>
            <a:t>mobile blended classroom’s effects on students’ study habits</a:t>
          </a:r>
          <a:endParaRPr lang="en-US" sz="2400" dirty="0"/>
        </a:p>
      </dgm:t>
    </dgm:pt>
    <dgm:pt modelId="{3B0B34CC-1384-3743-8BDF-E3DCAA697B0F}" type="parTrans" cxnId="{762608D6-F3A4-3C4D-BB1F-84BE4B291589}">
      <dgm:prSet/>
      <dgm:spPr/>
      <dgm:t>
        <a:bodyPr/>
        <a:lstStyle/>
        <a:p>
          <a:endParaRPr lang="en-US"/>
        </a:p>
      </dgm:t>
    </dgm:pt>
    <dgm:pt modelId="{319990CA-0291-A94D-9550-20CC4D1838E7}" type="sibTrans" cxnId="{762608D6-F3A4-3C4D-BB1F-84BE4B291589}">
      <dgm:prSet/>
      <dgm:spPr/>
      <dgm:t>
        <a:bodyPr/>
        <a:lstStyle/>
        <a:p>
          <a:endParaRPr lang="en-US"/>
        </a:p>
      </dgm:t>
    </dgm:pt>
    <dgm:pt modelId="{9B4D465E-B200-9544-999A-EFD3C15A8478}" type="pres">
      <dgm:prSet presAssocID="{FCAD8E48-C26B-A44E-B174-6998985F1B5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9F389A-1928-D943-92D2-C92E32406E70}" type="pres">
      <dgm:prSet presAssocID="{FCAD8E48-C26B-A44E-B174-6998985F1B5F}" presName="axisShape" presStyleLbl="bgShp" presStyleIdx="0" presStyleCnt="1" custScaleX="111585"/>
      <dgm:spPr/>
    </dgm:pt>
    <dgm:pt modelId="{71F0B76F-0FF2-8C44-8384-CF67CBA0DC6B}" type="pres">
      <dgm:prSet presAssocID="{FCAD8E48-C26B-A44E-B174-6998985F1B5F}" presName="rect1" presStyleLbl="node1" presStyleIdx="0" presStyleCnt="4" custScaleX="111585" custScaleY="1109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5CB11-4815-AC42-954F-40E238086B7F}" type="pres">
      <dgm:prSet presAssocID="{FCAD8E48-C26B-A44E-B174-6998985F1B5F}" presName="rect2" presStyleLbl="node1" presStyleIdx="1" presStyleCnt="4" custScaleX="111585" custScaleY="1109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42A4A-185A-4047-9171-460CC09BA47E}" type="pres">
      <dgm:prSet presAssocID="{FCAD8E48-C26B-A44E-B174-6998985F1B5F}" presName="rect3" presStyleLbl="node1" presStyleIdx="2" presStyleCnt="4" custScaleX="111585" custScaleY="1109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BF24C-059D-7548-B017-AEE96BED54BF}" type="pres">
      <dgm:prSet presAssocID="{FCAD8E48-C26B-A44E-B174-6998985F1B5F}" presName="rect4" presStyleLbl="node1" presStyleIdx="3" presStyleCnt="4" custScaleX="111585" custScaleY="1109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2608D6-F3A4-3C4D-BB1F-84BE4B291589}" srcId="{FCAD8E48-C26B-A44E-B174-6998985F1B5F}" destId="{8ED94DDC-19F6-8843-8A31-E4D03325B633}" srcOrd="3" destOrd="0" parTransId="{3B0B34CC-1384-3743-8BDF-E3DCAA697B0F}" sibTransId="{319990CA-0291-A94D-9550-20CC4D1838E7}"/>
    <dgm:cxn modelId="{8BAD55B2-56F2-294E-8B7B-92FBF76F32BA}" type="presOf" srcId="{0C90C13B-0BCE-D548-85F0-8A1433F6D212}" destId="{49B5CB11-4815-AC42-954F-40E238086B7F}" srcOrd="0" destOrd="0" presId="urn:microsoft.com/office/officeart/2005/8/layout/matrix2"/>
    <dgm:cxn modelId="{490B06E4-F937-3241-8CFC-3A309B59A653}" type="presOf" srcId="{CB08F8D5-1C24-B44B-9A0B-7E02BD217014}" destId="{71F0B76F-0FF2-8C44-8384-CF67CBA0DC6B}" srcOrd="0" destOrd="0" presId="urn:microsoft.com/office/officeart/2005/8/layout/matrix2"/>
    <dgm:cxn modelId="{30525F38-4AF2-8A41-A525-2241496AB8A5}" type="presOf" srcId="{FCAD8E48-C26B-A44E-B174-6998985F1B5F}" destId="{9B4D465E-B200-9544-999A-EFD3C15A8478}" srcOrd="0" destOrd="0" presId="urn:microsoft.com/office/officeart/2005/8/layout/matrix2"/>
    <dgm:cxn modelId="{54993CCD-E472-A447-8ECC-B465E08C1E26}" type="presOf" srcId="{8ED94DDC-19F6-8843-8A31-E4D03325B633}" destId="{374BF24C-059D-7548-B017-AEE96BED54BF}" srcOrd="0" destOrd="0" presId="urn:microsoft.com/office/officeart/2005/8/layout/matrix2"/>
    <dgm:cxn modelId="{3C1BADBC-FDD1-CB4D-979E-0F53DC92E9FD}" type="presOf" srcId="{5313764B-8B3F-F04F-A45A-F8AE5C2F3E85}" destId="{3CF42A4A-185A-4047-9171-460CC09BA47E}" srcOrd="0" destOrd="0" presId="urn:microsoft.com/office/officeart/2005/8/layout/matrix2"/>
    <dgm:cxn modelId="{74DA527E-8B03-3F4C-8961-D23C19DF7BBA}" srcId="{FCAD8E48-C26B-A44E-B174-6998985F1B5F}" destId="{5313764B-8B3F-F04F-A45A-F8AE5C2F3E85}" srcOrd="2" destOrd="0" parTransId="{9BDA69BD-9F02-F240-8EC3-5A8499F35630}" sibTransId="{88C2542A-9F1E-EB46-9BC8-D4DC5C05F50C}"/>
    <dgm:cxn modelId="{F09CDD8B-FB69-4A4F-9A0D-AF08FCD6EE48}" srcId="{FCAD8E48-C26B-A44E-B174-6998985F1B5F}" destId="{0C90C13B-0BCE-D548-85F0-8A1433F6D212}" srcOrd="1" destOrd="0" parTransId="{C65DECCA-0985-AA44-9881-82548D001CFE}" sibTransId="{8EDBAAB9-DD1E-0546-8A81-DC0DE4D90D0F}"/>
    <dgm:cxn modelId="{C0CBDB29-1E2F-C742-BFE0-B05F3A2CB6FA}" srcId="{FCAD8E48-C26B-A44E-B174-6998985F1B5F}" destId="{CB08F8D5-1C24-B44B-9A0B-7E02BD217014}" srcOrd="0" destOrd="0" parTransId="{EC9225B3-1E5B-2C4F-B949-3F7A13E6CA55}" sibTransId="{2F7D8D58-35EA-C04E-8229-75121EF7587B}"/>
    <dgm:cxn modelId="{8BB47364-DA97-3146-A755-FF0C4785D147}" type="presParOf" srcId="{9B4D465E-B200-9544-999A-EFD3C15A8478}" destId="{F49F389A-1928-D943-92D2-C92E32406E70}" srcOrd="0" destOrd="0" presId="urn:microsoft.com/office/officeart/2005/8/layout/matrix2"/>
    <dgm:cxn modelId="{BACCE4CA-8DF7-4146-8501-B4D8995C3C06}" type="presParOf" srcId="{9B4D465E-B200-9544-999A-EFD3C15A8478}" destId="{71F0B76F-0FF2-8C44-8384-CF67CBA0DC6B}" srcOrd="1" destOrd="0" presId="urn:microsoft.com/office/officeart/2005/8/layout/matrix2"/>
    <dgm:cxn modelId="{687AE598-E390-8C49-AEC4-570BD8703A50}" type="presParOf" srcId="{9B4D465E-B200-9544-999A-EFD3C15A8478}" destId="{49B5CB11-4815-AC42-954F-40E238086B7F}" srcOrd="2" destOrd="0" presId="urn:microsoft.com/office/officeart/2005/8/layout/matrix2"/>
    <dgm:cxn modelId="{6152D0CC-F5F0-634B-B8DA-4FBAA2BF3A09}" type="presParOf" srcId="{9B4D465E-B200-9544-999A-EFD3C15A8478}" destId="{3CF42A4A-185A-4047-9171-460CC09BA47E}" srcOrd="3" destOrd="0" presId="urn:microsoft.com/office/officeart/2005/8/layout/matrix2"/>
    <dgm:cxn modelId="{B2FB726A-4F13-4047-B7BC-43130F079B35}" type="presParOf" srcId="{9B4D465E-B200-9544-999A-EFD3C15A8478}" destId="{374BF24C-059D-7548-B017-AEE96BED54B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2A5F5F-F0F6-2546-87EE-0F5CB4FDEC01}" type="doc">
      <dgm:prSet loTypeId="urn:microsoft.com/office/officeart/2005/8/layout/orgChart1" loCatId="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E5BAF80-C48E-DE4D-B4CD-3D0FD01E9995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91000"/>
              </a:schemeClr>
            </a:gs>
            <a:gs pos="35000">
              <a:schemeClr val="accent1">
                <a:hueOff val="0"/>
                <a:satOff val="0"/>
                <a:lumOff val="0"/>
                <a:tint val="37000"/>
                <a:satMod val="300000"/>
                <a:alpha val="91000"/>
              </a:schemeClr>
            </a:gs>
            <a:gs pos="100000">
              <a:schemeClr val="accent1">
                <a:hueOff val="0"/>
                <a:satOff val="0"/>
                <a:lumOff val="0"/>
                <a:tint val="15000"/>
                <a:satMod val="350000"/>
                <a:alpha val="91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en-US" dirty="0" smtClean="0"/>
            <a:t>Curriculum Connection</a:t>
          </a:r>
          <a:endParaRPr lang="en-US" dirty="0"/>
        </a:p>
      </dgm:t>
    </dgm:pt>
    <dgm:pt modelId="{2D4B8D65-7760-8742-BF2C-101345F2D167}" type="parTrans" cxnId="{220CA4E6-D81C-C542-93CC-275A98DDAAB0}">
      <dgm:prSet/>
      <dgm:spPr/>
      <dgm:t>
        <a:bodyPr/>
        <a:lstStyle/>
        <a:p>
          <a:endParaRPr lang="en-US"/>
        </a:p>
      </dgm:t>
    </dgm:pt>
    <dgm:pt modelId="{6C02990E-40EF-4846-BEBB-AE16B4ACB9F9}" type="sibTrans" cxnId="{220CA4E6-D81C-C542-93CC-275A98DDAAB0}">
      <dgm:prSet/>
      <dgm:spPr/>
      <dgm:t>
        <a:bodyPr/>
        <a:lstStyle/>
        <a:p>
          <a:endParaRPr lang="en-US"/>
        </a:p>
      </dgm:t>
    </dgm:pt>
    <dgm:pt modelId="{7BFAEEFE-1A67-5541-B0A3-599E49CECEB3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91000"/>
              </a:schemeClr>
            </a:gs>
            <a:gs pos="35000">
              <a:schemeClr val="accent1">
                <a:hueOff val="0"/>
                <a:satOff val="0"/>
                <a:lumOff val="0"/>
                <a:tint val="37000"/>
                <a:satMod val="300000"/>
                <a:alpha val="91000"/>
              </a:schemeClr>
            </a:gs>
            <a:gs pos="100000">
              <a:schemeClr val="accent1">
                <a:hueOff val="0"/>
                <a:satOff val="0"/>
                <a:lumOff val="0"/>
                <a:tint val="15000"/>
                <a:satMod val="350000"/>
                <a:alpha val="91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en-US" smtClean="0"/>
            <a:t>Authenticity </a:t>
          </a:r>
          <a:endParaRPr lang="en-US" dirty="0"/>
        </a:p>
      </dgm:t>
    </dgm:pt>
    <dgm:pt modelId="{2EFFEEDC-91CC-2944-911B-CD2150D3983E}" type="parTrans" cxnId="{44A4D02D-C663-D04D-BABC-3AB52A0857F7}">
      <dgm:prSet/>
      <dgm:spPr/>
      <dgm:t>
        <a:bodyPr/>
        <a:lstStyle/>
        <a:p>
          <a:endParaRPr lang="en-US"/>
        </a:p>
      </dgm:t>
    </dgm:pt>
    <dgm:pt modelId="{E1D32317-BDD8-8541-8F56-24E75C0A87A9}" type="sibTrans" cxnId="{44A4D02D-C663-D04D-BABC-3AB52A0857F7}">
      <dgm:prSet/>
      <dgm:spPr/>
      <dgm:t>
        <a:bodyPr/>
        <a:lstStyle/>
        <a:p>
          <a:endParaRPr lang="en-US"/>
        </a:p>
      </dgm:t>
    </dgm:pt>
    <dgm:pt modelId="{12B37140-ABD1-934E-893B-7FF97AA66A35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91000"/>
              </a:schemeClr>
            </a:gs>
            <a:gs pos="35000">
              <a:schemeClr val="accent1">
                <a:hueOff val="0"/>
                <a:satOff val="0"/>
                <a:lumOff val="0"/>
                <a:tint val="37000"/>
                <a:satMod val="300000"/>
                <a:alpha val="91000"/>
              </a:schemeClr>
            </a:gs>
            <a:gs pos="100000">
              <a:schemeClr val="accent1">
                <a:hueOff val="0"/>
                <a:satOff val="0"/>
                <a:lumOff val="0"/>
                <a:tint val="15000"/>
                <a:satMod val="350000"/>
                <a:alpha val="91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en-US" smtClean="0"/>
            <a:t>Feedback</a:t>
          </a:r>
          <a:endParaRPr lang="en-US" dirty="0"/>
        </a:p>
      </dgm:t>
    </dgm:pt>
    <dgm:pt modelId="{F08CE24A-EBE2-054B-A61F-1488E77A4408}" type="parTrans" cxnId="{642B8561-1C9A-C443-A406-79309C41BAA9}">
      <dgm:prSet/>
      <dgm:spPr/>
      <dgm:t>
        <a:bodyPr/>
        <a:lstStyle/>
        <a:p>
          <a:endParaRPr lang="en-US"/>
        </a:p>
      </dgm:t>
    </dgm:pt>
    <dgm:pt modelId="{AE84B156-B269-A645-8A54-7A388EBF9673}" type="sibTrans" cxnId="{642B8561-1C9A-C443-A406-79309C41BAA9}">
      <dgm:prSet/>
      <dgm:spPr/>
      <dgm:t>
        <a:bodyPr/>
        <a:lstStyle/>
        <a:p>
          <a:endParaRPr lang="en-US"/>
        </a:p>
      </dgm:t>
    </dgm:pt>
    <dgm:pt modelId="{713B3A36-4B70-1C49-8D11-7E33B077ABE9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91000"/>
              </a:schemeClr>
            </a:gs>
            <a:gs pos="35000">
              <a:schemeClr val="accent1">
                <a:hueOff val="0"/>
                <a:satOff val="0"/>
                <a:lumOff val="0"/>
                <a:tint val="37000"/>
                <a:satMod val="300000"/>
                <a:alpha val="91000"/>
              </a:schemeClr>
            </a:gs>
            <a:gs pos="100000">
              <a:schemeClr val="accent1">
                <a:hueOff val="0"/>
                <a:satOff val="0"/>
                <a:lumOff val="0"/>
                <a:tint val="15000"/>
                <a:satMod val="350000"/>
                <a:alpha val="91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en-US" smtClean="0"/>
            <a:t>Differentiation</a:t>
          </a:r>
          <a:endParaRPr lang="en-US" dirty="0"/>
        </a:p>
      </dgm:t>
    </dgm:pt>
    <dgm:pt modelId="{DAAA6E0C-3A54-0C4D-92A4-0CB901DA3A80}" type="parTrans" cxnId="{3D3D62D3-E713-E941-948C-4A3F3E34A2F0}">
      <dgm:prSet/>
      <dgm:spPr/>
      <dgm:t>
        <a:bodyPr/>
        <a:lstStyle/>
        <a:p>
          <a:endParaRPr lang="en-US"/>
        </a:p>
      </dgm:t>
    </dgm:pt>
    <dgm:pt modelId="{98AFD500-41D2-4746-BBD5-1376177D79F1}" type="sibTrans" cxnId="{3D3D62D3-E713-E941-948C-4A3F3E34A2F0}">
      <dgm:prSet/>
      <dgm:spPr/>
      <dgm:t>
        <a:bodyPr/>
        <a:lstStyle/>
        <a:p>
          <a:endParaRPr lang="en-US"/>
        </a:p>
      </dgm:t>
    </dgm:pt>
    <dgm:pt modelId="{2EAD0F72-EE18-1940-92D1-9464716970F0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91000"/>
              </a:schemeClr>
            </a:gs>
            <a:gs pos="35000">
              <a:schemeClr val="accent1">
                <a:hueOff val="0"/>
                <a:satOff val="0"/>
                <a:lumOff val="0"/>
                <a:tint val="37000"/>
                <a:satMod val="300000"/>
                <a:alpha val="91000"/>
              </a:schemeClr>
            </a:gs>
            <a:gs pos="100000">
              <a:schemeClr val="accent1">
                <a:hueOff val="0"/>
                <a:satOff val="0"/>
                <a:lumOff val="0"/>
                <a:tint val="15000"/>
                <a:satMod val="350000"/>
                <a:alpha val="91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en-US" smtClean="0"/>
            <a:t>User Friendliness</a:t>
          </a:r>
          <a:endParaRPr lang="en-US" dirty="0"/>
        </a:p>
      </dgm:t>
    </dgm:pt>
    <dgm:pt modelId="{DAEDCEC1-BBAF-A445-B428-834431D559E5}" type="parTrans" cxnId="{433E7DB7-8DB1-8B4C-9C54-31EE7FFE70AC}">
      <dgm:prSet/>
      <dgm:spPr/>
      <dgm:t>
        <a:bodyPr/>
        <a:lstStyle/>
        <a:p>
          <a:endParaRPr lang="en-US"/>
        </a:p>
      </dgm:t>
    </dgm:pt>
    <dgm:pt modelId="{6D050A1E-1219-024E-89DA-1CC44DB1E3DA}" type="sibTrans" cxnId="{433E7DB7-8DB1-8B4C-9C54-31EE7FFE70AC}">
      <dgm:prSet/>
      <dgm:spPr/>
      <dgm:t>
        <a:bodyPr/>
        <a:lstStyle/>
        <a:p>
          <a:endParaRPr lang="en-US"/>
        </a:p>
      </dgm:t>
    </dgm:pt>
    <dgm:pt modelId="{5DF85FD8-6523-B149-ACBF-368B176828A2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91000"/>
              </a:schemeClr>
            </a:gs>
            <a:gs pos="35000">
              <a:schemeClr val="accent1">
                <a:hueOff val="0"/>
                <a:satOff val="0"/>
                <a:lumOff val="0"/>
                <a:tint val="37000"/>
                <a:satMod val="300000"/>
                <a:alpha val="91000"/>
              </a:schemeClr>
            </a:gs>
            <a:gs pos="100000">
              <a:schemeClr val="accent1">
                <a:hueOff val="0"/>
                <a:satOff val="0"/>
                <a:lumOff val="0"/>
                <a:tint val="15000"/>
                <a:satMod val="350000"/>
                <a:alpha val="91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en-US" dirty="0" smtClean="0"/>
            <a:t>Student Motivation</a:t>
          </a:r>
          <a:endParaRPr lang="en-US" dirty="0"/>
        </a:p>
      </dgm:t>
    </dgm:pt>
    <dgm:pt modelId="{155E0EE1-3DA5-7A4A-937F-4A2BDC1EFA09}" type="parTrans" cxnId="{6FA5D00A-4BE5-A345-B2E0-AB76C105A465}">
      <dgm:prSet/>
      <dgm:spPr/>
      <dgm:t>
        <a:bodyPr/>
        <a:lstStyle/>
        <a:p>
          <a:endParaRPr lang="en-US"/>
        </a:p>
      </dgm:t>
    </dgm:pt>
    <dgm:pt modelId="{B11CE678-3D79-3C4D-97B6-EC19AD7C6EBE}" type="sibTrans" cxnId="{6FA5D00A-4BE5-A345-B2E0-AB76C105A465}">
      <dgm:prSet/>
      <dgm:spPr/>
      <dgm:t>
        <a:bodyPr/>
        <a:lstStyle/>
        <a:p>
          <a:endParaRPr lang="en-US"/>
        </a:p>
      </dgm:t>
    </dgm:pt>
    <dgm:pt modelId="{82A1AF00-8A78-114D-B9B0-115FAAEA0DB6}" type="pres">
      <dgm:prSet presAssocID="{3D2A5F5F-F0F6-2546-87EE-0F5CB4FDEC01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5FBEEE-2493-5643-9370-6B32CDDEBCA7}" type="pres">
      <dgm:prSet presAssocID="{2E5BAF80-C48E-DE4D-B4CD-3D0FD01E9995}" presName="hierRoot1" presStyleCnt="0">
        <dgm:presLayoutVars>
          <dgm:hierBranch val="l"/>
        </dgm:presLayoutVars>
      </dgm:prSet>
      <dgm:spPr/>
    </dgm:pt>
    <dgm:pt modelId="{9127F35C-C14B-EB42-99ED-5E36426D7CA6}" type="pres">
      <dgm:prSet presAssocID="{2E5BAF80-C48E-DE4D-B4CD-3D0FD01E9995}" presName="rootComposite1" presStyleCnt="0"/>
      <dgm:spPr/>
    </dgm:pt>
    <dgm:pt modelId="{7FCF6580-A05E-1F45-945D-43590FE2A069}" type="pres">
      <dgm:prSet presAssocID="{2E5BAF80-C48E-DE4D-B4CD-3D0FD01E9995}" presName="rootText1" presStyleLbl="node0" presStyleIdx="0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7576C9B-4CA2-3047-9592-DD8944264DF7}" type="pres">
      <dgm:prSet presAssocID="{2E5BAF80-C48E-DE4D-B4CD-3D0FD01E999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B887237-3D5A-D74E-A4FE-8C487EC7E911}" type="pres">
      <dgm:prSet presAssocID="{2E5BAF80-C48E-DE4D-B4CD-3D0FD01E9995}" presName="hierChild2" presStyleCnt="0"/>
      <dgm:spPr/>
    </dgm:pt>
    <dgm:pt modelId="{DFF02D9F-080B-AD40-BD06-A0F45DAC5EB9}" type="pres">
      <dgm:prSet presAssocID="{2E5BAF80-C48E-DE4D-B4CD-3D0FD01E9995}" presName="hierChild3" presStyleCnt="0"/>
      <dgm:spPr/>
    </dgm:pt>
    <dgm:pt modelId="{E3D9C908-2BA3-D44A-9E94-5A9B950FEBBC}" type="pres">
      <dgm:prSet presAssocID="{7BFAEEFE-1A67-5541-B0A3-599E49CECEB3}" presName="hierRoot1" presStyleCnt="0">
        <dgm:presLayoutVars>
          <dgm:hierBranch val="init"/>
        </dgm:presLayoutVars>
      </dgm:prSet>
      <dgm:spPr/>
    </dgm:pt>
    <dgm:pt modelId="{5AAC126D-E80D-CA45-9382-7ACD893981D9}" type="pres">
      <dgm:prSet presAssocID="{7BFAEEFE-1A67-5541-B0A3-599E49CECEB3}" presName="rootComposite1" presStyleCnt="0"/>
      <dgm:spPr/>
    </dgm:pt>
    <dgm:pt modelId="{6F061BE9-37C8-714C-A7C4-03F0E737A569}" type="pres">
      <dgm:prSet presAssocID="{7BFAEEFE-1A67-5541-B0A3-599E49CECEB3}" presName="rootText1" presStyleLbl="node0" presStyleIdx="1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8D59540-2C75-8440-9357-A91EF82A5BCB}" type="pres">
      <dgm:prSet presAssocID="{7BFAEEFE-1A67-5541-B0A3-599E49CECEB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F613D93-D6A4-0C40-89E2-D3C78D32BD58}" type="pres">
      <dgm:prSet presAssocID="{7BFAEEFE-1A67-5541-B0A3-599E49CECEB3}" presName="hierChild2" presStyleCnt="0"/>
      <dgm:spPr/>
    </dgm:pt>
    <dgm:pt modelId="{714127DE-A3AA-F740-B680-F3D94E212117}" type="pres">
      <dgm:prSet presAssocID="{F08CE24A-EBE2-054B-A61F-1488E77A4408}" presName="Name37" presStyleLbl="parChTrans1D2" presStyleIdx="0" presStyleCnt="3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E2D8E62-A3AE-DC4E-8086-FC447DFD6C03}" type="pres">
      <dgm:prSet presAssocID="{12B37140-ABD1-934E-893B-7FF97AA66A35}" presName="hierRoot2" presStyleCnt="0">
        <dgm:presLayoutVars>
          <dgm:hierBranch val="init"/>
        </dgm:presLayoutVars>
      </dgm:prSet>
      <dgm:spPr/>
    </dgm:pt>
    <dgm:pt modelId="{A447801A-F811-FC48-BA77-58A79BF488BA}" type="pres">
      <dgm:prSet presAssocID="{12B37140-ABD1-934E-893B-7FF97AA66A35}" presName="rootComposite" presStyleCnt="0"/>
      <dgm:spPr/>
    </dgm:pt>
    <dgm:pt modelId="{5AA33625-3822-784F-B20A-EED00FE59895}" type="pres">
      <dgm:prSet presAssocID="{12B37140-ABD1-934E-893B-7FF97AA66A35}" presName="rootText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589EB57-8338-9345-8AC6-9404FFE7E32B}" type="pres">
      <dgm:prSet presAssocID="{12B37140-ABD1-934E-893B-7FF97AA66A35}" presName="rootConnector" presStyleLbl="node2" presStyleIdx="0" presStyleCnt="3"/>
      <dgm:spPr/>
      <dgm:t>
        <a:bodyPr/>
        <a:lstStyle/>
        <a:p>
          <a:endParaRPr lang="en-US"/>
        </a:p>
      </dgm:t>
    </dgm:pt>
    <dgm:pt modelId="{B79DC68C-47DA-5049-9568-843171EB6344}" type="pres">
      <dgm:prSet presAssocID="{12B37140-ABD1-934E-893B-7FF97AA66A35}" presName="hierChild4" presStyleCnt="0"/>
      <dgm:spPr/>
    </dgm:pt>
    <dgm:pt modelId="{8ED6BDC4-3114-7348-BCC1-6903190CFF1F}" type="pres">
      <dgm:prSet presAssocID="{12B37140-ABD1-934E-893B-7FF97AA66A35}" presName="hierChild5" presStyleCnt="0"/>
      <dgm:spPr/>
    </dgm:pt>
    <dgm:pt modelId="{3FDF6CA2-5CD6-0D4E-A4F7-3F95043F5500}" type="pres">
      <dgm:prSet presAssocID="{DAAA6E0C-3A54-0C4D-92A4-0CB901DA3A80}" presName="Name37" presStyleLbl="parChTrans1D2" presStyleIdx="1" presStyleCnt="3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B04FE3A-AEFF-D84F-A95A-C063367E2859}" type="pres">
      <dgm:prSet presAssocID="{713B3A36-4B70-1C49-8D11-7E33B077ABE9}" presName="hierRoot2" presStyleCnt="0">
        <dgm:presLayoutVars>
          <dgm:hierBranch val="init"/>
        </dgm:presLayoutVars>
      </dgm:prSet>
      <dgm:spPr/>
    </dgm:pt>
    <dgm:pt modelId="{87AB43C5-E91A-AD47-B4BA-F8543D21B6AA}" type="pres">
      <dgm:prSet presAssocID="{713B3A36-4B70-1C49-8D11-7E33B077ABE9}" presName="rootComposite" presStyleCnt="0"/>
      <dgm:spPr/>
    </dgm:pt>
    <dgm:pt modelId="{38521724-1AF7-9042-B5BE-223FB5881AC8}" type="pres">
      <dgm:prSet presAssocID="{713B3A36-4B70-1C49-8D11-7E33B077ABE9}" presName="rootText" presStyleLbl="node2" presStyleIdx="1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956B18-EBD4-5640-8E07-0ECDAA974158}" type="pres">
      <dgm:prSet presAssocID="{713B3A36-4B70-1C49-8D11-7E33B077ABE9}" presName="rootConnector" presStyleLbl="node2" presStyleIdx="1" presStyleCnt="3"/>
      <dgm:spPr/>
      <dgm:t>
        <a:bodyPr/>
        <a:lstStyle/>
        <a:p>
          <a:endParaRPr lang="en-US"/>
        </a:p>
      </dgm:t>
    </dgm:pt>
    <dgm:pt modelId="{570F7208-1700-5045-8759-44285D43738F}" type="pres">
      <dgm:prSet presAssocID="{713B3A36-4B70-1C49-8D11-7E33B077ABE9}" presName="hierChild4" presStyleCnt="0"/>
      <dgm:spPr/>
    </dgm:pt>
    <dgm:pt modelId="{9C93281F-051F-334E-B503-2BAD74F7E30B}" type="pres">
      <dgm:prSet presAssocID="{713B3A36-4B70-1C49-8D11-7E33B077ABE9}" presName="hierChild5" presStyleCnt="0"/>
      <dgm:spPr/>
    </dgm:pt>
    <dgm:pt modelId="{20A801F4-C0DF-364E-8146-598A2A8013F5}" type="pres">
      <dgm:prSet presAssocID="{DAEDCEC1-BBAF-A445-B428-834431D559E5}" presName="Name37" presStyleLbl="parChTrans1D2" presStyleIdx="2" presStyleCnt="3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23CB5D9-45C6-4E4C-A939-1C82D3DFBE20}" type="pres">
      <dgm:prSet presAssocID="{2EAD0F72-EE18-1940-92D1-9464716970F0}" presName="hierRoot2" presStyleCnt="0">
        <dgm:presLayoutVars>
          <dgm:hierBranch val="init"/>
        </dgm:presLayoutVars>
      </dgm:prSet>
      <dgm:spPr/>
    </dgm:pt>
    <dgm:pt modelId="{5518B7F6-71D9-5140-88DD-10BD06E503E0}" type="pres">
      <dgm:prSet presAssocID="{2EAD0F72-EE18-1940-92D1-9464716970F0}" presName="rootComposite" presStyleCnt="0"/>
      <dgm:spPr/>
    </dgm:pt>
    <dgm:pt modelId="{E7BBA70B-7AA2-A14A-B249-8509BFCBF62E}" type="pres">
      <dgm:prSet presAssocID="{2EAD0F72-EE18-1940-92D1-9464716970F0}" presName="rootText" presStyleLbl="node2" presStyleIdx="2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0B0E1D6-55BC-6A48-8247-C91844AB0ECC}" type="pres">
      <dgm:prSet presAssocID="{2EAD0F72-EE18-1940-92D1-9464716970F0}" presName="rootConnector" presStyleLbl="node2" presStyleIdx="2" presStyleCnt="3"/>
      <dgm:spPr/>
      <dgm:t>
        <a:bodyPr/>
        <a:lstStyle/>
        <a:p>
          <a:endParaRPr lang="en-US"/>
        </a:p>
      </dgm:t>
    </dgm:pt>
    <dgm:pt modelId="{5D76B36A-CF93-1D47-B43E-739346C20589}" type="pres">
      <dgm:prSet presAssocID="{2EAD0F72-EE18-1940-92D1-9464716970F0}" presName="hierChild4" presStyleCnt="0"/>
      <dgm:spPr/>
    </dgm:pt>
    <dgm:pt modelId="{9A615A10-4E15-5442-964D-D262C7198716}" type="pres">
      <dgm:prSet presAssocID="{2EAD0F72-EE18-1940-92D1-9464716970F0}" presName="hierChild5" presStyleCnt="0"/>
      <dgm:spPr/>
    </dgm:pt>
    <dgm:pt modelId="{9D30276C-C791-9D43-991D-B08E906F6FFC}" type="pres">
      <dgm:prSet presAssocID="{7BFAEEFE-1A67-5541-B0A3-599E49CECEB3}" presName="hierChild3" presStyleCnt="0"/>
      <dgm:spPr/>
    </dgm:pt>
    <dgm:pt modelId="{D2A2FB6C-F504-9249-8764-95F3097A52A1}" type="pres">
      <dgm:prSet presAssocID="{5DF85FD8-6523-B149-ACBF-368B176828A2}" presName="hierRoot1" presStyleCnt="0">
        <dgm:presLayoutVars>
          <dgm:hierBranch val="init"/>
        </dgm:presLayoutVars>
      </dgm:prSet>
      <dgm:spPr/>
    </dgm:pt>
    <dgm:pt modelId="{C16DBF97-79DA-9044-B61B-A84DD2B6BF23}" type="pres">
      <dgm:prSet presAssocID="{5DF85FD8-6523-B149-ACBF-368B176828A2}" presName="rootComposite1" presStyleCnt="0"/>
      <dgm:spPr/>
    </dgm:pt>
    <dgm:pt modelId="{2FBBF26A-8011-3547-B754-955FB94B63F4}" type="pres">
      <dgm:prSet presAssocID="{5DF85FD8-6523-B149-ACBF-368B176828A2}" presName="rootText1" presStyleLbl="node0" presStyleIdx="2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B8E0C39-3406-5B47-9DA9-16E3465FD805}" type="pres">
      <dgm:prSet presAssocID="{5DF85FD8-6523-B149-ACBF-368B176828A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3317A8D-E3FF-AC4C-9112-7005BFFDB71D}" type="pres">
      <dgm:prSet presAssocID="{5DF85FD8-6523-B149-ACBF-368B176828A2}" presName="hierChild2" presStyleCnt="0"/>
      <dgm:spPr/>
    </dgm:pt>
    <dgm:pt modelId="{55E4E557-F807-D74D-8122-EE43FF656837}" type="pres">
      <dgm:prSet presAssocID="{5DF85FD8-6523-B149-ACBF-368B176828A2}" presName="hierChild3" presStyleCnt="0"/>
      <dgm:spPr/>
    </dgm:pt>
  </dgm:ptLst>
  <dgm:cxnLst>
    <dgm:cxn modelId="{0C1875EE-0330-144C-B024-F2BE5FD56F22}" type="presOf" srcId="{713B3A36-4B70-1C49-8D11-7E33B077ABE9}" destId="{AD956B18-EBD4-5640-8E07-0ECDAA974158}" srcOrd="1" destOrd="0" presId="urn:microsoft.com/office/officeart/2005/8/layout/orgChart1"/>
    <dgm:cxn modelId="{492F3A14-FF30-5346-9D7A-CB265B68679A}" type="presOf" srcId="{DAAA6E0C-3A54-0C4D-92A4-0CB901DA3A80}" destId="{3FDF6CA2-5CD6-0D4E-A4F7-3F95043F5500}" srcOrd="0" destOrd="0" presId="urn:microsoft.com/office/officeart/2005/8/layout/orgChart1"/>
    <dgm:cxn modelId="{44A4D02D-C663-D04D-BABC-3AB52A0857F7}" srcId="{3D2A5F5F-F0F6-2546-87EE-0F5CB4FDEC01}" destId="{7BFAEEFE-1A67-5541-B0A3-599E49CECEB3}" srcOrd="1" destOrd="0" parTransId="{2EFFEEDC-91CC-2944-911B-CD2150D3983E}" sibTransId="{E1D32317-BDD8-8541-8F56-24E75C0A87A9}"/>
    <dgm:cxn modelId="{DA9183BB-1B4A-254A-8B0B-BF73903947D9}" type="presOf" srcId="{7BFAEEFE-1A67-5541-B0A3-599E49CECEB3}" destId="{C8D59540-2C75-8440-9357-A91EF82A5BCB}" srcOrd="1" destOrd="0" presId="urn:microsoft.com/office/officeart/2005/8/layout/orgChart1"/>
    <dgm:cxn modelId="{B474F5CC-3D7D-424D-99C4-CE08FC736863}" type="presOf" srcId="{2E5BAF80-C48E-DE4D-B4CD-3D0FD01E9995}" destId="{7FCF6580-A05E-1F45-945D-43590FE2A069}" srcOrd="0" destOrd="0" presId="urn:microsoft.com/office/officeart/2005/8/layout/orgChart1"/>
    <dgm:cxn modelId="{931CF0B8-C13A-F946-B320-BB2BCA3CF434}" type="presOf" srcId="{12B37140-ABD1-934E-893B-7FF97AA66A35}" destId="{9589EB57-8338-9345-8AC6-9404FFE7E32B}" srcOrd="1" destOrd="0" presId="urn:microsoft.com/office/officeart/2005/8/layout/orgChart1"/>
    <dgm:cxn modelId="{A0F4A5EF-3BAF-9C40-8FC0-B60C8E123ACA}" type="presOf" srcId="{2E5BAF80-C48E-DE4D-B4CD-3D0FD01E9995}" destId="{67576C9B-4CA2-3047-9592-DD8944264DF7}" srcOrd="1" destOrd="0" presId="urn:microsoft.com/office/officeart/2005/8/layout/orgChart1"/>
    <dgm:cxn modelId="{09EC0546-9A85-6142-8B35-DE9ED0AAA553}" type="presOf" srcId="{5DF85FD8-6523-B149-ACBF-368B176828A2}" destId="{2FBBF26A-8011-3547-B754-955FB94B63F4}" srcOrd="0" destOrd="0" presId="urn:microsoft.com/office/officeart/2005/8/layout/orgChart1"/>
    <dgm:cxn modelId="{E6658E12-24E0-2349-A620-FABA34C3FADE}" type="presOf" srcId="{7BFAEEFE-1A67-5541-B0A3-599E49CECEB3}" destId="{6F061BE9-37C8-714C-A7C4-03F0E737A569}" srcOrd="0" destOrd="0" presId="urn:microsoft.com/office/officeart/2005/8/layout/orgChart1"/>
    <dgm:cxn modelId="{642B8561-1C9A-C443-A406-79309C41BAA9}" srcId="{7BFAEEFE-1A67-5541-B0A3-599E49CECEB3}" destId="{12B37140-ABD1-934E-893B-7FF97AA66A35}" srcOrd="0" destOrd="0" parTransId="{F08CE24A-EBE2-054B-A61F-1488E77A4408}" sibTransId="{AE84B156-B269-A645-8A54-7A388EBF9673}"/>
    <dgm:cxn modelId="{A1162571-3AA4-9149-BE00-216D49524DC5}" type="presOf" srcId="{713B3A36-4B70-1C49-8D11-7E33B077ABE9}" destId="{38521724-1AF7-9042-B5BE-223FB5881AC8}" srcOrd="0" destOrd="0" presId="urn:microsoft.com/office/officeart/2005/8/layout/orgChart1"/>
    <dgm:cxn modelId="{4481D9DF-E1D3-0244-B598-55412E28AFDA}" type="presOf" srcId="{12B37140-ABD1-934E-893B-7FF97AA66A35}" destId="{5AA33625-3822-784F-B20A-EED00FE59895}" srcOrd="0" destOrd="0" presId="urn:microsoft.com/office/officeart/2005/8/layout/orgChart1"/>
    <dgm:cxn modelId="{CAE8A8D7-3231-C847-A73F-55332B1855E5}" type="presOf" srcId="{DAEDCEC1-BBAF-A445-B428-834431D559E5}" destId="{20A801F4-C0DF-364E-8146-598A2A8013F5}" srcOrd="0" destOrd="0" presId="urn:microsoft.com/office/officeart/2005/8/layout/orgChart1"/>
    <dgm:cxn modelId="{C8CA6A6B-7E5F-2340-8FE0-534931ABD4F4}" type="presOf" srcId="{2EAD0F72-EE18-1940-92D1-9464716970F0}" destId="{E7BBA70B-7AA2-A14A-B249-8509BFCBF62E}" srcOrd="0" destOrd="0" presId="urn:microsoft.com/office/officeart/2005/8/layout/orgChart1"/>
    <dgm:cxn modelId="{433E7DB7-8DB1-8B4C-9C54-31EE7FFE70AC}" srcId="{7BFAEEFE-1A67-5541-B0A3-599E49CECEB3}" destId="{2EAD0F72-EE18-1940-92D1-9464716970F0}" srcOrd="2" destOrd="0" parTransId="{DAEDCEC1-BBAF-A445-B428-834431D559E5}" sibTransId="{6D050A1E-1219-024E-89DA-1CC44DB1E3DA}"/>
    <dgm:cxn modelId="{3D3D62D3-E713-E941-948C-4A3F3E34A2F0}" srcId="{7BFAEEFE-1A67-5541-B0A3-599E49CECEB3}" destId="{713B3A36-4B70-1C49-8D11-7E33B077ABE9}" srcOrd="1" destOrd="0" parTransId="{DAAA6E0C-3A54-0C4D-92A4-0CB901DA3A80}" sibTransId="{98AFD500-41D2-4746-BBD5-1376177D79F1}"/>
    <dgm:cxn modelId="{6FA5D00A-4BE5-A345-B2E0-AB76C105A465}" srcId="{3D2A5F5F-F0F6-2546-87EE-0F5CB4FDEC01}" destId="{5DF85FD8-6523-B149-ACBF-368B176828A2}" srcOrd="2" destOrd="0" parTransId="{155E0EE1-3DA5-7A4A-937F-4A2BDC1EFA09}" sibTransId="{B11CE678-3D79-3C4D-97B6-EC19AD7C6EBE}"/>
    <dgm:cxn modelId="{33A06BFE-02DF-D948-8F38-32925F42A903}" type="presOf" srcId="{3D2A5F5F-F0F6-2546-87EE-0F5CB4FDEC01}" destId="{82A1AF00-8A78-114D-B9B0-115FAAEA0DB6}" srcOrd="0" destOrd="0" presId="urn:microsoft.com/office/officeart/2005/8/layout/orgChart1"/>
    <dgm:cxn modelId="{220CA4E6-D81C-C542-93CC-275A98DDAAB0}" srcId="{3D2A5F5F-F0F6-2546-87EE-0F5CB4FDEC01}" destId="{2E5BAF80-C48E-DE4D-B4CD-3D0FD01E9995}" srcOrd="0" destOrd="0" parTransId="{2D4B8D65-7760-8742-BF2C-101345F2D167}" sibTransId="{6C02990E-40EF-4846-BEBB-AE16B4ACB9F9}"/>
    <dgm:cxn modelId="{508A753A-BE64-D647-8C64-EA0F9310DEC1}" type="presOf" srcId="{F08CE24A-EBE2-054B-A61F-1488E77A4408}" destId="{714127DE-A3AA-F740-B680-F3D94E212117}" srcOrd="0" destOrd="0" presId="urn:microsoft.com/office/officeart/2005/8/layout/orgChart1"/>
    <dgm:cxn modelId="{C6B0A5C4-F72D-1140-9365-77058ECCDFBE}" type="presOf" srcId="{5DF85FD8-6523-B149-ACBF-368B176828A2}" destId="{0B8E0C39-3406-5B47-9DA9-16E3465FD805}" srcOrd="1" destOrd="0" presId="urn:microsoft.com/office/officeart/2005/8/layout/orgChart1"/>
    <dgm:cxn modelId="{C1BC1E0B-EAC3-D248-B642-9881D428D70D}" type="presOf" srcId="{2EAD0F72-EE18-1940-92D1-9464716970F0}" destId="{A0B0E1D6-55BC-6A48-8247-C91844AB0ECC}" srcOrd="1" destOrd="0" presId="urn:microsoft.com/office/officeart/2005/8/layout/orgChart1"/>
    <dgm:cxn modelId="{62F9E73A-DB97-AD4D-A08E-5CDE70C9E175}" type="presParOf" srcId="{82A1AF00-8A78-114D-B9B0-115FAAEA0DB6}" destId="{F85FBEEE-2493-5643-9370-6B32CDDEBCA7}" srcOrd="0" destOrd="0" presId="urn:microsoft.com/office/officeart/2005/8/layout/orgChart1"/>
    <dgm:cxn modelId="{F7D2CDCB-FF09-3B44-A9C4-3134BF77846F}" type="presParOf" srcId="{F85FBEEE-2493-5643-9370-6B32CDDEBCA7}" destId="{9127F35C-C14B-EB42-99ED-5E36426D7CA6}" srcOrd="0" destOrd="0" presId="urn:microsoft.com/office/officeart/2005/8/layout/orgChart1"/>
    <dgm:cxn modelId="{938AEDE2-57CE-4340-B279-E3E9628C11D7}" type="presParOf" srcId="{9127F35C-C14B-EB42-99ED-5E36426D7CA6}" destId="{7FCF6580-A05E-1F45-945D-43590FE2A069}" srcOrd="0" destOrd="0" presId="urn:microsoft.com/office/officeart/2005/8/layout/orgChart1"/>
    <dgm:cxn modelId="{D29CA33B-3667-5F41-A8C0-8326913C19B9}" type="presParOf" srcId="{9127F35C-C14B-EB42-99ED-5E36426D7CA6}" destId="{67576C9B-4CA2-3047-9592-DD8944264DF7}" srcOrd="1" destOrd="0" presId="urn:microsoft.com/office/officeart/2005/8/layout/orgChart1"/>
    <dgm:cxn modelId="{1C77C612-1D36-D340-AE1B-8A28B2D3BC96}" type="presParOf" srcId="{F85FBEEE-2493-5643-9370-6B32CDDEBCA7}" destId="{6B887237-3D5A-D74E-A4FE-8C487EC7E911}" srcOrd="1" destOrd="0" presId="urn:microsoft.com/office/officeart/2005/8/layout/orgChart1"/>
    <dgm:cxn modelId="{F3EBFE58-5745-8440-8C18-A37E03CB154E}" type="presParOf" srcId="{F85FBEEE-2493-5643-9370-6B32CDDEBCA7}" destId="{DFF02D9F-080B-AD40-BD06-A0F45DAC5EB9}" srcOrd="2" destOrd="0" presId="urn:microsoft.com/office/officeart/2005/8/layout/orgChart1"/>
    <dgm:cxn modelId="{E0B5A1DB-A01A-F242-8683-841F3E2DE6E1}" type="presParOf" srcId="{82A1AF00-8A78-114D-B9B0-115FAAEA0DB6}" destId="{E3D9C908-2BA3-D44A-9E94-5A9B950FEBBC}" srcOrd="1" destOrd="0" presId="urn:microsoft.com/office/officeart/2005/8/layout/orgChart1"/>
    <dgm:cxn modelId="{60AE84F2-E85C-A247-BE3F-4BD9443D23D8}" type="presParOf" srcId="{E3D9C908-2BA3-D44A-9E94-5A9B950FEBBC}" destId="{5AAC126D-E80D-CA45-9382-7ACD893981D9}" srcOrd="0" destOrd="0" presId="urn:microsoft.com/office/officeart/2005/8/layout/orgChart1"/>
    <dgm:cxn modelId="{668F5AAC-BBD0-B043-AAC8-E8BA21CB3976}" type="presParOf" srcId="{5AAC126D-E80D-CA45-9382-7ACD893981D9}" destId="{6F061BE9-37C8-714C-A7C4-03F0E737A569}" srcOrd="0" destOrd="0" presId="urn:microsoft.com/office/officeart/2005/8/layout/orgChart1"/>
    <dgm:cxn modelId="{920EEB85-3CBF-0A4F-80D4-D960ED2E2F01}" type="presParOf" srcId="{5AAC126D-E80D-CA45-9382-7ACD893981D9}" destId="{C8D59540-2C75-8440-9357-A91EF82A5BCB}" srcOrd="1" destOrd="0" presId="urn:microsoft.com/office/officeart/2005/8/layout/orgChart1"/>
    <dgm:cxn modelId="{3DFA3EE5-53CA-FD47-A515-19496F5002D9}" type="presParOf" srcId="{E3D9C908-2BA3-D44A-9E94-5A9B950FEBBC}" destId="{AF613D93-D6A4-0C40-89E2-D3C78D32BD58}" srcOrd="1" destOrd="0" presId="urn:microsoft.com/office/officeart/2005/8/layout/orgChart1"/>
    <dgm:cxn modelId="{FAA03D57-4067-CB4C-B2B6-5FB058A411A1}" type="presParOf" srcId="{AF613D93-D6A4-0C40-89E2-D3C78D32BD58}" destId="{714127DE-A3AA-F740-B680-F3D94E212117}" srcOrd="0" destOrd="0" presId="urn:microsoft.com/office/officeart/2005/8/layout/orgChart1"/>
    <dgm:cxn modelId="{40A09183-EB70-A745-8BF4-2AFF679697F1}" type="presParOf" srcId="{AF613D93-D6A4-0C40-89E2-D3C78D32BD58}" destId="{AE2D8E62-A3AE-DC4E-8086-FC447DFD6C03}" srcOrd="1" destOrd="0" presId="urn:microsoft.com/office/officeart/2005/8/layout/orgChart1"/>
    <dgm:cxn modelId="{CA3F035B-7472-8A4E-A066-BA98017927B7}" type="presParOf" srcId="{AE2D8E62-A3AE-DC4E-8086-FC447DFD6C03}" destId="{A447801A-F811-FC48-BA77-58A79BF488BA}" srcOrd="0" destOrd="0" presId="urn:microsoft.com/office/officeart/2005/8/layout/orgChart1"/>
    <dgm:cxn modelId="{25E689AA-1A2C-D943-B8F1-2427772C4572}" type="presParOf" srcId="{A447801A-F811-FC48-BA77-58A79BF488BA}" destId="{5AA33625-3822-784F-B20A-EED00FE59895}" srcOrd="0" destOrd="0" presId="urn:microsoft.com/office/officeart/2005/8/layout/orgChart1"/>
    <dgm:cxn modelId="{5AB41133-7446-1647-A424-DAC35EE10BD7}" type="presParOf" srcId="{A447801A-F811-FC48-BA77-58A79BF488BA}" destId="{9589EB57-8338-9345-8AC6-9404FFE7E32B}" srcOrd="1" destOrd="0" presId="urn:microsoft.com/office/officeart/2005/8/layout/orgChart1"/>
    <dgm:cxn modelId="{506DB711-818E-AC4B-B195-50184855982B}" type="presParOf" srcId="{AE2D8E62-A3AE-DC4E-8086-FC447DFD6C03}" destId="{B79DC68C-47DA-5049-9568-843171EB6344}" srcOrd="1" destOrd="0" presId="urn:microsoft.com/office/officeart/2005/8/layout/orgChart1"/>
    <dgm:cxn modelId="{DEEB4152-F296-6342-83C0-DFAB2CC07618}" type="presParOf" srcId="{AE2D8E62-A3AE-DC4E-8086-FC447DFD6C03}" destId="{8ED6BDC4-3114-7348-BCC1-6903190CFF1F}" srcOrd="2" destOrd="0" presId="urn:microsoft.com/office/officeart/2005/8/layout/orgChart1"/>
    <dgm:cxn modelId="{F5CE6875-8341-B145-BDE0-C43C602A0C84}" type="presParOf" srcId="{AF613D93-D6A4-0C40-89E2-D3C78D32BD58}" destId="{3FDF6CA2-5CD6-0D4E-A4F7-3F95043F5500}" srcOrd="2" destOrd="0" presId="urn:microsoft.com/office/officeart/2005/8/layout/orgChart1"/>
    <dgm:cxn modelId="{47CFCE98-1217-BA40-881D-771A6D454E79}" type="presParOf" srcId="{AF613D93-D6A4-0C40-89E2-D3C78D32BD58}" destId="{EB04FE3A-AEFF-D84F-A95A-C063367E2859}" srcOrd="3" destOrd="0" presId="urn:microsoft.com/office/officeart/2005/8/layout/orgChart1"/>
    <dgm:cxn modelId="{1EB086DF-2FE9-A845-8589-D1E42F3F7DC7}" type="presParOf" srcId="{EB04FE3A-AEFF-D84F-A95A-C063367E2859}" destId="{87AB43C5-E91A-AD47-B4BA-F8543D21B6AA}" srcOrd="0" destOrd="0" presId="urn:microsoft.com/office/officeart/2005/8/layout/orgChart1"/>
    <dgm:cxn modelId="{1D748567-DD63-A94B-B2BE-7181CBEF991C}" type="presParOf" srcId="{87AB43C5-E91A-AD47-B4BA-F8543D21B6AA}" destId="{38521724-1AF7-9042-B5BE-223FB5881AC8}" srcOrd="0" destOrd="0" presId="urn:microsoft.com/office/officeart/2005/8/layout/orgChart1"/>
    <dgm:cxn modelId="{D55D5994-4BCC-554F-A575-C583F528E082}" type="presParOf" srcId="{87AB43C5-E91A-AD47-B4BA-F8543D21B6AA}" destId="{AD956B18-EBD4-5640-8E07-0ECDAA974158}" srcOrd="1" destOrd="0" presId="urn:microsoft.com/office/officeart/2005/8/layout/orgChart1"/>
    <dgm:cxn modelId="{2A0317A7-2411-0942-95C4-76CC43D82C04}" type="presParOf" srcId="{EB04FE3A-AEFF-D84F-A95A-C063367E2859}" destId="{570F7208-1700-5045-8759-44285D43738F}" srcOrd="1" destOrd="0" presId="urn:microsoft.com/office/officeart/2005/8/layout/orgChart1"/>
    <dgm:cxn modelId="{90EFDD1C-0EBD-284F-9DA0-120B1B314500}" type="presParOf" srcId="{EB04FE3A-AEFF-D84F-A95A-C063367E2859}" destId="{9C93281F-051F-334E-B503-2BAD74F7E30B}" srcOrd="2" destOrd="0" presId="urn:microsoft.com/office/officeart/2005/8/layout/orgChart1"/>
    <dgm:cxn modelId="{A10E4C42-A0FB-5446-B299-DE47047F15BD}" type="presParOf" srcId="{AF613D93-D6A4-0C40-89E2-D3C78D32BD58}" destId="{20A801F4-C0DF-364E-8146-598A2A8013F5}" srcOrd="4" destOrd="0" presId="urn:microsoft.com/office/officeart/2005/8/layout/orgChart1"/>
    <dgm:cxn modelId="{79327A76-483B-F541-8F56-20EF9D082230}" type="presParOf" srcId="{AF613D93-D6A4-0C40-89E2-D3C78D32BD58}" destId="{223CB5D9-45C6-4E4C-A939-1C82D3DFBE20}" srcOrd="5" destOrd="0" presId="urn:microsoft.com/office/officeart/2005/8/layout/orgChart1"/>
    <dgm:cxn modelId="{359F222E-6FEB-F143-AE7F-57C8FC22562D}" type="presParOf" srcId="{223CB5D9-45C6-4E4C-A939-1C82D3DFBE20}" destId="{5518B7F6-71D9-5140-88DD-10BD06E503E0}" srcOrd="0" destOrd="0" presId="urn:microsoft.com/office/officeart/2005/8/layout/orgChart1"/>
    <dgm:cxn modelId="{9C3E41CD-FCB1-964D-A728-443A67392D4E}" type="presParOf" srcId="{5518B7F6-71D9-5140-88DD-10BD06E503E0}" destId="{E7BBA70B-7AA2-A14A-B249-8509BFCBF62E}" srcOrd="0" destOrd="0" presId="urn:microsoft.com/office/officeart/2005/8/layout/orgChart1"/>
    <dgm:cxn modelId="{D1CDE3DB-0EC7-5C46-9C86-75BEA3EAA3F2}" type="presParOf" srcId="{5518B7F6-71D9-5140-88DD-10BD06E503E0}" destId="{A0B0E1D6-55BC-6A48-8247-C91844AB0ECC}" srcOrd="1" destOrd="0" presId="urn:microsoft.com/office/officeart/2005/8/layout/orgChart1"/>
    <dgm:cxn modelId="{014FA68E-2C6F-5041-AACB-26C54EDA5D8B}" type="presParOf" srcId="{223CB5D9-45C6-4E4C-A939-1C82D3DFBE20}" destId="{5D76B36A-CF93-1D47-B43E-739346C20589}" srcOrd="1" destOrd="0" presId="urn:microsoft.com/office/officeart/2005/8/layout/orgChart1"/>
    <dgm:cxn modelId="{2B7E8101-8966-A744-BF4F-102891F3E625}" type="presParOf" srcId="{223CB5D9-45C6-4E4C-A939-1C82D3DFBE20}" destId="{9A615A10-4E15-5442-964D-D262C7198716}" srcOrd="2" destOrd="0" presId="urn:microsoft.com/office/officeart/2005/8/layout/orgChart1"/>
    <dgm:cxn modelId="{7D96B512-E628-9447-9CAD-96792AAE43BA}" type="presParOf" srcId="{E3D9C908-2BA3-D44A-9E94-5A9B950FEBBC}" destId="{9D30276C-C791-9D43-991D-B08E906F6FFC}" srcOrd="2" destOrd="0" presId="urn:microsoft.com/office/officeart/2005/8/layout/orgChart1"/>
    <dgm:cxn modelId="{CFBCA4A2-20FF-F449-99B3-818732161FD1}" type="presParOf" srcId="{82A1AF00-8A78-114D-B9B0-115FAAEA0DB6}" destId="{D2A2FB6C-F504-9249-8764-95F3097A52A1}" srcOrd="2" destOrd="0" presId="urn:microsoft.com/office/officeart/2005/8/layout/orgChart1"/>
    <dgm:cxn modelId="{13FF07E4-FB54-0A47-922C-5FB30A196422}" type="presParOf" srcId="{D2A2FB6C-F504-9249-8764-95F3097A52A1}" destId="{C16DBF97-79DA-9044-B61B-A84DD2B6BF23}" srcOrd="0" destOrd="0" presId="urn:microsoft.com/office/officeart/2005/8/layout/orgChart1"/>
    <dgm:cxn modelId="{93707A50-EC66-C243-88B7-BD3354EB6BB0}" type="presParOf" srcId="{C16DBF97-79DA-9044-B61B-A84DD2B6BF23}" destId="{2FBBF26A-8011-3547-B754-955FB94B63F4}" srcOrd="0" destOrd="0" presId="urn:microsoft.com/office/officeart/2005/8/layout/orgChart1"/>
    <dgm:cxn modelId="{99134A9F-13AB-F14B-8F0A-92B10E4122B2}" type="presParOf" srcId="{C16DBF97-79DA-9044-B61B-A84DD2B6BF23}" destId="{0B8E0C39-3406-5B47-9DA9-16E3465FD805}" srcOrd="1" destOrd="0" presId="urn:microsoft.com/office/officeart/2005/8/layout/orgChart1"/>
    <dgm:cxn modelId="{66E0EA33-FE82-9F4B-B947-918582C5865E}" type="presParOf" srcId="{D2A2FB6C-F504-9249-8764-95F3097A52A1}" destId="{13317A8D-E3FF-AC4C-9112-7005BFFDB71D}" srcOrd="1" destOrd="0" presId="urn:microsoft.com/office/officeart/2005/8/layout/orgChart1"/>
    <dgm:cxn modelId="{F3F40B5A-94CF-844F-818A-C60024AC6A68}" type="presParOf" srcId="{D2A2FB6C-F504-9249-8764-95F3097A52A1}" destId="{55E4E557-F807-D74D-8122-EE43FF6568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89C29-12AF-744D-8E20-47A645C0E4F5}">
      <dsp:nvSpPr>
        <dsp:cNvPr id="0" name=""/>
        <dsp:cNvSpPr/>
      </dsp:nvSpPr>
      <dsp:spPr>
        <a:xfrm rot="5400000">
          <a:off x="528056" y="1671696"/>
          <a:ext cx="1590203" cy="264606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183972-109F-104D-B2B6-F84BC3F65199}">
      <dsp:nvSpPr>
        <dsp:cNvPr id="0" name=""/>
        <dsp:cNvSpPr/>
      </dsp:nvSpPr>
      <dsp:spPr>
        <a:xfrm>
          <a:off x="262612" y="2462299"/>
          <a:ext cx="2388880" cy="209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2006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 Phones in Their Pockets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(2-3 year adoption horizon)</a:t>
          </a:r>
          <a:endParaRPr lang="en-US" sz="2300" kern="1200" dirty="0"/>
        </a:p>
      </dsp:txBody>
      <dsp:txXfrm>
        <a:off x="262612" y="2462299"/>
        <a:ext cx="2388880" cy="2093993"/>
      </dsp:txXfrm>
    </dsp:sp>
    <dsp:sp modelId="{55F19808-BB11-E34D-9240-3144FBEF0DB8}">
      <dsp:nvSpPr>
        <dsp:cNvPr id="0" name=""/>
        <dsp:cNvSpPr/>
      </dsp:nvSpPr>
      <dsp:spPr>
        <a:xfrm>
          <a:off x="2200760" y="1476890"/>
          <a:ext cx="450732" cy="45073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230BF5-C8B1-1A45-90E5-79CE883CFF77}">
      <dsp:nvSpPr>
        <dsp:cNvPr id="0" name=""/>
        <dsp:cNvSpPr/>
      </dsp:nvSpPr>
      <dsp:spPr>
        <a:xfrm rot="5400000">
          <a:off x="3452513" y="948036"/>
          <a:ext cx="1590203" cy="264606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1C5EC1-30F1-E04D-AF56-32336C09D90D}">
      <dsp:nvSpPr>
        <dsp:cNvPr id="0" name=""/>
        <dsp:cNvSpPr/>
      </dsp:nvSpPr>
      <dsp:spPr>
        <a:xfrm>
          <a:off x="3187068" y="1738639"/>
          <a:ext cx="2388880" cy="209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2007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Mobile Phones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(2-3 year adoption horizon)</a:t>
          </a:r>
          <a:endParaRPr lang="en-US" sz="2300" kern="1200" dirty="0"/>
        </a:p>
      </dsp:txBody>
      <dsp:txXfrm>
        <a:off x="3187068" y="1738639"/>
        <a:ext cx="2388880" cy="2093993"/>
      </dsp:txXfrm>
    </dsp:sp>
    <dsp:sp modelId="{83F93481-602A-D44A-BEE4-3657AB2E4C9F}">
      <dsp:nvSpPr>
        <dsp:cNvPr id="0" name=""/>
        <dsp:cNvSpPr/>
      </dsp:nvSpPr>
      <dsp:spPr>
        <a:xfrm>
          <a:off x="5125217" y="753230"/>
          <a:ext cx="450732" cy="45073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7214AA-984F-0D46-BB4B-AC1A2F649BFD}">
      <dsp:nvSpPr>
        <dsp:cNvPr id="0" name=""/>
        <dsp:cNvSpPr/>
      </dsp:nvSpPr>
      <dsp:spPr>
        <a:xfrm rot="5400000">
          <a:off x="6376969" y="224377"/>
          <a:ext cx="1590203" cy="264606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69C111-20AA-7E41-A6A9-74BB87876A13}">
      <dsp:nvSpPr>
        <dsp:cNvPr id="0" name=""/>
        <dsp:cNvSpPr/>
      </dsp:nvSpPr>
      <dsp:spPr>
        <a:xfrm>
          <a:off x="6111525" y="1014979"/>
          <a:ext cx="2388880" cy="209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2008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Mobile Broadband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(2-3 year adoption horizon)</a:t>
          </a:r>
          <a:endParaRPr lang="en-US" sz="2300" kern="1200" dirty="0"/>
        </a:p>
      </dsp:txBody>
      <dsp:txXfrm>
        <a:off x="6111525" y="1014979"/>
        <a:ext cx="2388880" cy="2093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90255-591F-0B47-B183-68419BD33A04}">
      <dsp:nvSpPr>
        <dsp:cNvPr id="0" name=""/>
        <dsp:cNvSpPr/>
      </dsp:nvSpPr>
      <dsp:spPr>
        <a:xfrm rot="5400000">
          <a:off x="514507" y="1657550"/>
          <a:ext cx="1530884" cy="254735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5E348A-C8BA-F543-8D59-946E142D82B8}">
      <dsp:nvSpPr>
        <dsp:cNvPr id="0" name=""/>
        <dsp:cNvSpPr/>
      </dsp:nvSpPr>
      <dsp:spPr>
        <a:xfrm>
          <a:off x="258964" y="2418660"/>
          <a:ext cx="2299768" cy="2015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2009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Mobiles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(1 year or less adoption horizon)</a:t>
          </a:r>
          <a:endParaRPr lang="en-US" sz="2300" kern="1200" dirty="0"/>
        </a:p>
      </dsp:txBody>
      <dsp:txXfrm>
        <a:off x="258964" y="2418660"/>
        <a:ext cx="2299768" cy="2015881"/>
      </dsp:txXfrm>
    </dsp:sp>
    <dsp:sp modelId="{56374439-4768-0F46-B5E8-B103F930630A}">
      <dsp:nvSpPr>
        <dsp:cNvPr id="0" name=""/>
        <dsp:cNvSpPr/>
      </dsp:nvSpPr>
      <dsp:spPr>
        <a:xfrm>
          <a:off x="2124814" y="1470010"/>
          <a:ext cx="433918" cy="43391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17AB82-0E8C-C34E-8D97-9ECDC95B4843}">
      <dsp:nvSpPr>
        <dsp:cNvPr id="0" name=""/>
        <dsp:cNvSpPr/>
      </dsp:nvSpPr>
      <dsp:spPr>
        <a:xfrm rot="5400000">
          <a:off x="3329872" y="960885"/>
          <a:ext cx="1530884" cy="254735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C391B3-EFF2-F349-A36B-3B0219940FA9}">
      <dsp:nvSpPr>
        <dsp:cNvPr id="0" name=""/>
        <dsp:cNvSpPr/>
      </dsp:nvSpPr>
      <dsp:spPr>
        <a:xfrm>
          <a:off x="3074329" y="1721996"/>
          <a:ext cx="2299768" cy="2015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2010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Mobile Computing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(1 year or less adoption horizon)</a:t>
          </a:r>
          <a:endParaRPr lang="en-US" sz="2300" kern="1200" dirty="0"/>
        </a:p>
      </dsp:txBody>
      <dsp:txXfrm>
        <a:off x="3074329" y="1721996"/>
        <a:ext cx="2299768" cy="2015881"/>
      </dsp:txXfrm>
    </dsp:sp>
    <dsp:sp modelId="{13DCBE00-FC69-4C46-B522-4521AA4038F0}">
      <dsp:nvSpPr>
        <dsp:cNvPr id="0" name=""/>
        <dsp:cNvSpPr/>
      </dsp:nvSpPr>
      <dsp:spPr>
        <a:xfrm>
          <a:off x="4940179" y="773345"/>
          <a:ext cx="433918" cy="43391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355CF-CC0A-8045-9830-311BAB5F0230}">
      <dsp:nvSpPr>
        <dsp:cNvPr id="0" name=""/>
        <dsp:cNvSpPr/>
      </dsp:nvSpPr>
      <dsp:spPr>
        <a:xfrm rot="5400000">
          <a:off x="6145237" y="264220"/>
          <a:ext cx="1530884" cy="254735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8D62CD-41B3-1942-A51E-7FBF171C8D95}">
      <dsp:nvSpPr>
        <dsp:cNvPr id="0" name=""/>
        <dsp:cNvSpPr/>
      </dsp:nvSpPr>
      <dsp:spPr>
        <a:xfrm>
          <a:off x="5889695" y="1025331"/>
          <a:ext cx="2299768" cy="2015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2011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Mobiles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(1 year or less adoption horizon)</a:t>
          </a:r>
          <a:endParaRPr lang="en-US" sz="2300" kern="1200" dirty="0"/>
        </a:p>
      </dsp:txBody>
      <dsp:txXfrm>
        <a:off x="5889695" y="1025331"/>
        <a:ext cx="2299768" cy="2015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B658C-0886-5148-9D46-D1C005FFD797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E3E3A-81EA-A843-BCD5-D303F114F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7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49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44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Content: the access of and working with course content, including course readings, lecture captures, the course web site, and student work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Community: venues, activities, and applications that contribute directly to a sense of being a member, a participant, or a contributor. 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Collaboration: the collective and collaborative activities of faculty and students that create and generate knowledge and course content.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Collaboration was the area that</a:t>
            </a:r>
            <a:r>
              <a:rPr lang="en-US" baseline="0" dirty="0" smtClean="0"/>
              <a:t> had the greatest potential for T&amp;L as we conceived the program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“mobile” pedagogies</a:t>
            </a:r>
            <a:r>
              <a:rPr lang="en-US" baseline="0" dirty="0" smtClean="0"/>
              <a:t> were rare</a:t>
            </a:r>
            <a:r>
              <a:rPr lang="en-US" dirty="0" smtClean="0"/>
              <a:t> and a very new area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Application of mobility to T&amp;L environment is still in a very early stage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5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dirty="0" smtClean="0"/>
              <a:t>As</a:t>
            </a:r>
            <a:r>
              <a:rPr lang="en-US" baseline="0" dirty="0" smtClean="0"/>
              <a:t> we go through this presentation think about how you can enhance your initiative </a:t>
            </a:r>
          </a:p>
          <a:p>
            <a:pPr marL="171450" lvl="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8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translating what is currently done with laptops onto the mobile device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recent ECAR study of UG and IT documented use w mobile tools in short spurts: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relatively short, quick checks for news, updates, messages, and so forth.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 to imagine many people typing a lengthy document, such as a term paper, using the cramped keyboard of mobile device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theme of the “short duration” is a factor that needs to be taken into account when devising curriculum and course activities that utilize highly mobile devices.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43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is to access resources across the variety of devices and applications.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learning, the capacity to access the student’s PLE is key to establishing mobile technology’s usefulness to learning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 has a network-based file service that provides a place for students to store their files. As they offered more services for the iPhone, the institution made sure that students could access their files using their mobile devices—made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mobile device an integrated part of the PLE.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success of the mobile device in the curriculum = how thoroughly it is blended into current learning environment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toolbox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53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This</a:t>
            </a:r>
            <a:r>
              <a:rPr lang="en-US" baseline="0" dirty="0" smtClean="0"/>
              <a:t> is not a difficult objective to achieve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Access anytime from anywhere is supportive of T&amp;L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Maybe it’s ok to start here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other units—transportation services, marketing, outreach, admissions, and recruitment for instance—might be more interested in moving forward with mobile technologies, and so students might have some early exposure that will build a comfort level and interest in using mobile technologies in a more learning-oriented setting.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 builds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tolerance,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openness to experimentation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interest in exploring ways in which mobile technologies can support, facilitate, and enhance their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baseline="0" dirty="0" smtClean="0"/>
              <a:t>Apps that work on mobile devices also work on laptops, desktops, phones, etc.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aseline="0" dirty="0" smtClean="0"/>
              <a:t>All this supports the idea of mobility tools as part of the 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Mobile devices are part of the toolkit,</a:t>
            </a:r>
            <a:r>
              <a:rPr lang="en-US" sz="1800" baseline="0" dirty="0" smtClean="0"/>
              <a:t> continue to shrink the desktop market, but are not replacing the higher performing computer/laptop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HR last 5</a:t>
            </a:r>
            <a:r>
              <a:rPr lang="en-US" baseline="0" dirty="0" smtClean="0"/>
              <a:t> years and see how the technology has developed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ELI focus sessions, one on mobility –how many have attended a FS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Look at what were some of the findings that came out of the focus session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Look at mobility examples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Frameworks to evaluate the effectiveness of mobile initiatives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50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recent study on students and IT 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bout 13% said they don’t access the Internet from their device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because of 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cost of the data service plan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focus session presenter reported that as few as 2% of his CC students owned smart phones, almost all had feature phones.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plans vary as well,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making for another digital divide which limits the curricular plans we can implement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need to know what our students have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many of your institutions collect data on device ownership and student data/text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plans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dirty="0" smtClean="0"/>
              <a:t>Think about a brief tactical plan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EX: mobile flash cards, recordings from observations in the field, student response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8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smtClean="0"/>
              <a:t>4 questions that might help to frame any work that is intended to help us measure the impact of emerging technologies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Not to decide to move forward or not, but to be more thoughtful and deliberate about work in this area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91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Studies share some research methods, but offer frameworks</a:t>
            </a:r>
            <a:r>
              <a:rPr lang="en-US" baseline="0" dirty="0" smtClean="0"/>
              <a:t> to use to evaluate mobile learning </a:t>
            </a:r>
          </a:p>
          <a:p>
            <a:r>
              <a:rPr lang="en-US" baseline="0" dirty="0" smtClean="0"/>
              <a:t>Suggest questions you might ask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80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6E25C1-2700-BA4B-A4A0-63D08CFAC3E4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9E81F7-6E51-084B-955E-C782166A95C1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AA2030-E132-274F-85B7-ADDD12343F78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2375DB-009B-0E46-A545-092F6485FDA2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BC6213-A3CC-7545-8AD4-4777BAD5E9E9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Nice overall framework for studying mobile learning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lays</a:t>
            </a:r>
            <a:r>
              <a:rPr lang="en-US" baseline="0" dirty="0" smtClean="0"/>
              <a:t> the </a:t>
            </a:r>
            <a:r>
              <a:rPr lang="en-US" dirty="0" smtClean="0"/>
              <a:t>groundwork for issues and opportunities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Have been working on m for at least a year, maybe 2 or 3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Have</a:t>
            </a:r>
            <a:r>
              <a:rPr lang="en-US" baseline="0" dirty="0" smtClean="0"/>
              <a:t> some pedagogies and T&amp;L strategies that engage students, add time on task, or enhance their learning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Have well established frameworks to measure impact of m on T&amp;L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Have used those frameworks and data collection strategies to make improvements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Have central support of your m initiatives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35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To establish and document the learning, we need to know: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baseline="0" dirty="0" smtClean="0"/>
              <a:t>the location of learning and the layout of the space (where);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baseline="0" dirty="0" smtClean="0"/>
              <a:t>the social setting (who, with whom, from whom);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baseline="0" dirty="0" smtClean="0"/>
              <a:t>The learning objectives and outcomes (why and what);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baseline="0" dirty="0" smtClean="0"/>
              <a:t>the learning method(s) and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baseline="0" dirty="0" smtClean="0"/>
              <a:t>activities (how);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baseline="0" dirty="0" smtClean="0"/>
              <a:t>and the learning tools </a:t>
            </a:r>
            <a:r>
              <a:rPr lang="pl-PL" sz="1200" b="0" i="0" u="none" strike="noStrike" baseline="0" dirty="0" smtClean="0"/>
              <a:t>(</a:t>
            </a:r>
            <a:r>
              <a:rPr lang="pl-PL" sz="1200" b="0" i="0" u="none" strike="noStrike" baseline="0" dirty="0" err="1" smtClean="0"/>
              <a:t>how</a:t>
            </a:r>
            <a:r>
              <a:rPr lang="pl-PL" sz="1200" b="0" i="0" u="none" strike="noStrike" baseline="0" dirty="0" smtClean="0"/>
              <a:t>)</a:t>
            </a:r>
          </a:p>
          <a:p>
            <a:pPr marL="171450" lvl="0" indent="-171450">
              <a:buFont typeface="Arial"/>
              <a:buChar char="•"/>
            </a:pPr>
            <a:r>
              <a:rPr lang="pl-PL" b="0" i="0" u="none" strike="noStrike" baseline="0" dirty="0" err="1" smtClean="0"/>
              <a:t>Mlearning</a:t>
            </a:r>
            <a:r>
              <a:rPr lang="pl-PL" b="0" i="0" u="none" strike="noStrike" baseline="0" dirty="0" smtClean="0"/>
              <a:t> </a:t>
            </a:r>
            <a:r>
              <a:rPr lang="pl-PL" b="0" i="0" u="none" strike="noStrike" baseline="0" dirty="0" err="1" smtClean="0"/>
              <a:t>is</a:t>
            </a:r>
            <a:r>
              <a:rPr lang="pl-PL" b="0" i="0" u="none" strike="noStrike" baseline="0" dirty="0" smtClean="0"/>
              <a:t> </a:t>
            </a:r>
            <a:r>
              <a:rPr lang="pl-PL" b="0" i="0" u="none" strike="noStrike" baseline="0" dirty="0" err="1" smtClean="0"/>
              <a:t>unstructured</a:t>
            </a:r>
            <a:r>
              <a:rPr lang="pl-PL" b="0" i="0" u="none" strike="noStrike" baseline="0" dirty="0" smtClean="0"/>
              <a:t>, on-the-</a:t>
            </a:r>
            <a:r>
              <a:rPr lang="pl-PL" b="0" i="0" u="none" strike="noStrike" baseline="0" dirty="0" err="1" smtClean="0"/>
              <a:t>fly</a:t>
            </a:r>
            <a:r>
              <a:rPr lang="pl-PL" b="0" i="0" u="none" strike="noStrike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324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Doesn’t have a discrete</a:t>
            </a:r>
            <a:r>
              <a:rPr lang="en-US" baseline="0" dirty="0" smtClean="0"/>
              <a:t> beginning or end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instances where learners show responsibility for and initiate their own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are actively involved in learning (e.g. by absorbed, close examination of resources; or persevering with a task),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make links and transfer ideas and skills (e.g. by comparing evidence),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share learning with experts and peers (e.g. by asking each other questions)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682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Privacy issues in observing or tracking via the device’s usage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Could journal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Could measure learning outcome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Difficult to isolate the effect of mobility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91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As study shifts from mobility of the technology to the mobility of the learner, additional issues arise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learners move across multiple devices, in multiple locations.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Consider the extent to which mobile technologies are integrated into the 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3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3 types of studies to measure technology’s impact: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Anticipatory studies: relate to pre-intervention intentions, opinions and attitudes;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ongoing studies: focus on </a:t>
            </a:r>
            <a:r>
              <a:rPr lang="en-US" sz="1200" b="0" i="0" u="none" strike="noStrike" baseline="0" dirty="0" err="1" smtClean="0"/>
              <a:t>analysing</a:t>
            </a:r>
            <a:r>
              <a:rPr lang="en-US" sz="1200" b="0" i="0" u="none" strike="noStrike" baseline="0" dirty="0" smtClean="0"/>
              <a:t> processes of integration;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achieved studies: are summative studies of technology no longer ‘novel’, but becomes established </a:t>
            </a:r>
          </a:p>
          <a:p>
            <a:pPr marL="0" indent="0">
              <a:buFont typeface="Arial"/>
              <a:buNone/>
            </a:pPr>
            <a:endParaRPr lang="en-US" sz="1200" b="0" i="0" u="none" strike="noStrike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Our research needs to look at the processes of integrating emerging with existing practices,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the implications that manifest after full deployment.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039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if the technology is mobile, so is the learning.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learning often takes place inconspicuously or is crammed in the short gaps between these transitions.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Studies should try to capture both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Additional time on task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Convenience connected to access and use of learning materials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898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368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Study</a:t>
            </a:r>
            <a:r>
              <a:rPr lang="en-US" baseline="0" dirty="0" smtClean="0"/>
              <a:t> contributes 5 characteristics of a “good” mobile experience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Each of these could be “recast” into a survey or focus group questions or some other method to measure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05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not more ponderous, onerous, or time-consuming than the actual learning experience or</a:t>
            </a:r>
            <a:r>
              <a:rPr lang="en-US" baseline="0" dirty="0" smtClean="0"/>
              <a:t> learning benefit 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or the delivery and implementation of the learning itself</a:t>
            </a:r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Will depend on the tools you use—students</a:t>
            </a:r>
            <a:r>
              <a:rPr lang="en-US" baseline="0" dirty="0" smtClean="0"/>
              <a:t> may already be familiar with many, like Google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69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Fit 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Technology with outcome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Technology with learners and the tools they have 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Technology with the style</a:t>
            </a:r>
            <a:r>
              <a:rPr lang="en-US" baseline="0" dirty="0" smtClean="0"/>
              <a:t> of the instructor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Integrated with the PLE </a:t>
            </a:r>
          </a:p>
          <a:p>
            <a:pPr marL="171450" lvl="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Is the course a blended</a:t>
            </a:r>
            <a:r>
              <a:rPr lang="en-US" baseline="0" dirty="0" smtClean="0"/>
              <a:t> or F2F course –does a mobile application make sense for the course delivery mode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Can the</a:t>
            </a:r>
            <a:r>
              <a:rPr lang="en-US" baseline="0" dirty="0" smtClean="0"/>
              <a:t> mobile application be used to add time on task (was that a goal—to extend learning 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 or further engage learner) </a:t>
            </a:r>
            <a:endParaRPr lang="en-US" dirty="0" smtClean="0"/>
          </a:p>
          <a:p>
            <a:pPr marL="171450" lvl="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Unit or department-based m initiative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Have some anecdotal evidence of how things are going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Haven’t yet incorporated feedback into future initiatives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Have addressed few challenges in mobility 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What would it take to move to green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814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Much of this</a:t>
            </a:r>
            <a:r>
              <a:rPr lang="en-US" baseline="0" dirty="0" smtClean="0"/>
              <a:t> criteria is a good evaluation of other technologies too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Good to map this for students, helps to justify the tech use, 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if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33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Experience consistent</a:t>
            </a:r>
            <a:r>
              <a:rPr lang="en-US" baseline="0" dirty="0" smtClean="0"/>
              <a:t> </a:t>
            </a:r>
            <a:r>
              <a:rPr lang="en-US" dirty="0" smtClean="0"/>
              <a:t>across</a:t>
            </a:r>
            <a:r>
              <a:rPr lang="en-US" baseline="0" dirty="0" smtClean="0"/>
              <a:t> </a:t>
            </a:r>
            <a:r>
              <a:rPr lang="en-US" dirty="0" smtClean="0"/>
              <a:t>different groups or learners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Is the use or application reliable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Across devices and technologies are used </a:t>
            </a:r>
          </a:p>
          <a:p>
            <a:pPr marL="171450" lvl="0" indent="-171450">
              <a:buFont typeface="Arial"/>
              <a:buChar char="•"/>
            </a:pPr>
            <a:endParaRPr lang="en-US" dirty="0" smtClean="0"/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One</a:t>
            </a:r>
            <a:r>
              <a:rPr lang="en-US" baseline="0" dirty="0" smtClean="0"/>
              <a:t> way to look at the experience—consistency—there might be others 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Think of ways to capture unintended results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470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dirty="0" smtClean="0"/>
              <a:t>What will success look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87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case study of mobility in the context</a:t>
            </a:r>
            <a:r>
              <a:rPr lang="en-US" baseline="0" dirty="0" smtClean="0"/>
              <a:t> of a blended course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a large hybrid/blended computer science classroom of 562 students (about 90% being online).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Looked at the impact of </a:t>
            </a:r>
            <a:r>
              <a:rPr lang="en-US" dirty="0" err="1" smtClean="0"/>
              <a:t>mLearning</a:t>
            </a:r>
            <a:r>
              <a:rPr lang="en-US" dirty="0" smtClean="0"/>
              <a:t> system</a:t>
            </a:r>
            <a:r>
              <a:rPr lang="en-US" baseline="0" dirty="0" smtClean="0"/>
              <a:t> and </a:t>
            </a:r>
            <a:r>
              <a:rPr lang="en-US" dirty="0" smtClean="0"/>
              <a:t>learning activities through pre- and post-surveys from 4 aspects: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988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576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err="1" smtClean="0"/>
              <a:t>IDed</a:t>
            </a:r>
            <a:r>
              <a:rPr lang="en-US" sz="1200" b="0" i="0" u="none" strike="noStrike" baseline="0" dirty="0" smtClean="0"/>
              <a:t> areas that were reliable measures of the </a:t>
            </a:r>
            <a:r>
              <a:rPr lang="en-US" sz="1200" b="0" i="0" u="none" strike="noStrike" baseline="0" dirty="0" err="1" smtClean="0"/>
              <a:t>mlearning</a:t>
            </a:r>
            <a:r>
              <a:rPr lang="en-US" sz="1200" b="0" i="0" u="none" strike="noStrike" baseline="0" dirty="0" smtClean="0"/>
              <a:t> experience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err="1" smtClean="0"/>
              <a:t>IDed</a:t>
            </a:r>
            <a:r>
              <a:rPr lang="en-US" sz="1200" b="0" i="0" u="none" strike="noStrike" baseline="0" dirty="0" smtClean="0"/>
              <a:t> some (though not necessarily all) of the important features of the mobile learning experience,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core issues that arise when evaluating </a:t>
            </a:r>
            <a:r>
              <a:rPr lang="en-US" sz="1200" b="0" i="0" u="none" strike="noStrike" baseline="0" dirty="0" err="1" smtClean="0"/>
              <a:t>mlearning</a:t>
            </a:r>
            <a:r>
              <a:rPr lang="en-US" sz="1200" b="0" i="0" u="none" strike="noStrike" baseline="0" dirty="0" smtClean="0"/>
              <a:t>: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baseline="0" dirty="0" smtClean="0"/>
              <a:t>measures of activity,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baseline="0" dirty="0" smtClean="0"/>
              <a:t>measures of efficiency,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baseline="0" dirty="0" smtClean="0"/>
              <a:t>measures of outcomes,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baseline="0" dirty="0" smtClean="0"/>
              <a:t>measures of organization of </a:t>
            </a:r>
            <a:r>
              <a:rPr lang="en-US" sz="1200" b="0" i="0" u="none" strike="noStrike" baseline="0" dirty="0" err="1" smtClean="0"/>
              <a:t>mlearning</a:t>
            </a:r>
            <a:r>
              <a:rPr lang="en-US" sz="1200" b="0" i="0" u="none" strike="noStrike" baseline="0" dirty="0" smtClean="0"/>
              <a:t>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baseline="0" dirty="0" smtClean="0"/>
              <a:t>measured a few important constructs to examine: </a:t>
            </a:r>
          </a:p>
          <a:p>
            <a:pPr marL="1085850" lvl="2" indent="-171450">
              <a:buFont typeface="Arial"/>
              <a:buChar char="•"/>
            </a:pPr>
            <a:r>
              <a:rPr lang="en-US" sz="1200" b="0" i="0" u="none" strike="noStrike" baseline="0" dirty="0" smtClean="0"/>
              <a:t>student satisfaction,</a:t>
            </a:r>
          </a:p>
          <a:p>
            <a:pPr marL="1085850" lvl="2" indent="-171450">
              <a:buFont typeface="Arial"/>
              <a:buChar char="•"/>
            </a:pPr>
            <a:r>
              <a:rPr lang="en-US" sz="1200" b="0" i="0" u="none" strike="noStrike" baseline="0" dirty="0" smtClean="0"/>
              <a:t>level of interaction (student-student, student-instructor),</a:t>
            </a:r>
          </a:p>
          <a:p>
            <a:pPr marL="1085850" lvl="2" indent="-171450">
              <a:buFont typeface="Arial"/>
              <a:buChar char="•"/>
            </a:pPr>
            <a:r>
              <a:rPr lang="en-US" sz="1200" b="0" i="0" u="none" strike="noStrike" baseline="0" dirty="0" smtClean="0"/>
              <a:t>sustainability of student participation in </a:t>
            </a:r>
            <a:r>
              <a:rPr lang="en-US" sz="1200" b="0" i="0" u="none" strike="noStrike" baseline="0" dirty="0" err="1" smtClean="0"/>
              <a:t>mLearning</a:t>
            </a:r>
            <a:r>
              <a:rPr lang="en-US" sz="1200" b="0" i="0" u="none" strike="noStrike" baseline="0" dirty="0" smtClean="0"/>
              <a:t> activities.</a:t>
            </a:r>
          </a:p>
          <a:p>
            <a:pPr marL="628650" lvl="1" indent="-171450">
              <a:buFont typeface="Arial"/>
              <a:buChar char="•"/>
            </a:pPr>
            <a:endParaRPr lang="en-US" sz="1200" b="0" i="0" u="none" strike="noStrike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US" b="0" i="0" u="none" strike="noStrike" baseline="0" dirty="0" smtClean="0"/>
              <a:t>Can help you to organize your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900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A student’s overall feeling of satisfaction after a course ends is important in the mobile learning environment.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Don’t discount the importance of ‘enjoyment’ or ‘satisfaction’ in the classroom. These feelings enable learning</a:t>
            </a:r>
          </a:p>
          <a:p>
            <a:pPr marL="171450" lvl="0" indent="-171450">
              <a:buFont typeface="Arial"/>
              <a:buChar char="•"/>
            </a:pPr>
            <a:endParaRPr lang="en-US" sz="1200" b="0" i="0" u="none" strike="noStrike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surveys should ask whether students feel lost or confused by the course’s direction.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We can use this part of the survey to uncover the pedagogical organization of mobile instruction.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489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The design of mobile activities requires special attention to mobile devices and the limitations and distances of virtual communication.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design course activities that make full use of the affordances of the technology.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Consider “how much” mobile</a:t>
            </a:r>
            <a:r>
              <a:rPr lang="en-US" baseline="0" dirty="0" smtClean="0"/>
              <a:t> activities are in the course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how learners react to the activities themselves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Are you asking students to engage w </a:t>
            </a:r>
            <a:r>
              <a:rPr lang="en-US" sz="1200" b="0" i="0" u="none" strike="noStrike" baseline="0" dirty="0" err="1" smtClean="0"/>
              <a:t>eachother</a:t>
            </a:r>
            <a:r>
              <a:rPr lang="en-US" sz="1200" b="0" i="0" u="none" strike="noStrike" baseline="0" dirty="0" smtClean="0"/>
              <a:t> or w content only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Some students may feel more or less comfortable with interaction in a mobile environment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Consider sync </a:t>
            </a:r>
            <a:r>
              <a:rPr lang="en-US" sz="1200" b="0" i="0" u="none" strike="noStrike" baseline="0" dirty="0" err="1" smtClean="0"/>
              <a:t>vs</a:t>
            </a:r>
            <a:r>
              <a:rPr lang="en-US" sz="1200" b="0" i="0" u="none" strike="noStrike" baseline="0" dirty="0" smtClean="0"/>
              <a:t> </a:t>
            </a:r>
            <a:r>
              <a:rPr lang="en-US" sz="1200" b="0" i="0" u="none" strike="noStrike" baseline="0" dirty="0" err="1" smtClean="0"/>
              <a:t>async</a:t>
            </a:r>
            <a:r>
              <a:rPr lang="en-US" sz="1200" b="0" i="0" u="none" strike="noStrike" baseline="0" dirty="0" smtClean="0"/>
              <a:t> engagement 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893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Research on mobile learning show a distinct increase in learner-instructor interaction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researchers at UCSD found that students asked more questions when they could submit their questions via forums and mobile devices.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it’s Important to study mobile interaction, this supports engagement</a:t>
            </a:r>
          </a:p>
          <a:p>
            <a:pPr marL="171450" indent="-171450">
              <a:buFont typeface="Arial"/>
              <a:buChar char="•"/>
            </a:pPr>
            <a:endParaRPr lang="en-US" sz="1200" b="0" i="0" u="none" strike="noStrike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Mobility presents Lots of </a:t>
            </a:r>
            <a:r>
              <a:rPr lang="en-US" sz="1200" b="0" i="0" u="none" strike="noStrike" baseline="0" dirty="0" err="1" smtClean="0"/>
              <a:t>opps</a:t>
            </a:r>
            <a:r>
              <a:rPr lang="en-US" sz="1200" b="0" i="0" u="none" strike="noStrike" baseline="0" dirty="0" smtClean="0"/>
              <a:t> to enhance the relationship between students and course content.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Students can access learning materials at any time and from any location. This may well lead to changes in how students study.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i="0" u="none" strike="noStrike" baseline="0" dirty="0" smtClean="0"/>
              <a:t>mobility could also lead to more studying alone.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867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b="0" i="0" u="none" strike="noStrike" baseline="0" dirty="0" smtClean="0"/>
              <a:t>‘sustainability’ refers to the long-term effects of mobile learning initiatives such as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baseline="0" dirty="0" smtClean="0"/>
              <a:t>long-term student satisfaction,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baseline="0" dirty="0" smtClean="0"/>
              <a:t>willingness to use </a:t>
            </a:r>
            <a:r>
              <a:rPr lang="en-US" sz="1200" b="0" i="0" u="none" strike="noStrike" baseline="0" dirty="0" err="1" smtClean="0"/>
              <a:t>mLearning</a:t>
            </a:r>
            <a:r>
              <a:rPr lang="en-US" sz="1200" b="0" i="0" u="none" strike="noStrike" baseline="0" dirty="0" smtClean="0"/>
              <a:t> tools,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baseline="0" dirty="0" smtClean="0"/>
              <a:t>integration of </a:t>
            </a:r>
            <a:r>
              <a:rPr lang="en-US" sz="1200" b="0" i="0" u="none" strike="noStrike" baseline="0" dirty="0" err="1" smtClean="0"/>
              <a:t>mLearning</a:t>
            </a:r>
            <a:r>
              <a:rPr lang="en-US" sz="1200" b="0" i="0" u="none" strike="noStrike" baseline="0" dirty="0" smtClean="0"/>
              <a:t> solutions into courses.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0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Not sure if any m work is happening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Not planning anything centrally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Too many challenges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Too costly 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What would it take to move to yellow or green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508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Another case study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903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Mobile tech is popular in medical education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Sharing information within and between cohorts can increase the efficiency and effectiveness of educational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</a:t>
            </a:r>
          </a:p>
          <a:p>
            <a:pPr marL="171450" indent="-171450">
              <a:buFont typeface="Arial"/>
              <a:buChar char="•"/>
            </a:pPr>
            <a:r>
              <a:rPr lang="fr-FR" dirty="0" smtClean="0"/>
              <a:t>E</a:t>
            </a:r>
            <a:r>
              <a:rPr lang="en-US" dirty="0" err="1" smtClean="0"/>
              <a:t>xamined</a:t>
            </a:r>
            <a:r>
              <a:rPr lang="en-US" dirty="0" smtClean="0"/>
              <a:t> </a:t>
            </a:r>
            <a:r>
              <a:rPr lang="en-US" dirty="0" err="1" smtClean="0"/>
              <a:t>qs</a:t>
            </a:r>
            <a:r>
              <a:rPr lang="en-US" dirty="0" smtClean="0"/>
              <a:t> in a </a:t>
            </a:r>
            <a:r>
              <a:rPr lang="en-US" dirty="0" err="1" smtClean="0"/>
              <a:t>qual</a:t>
            </a:r>
            <a:r>
              <a:rPr lang="en-US" dirty="0" smtClean="0"/>
              <a:t> and quant</a:t>
            </a:r>
            <a:r>
              <a:rPr lang="en-US" baseline="0" dirty="0" smtClean="0"/>
              <a:t> way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89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This study could provide a useful framework for mobile learning that is designed to access content 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This is all the content students had available</a:t>
            </a:r>
            <a:r>
              <a:rPr lang="en-US" baseline="0" dirty="0" smtClean="0"/>
              <a:t> to them in their mobile learning environs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They were asked to rate the degree to which they used each 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715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More content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Support on how to use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Help via an organized environment **PLE, ease of use, one stop for content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369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A model to evaluate</a:t>
            </a:r>
            <a:r>
              <a:rPr lang="en-US" baseline="0" dirty="0" smtClean="0"/>
              <a:t> mobile apps and their relationship to learning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635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Examined 6 domains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974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Can be adapted to evaluate mobile applications or experiences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3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Here I’d like to give you a short “state</a:t>
            </a:r>
            <a:r>
              <a:rPr lang="en-US" baseline="0" dirty="0" smtClean="0"/>
              <a:t> of the union” on mobile technologies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ELI/NMC HR, I’m on the advisory board for HR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HR</a:t>
            </a:r>
            <a:r>
              <a:rPr lang="en-US" baseline="0" dirty="0" smtClean="0"/>
              <a:t> is a good way to take the pulse of emerging technologies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Keep in mind that most HED institutions lag significantly behind the HR, so some of the technologies described may seem more advanced than what you recall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1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Mobility</a:t>
            </a:r>
            <a:r>
              <a:rPr lang="en-US" sz="1200" baseline="0" dirty="0" smtClean="0"/>
              <a:t> didn’t show up on HR until 2006 </a:t>
            </a:r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/>
              <a:t>2006, hope was to deliver content to the phone, 3G was emerging, text messaging was main communication method, 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2007: phone now has storage, video, camera, keypads for input;</a:t>
            </a:r>
            <a:r>
              <a:rPr lang="en-US" sz="1200" baseline="0" dirty="0" smtClean="0"/>
              <a:t> apple was just announcing the iPhone, 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2008: we saw</a:t>
            </a:r>
            <a:r>
              <a:rPr lang="en-US" sz="1200" baseline="0" dirty="0" smtClean="0"/>
              <a:t> </a:t>
            </a:r>
            <a:r>
              <a:rPr lang="en-US" sz="1200" dirty="0" smtClean="0"/>
              <a:t>video players, web browsers, document editors,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better batteries; location-aware devices,</a:t>
            </a:r>
            <a:r>
              <a:rPr lang="en-US" sz="1200" dirty="0" smtClean="0"/>
              <a:t> news readers on our mobile devices;</a:t>
            </a:r>
            <a:r>
              <a:rPr lang="en-US" sz="1200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2009:</a:t>
            </a:r>
            <a:r>
              <a:rPr lang="en-US" baseline="0" dirty="0" smtClean="0"/>
              <a:t> surrounding software really helped mobile to take off; emergence and proliferation of cloud computing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multi-touch displays, the ability to access the Internet over increasingly higher-speed 3G networks or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,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capability for sensing motion and orientation.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Seeing institution-wide mobile initiatives,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develops everything w mobile capacity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2010: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 phones are fastest-growing sales segment—more people all over the world now own/use a computer that fits in their hand and able to connect wirelessly from almost anywhere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Proliferation of other mobile devices: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netbooks,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smartbooks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 move into teaching and learning, highly specialized mobile applications; uses that truly engage students, students involved in app development </a:t>
            </a: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2011: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content is developed that seamlessly adjusts for optimal display on any of these devices—increasing amount of Internet apps and info accessible to mobile users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HED: Mobiles embody the convergence of several technologies that lend themselves to educational use,</a:t>
            </a:r>
          </a:p>
          <a:p>
            <a:pPr marL="1085850" lvl="2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 book readers, location-aware services, annotation tools, applications for creation and composition, and social networking tools.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2012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Proliferation of apps (low cost and many to choose from) means move away from high prices suites of integrated software to a customized assembly of tools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smtClean="0"/>
              <a:t>Like a two day study session on the topic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16 speakers included</a:t>
            </a:r>
            <a:r>
              <a:rPr lang="en-US" baseline="0" dirty="0" smtClean="0"/>
              <a:t> </a:t>
            </a:r>
            <a:r>
              <a:rPr lang="en-US" dirty="0" smtClean="0"/>
              <a:t>faculty members, administrators, even some students that developed apps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All</a:t>
            </a:r>
            <a:r>
              <a:rPr lang="en-US" baseline="0" dirty="0" smtClean="0"/>
              <a:t> session recordings are available now and are included in your resource list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3E3A-81EA-A843-BCD5-D303F114F68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C88-59C2-F045-AEE5-B9AE9B790426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719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C88-59C2-F045-AEE5-B9AE9B790426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26BE-8635-4149-9F2F-72450BCAE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176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C88-59C2-F045-AEE5-B9AE9B790426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26BE-8635-4149-9F2F-72450BCAE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958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C88-59C2-F045-AEE5-B9AE9B790426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26BE-8635-4149-9F2F-72450BCAE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9895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C88-59C2-F045-AEE5-B9AE9B790426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1C59-B8FB-4BC6-84FE-FD700C7CF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4455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C88-59C2-F045-AEE5-B9AE9B790426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26BE-8635-4149-9F2F-72450BCAE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7038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C88-59C2-F045-AEE5-B9AE9B790426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26BE-8635-4149-9F2F-72450BCAE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764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C88-59C2-F045-AEE5-B9AE9B790426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26BE-8635-4149-9F2F-72450BCAE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614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C88-59C2-F045-AEE5-B9AE9B790426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26BE-8635-4149-9F2F-72450BCAE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7415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C88-59C2-F045-AEE5-B9AE9B790426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26BE-8635-4149-9F2F-72450BCAE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845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C88-59C2-F045-AEE5-B9AE9B790426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26BE-8635-4149-9F2F-72450BCAE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72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F0C88-59C2-F045-AEE5-B9AE9B790426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E26BE-8635-4149-9F2F-72450BCAE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5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amazon.com/Conducting-Educational-Design-Research-McKenney/dp/0415618045/ref=sr_1_1?s=books&amp;ie=UTF8&amp;qid=1329938445&amp;sr=1-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tinyurl.com/mecar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hyperlink" Target="http://www.amazon.com/Conducting-Educational-Design-Research-McKenney/dp/0415618045/ref=sr_1_1?s=books&amp;ie=UTF8&amp;qid=1329938445&amp;sr=1-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lra.le.ac.uk/bitstream/2381/8162/3/%5B14%5DVavoulaSharples-mlearn2008%5B1%5D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irrodl.org/index.php/irrodl/article/view/346/87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www.docstoc.com/docs/38964563/Assessing-the-Effectiveness-of-Mobile-Learning-in-Large-HybridBlended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://www.biomedcentral.com/1472-6920/10/57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5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li" TargetMode="External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vdiaz@educause.ed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66" y="1684425"/>
            <a:ext cx="8217252" cy="1782345"/>
          </a:xfrm>
        </p:spPr>
        <p:txBody>
          <a:bodyPr>
            <a:noAutofit/>
          </a:bodyPr>
          <a:lstStyle/>
          <a:p>
            <a:pPr algn="dist"/>
            <a:r>
              <a:rPr lang="en-US" sz="4800" kern="0" dirty="0" smtClean="0"/>
              <a:t>Mobile teaching and learning:</a:t>
            </a:r>
            <a:br>
              <a:rPr lang="en-US" sz="4800" kern="0" dirty="0" smtClean="0"/>
            </a:br>
            <a:r>
              <a:rPr lang="en-US" sz="3600" kern="0" dirty="0" smtClean="0"/>
              <a:t>Engaging students and measuring impact. </a:t>
            </a:r>
            <a:endParaRPr lang="en-US" sz="3600" kern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66" y="3886200"/>
            <a:ext cx="4296611" cy="206274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WSWRC 2012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Veronica Diaz, PhD</a:t>
            </a:r>
          </a:p>
          <a:p>
            <a:pPr algn="l"/>
            <a:r>
              <a:rPr lang="en-US" dirty="0"/>
              <a:t>Associate Director</a:t>
            </a:r>
          </a:p>
          <a:p>
            <a:pPr algn="l"/>
            <a:r>
              <a:rPr lang="en-US" dirty="0" smtClean="0"/>
              <a:t>EDUCAUSE Learning Initiative</a:t>
            </a:r>
          </a:p>
        </p:txBody>
      </p:sp>
      <p:pic>
        <p:nvPicPr>
          <p:cNvPr id="4" name="Picture 3" descr="1140993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18" y="3699042"/>
            <a:ext cx="3048000" cy="2026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Mobility: 2009-2012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63366694"/>
              </p:ext>
            </p:extLst>
          </p:nvPr>
        </p:nvGraphicFramePr>
        <p:xfrm>
          <a:off x="491041" y="1295394"/>
          <a:ext cx="8195734" cy="520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2012-Horizon-Report-HE-FINAL.pdf-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0" y="647693"/>
            <a:ext cx="8597900" cy="585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44914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28" y="1372639"/>
            <a:ext cx="4233535" cy="317515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8991"/>
            <a:ext cx="4472018" cy="3555999"/>
          </a:xfrm>
        </p:spPr>
        <p:txBody>
          <a:bodyPr>
            <a:normAutofit/>
          </a:bodyPr>
          <a:lstStyle/>
          <a:p>
            <a:r>
              <a:rPr lang="en-US" dirty="0" smtClean="0"/>
              <a:t>Mobile Learning 2.0: The Next Phase of Innovation in Mobility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370592"/>
            <a:ext cx="7772400" cy="4071465"/>
          </a:xfrm>
        </p:spPr>
        <p:txBody>
          <a:bodyPr>
            <a:noAutofit/>
          </a:bodyPr>
          <a:lstStyle/>
          <a:p>
            <a:r>
              <a:rPr lang="en-US" sz="9200" spc="300" dirty="0" smtClean="0"/>
              <a:t>Community’s Conclusions</a:t>
            </a:r>
            <a:endParaRPr lang="en-US" sz="9200" spc="300" dirty="0"/>
          </a:p>
        </p:txBody>
      </p:sp>
    </p:spTree>
    <p:extLst>
      <p:ext uri="{BB962C8B-B14F-4D97-AF65-F5344CB8AC3E}">
        <p14:creationId xmlns:p14="http://schemas.microsoft.com/office/powerpoint/2010/main" val="42258791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677" y="1012446"/>
            <a:ext cx="7489371" cy="469650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Content </a:t>
            </a:r>
            <a:br>
              <a:rPr lang="en-US" sz="5400" dirty="0" smtClean="0"/>
            </a:br>
            <a:r>
              <a:rPr lang="en-US" sz="5400" dirty="0" smtClean="0"/>
              <a:t>Community </a:t>
            </a:r>
            <a:br>
              <a:rPr lang="en-US" sz="5400" dirty="0" smtClean="0"/>
            </a:br>
            <a:r>
              <a:rPr lang="en-US" sz="5400" dirty="0" smtClean="0"/>
              <a:t>Collaboration </a:t>
            </a:r>
            <a:br>
              <a:rPr lang="en-US" sz="5400" dirty="0" smtClean="0"/>
            </a:br>
            <a:endParaRPr lang="en-US" sz="540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677" y="1012446"/>
            <a:ext cx="7489371" cy="469650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Content </a:t>
            </a:r>
            <a:br>
              <a:rPr lang="en-US" sz="5400" dirty="0" smtClean="0"/>
            </a:br>
            <a:r>
              <a:rPr lang="en-US" sz="5400" dirty="0" smtClean="0"/>
              <a:t>Community </a:t>
            </a:r>
            <a:br>
              <a:rPr lang="en-US" sz="5400" dirty="0" smtClean="0"/>
            </a:br>
            <a:r>
              <a:rPr lang="en-US" sz="5400" dirty="0" smtClean="0">
                <a:solidFill>
                  <a:srgbClr val="FF0000"/>
                </a:solidFill>
              </a:rPr>
              <a:t>Collaboration</a:t>
            </a:r>
            <a:r>
              <a:rPr lang="en-US" sz="5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your tables::</a:t>
            </a:r>
            <a:br>
              <a:rPr lang="en-US" dirty="0" smtClean="0"/>
            </a:br>
            <a:r>
              <a:rPr lang="en-US" dirty="0" smtClean="0"/>
              <a:t>Your mini mobile initiative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907093"/>
            <a:ext cx="7772400" cy="349980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The mobile tools (tablet, smart phone, etc.)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The mobile applications (apps, cloud, etc.)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The goals (engagement, content delivery, etc.)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…………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2036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technology </a:t>
            </a:r>
            <a:br>
              <a:rPr lang="en-US" dirty="0" smtClean="0"/>
            </a:br>
            <a:r>
              <a:rPr lang="en-US" dirty="0" smtClean="0"/>
              <a:t>is best suited for…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127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Tapping into the PLE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2240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delivery is the </a:t>
            </a:r>
            <a:br>
              <a:rPr lang="en-US" dirty="0" smtClean="0"/>
            </a:br>
            <a:r>
              <a:rPr lang="en-US" dirty="0" smtClean="0"/>
              <a:t>low-hanging fruit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Innovation doesn’t always start in the classroom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learning’s evolution </a:t>
            </a:r>
          </a:p>
          <a:p>
            <a:r>
              <a:rPr lang="en-US" dirty="0" smtClean="0"/>
              <a:t>Teaching and learning community and mobile learning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Strategies </a:t>
            </a:r>
            <a:r>
              <a:rPr lang="en-US" dirty="0">
                <a:solidFill>
                  <a:srgbClr val="FF0000"/>
                </a:solidFill>
              </a:rPr>
              <a:t>and methodologies to help measure the impact of mobile tools on teaching and </a:t>
            </a:r>
            <a:r>
              <a:rPr lang="en-US" dirty="0" smtClean="0">
                <a:solidFill>
                  <a:srgbClr val="FF0000"/>
                </a:solidFill>
              </a:rPr>
              <a:t>learning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07209"/>
            <a:ext cx="7772400" cy="2193241"/>
          </a:xfrm>
        </p:spPr>
        <p:txBody>
          <a:bodyPr>
            <a:normAutofit/>
          </a:bodyPr>
          <a:lstStyle/>
          <a:p>
            <a:r>
              <a:rPr lang="en-US" dirty="0" smtClean="0"/>
              <a:t>Rapid growth in mobile applications and their </a:t>
            </a:r>
            <a:r>
              <a:rPr lang="en-US" dirty="0" smtClean="0">
                <a:solidFill>
                  <a:srgbClr val="FF0000"/>
                </a:solidFill>
              </a:rPr>
              <a:t>interoperability</a:t>
            </a:r>
            <a:r>
              <a:rPr lang="en-US" dirty="0" smtClean="0"/>
              <a:t> with other tools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new tool in the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of ownership patterns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your tables::</a:t>
            </a:r>
            <a:br>
              <a:rPr lang="en-US" dirty="0"/>
            </a:br>
            <a:r>
              <a:rPr lang="en-US" dirty="0"/>
              <a:t>Your mini mobile initiative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907093"/>
            <a:ext cx="7772400" cy="349980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What will you do in your initiative?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…………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438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your plan and ask…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What would be the </a:t>
            </a:r>
            <a:r>
              <a:rPr lang="en-US" dirty="0" smtClean="0">
                <a:solidFill>
                  <a:srgbClr val="FF0000"/>
                </a:solidFill>
              </a:rPr>
              <a:t>ramifications and opportunities </a:t>
            </a:r>
            <a:r>
              <a:rPr lang="en-US" dirty="0" smtClean="0"/>
              <a:t>for learning if this technology were adopted?</a:t>
            </a: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What kinds of teaching and learning </a:t>
            </a:r>
            <a:r>
              <a:rPr lang="en-US" dirty="0" smtClean="0">
                <a:solidFill>
                  <a:srgbClr val="FF0000"/>
                </a:solidFill>
              </a:rPr>
              <a:t>engagements</a:t>
            </a:r>
            <a:r>
              <a:rPr lang="en-US" dirty="0" smtClean="0"/>
              <a:t> might this technology: </a:t>
            </a:r>
            <a:r>
              <a:rPr lang="en-US" dirty="0" smtClean="0">
                <a:solidFill>
                  <a:srgbClr val="FF0000"/>
                </a:solidFill>
              </a:rPr>
              <a:t>make better or enable</a:t>
            </a:r>
            <a:r>
              <a:rPr lang="en-US" dirty="0" smtClean="0"/>
              <a:t>?</a:t>
            </a: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If we decide to do a </a:t>
            </a:r>
            <a:r>
              <a:rPr lang="en-US" dirty="0" smtClean="0"/>
              <a:t>pilot, </a:t>
            </a:r>
            <a:r>
              <a:rPr lang="en-US" dirty="0"/>
              <a:t>what kind of </a:t>
            </a:r>
            <a:r>
              <a:rPr lang="en-US" dirty="0">
                <a:solidFill>
                  <a:srgbClr val="FF0000"/>
                </a:solidFill>
              </a:rPr>
              <a:t>evaluation methodology can we overlay on the project to assess outcomes</a:t>
            </a:r>
            <a:r>
              <a:rPr lang="en-US" dirty="0"/>
              <a:t>?</a:t>
            </a: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What </a:t>
            </a:r>
            <a:r>
              <a:rPr lang="en-US" dirty="0"/>
              <a:t>kind of additional research needs to be done concerning this </a:t>
            </a:r>
            <a:r>
              <a:rPr lang="en-US" dirty="0" smtClean="0"/>
              <a:t>technology (student)?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617649"/>
            <a:ext cx="7772400" cy="2917815"/>
          </a:xfrm>
        </p:spPr>
        <p:txBody>
          <a:bodyPr>
            <a:noAutofit/>
          </a:bodyPr>
          <a:lstStyle/>
          <a:p>
            <a:r>
              <a:rPr lang="en-US" sz="9200" spc="300" dirty="0" smtClean="0"/>
              <a:t>Measuring </a:t>
            </a:r>
            <a:br>
              <a:rPr lang="en-US" sz="9200" spc="300" dirty="0" smtClean="0"/>
            </a:br>
            <a:r>
              <a:rPr lang="en-US" sz="9200" spc="300" dirty="0" smtClean="0"/>
              <a:t>the Impact:</a:t>
            </a:r>
            <a:br>
              <a:rPr lang="en-US" sz="9200" spc="300" dirty="0" smtClean="0"/>
            </a:br>
            <a:r>
              <a:rPr lang="en-US" sz="9200" spc="300" dirty="0"/>
              <a:t>5</a:t>
            </a:r>
            <a:r>
              <a:rPr lang="en-US" sz="9200" spc="300" dirty="0" smtClean="0"/>
              <a:t> Studies</a:t>
            </a:r>
            <a:endParaRPr lang="en-US" sz="9200" spc="300" dirty="0"/>
          </a:p>
        </p:txBody>
      </p:sp>
    </p:spTree>
    <p:extLst>
      <p:ext uri="{BB962C8B-B14F-4D97-AF65-F5344CB8AC3E}">
        <p14:creationId xmlns:p14="http://schemas.microsoft.com/office/powerpoint/2010/main" val="42258791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ask?</a:t>
            </a:r>
            <a:endParaRPr lang="en-US" dirty="0"/>
          </a:p>
        </p:txBody>
      </p:sp>
      <p:sp>
        <p:nvSpPr>
          <p:cNvPr id="23554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Questionnaires</a:t>
            </a:r>
          </a:p>
          <a:p>
            <a:pPr lvl="1"/>
            <a:r>
              <a:rPr lang="en-US" dirty="0"/>
              <a:t>Paper</a:t>
            </a:r>
          </a:p>
          <a:p>
            <a:pPr lvl="1"/>
            <a:r>
              <a:rPr lang="en-US" dirty="0"/>
              <a:t>Online</a:t>
            </a:r>
          </a:p>
          <a:p>
            <a:r>
              <a:rPr lang="en-US" dirty="0"/>
              <a:t>Interviews</a:t>
            </a:r>
          </a:p>
          <a:p>
            <a:pPr lvl="1"/>
            <a:r>
              <a:rPr lang="en-US" dirty="0"/>
              <a:t>Individual</a:t>
            </a:r>
          </a:p>
          <a:p>
            <a:pPr lvl="1"/>
            <a:r>
              <a:rPr lang="en-US" dirty="0"/>
              <a:t>Focus Group</a:t>
            </a:r>
          </a:p>
          <a:p>
            <a:r>
              <a:rPr lang="en-US" dirty="0"/>
              <a:t>Observations</a:t>
            </a:r>
          </a:p>
          <a:p>
            <a:pPr lvl="1"/>
            <a:r>
              <a:rPr lang="en-US" dirty="0"/>
              <a:t>Classroom</a:t>
            </a:r>
          </a:p>
          <a:p>
            <a:pPr lvl="1"/>
            <a:r>
              <a:rPr lang="en-US" dirty="0" smtClean="0"/>
              <a:t>Online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Focus </a:t>
            </a:r>
            <a:r>
              <a:rPr lang="en-US" dirty="0"/>
              <a:t>groups</a:t>
            </a:r>
          </a:p>
          <a:p>
            <a:r>
              <a:rPr lang="en-US" dirty="0"/>
              <a:t>Surveys</a:t>
            </a:r>
          </a:p>
          <a:p>
            <a:r>
              <a:rPr lang="en-US" dirty="0"/>
              <a:t>Tracking tools</a:t>
            </a:r>
          </a:p>
          <a:p>
            <a:r>
              <a:rPr lang="en-US" dirty="0"/>
              <a:t>Journaling </a:t>
            </a:r>
          </a:p>
          <a:p>
            <a:r>
              <a:rPr lang="en-US" dirty="0"/>
              <a:t>Pre post tests </a:t>
            </a:r>
          </a:p>
          <a:p>
            <a:r>
              <a:rPr lang="en-US" dirty="0"/>
              <a:t>Debriefs </a:t>
            </a:r>
          </a:p>
        </p:txBody>
      </p:sp>
      <p:pic>
        <p:nvPicPr>
          <p:cNvPr id="9" name="Picture 8" descr="shutterstock_740085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12" y="4949157"/>
            <a:ext cx="2145810" cy="17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759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Questionnaires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Paper distributed in class</a:t>
            </a:r>
          </a:p>
          <a:p>
            <a:pPr marL="0" indent="0" algn="ctr">
              <a:buNone/>
            </a:pPr>
            <a:r>
              <a:rPr lang="en-US" dirty="0" smtClean="0"/>
              <a:t>Mail</a:t>
            </a:r>
          </a:p>
          <a:p>
            <a:pPr marL="0" indent="0" algn="ctr">
              <a:buNone/>
            </a:pPr>
            <a:r>
              <a:rPr lang="en-US" dirty="0" smtClean="0"/>
              <a:t>E-mail</a:t>
            </a:r>
          </a:p>
          <a:p>
            <a:pPr marL="0" indent="0" algn="ctr">
              <a:buNone/>
            </a:pPr>
            <a:r>
              <a:rPr lang="en-US" dirty="0" smtClean="0"/>
              <a:t>Online, e.g., </a:t>
            </a:r>
            <a:r>
              <a:rPr lang="en-US" dirty="0" err="1" smtClean="0"/>
              <a:t>SurveyMonkey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Twitter poll</a:t>
            </a:r>
          </a:p>
          <a:p>
            <a:pPr marL="0" indent="0" algn="ctr">
              <a:buNone/>
            </a:pPr>
            <a:r>
              <a:rPr lang="en-US" dirty="0" smtClean="0"/>
              <a:t>Facebook</a:t>
            </a:r>
            <a:endParaRPr lang="en-US" dirty="0"/>
          </a:p>
        </p:txBody>
      </p:sp>
      <p:pic>
        <p:nvPicPr>
          <p:cNvPr id="7" name="Picture 6" descr="shutterstock_740085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4" y="4802636"/>
            <a:ext cx="2145810" cy="17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30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Interviews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Face-to-face</a:t>
            </a:r>
          </a:p>
          <a:p>
            <a:pPr marL="0" indent="0" algn="ctr">
              <a:buNone/>
            </a:pPr>
            <a:r>
              <a:rPr lang="en-US" dirty="0" smtClean="0"/>
              <a:t>Telephone or Skype</a:t>
            </a:r>
          </a:p>
          <a:p>
            <a:pPr marL="0" indent="0" algn="ctr">
              <a:buNone/>
            </a:pPr>
            <a:r>
              <a:rPr lang="en-US" dirty="0" smtClean="0"/>
              <a:t>Teleconference</a:t>
            </a:r>
          </a:p>
          <a:p>
            <a:pPr marL="0" indent="0" algn="ctr">
              <a:buNone/>
            </a:pPr>
            <a:r>
              <a:rPr lang="en-US" dirty="0" smtClean="0"/>
              <a:t>Synchronous Chat</a:t>
            </a:r>
          </a:p>
          <a:p>
            <a:pPr marL="0" indent="0" algn="ctr">
              <a:buNone/>
            </a:pPr>
            <a:r>
              <a:rPr lang="en-US" dirty="0" smtClean="0"/>
              <a:t>Asynchronous forum</a:t>
            </a:r>
          </a:p>
          <a:p>
            <a:pPr marL="0" indent="0" algn="ctr">
              <a:buNone/>
            </a:pPr>
            <a:r>
              <a:rPr lang="en-US" dirty="0" smtClean="0"/>
              <a:t>Focus group</a:t>
            </a:r>
          </a:p>
          <a:p>
            <a:pPr marL="0" indent="0" algn="ctr">
              <a:buNone/>
            </a:pPr>
            <a:r>
              <a:rPr lang="en-US" dirty="0" smtClean="0"/>
              <a:t>Twitter poll</a:t>
            </a:r>
          </a:p>
          <a:p>
            <a:pPr marL="0" indent="0" algn="ctr">
              <a:buNone/>
            </a:pPr>
            <a:r>
              <a:rPr lang="en-US" dirty="0" smtClean="0"/>
              <a:t>Facebook </a:t>
            </a:r>
            <a:endParaRPr lang="en-US" dirty="0"/>
          </a:p>
        </p:txBody>
      </p:sp>
      <p:pic>
        <p:nvPicPr>
          <p:cNvPr id="8" name="Picture 7" descr="shutterstock_740085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18" y="4949158"/>
            <a:ext cx="2145810" cy="17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39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Observation Options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92129" cy="4525963"/>
          </a:xfrm>
        </p:spPr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sz="3200" dirty="0">
                <a:latin typeface="Arial" charset="0"/>
                <a:ea typeface="ＭＳ Ｐゴシック" charset="0"/>
              </a:rPr>
              <a:t>Onlooker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3200" dirty="0">
                <a:latin typeface="Arial" charset="0"/>
                <a:ea typeface="ＭＳ Ｐゴシック" charset="0"/>
              </a:rPr>
              <a:t>Overt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3200" dirty="0">
                <a:latin typeface="Arial" charset="0"/>
                <a:ea typeface="ＭＳ Ｐゴシック" charset="0"/>
              </a:rPr>
              <a:t>Fully-explained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3200" dirty="0">
                <a:latin typeface="Arial" charset="0"/>
                <a:ea typeface="ＭＳ Ｐゴシック" charset="0"/>
              </a:rPr>
              <a:t>Once or limited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3200" dirty="0">
                <a:latin typeface="Arial" charset="0"/>
                <a:ea typeface="ＭＳ Ｐゴシック" charset="0"/>
              </a:rPr>
              <a:t>Narrow focus</a:t>
            </a:r>
          </a:p>
        </p:txBody>
      </p:sp>
      <p:sp>
        <p:nvSpPr>
          <p:cNvPr id="29699" name="Content Placeholder 9"/>
          <p:cNvSpPr>
            <a:spLocks noGrp="1"/>
          </p:cNvSpPr>
          <p:nvPr>
            <p:ph sz="half" idx="2"/>
          </p:nvPr>
        </p:nvSpPr>
        <p:spPr>
          <a:xfrm>
            <a:off x="5796152" y="1600200"/>
            <a:ext cx="2890648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Arial" charset="0"/>
                <a:ea typeface="ＭＳ Ｐゴシック" charset="0"/>
              </a:rPr>
              <a:t>Participant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Arial" charset="0"/>
                <a:ea typeface="ＭＳ Ｐゴシック" charset="0"/>
              </a:rPr>
              <a:t>Covert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Arial" charset="0"/>
                <a:ea typeface="ＭＳ Ｐゴシック" charset="0"/>
              </a:rPr>
              <a:t>Unexplained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Arial" charset="0"/>
                <a:ea typeface="ＭＳ Ｐゴシック" charset="0"/>
              </a:rPr>
              <a:t>On-going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Arial" charset="0"/>
                <a:ea typeface="ＭＳ Ｐゴシック" charset="0"/>
              </a:rPr>
              <a:t>Broad focus</a:t>
            </a:r>
          </a:p>
        </p:txBody>
      </p:sp>
      <p:sp>
        <p:nvSpPr>
          <p:cNvPr id="13" name="Left-Right Arrow 12"/>
          <p:cNvSpPr>
            <a:spLocks noChangeArrowheads="1"/>
          </p:cNvSpPr>
          <p:nvPr/>
        </p:nvSpPr>
        <p:spPr bwMode="auto">
          <a:xfrm>
            <a:off x="3810013" y="1804988"/>
            <a:ext cx="1571611" cy="528637"/>
          </a:xfrm>
          <a:prstGeom prst="leftRightArrow">
            <a:avLst>
              <a:gd name="adj1" fmla="val 50000"/>
              <a:gd name="adj2" fmla="val 50003"/>
            </a:avLst>
          </a:prstGeom>
          <a:solidFill>
            <a:schemeClr val="tx2">
              <a:alpha val="5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Left-Right Arrow 17"/>
          <p:cNvSpPr>
            <a:spLocks noChangeArrowheads="1"/>
          </p:cNvSpPr>
          <p:nvPr/>
        </p:nvSpPr>
        <p:spPr bwMode="auto">
          <a:xfrm>
            <a:off x="3817951" y="2643188"/>
            <a:ext cx="1571612" cy="528637"/>
          </a:xfrm>
          <a:prstGeom prst="leftRightArrow">
            <a:avLst>
              <a:gd name="adj1" fmla="val 50000"/>
              <a:gd name="adj2" fmla="val 50003"/>
            </a:avLst>
          </a:prstGeom>
          <a:solidFill>
            <a:schemeClr val="tx2">
              <a:alpha val="5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Left-Right Arrow 18"/>
          <p:cNvSpPr>
            <a:spLocks noChangeArrowheads="1"/>
          </p:cNvSpPr>
          <p:nvPr/>
        </p:nvSpPr>
        <p:spPr bwMode="auto">
          <a:xfrm>
            <a:off x="3825888" y="3481388"/>
            <a:ext cx="1571611" cy="528637"/>
          </a:xfrm>
          <a:prstGeom prst="leftRightArrow">
            <a:avLst>
              <a:gd name="adj1" fmla="val 50000"/>
              <a:gd name="adj2" fmla="val 50003"/>
            </a:avLst>
          </a:prstGeom>
          <a:solidFill>
            <a:schemeClr val="tx2">
              <a:alpha val="5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Left-Right Arrow 19"/>
          <p:cNvSpPr>
            <a:spLocks noChangeArrowheads="1"/>
          </p:cNvSpPr>
          <p:nvPr/>
        </p:nvSpPr>
        <p:spPr bwMode="auto">
          <a:xfrm>
            <a:off x="3833826" y="4295775"/>
            <a:ext cx="1571612" cy="528638"/>
          </a:xfrm>
          <a:prstGeom prst="leftRightArrow">
            <a:avLst>
              <a:gd name="adj1" fmla="val 50000"/>
              <a:gd name="adj2" fmla="val 50002"/>
            </a:avLst>
          </a:prstGeom>
          <a:solidFill>
            <a:schemeClr val="tx2">
              <a:alpha val="5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Left-Right Arrow 20"/>
          <p:cNvSpPr>
            <a:spLocks noChangeArrowheads="1"/>
          </p:cNvSpPr>
          <p:nvPr/>
        </p:nvSpPr>
        <p:spPr bwMode="auto">
          <a:xfrm>
            <a:off x="3841961" y="5145088"/>
            <a:ext cx="1573001" cy="530225"/>
          </a:xfrm>
          <a:prstGeom prst="leftRightArrow">
            <a:avLst>
              <a:gd name="adj1" fmla="val 50000"/>
              <a:gd name="adj2" fmla="val 50007"/>
            </a:avLst>
          </a:prstGeom>
          <a:solidFill>
            <a:schemeClr val="tx2">
              <a:alpha val="5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9135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</a:t>
            </a:r>
            <a:r>
              <a:rPr lang="en-US" sz="1050" dirty="0"/>
              <a:t>: </a:t>
            </a:r>
            <a:r>
              <a:rPr lang="en-US" sz="1050" dirty="0">
                <a:hlinkClick r:id="rId3"/>
              </a:rPr>
              <a:t>http://www.amazon.com/Conducting-Educational-Design-Research-McKenney/dp/0415618045/ref=sr_1_1?s=books&amp;ie=UTF8&amp;qid=1329938445&amp;sr=1-</a:t>
            </a:r>
            <a:r>
              <a:rPr lang="en-US" sz="1050" dirty="0" smtClean="0">
                <a:hlinkClick r:id="rId3"/>
              </a:rPr>
              <a:t>1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309699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http://tinyurl.com/</a:t>
            </a:r>
            <a:r>
              <a:rPr lang="en-US" dirty="0" smtClean="0">
                <a:hlinkClick r:id="rId2"/>
              </a:rPr>
              <a:t>mecar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206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Triangulate to Tell the Full Story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182997"/>
              </p:ext>
            </p:extLst>
          </p:nvPr>
        </p:nvGraphicFramePr>
        <p:xfrm>
          <a:off x="457200" y="16002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488668"/>
            <a:ext cx="9135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</a:t>
            </a:r>
            <a:r>
              <a:rPr lang="en-US" sz="1050" dirty="0"/>
              <a:t>: </a:t>
            </a:r>
            <a:r>
              <a:rPr lang="en-US" sz="1050" dirty="0">
                <a:hlinkClick r:id="rId8"/>
              </a:rPr>
              <a:t>http://www.amazon.com/Conducting-Educational-Design-Research-McKenney/dp/0415618045/ref=sr_1_1?s=books&amp;ie=UTF8&amp;qid=1329938445&amp;sr=1-</a:t>
            </a:r>
            <a:r>
              <a:rPr lang="en-US" sz="1050" dirty="0" smtClean="0">
                <a:hlinkClick r:id="rId8"/>
              </a:rPr>
              <a:t>1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4795872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1144"/>
            <a:ext cx="7772400" cy="2137831"/>
          </a:xfrm>
        </p:spPr>
        <p:txBody>
          <a:bodyPr/>
          <a:lstStyle/>
          <a:p>
            <a:r>
              <a:rPr lang="en-US" dirty="0" smtClean="0"/>
              <a:t>Mobile research: </a:t>
            </a:r>
            <a:br>
              <a:rPr lang="en-US" dirty="0" smtClean="0"/>
            </a:br>
            <a:r>
              <a:rPr lang="en-US" dirty="0" smtClean="0"/>
              <a:t>Challenges and goals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2313" y="5307309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>
                <a:hlinkClick r:id="rId3"/>
              </a:rPr>
              <a:t>https://lra.le.ac.uk/bitstream/2381/8162/3/%5B14%5DVavoulaSharples-mlearn2008%5B1%</a:t>
            </a:r>
            <a:r>
              <a:rPr lang="en-US" sz="1600" dirty="0" smtClean="0">
                <a:hlinkClick r:id="rId3"/>
              </a:rPr>
              <a:t>5D.pdf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309988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93111"/>
            <a:ext cx="7772400" cy="2207339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apturing learning context and learning across contexts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Challenge 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818015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93111"/>
            <a:ext cx="7772400" cy="2207339"/>
          </a:xfrm>
        </p:spPr>
        <p:txBody>
          <a:bodyPr>
            <a:normAutofit/>
          </a:bodyPr>
          <a:lstStyle/>
          <a:p>
            <a:r>
              <a:rPr lang="en-US" dirty="0"/>
              <a:t>Has anyone learned </a:t>
            </a:r>
            <a:br>
              <a:rPr lang="en-US" dirty="0"/>
            </a:br>
            <a:r>
              <a:rPr lang="en-US" dirty="0"/>
              <a:t>anything yet?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Challenge 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9240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93111"/>
            <a:ext cx="7772400" cy="2207339"/>
          </a:xfrm>
        </p:spPr>
        <p:txBody>
          <a:bodyPr>
            <a:normAutofit/>
          </a:bodyPr>
          <a:lstStyle/>
          <a:p>
            <a:r>
              <a:rPr lang="en-US" dirty="0" smtClean="0"/>
              <a:t>An ethical question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Challenge 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9240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93111"/>
            <a:ext cx="7772400" cy="2207339"/>
          </a:xfrm>
        </p:spPr>
        <p:txBody>
          <a:bodyPr>
            <a:normAutofit/>
          </a:bodyPr>
          <a:lstStyle/>
          <a:p>
            <a:r>
              <a:rPr lang="en-US" dirty="0" smtClean="0"/>
              <a:t>The technology itself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Challenge 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9240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93111"/>
            <a:ext cx="7772400" cy="2207339"/>
          </a:xfrm>
        </p:spPr>
        <p:txBody>
          <a:bodyPr>
            <a:normAutofit/>
          </a:bodyPr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Challenge 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9240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93111"/>
            <a:ext cx="7772400" cy="2207339"/>
          </a:xfrm>
        </p:spPr>
        <p:txBody>
          <a:bodyPr>
            <a:normAutofit/>
          </a:bodyPr>
          <a:lstStyle/>
          <a:p>
            <a:r>
              <a:rPr lang="en-US" dirty="0" smtClean="0"/>
              <a:t>Formal </a:t>
            </a:r>
            <a:r>
              <a:rPr lang="en-US" dirty="0" err="1" smtClean="0"/>
              <a:t>vs</a:t>
            </a:r>
            <a:r>
              <a:rPr lang="en-US" dirty="0" smtClean="0"/>
              <a:t> informal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Challenge 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9240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Capture and </a:t>
            </a:r>
            <a:r>
              <a:rPr lang="en-US" dirty="0" smtClean="0"/>
              <a:t>analyze </a:t>
            </a:r>
            <a:r>
              <a:rPr lang="en-US" dirty="0">
                <a:solidFill>
                  <a:srgbClr val="FF0000"/>
                </a:solidFill>
              </a:rPr>
              <a:t>learning in context </a:t>
            </a:r>
            <a:r>
              <a:rPr lang="en-US" dirty="0"/>
              <a:t>with consideration of learner privacy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Assess </a:t>
            </a:r>
            <a:r>
              <a:rPr lang="en-US" dirty="0"/>
              <a:t>the usability of the technology and how it </a:t>
            </a:r>
            <a:r>
              <a:rPr lang="en-US" dirty="0">
                <a:solidFill>
                  <a:srgbClr val="FF0000"/>
                </a:solidFill>
              </a:rPr>
              <a:t>affects the learning </a:t>
            </a:r>
            <a:r>
              <a:rPr lang="en-US" dirty="0" smtClean="0">
                <a:solidFill>
                  <a:srgbClr val="FF0000"/>
                </a:solidFill>
              </a:rPr>
              <a:t>experience (PLE) 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Look </a:t>
            </a:r>
            <a:r>
              <a:rPr lang="en-US" dirty="0"/>
              <a:t>beyond </a:t>
            </a:r>
            <a:r>
              <a:rPr lang="en-US" dirty="0" smtClean="0"/>
              <a:t>measurable cognitive </a:t>
            </a:r>
            <a:r>
              <a:rPr lang="en-US" dirty="0"/>
              <a:t>gains into </a:t>
            </a:r>
            <a:r>
              <a:rPr lang="en-US" dirty="0">
                <a:solidFill>
                  <a:srgbClr val="FF0000"/>
                </a:solidFill>
              </a:rPr>
              <a:t>changes in the learning process </a:t>
            </a:r>
            <a:r>
              <a:rPr lang="en-US" dirty="0"/>
              <a:t>and </a:t>
            </a: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Consider organizational </a:t>
            </a:r>
            <a:r>
              <a:rPr lang="en-US" dirty="0"/>
              <a:t>issues in the adoption of mobile learning practice and its </a:t>
            </a:r>
            <a:r>
              <a:rPr lang="en-US" dirty="0">
                <a:solidFill>
                  <a:srgbClr val="FF0000"/>
                </a:solidFill>
              </a:rPr>
              <a:t>integration with </a:t>
            </a:r>
            <a:r>
              <a:rPr lang="en-US" dirty="0" smtClean="0">
                <a:solidFill>
                  <a:srgbClr val="FF0000"/>
                </a:solidFill>
              </a:rPr>
              <a:t>existing practices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Span </a:t>
            </a:r>
            <a:r>
              <a:rPr lang="en-US" dirty="0">
                <a:solidFill>
                  <a:srgbClr val="FF0000"/>
                </a:solidFill>
              </a:rPr>
              <a:t>the lifecycle of the mobile learning </a:t>
            </a:r>
            <a:r>
              <a:rPr lang="en-US" dirty="0"/>
              <a:t>innovation that is evaluated, from conception to full deployment </a:t>
            </a:r>
            <a:r>
              <a:rPr lang="en-US" dirty="0" smtClean="0"/>
              <a:t>and beyond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474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95400"/>
            <a:ext cx="7772400" cy="2673575"/>
          </a:xfrm>
        </p:spPr>
        <p:txBody>
          <a:bodyPr>
            <a:normAutofit/>
          </a:bodyPr>
          <a:lstStyle/>
          <a:p>
            <a:r>
              <a:rPr lang="en-US" dirty="0" smtClean="0"/>
              <a:t>Building a Successful </a:t>
            </a:r>
            <a:r>
              <a:rPr lang="en-US" dirty="0" err="1" smtClean="0"/>
              <a:t>mLearning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2313" y="5307309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>
                <a:hlinkClick r:id="rId3"/>
              </a:rPr>
              <a:t>http://www.irrodl.org/index.php/irrodl/article/view/346/</a:t>
            </a:r>
            <a:r>
              <a:rPr lang="en-US" sz="1600" dirty="0" smtClean="0">
                <a:hlinkClick r:id="rId3"/>
              </a:rPr>
              <a:t>875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68834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/>
          <a:stretch/>
        </p:blipFill>
        <p:spPr>
          <a:xfrm>
            <a:off x="3515895" y="554890"/>
            <a:ext cx="2002416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194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Proportionate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455005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588"/>
            <a:ext cx="7772400" cy="34215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Appropriate to the specific learning technologies, to the learners, and to the ethos of the learning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– ideally built in, not bolted on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2334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Alignment between learning goals and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0036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Consistent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436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your tables::</a:t>
            </a:r>
            <a:br>
              <a:rPr lang="en-US" dirty="0"/>
            </a:br>
            <a:r>
              <a:rPr lang="en-US" dirty="0"/>
              <a:t>Your mini mobile initiative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907093"/>
            <a:ext cx="7772400" cy="349980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How and what will you measure?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…………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7486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71616"/>
            <a:ext cx="7772400" cy="2197359"/>
          </a:xfrm>
        </p:spPr>
        <p:txBody>
          <a:bodyPr>
            <a:normAutofit/>
          </a:bodyPr>
          <a:lstStyle/>
          <a:p>
            <a:r>
              <a:rPr lang="en-US" dirty="0" smtClean="0"/>
              <a:t>Case study:</a:t>
            </a:r>
            <a:br>
              <a:rPr lang="en-US" dirty="0" smtClean="0"/>
            </a:br>
            <a:r>
              <a:rPr lang="en-US" dirty="0" smtClean="0"/>
              <a:t>Mobile learning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 a blended course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2314" y="5768975"/>
            <a:ext cx="8140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://www.docstoc.com/docs/38964563/Assessing-the-Effectiveness-of-Mobile-Learning-in-Large-</a:t>
            </a:r>
            <a:r>
              <a:rPr lang="en-US" sz="1400" dirty="0" smtClean="0">
                <a:hlinkClick r:id="rId3"/>
              </a:rPr>
              <a:t>HybridBlended</a:t>
            </a:r>
            <a:r>
              <a:rPr lang="en-US" sz="1400" dirty="0" smtClean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307247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Areas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539557"/>
              </p:ext>
            </p:extLst>
          </p:nvPr>
        </p:nvGraphicFramePr>
        <p:xfrm>
          <a:off x="0" y="1150471"/>
          <a:ext cx="9144000" cy="567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9392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sessing the Effectiveness of Mobile Learning in LargeHybrid.pdf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5"/>
          <a:stretch/>
        </p:blipFill>
        <p:spPr>
          <a:xfrm>
            <a:off x="1728619" y="224119"/>
            <a:ext cx="6583222" cy="640976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52824" y="448235"/>
            <a:ext cx="1389529" cy="14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52824" y="929341"/>
            <a:ext cx="1389529" cy="14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2824" y="1395506"/>
            <a:ext cx="1389529" cy="14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2824" y="1831788"/>
            <a:ext cx="1389529" cy="14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2824" y="2596776"/>
            <a:ext cx="1389529" cy="14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2824" y="3526116"/>
            <a:ext cx="1389529" cy="14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2824" y="5172634"/>
            <a:ext cx="1389529" cy="14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2939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6501"/>
            <a:ext cx="7772400" cy="4492624"/>
          </a:xfrm>
        </p:spPr>
        <p:txBody>
          <a:bodyPr>
            <a:normAutofit/>
          </a:bodyPr>
          <a:lstStyle/>
          <a:p>
            <a:r>
              <a:rPr lang="en-US" dirty="0" smtClean="0"/>
              <a:t>Overall Satisfaction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Course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8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7550"/>
            <a:ext cx="7772400" cy="3171825"/>
          </a:xfrm>
        </p:spPr>
        <p:txBody>
          <a:bodyPr/>
          <a:lstStyle/>
          <a:p>
            <a:r>
              <a:rPr lang="en-US" dirty="0" smtClean="0"/>
              <a:t>Course Activities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Student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2"/>
          <a:stretch/>
        </p:blipFill>
        <p:spPr>
          <a:xfrm>
            <a:off x="3590089" y="608598"/>
            <a:ext cx="1824121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108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2695575"/>
          </a:xfrm>
        </p:spPr>
        <p:txBody>
          <a:bodyPr>
            <a:normAutofit/>
          </a:bodyPr>
          <a:lstStyle/>
          <a:p>
            <a:r>
              <a:rPr lang="en-US" dirty="0" smtClean="0"/>
              <a:t>Instructor Interaction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Relationship to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4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47925"/>
            <a:ext cx="7772400" cy="1470025"/>
          </a:xfrm>
        </p:spPr>
        <p:txBody>
          <a:bodyPr/>
          <a:lstStyle/>
          <a:p>
            <a:r>
              <a:rPr lang="en-US" dirty="0" smtClean="0"/>
              <a:t>Sustainability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9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Mobile learning </a:t>
            </a:r>
            <a:br>
              <a:rPr lang="en-US" dirty="0" smtClean="0"/>
            </a:br>
            <a:r>
              <a:rPr lang="en-US" dirty="0" smtClean="0"/>
              <a:t>in medical school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2313" y="5953931"/>
            <a:ext cx="7566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pl-PL" dirty="0">
                <a:hlinkClick r:id="rId3"/>
              </a:rPr>
              <a:t>http://www.biomedcentral.com/1472-6920/10/</a:t>
            </a:r>
            <a:r>
              <a:rPr lang="pl-PL" dirty="0" smtClean="0">
                <a:hlinkClick r:id="rId3"/>
              </a:rPr>
              <a:t>57</a:t>
            </a:r>
            <a:r>
              <a:rPr lang="pl-PL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270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57 students in cohort</a:t>
            </a:r>
            <a:endParaRPr lang="en-US" dirty="0"/>
          </a:p>
          <a:p>
            <a:r>
              <a:rPr lang="en-US" dirty="0" smtClean="0"/>
              <a:t>4-</a:t>
            </a:r>
            <a:r>
              <a:rPr lang="en-US" dirty="0"/>
              <a:t>year </a:t>
            </a:r>
            <a:endParaRPr lang="en-US" dirty="0" smtClean="0"/>
          </a:p>
          <a:p>
            <a:pPr lvl="1"/>
            <a:r>
              <a:rPr lang="en-US" dirty="0" smtClean="0"/>
              <a:t>Bachelor </a:t>
            </a:r>
            <a:r>
              <a:rPr lang="en-US" dirty="0"/>
              <a:t>of Medicine </a:t>
            </a:r>
            <a:endParaRPr lang="en-US" dirty="0" smtClean="0"/>
          </a:p>
          <a:p>
            <a:pPr lvl="1"/>
            <a:r>
              <a:rPr lang="en-US" dirty="0" smtClean="0"/>
              <a:t>Bachelor </a:t>
            </a:r>
            <a:r>
              <a:rPr lang="en-US" dirty="0"/>
              <a:t>of Surgery</a:t>
            </a:r>
          </a:p>
          <a:p>
            <a:r>
              <a:rPr lang="en-US" dirty="0" smtClean="0"/>
              <a:t>2 online tools</a:t>
            </a:r>
          </a:p>
          <a:p>
            <a:pPr lvl="1"/>
            <a:r>
              <a:rPr lang="en-US" dirty="0" smtClean="0"/>
              <a:t>Blackboard </a:t>
            </a:r>
          </a:p>
          <a:p>
            <a:pPr lvl="1"/>
            <a:r>
              <a:rPr lang="en-US" dirty="0" err="1" smtClean="0"/>
              <a:t>Interlearn</a:t>
            </a:r>
            <a:r>
              <a:rPr lang="en-US" dirty="0" smtClean="0"/>
              <a:t> </a:t>
            </a:r>
          </a:p>
          <a:p>
            <a:r>
              <a:rPr lang="en-US" dirty="0"/>
              <a:t>Access to </a:t>
            </a:r>
          </a:p>
          <a:p>
            <a:pPr lvl="1"/>
            <a:r>
              <a:rPr lang="en-US" dirty="0"/>
              <a:t>Internet</a:t>
            </a:r>
          </a:p>
          <a:p>
            <a:pPr lvl="1"/>
            <a:r>
              <a:rPr lang="en-US" dirty="0"/>
              <a:t>Customized software </a:t>
            </a:r>
          </a:p>
          <a:p>
            <a:pPr lvl="1"/>
            <a:r>
              <a:rPr lang="en-US" dirty="0"/>
              <a:t>Info </a:t>
            </a:r>
            <a:r>
              <a:rPr lang="en-US" dirty="0" smtClean="0"/>
              <a:t>repositories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Sharing info within and between cohorts</a:t>
            </a:r>
          </a:p>
          <a:p>
            <a:endParaRPr lang="en-US" dirty="0" smtClean="0"/>
          </a:p>
          <a:p>
            <a:r>
              <a:rPr lang="en-US" dirty="0" smtClean="0"/>
              <a:t>2 RQs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what ways does </a:t>
            </a:r>
            <a:r>
              <a:rPr lang="en-US" dirty="0" smtClean="0"/>
              <a:t>mobility support </a:t>
            </a:r>
            <a:r>
              <a:rPr lang="en-US" dirty="0"/>
              <a:t>learning?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areas need </a:t>
            </a:r>
            <a:r>
              <a:rPr lang="en-US" dirty="0" smtClean="0"/>
              <a:t>further development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613377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 case surveys.pd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" y="462381"/>
            <a:ext cx="4366760" cy="48334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ed case surveys.pdf-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65" y="951123"/>
            <a:ext cx="4954180" cy="56796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11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Improvement Suggestions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94624"/>
          </a:xfrm>
        </p:spPr>
        <p:txBody>
          <a:bodyPr>
            <a:normAutofit/>
          </a:bodyPr>
          <a:lstStyle/>
          <a:p>
            <a:r>
              <a:rPr lang="en-US" dirty="0" smtClean="0"/>
              <a:t>Better and more electronic </a:t>
            </a:r>
            <a:r>
              <a:rPr lang="en-US" dirty="0"/>
              <a:t>learning resources </a:t>
            </a:r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materials, especially </a:t>
            </a:r>
            <a:r>
              <a:rPr lang="en-US" dirty="0" smtClean="0"/>
              <a:t>audiovisual resources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flexibility in accessing </a:t>
            </a:r>
            <a:r>
              <a:rPr lang="en-US" dirty="0" smtClean="0"/>
              <a:t>materials</a:t>
            </a:r>
          </a:p>
          <a:p>
            <a:r>
              <a:rPr lang="en-US" dirty="0"/>
              <a:t>Guidelines/support on managing the </a:t>
            </a:r>
            <a:r>
              <a:rPr lang="en-US" dirty="0" smtClean="0"/>
              <a:t>VLE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94624"/>
          </a:xfrm>
        </p:spPr>
        <p:txBody>
          <a:bodyPr>
            <a:normAutofit/>
          </a:bodyPr>
          <a:lstStyle/>
          <a:p>
            <a:r>
              <a:rPr lang="en-US" dirty="0" smtClean="0"/>
              <a:t>Improvements </a:t>
            </a:r>
            <a:r>
              <a:rPr lang="en-US" dirty="0"/>
              <a:t>to VLE</a:t>
            </a:r>
          </a:p>
          <a:p>
            <a:pPr lvl="1"/>
            <a:r>
              <a:rPr lang="en-US" dirty="0"/>
              <a:t>Streamlining organization of information </a:t>
            </a:r>
          </a:p>
          <a:p>
            <a:pPr lvl="1"/>
            <a:r>
              <a:rPr lang="en-US" dirty="0"/>
              <a:t>Reduced the number of clicks to access resources </a:t>
            </a:r>
          </a:p>
          <a:p>
            <a:pPr lvl="1"/>
            <a:r>
              <a:rPr lang="en-US" dirty="0"/>
              <a:t>orientation for students </a:t>
            </a:r>
          </a:p>
        </p:txBody>
      </p:sp>
    </p:spTree>
    <p:extLst>
      <p:ext uri="{BB962C8B-B14F-4D97-AF65-F5344CB8AC3E}">
        <p14:creationId xmlns:p14="http://schemas.microsoft.com/office/powerpoint/2010/main" val="40173386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Evaluating </a:t>
            </a:r>
            <a:br>
              <a:rPr lang="en-US" dirty="0" smtClean="0"/>
            </a:br>
            <a:r>
              <a:rPr lang="en-US" dirty="0" smtClean="0"/>
              <a:t>mobile applications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Johns Hopkins University 10/18/2010</a:t>
            </a:r>
          </a:p>
        </p:txBody>
      </p:sp>
    </p:spTree>
    <p:extLst>
      <p:ext uri="{BB962C8B-B14F-4D97-AF65-F5344CB8AC3E}">
        <p14:creationId xmlns:p14="http://schemas.microsoft.com/office/powerpoint/2010/main" val="327691073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Rubric.pd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856"/>
            <a:ext cx="9144000" cy="547946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73067138"/>
              </p:ext>
            </p:extLst>
          </p:nvPr>
        </p:nvGraphicFramePr>
        <p:xfrm>
          <a:off x="352777" y="666857"/>
          <a:ext cx="8551333" cy="54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28200" y="388105"/>
            <a:ext cx="3439749" cy="546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1970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Rubric.pd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856"/>
            <a:ext cx="9144000" cy="5479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200" y="388105"/>
            <a:ext cx="3439749" cy="546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6594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Discussion/questions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722313" y="949158"/>
            <a:ext cx="7772400" cy="345774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What are your challenges/opportunities in mobile learning? </a:t>
            </a:r>
          </a:p>
          <a:p>
            <a:endParaRPr lang="en-US" sz="3200" dirty="0" smtClean="0">
              <a:solidFill>
                <a:srgbClr val="1F497D"/>
              </a:solidFill>
            </a:endParaRPr>
          </a:p>
          <a:p>
            <a:r>
              <a:rPr lang="en-US" sz="3200" dirty="0" smtClean="0">
                <a:solidFill>
                  <a:srgbClr val="1F497D"/>
                </a:solidFill>
              </a:rPr>
              <a:t>What research in this area might be useful to the community to further mobility? </a:t>
            </a:r>
            <a:endParaRPr lang="en-US" sz="3200" dirty="0">
              <a:solidFill>
                <a:srgbClr val="1F497D"/>
              </a:solidFill>
            </a:endParaRPr>
          </a:p>
          <a:p>
            <a:r>
              <a:rPr lang="en-US" sz="3200" dirty="0" smtClean="0">
                <a:solidFill>
                  <a:srgbClr val="1F497D"/>
                </a:solidFill>
              </a:rPr>
              <a:t>……….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32" y="583866"/>
            <a:ext cx="17018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133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Placeholder 6"/>
          <p:cNvSpPr>
            <a:spLocks noGrp="1"/>
          </p:cNvSpPr>
          <p:nvPr>
            <p:ph type="body" idx="1"/>
          </p:nvPr>
        </p:nvSpPr>
        <p:spPr>
          <a:xfrm>
            <a:off x="883481" y="2007809"/>
            <a:ext cx="3583539" cy="2927517"/>
          </a:xfrm>
        </p:spPr>
        <p:txBody>
          <a:bodyPr anchor="t"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Corbel" pitchFamily="34" charset="0"/>
              </a:rPr>
              <a:t>Veronica Diaz, PhD</a:t>
            </a:r>
          </a:p>
          <a:p>
            <a:pPr algn="r"/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Associate Director</a:t>
            </a:r>
          </a:p>
          <a:p>
            <a:pPr algn="r"/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EDUCAUSE Learning Initiative </a:t>
            </a:r>
          </a:p>
          <a:p>
            <a:pPr algn="r"/>
            <a:endParaRPr lang="en-US" dirty="0" smtClean="0">
              <a:solidFill>
                <a:srgbClr val="000000"/>
              </a:solidFill>
              <a:latin typeface="Corbel" pitchFamily="34" charset="0"/>
            </a:endParaRPr>
          </a:p>
          <a:p>
            <a:pPr algn="r"/>
            <a:r>
              <a:rPr lang="en-US" dirty="0" smtClean="0">
                <a:solidFill>
                  <a:schemeClr val="tx1"/>
                </a:solidFill>
                <a:latin typeface="Corbel" pitchFamily="34" charset="0"/>
                <a:hlinkClick r:id="rId2"/>
              </a:rPr>
              <a:t>vdiaz@educause.edu</a:t>
            </a:r>
            <a:endParaRPr lang="en-US" dirty="0" smtClean="0">
              <a:solidFill>
                <a:schemeClr val="tx1"/>
              </a:solidFill>
              <a:latin typeface="Corbel" pitchFamily="34" charset="0"/>
            </a:endParaRPr>
          </a:p>
          <a:p>
            <a:pPr algn="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hlinkClick r:id="rId3"/>
              </a:rPr>
              <a:t>http://www.educause.edu/eli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4" name="Picture 3" descr="apple-iphone-4-ofic-3.jpg 439×600 pixel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18" y="1193230"/>
            <a:ext cx="1751180" cy="4584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376947"/>
            <a:ext cx="7772400" cy="2941053"/>
          </a:xfrm>
        </p:spPr>
        <p:txBody>
          <a:bodyPr>
            <a:noAutofit/>
          </a:bodyPr>
          <a:lstStyle/>
          <a:p>
            <a:r>
              <a:rPr lang="en-US" sz="9200" spc="300" dirty="0" smtClean="0"/>
              <a:t>Mobility in Review</a:t>
            </a:r>
            <a:endParaRPr lang="en-US" sz="9200" spc="30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6_Horizon_Report.p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82" y="380327"/>
            <a:ext cx="3391820" cy="2727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2010-Horizon-Report.pd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368" y="380327"/>
            <a:ext cx="3277479" cy="2727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 descr="2011-Horizon-Report.pd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82" y="3866357"/>
            <a:ext cx="3391820" cy="2598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2012-Horizon-Report-HE-FINAL.pdf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4745367" y="3683824"/>
            <a:ext cx="3277479" cy="2781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Mobility: 2005-2008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81064980"/>
              </p:ext>
            </p:extLst>
          </p:nvPr>
        </p:nvGraphicFramePr>
        <p:xfrm>
          <a:off x="338670" y="1397000"/>
          <a:ext cx="8500533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10488</TotalTime>
  <Words>3342</Words>
  <Application>Microsoft Macintosh PowerPoint</Application>
  <PresentationFormat>On-screen Show (4:3)</PresentationFormat>
  <Paragraphs>450</Paragraphs>
  <Slides>60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Mobile teaching and learning: Engaging students and measuring impact. </vt:lpstr>
      <vt:lpstr>Agenda </vt:lpstr>
      <vt:lpstr>Resources </vt:lpstr>
      <vt:lpstr>PowerPoint Presentation</vt:lpstr>
      <vt:lpstr>PowerPoint Presentation</vt:lpstr>
      <vt:lpstr>PowerPoint Presentation</vt:lpstr>
      <vt:lpstr>Mobility in Review</vt:lpstr>
      <vt:lpstr>PowerPoint Presentation</vt:lpstr>
      <vt:lpstr>Mobility: 2005-2008 </vt:lpstr>
      <vt:lpstr>Mobility: 2009-2012 </vt:lpstr>
      <vt:lpstr>Mobile Learning 2.0: The Next Phase of Innovation in Mobility</vt:lpstr>
      <vt:lpstr>Community’s Conclusions</vt:lpstr>
      <vt:lpstr>Content  Community  Collaboration  </vt:lpstr>
      <vt:lpstr>Content  Community  Collaboration  </vt:lpstr>
      <vt:lpstr>At your tables:: Your mini mobile initiative </vt:lpstr>
      <vt:lpstr>Mobile technology  is best suited for…</vt:lpstr>
      <vt:lpstr>Tapping into the PLE</vt:lpstr>
      <vt:lpstr>Content delivery is the  low-hanging fruit</vt:lpstr>
      <vt:lpstr>Innovation doesn’t always start in the classroom</vt:lpstr>
      <vt:lpstr>Rapid growth in mobile applications and their interoperability with other tools</vt:lpstr>
      <vt:lpstr>The new tool in the toolkit</vt:lpstr>
      <vt:lpstr>Challenge of ownership patterns</vt:lpstr>
      <vt:lpstr>At your tables:: Your mini mobile initiative </vt:lpstr>
      <vt:lpstr>Review your plan and ask…</vt:lpstr>
      <vt:lpstr>Measuring  the Impact: 5 Studies</vt:lpstr>
      <vt:lpstr>How do I ask?</vt:lpstr>
      <vt:lpstr>Types of Questionnaires</vt:lpstr>
      <vt:lpstr>Types of Interviews</vt:lpstr>
      <vt:lpstr>Observation Options</vt:lpstr>
      <vt:lpstr>Triangulate to Tell the Full Story</vt:lpstr>
      <vt:lpstr>Mobile research:  Challenges and goals</vt:lpstr>
      <vt:lpstr>Capturing learning context and learning across contexts</vt:lpstr>
      <vt:lpstr>Has anyone learned  anything yet?</vt:lpstr>
      <vt:lpstr>An ethical question</vt:lpstr>
      <vt:lpstr>The technology itself</vt:lpstr>
      <vt:lpstr>The big picture</vt:lpstr>
      <vt:lpstr>Formal vs informal</vt:lpstr>
      <vt:lpstr>5 recommendations</vt:lpstr>
      <vt:lpstr>Building a Successful mLearning framework</vt:lpstr>
      <vt:lpstr>Proportionate</vt:lpstr>
      <vt:lpstr>Appropriate to the specific learning technologies, to the learners, and to the ethos of the learning   – ideally built in, not bolted on  </vt:lpstr>
      <vt:lpstr>Alignment between learning goals and technology</vt:lpstr>
      <vt:lpstr>Consistent</vt:lpstr>
      <vt:lpstr>At your tables:: Your mini mobile initiative </vt:lpstr>
      <vt:lpstr>Case study: Mobile learning  in a blended course</vt:lpstr>
      <vt:lpstr>Focus Areas</vt:lpstr>
      <vt:lpstr>PowerPoint Presentation</vt:lpstr>
      <vt:lpstr>Overall Satisfaction  Course Organization</vt:lpstr>
      <vt:lpstr>Course Activities  Student Interaction</vt:lpstr>
      <vt:lpstr>Instructor Interaction  Relationship to Content</vt:lpstr>
      <vt:lpstr>Sustainability </vt:lpstr>
      <vt:lpstr>Case study: Mobile learning  in medical school</vt:lpstr>
      <vt:lpstr>Context </vt:lpstr>
      <vt:lpstr>PowerPoint Presentation</vt:lpstr>
      <vt:lpstr>Student Improvement Suggestions </vt:lpstr>
      <vt:lpstr>Evaluating  mobile applications </vt:lpstr>
      <vt:lpstr>PowerPoint Presentation</vt:lpstr>
      <vt:lpstr>PowerPoint Presentation</vt:lpstr>
      <vt:lpstr>Discussion/questions</vt:lpstr>
      <vt:lpstr>PowerPoint Presentation</vt:lpstr>
    </vt:vector>
  </TitlesOfParts>
  <Company>Maricopa Community Colleges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teaching and learning: engaging students and measuring impact. </dc:title>
  <dc:creator>Veronica Diaz</dc:creator>
  <cp:lastModifiedBy>Veronica D</cp:lastModifiedBy>
  <cp:revision>399</cp:revision>
  <dcterms:created xsi:type="dcterms:W3CDTF">2010-11-23T19:56:53Z</dcterms:created>
  <dcterms:modified xsi:type="dcterms:W3CDTF">2012-02-23T21:50:13Z</dcterms:modified>
</cp:coreProperties>
</file>