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61" r:id="rId2"/>
    <p:sldId id="266" r:id="rId3"/>
    <p:sldId id="286" r:id="rId4"/>
    <p:sldId id="277" r:id="rId5"/>
    <p:sldId id="292" r:id="rId6"/>
    <p:sldId id="295" r:id="rId7"/>
    <p:sldId id="267" r:id="rId8"/>
    <p:sldId id="269" r:id="rId9"/>
    <p:sldId id="293" r:id="rId10"/>
    <p:sldId id="272" r:id="rId11"/>
    <p:sldId id="282" r:id="rId12"/>
    <p:sldId id="283" r:id="rId13"/>
    <p:sldId id="271" r:id="rId14"/>
    <p:sldId id="302" r:id="rId15"/>
    <p:sldId id="284" r:id="rId16"/>
    <p:sldId id="285" r:id="rId17"/>
    <p:sldId id="273" r:id="rId18"/>
    <p:sldId id="278" r:id="rId19"/>
    <p:sldId id="290" r:id="rId20"/>
    <p:sldId id="296" r:id="rId21"/>
    <p:sldId id="274" r:id="rId22"/>
    <p:sldId id="301" r:id="rId23"/>
    <p:sldId id="303" r:id="rId24"/>
    <p:sldId id="297" r:id="rId25"/>
    <p:sldId id="304" r:id="rId26"/>
    <p:sldId id="275" r:id="rId27"/>
    <p:sldId id="289" r:id="rId28"/>
    <p:sldId id="294" r:id="rId29"/>
    <p:sldId id="305" r:id="rId30"/>
    <p:sldId id="309" r:id="rId31"/>
    <p:sldId id="308" r:id="rId32"/>
    <p:sldId id="276" r:id="rId33"/>
    <p:sldId id="311" r:id="rId34"/>
    <p:sldId id="310" r:id="rId35"/>
    <p:sldId id="298" r:id="rId36"/>
  </p:sldIdLst>
  <p:sldSz cx="9144000" cy="6858000" type="screen4x3"/>
  <p:notesSz cx="6858000" cy="9144000"/>
  <p:defaultTextStyle>
    <a:defPPr>
      <a:defRPr lang="en-US"/>
    </a:defPPr>
    <a:lvl1pPr algn="l" defTabSz="511175" rtl="0" fontAlgn="base">
      <a:spcBef>
        <a:spcPct val="0"/>
      </a:spcBef>
      <a:spcAft>
        <a:spcPct val="0"/>
      </a:spcAft>
      <a:defRPr sz="2100" kern="1200">
        <a:solidFill>
          <a:schemeClr val="tx1"/>
        </a:solidFill>
        <a:latin typeface="Arial" charset="0"/>
        <a:ea typeface="ＭＳ Ｐゴシック"/>
        <a:cs typeface="ＭＳ Ｐゴシック"/>
      </a:defRPr>
    </a:lvl1pPr>
    <a:lvl2pPr marL="511175" indent="-149225" algn="l" defTabSz="511175" rtl="0" fontAlgn="base">
      <a:spcBef>
        <a:spcPct val="0"/>
      </a:spcBef>
      <a:spcAft>
        <a:spcPct val="0"/>
      </a:spcAft>
      <a:defRPr sz="2100" kern="1200">
        <a:solidFill>
          <a:schemeClr val="tx1"/>
        </a:solidFill>
        <a:latin typeface="Arial" charset="0"/>
        <a:ea typeface="ＭＳ Ｐゴシック"/>
        <a:cs typeface="ＭＳ Ｐゴシック"/>
      </a:defRPr>
    </a:lvl2pPr>
    <a:lvl3pPr marL="1022350" indent="-301625" algn="l" defTabSz="511175" rtl="0" fontAlgn="base">
      <a:spcBef>
        <a:spcPct val="0"/>
      </a:spcBef>
      <a:spcAft>
        <a:spcPct val="0"/>
      </a:spcAft>
      <a:defRPr sz="2100" kern="1200">
        <a:solidFill>
          <a:schemeClr val="tx1"/>
        </a:solidFill>
        <a:latin typeface="Arial" charset="0"/>
        <a:ea typeface="ＭＳ Ｐゴシック"/>
        <a:cs typeface="ＭＳ Ｐゴシック"/>
      </a:defRPr>
    </a:lvl3pPr>
    <a:lvl4pPr marL="1533525" indent="-450850" algn="l" defTabSz="511175" rtl="0" fontAlgn="base">
      <a:spcBef>
        <a:spcPct val="0"/>
      </a:spcBef>
      <a:spcAft>
        <a:spcPct val="0"/>
      </a:spcAft>
      <a:defRPr sz="2100" kern="1200">
        <a:solidFill>
          <a:schemeClr val="tx1"/>
        </a:solidFill>
        <a:latin typeface="Arial" charset="0"/>
        <a:ea typeface="ＭＳ Ｐゴシック"/>
        <a:cs typeface="ＭＳ Ｐゴシック"/>
      </a:defRPr>
    </a:lvl4pPr>
    <a:lvl5pPr marL="2046288" indent="-603250" algn="l" defTabSz="511175" rtl="0" fontAlgn="base">
      <a:spcBef>
        <a:spcPct val="0"/>
      </a:spcBef>
      <a:spcAft>
        <a:spcPct val="0"/>
      </a:spcAft>
      <a:defRPr sz="2100" kern="1200">
        <a:solidFill>
          <a:schemeClr val="tx1"/>
        </a:solidFill>
        <a:latin typeface="Arial" charset="0"/>
        <a:ea typeface="ＭＳ Ｐゴシック"/>
        <a:cs typeface="ＭＳ Ｐゴシック"/>
      </a:defRPr>
    </a:lvl5pPr>
    <a:lvl6pPr marL="2286000" algn="l" defTabSz="914400" rtl="0" eaLnBrk="1" latinLnBrk="0" hangingPunct="1">
      <a:defRPr sz="2100" kern="1200">
        <a:solidFill>
          <a:schemeClr val="tx1"/>
        </a:solidFill>
        <a:latin typeface="Arial" charset="0"/>
        <a:ea typeface="ＭＳ Ｐゴシック"/>
        <a:cs typeface="ＭＳ Ｐゴシック"/>
      </a:defRPr>
    </a:lvl6pPr>
    <a:lvl7pPr marL="2743200" algn="l" defTabSz="914400" rtl="0" eaLnBrk="1" latinLnBrk="0" hangingPunct="1">
      <a:defRPr sz="2100" kern="1200">
        <a:solidFill>
          <a:schemeClr val="tx1"/>
        </a:solidFill>
        <a:latin typeface="Arial" charset="0"/>
        <a:ea typeface="ＭＳ Ｐゴシック"/>
        <a:cs typeface="ＭＳ Ｐゴシック"/>
      </a:defRPr>
    </a:lvl7pPr>
    <a:lvl8pPr marL="3200400" algn="l" defTabSz="914400" rtl="0" eaLnBrk="1" latinLnBrk="0" hangingPunct="1">
      <a:defRPr sz="2100" kern="1200">
        <a:solidFill>
          <a:schemeClr val="tx1"/>
        </a:solidFill>
        <a:latin typeface="Arial" charset="0"/>
        <a:ea typeface="ＭＳ Ｐゴシック"/>
        <a:cs typeface="ＭＳ Ｐゴシック"/>
      </a:defRPr>
    </a:lvl8pPr>
    <a:lvl9pPr marL="3657600" algn="l" defTabSz="914400" rtl="0" eaLnBrk="1" latinLnBrk="0" hangingPunct="1">
      <a:defRPr sz="2100"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C60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4" autoAdjust="0"/>
    <p:restoredTop sz="89081" autoAdjust="0"/>
  </p:normalViewPr>
  <p:slideViewPr>
    <p:cSldViewPr snapToObjects="1">
      <p:cViewPr>
        <p:scale>
          <a:sx n="160" d="100"/>
          <a:sy n="160" d="100"/>
        </p:scale>
        <p:origin x="-944" y="-136"/>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ichael\Dropbox\CIO\Analysis%20&amp;%20Reporting\labstats%20-%20averages%20-%202012091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Documents\My%20Dropbox\CIO\Analysis%20&amp;%20Reporting\labstats%20-%20averages%20-%2020120913.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'ITS and Library Comparisons'!$A$13</c:f>
              <c:strCache>
                <c:ptCount val="1"/>
                <c:pt idx="0">
                  <c:v>Atkins Library</c:v>
                </c:pt>
              </c:strCache>
            </c:strRef>
          </c:tx>
          <c:invertIfNegative val="0"/>
          <c:cat>
            <c:strRef>
              <c:f>'ITS and Library Comparisons'!$B$12:$M$12</c:f>
              <c:strCache>
                <c:ptCount val="12"/>
                <c:pt idx="0">
                  <c:v>Spring 2009</c:v>
                </c:pt>
                <c:pt idx="1">
                  <c:v>Spring 2010</c:v>
                </c:pt>
                <c:pt idx="2">
                  <c:v>Spring 2011</c:v>
                </c:pt>
                <c:pt idx="3">
                  <c:v>Spring 2012</c:v>
                </c:pt>
                <c:pt idx="4">
                  <c:v>Summer 2009</c:v>
                </c:pt>
                <c:pt idx="5">
                  <c:v>Summer 2010</c:v>
                </c:pt>
                <c:pt idx="6">
                  <c:v>Summer 2011</c:v>
                </c:pt>
                <c:pt idx="7">
                  <c:v>Summer 2012</c:v>
                </c:pt>
                <c:pt idx="8">
                  <c:v>Fall 2009</c:v>
                </c:pt>
                <c:pt idx="9">
                  <c:v>Fall 2010</c:v>
                </c:pt>
                <c:pt idx="10">
                  <c:v>Fall 2011</c:v>
                </c:pt>
                <c:pt idx="11">
                  <c:v>Fall 2012</c:v>
                </c:pt>
              </c:strCache>
            </c:strRef>
          </c:cat>
          <c:val>
            <c:numRef>
              <c:f>'ITS and Library Comparisons'!$B$13:$M$13</c:f>
              <c:numCache>
                <c:formatCode>_(* #,##0_);_(* \(#,##0\);_(* "-"??_);_(@_)</c:formatCode>
                <c:ptCount val="12"/>
                <c:pt idx="1">
                  <c:v>6716.52380952381</c:v>
                </c:pt>
                <c:pt idx="2">
                  <c:v>7091.181818181818</c:v>
                </c:pt>
                <c:pt idx="3">
                  <c:v>5733.272727272727</c:v>
                </c:pt>
                <c:pt idx="5">
                  <c:v>2853.5</c:v>
                </c:pt>
                <c:pt idx="6">
                  <c:v>2197.57142857143</c:v>
                </c:pt>
                <c:pt idx="7">
                  <c:v>1810.46153846154</c:v>
                </c:pt>
                <c:pt idx="8">
                  <c:v>652.0</c:v>
                </c:pt>
                <c:pt idx="9">
                  <c:v>7103.28</c:v>
                </c:pt>
                <c:pt idx="10">
                  <c:v>6942.32</c:v>
                </c:pt>
                <c:pt idx="11">
                  <c:v>3368.285714285714</c:v>
                </c:pt>
              </c:numCache>
            </c:numRef>
          </c:val>
        </c:ser>
        <c:ser>
          <c:idx val="1"/>
          <c:order val="1"/>
          <c:tx>
            <c:strRef>
              <c:f>'ITS and Library Comparisons'!$A$16</c:f>
              <c:strCache>
                <c:ptCount val="1"/>
                <c:pt idx="0">
                  <c:v>ITS</c:v>
                </c:pt>
              </c:strCache>
            </c:strRef>
          </c:tx>
          <c:invertIfNegative val="0"/>
          <c:cat>
            <c:strRef>
              <c:f>'ITS and Library Comparisons'!$B$12:$M$12</c:f>
              <c:strCache>
                <c:ptCount val="12"/>
                <c:pt idx="0">
                  <c:v>Spring 2009</c:v>
                </c:pt>
                <c:pt idx="1">
                  <c:v>Spring 2010</c:v>
                </c:pt>
                <c:pt idx="2">
                  <c:v>Spring 2011</c:v>
                </c:pt>
                <c:pt idx="3">
                  <c:v>Spring 2012</c:v>
                </c:pt>
                <c:pt idx="4">
                  <c:v>Summer 2009</c:v>
                </c:pt>
                <c:pt idx="5">
                  <c:v>Summer 2010</c:v>
                </c:pt>
                <c:pt idx="6">
                  <c:v>Summer 2011</c:v>
                </c:pt>
                <c:pt idx="7">
                  <c:v>Summer 2012</c:v>
                </c:pt>
                <c:pt idx="8">
                  <c:v>Fall 2009</c:v>
                </c:pt>
                <c:pt idx="9">
                  <c:v>Fall 2010</c:v>
                </c:pt>
                <c:pt idx="10">
                  <c:v>Fall 2011</c:v>
                </c:pt>
                <c:pt idx="11">
                  <c:v>Fall 2012</c:v>
                </c:pt>
              </c:strCache>
            </c:strRef>
          </c:cat>
          <c:val>
            <c:numRef>
              <c:f>'ITS and Library Comparisons'!$B$16:$M$16</c:f>
              <c:numCache>
                <c:formatCode>_(* #,##0_);_(* \(#,##0\);_(* "-"??_);_(@_)</c:formatCode>
                <c:ptCount val="12"/>
                <c:pt idx="0">
                  <c:v>1588.285714285714</c:v>
                </c:pt>
                <c:pt idx="1">
                  <c:v>2200.478260869565</c:v>
                </c:pt>
                <c:pt idx="2">
                  <c:v>2683.04347826087</c:v>
                </c:pt>
                <c:pt idx="3">
                  <c:v>2220.772727272727</c:v>
                </c:pt>
                <c:pt idx="4">
                  <c:v>825.3571428571429</c:v>
                </c:pt>
                <c:pt idx="5">
                  <c:v>1300.642857142857</c:v>
                </c:pt>
                <c:pt idx="6">
                  <c:v>1005.642857142857</c:v>
                </c:pt>
                <c:pt idx="7">
                  <c:v>688.2307692307693</c:v>
                </c:pt>
                <c:pt idx="8">
                  <c:v>2428.076923076923</c:v>
                </c:pt>
                <c:pt idx="9">
                  <c:v>2789.0</c:v>
                </c:pt>
                <c:pt idx="10">
                  <c:v>2086.84</c:v>
                </c:pt>
                <c:pt idx="11">
                  <c:v>1085.714285714286</c:v>
                </c:pt>
              </c:numCache>
            </c:numRef>
          </c:val>
        </c:ser>
        <c:dLbls>
          <c:showLegendKey val="0"/>
          <c:showVal val="0"/>
          <c:showCatName val="0"/>
          <c:showSerName val="0"/>
          <c:showPercent val="0"/>
          <c:showBubbleSize val="0"/>
        </c:dLbls>
        <c:gapWidth val="150"/>
        <c:axId val="2085927512"/>
        <c:axId val="2131338792"/>
      </c:barChart>
      <c:catAx>
        <c:axId val="2085927512"/>
        <c:scaling>
          <c:orientation val="minMax"/>
        </c:scaling>
        <c:delete val="0"/>
        <c:axPos val="b"/>
        <c:majorTickMark val="out"/>
        <c:minorTickMark val="none"/>
        <c:tickLblPos val="nextTo"/>
        <c:crossAx val="2131338792"/>
        <c:crosses val="autoZero"/>
        <c:auto val="1"/>
        <c:lblAlgn val="ctr"/>
        <c:lblOffset val="100"/>
        <c:noMultiLvlLbl val="0"/>
      </c:catAx>
      <c:valAx>
        <c:axId val="2131338792"/>
        <c:scaling>
          <c:orientation val="minMax"/>
        </c:scaling>
        <c:delete val="0"/>
        <c:axPos val="l"/>
        <c:numFmt formatCode="_(* #,##0_);_(* \(#,##0\);_(* &quot;-&quot;??_);_(@_)" sourceLinked="1"/>
        <c:majorTickMark val="out"/>
        <c:minorTickMark val="none"/>
        <c:tickLblPos val="nextTo"/>
        <c:crossAx val="2085927512"/>
        <c:crosses val="autoZero"/>
        <c:crossBetween val="between"/>
      </c:valAx>
    </c:plotArea>
    <c:legend>
      <c:legendPos val="b"/>
      <c:layout/>
      <c:overlay val="0"/>
      <c:txPr>
        <a:bodyPr/>
        <a:lstStyle/>
        <a:p>
          <a:pPr>
            <a:defRPr sz="16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'ITS and Library Comparisons'!$A$22</c:f>
              <c:strCache>
                <c:ptCount val="1"/>
                <c:pt idx="0">
                  <c:v>Atkins Library</c:v>
                </c:pt>
              </c:strCache>
            </c:strRef>
          </c:tx>
          <c:invertIfNegative val="0"/>
          <c:cat>
            <c:strRef>
              <c:f>'ITS and Library Comparisons'!$B$21:$M$21</c:f>
              <c:strCache>
                <c:ptCount val="12"/>
                <c:pt idx="0">
                  <c:v>Spring 2009</c:v>
                </c:pt>
                <c:pt idx="1">
                  <c:v>Spring 2010</c:v>
                </c:pt>
                <c:pt idx="2">
                  <c:v>Spring 2011</c:v>
                </c:pt>
                <c:pt idx="3">
                  <c:v>Spring 2012</c:v>
                </c:pt>
                <c:pt idx="4">
                  <c:v>Summer 2009</c:v>
                </c:pt>
                <c:pt idx="5">
                  <c:v>Summer 2010</c:v>
                </c:pt>
                <c:pt idx="6">
                  <c:v>Summer 2011</c:v>
                </c:pt>
                <c:pt idx="7">
                  <c:v>Summer 2012</c:v>
                </c:pt>
                <c:pt idx="8">
                  <c:v>Fall 2009</c:v>
                </c:pt>
                <c:pt idx="9">
                  <c:v>Fall 2010</c:v>
                </c:pt>
                <c:pt idx="10">
                  <c:v>Fall 2011</c:v>
                </c:pt>
                <c:pt idx="11">
                  <c:v>Fall 2012</c:v>
                </c:pt>
              </c:strCache>
            </c:strRef>
          </c:cat>
          <c:val>
            <c:numRef>
              <c:f>'ITS and Library Comparisons'!$B$22:$M$22</c:f>
              <c:numCache>
                <c:formatCode>_(* #,##0_);_(* \(#,##0\);_(* "-"??_);_(@_)</c:formatCode>
                <c:ptCount val="12"/>
                <c:pt idx="1">
                  <c:v>3052.33333333334</c:v>
                </c:pt>
                <c:pt idx="2">
                  <c:v>3243.818181818182</c:v>
                </c:pt>
                <c:pt idx="3">
                  <c:v>2962.954545454545</c:v>
                </c:pt>
                <c:pt idx="5">
                  <c:v>1143.571428571428</c:v>
                </c:pt>
                <c:pt idx="6">
                  <c:v>866.0714285714286</c:v>
                </c:pt>
                <c:pt idx="7">
                  <c:v>790.4615384615379</c:v>
                </c:pt>
                <c:pt idx="8">
                  <c:v>431.75</c:v>
                </c:pt>
                <c:pt idx="9">
                  <c:v>3304.4</c:v>
                </c:pt>
                <c:pt idx="10">
                  <c:v>3127.72</c:v>
                </c:pt>
                <c:pt idx="11">
                  <c:v>1658.571428571428</c:v>
                </c:pt>
              </c:numCache>
            </c:numRef>
          </c:val>
        </c:ser>
        <c:ser>
          <c:idx val="1"/>
          <c:order val="1"/>
          <c:tx>
            <c:strRef>
              <c:f>'ITS and Library Comparisons'!$A$25</c:f>
              <c:strCache>
                <c:ptCount val="1"/>
                <c:pt idx="0">
                  <c:v>ITS</c:v>
                </c:pt>
              </c:strCache>
            </c:strRef>
          </c:tx>
          <c:spPr>
            <a:solidFill>
              <a:schemeClr val="accent2"/>
            </a:solidFill>
          </c:spPr>
          <c:invertIfNegative val="0"/>
          <c:cat>
            <c:strRef>
              <c:f>'ITS and Library Comparisons'!$B$21:$M$21</c:f>
              <c:strCache>
                <c:ptCount val="12"/>
                <c:pt idx="0">
                  <c:v>Spring 2009</c:v>
                </c:pt>
                <c:pt idx="1">
                  <c:v>Spring 2010</c:v>
                </c:pt>
                <c:pt idx="2">
                  <c:v>Spring 2011</c:v>
                </c:pt>
                <c:pt idx="3">
                  <c:v>Spring 2012</c:v>
                </c:pt>
                <c:pt idx="4">
                  <c:v>Summer 2009</c:v>
                </c:pt>
                <c:pt idx="5">
                  <c:v>Summer 2010</c:v>
                </c:pt>
                <c:pt idx="6">
                  <c:v>Summer 2011</c:v>
                </c:pt>
                <c:pt idx="7">
                  <c:v>Summer 2012</c:v>
                </c:pt>
                <c:pt idx="8">
                  <c:v>Fall 2009</c:v>
                </c:pt>
                <c:pt idx="9">
                  <c:v>Fall 2010</c:v>
                </c:pt>
                <c:pt idx="10">
                  <c:v>Fall 2011</c:v>
                </c:pt>
                <c:pt idx="11">
                  <c:v>Fall 2012</c:v>
                </c:pt>
              </c:strCache>
            </c:strRef>
          </c:cat>
          <c:val>
            <c:numRef>
              <c:f>'ITS and Library Comparisons'!$B$25:$M$25</c:f>
              <c:numCache>
                <c:formatCode>_(* #,##0_);_(* \(#,##0\);_(* "-"??_);_(@_)</c:formatCode>
                <c:ptCount val="12"/>
                <c:pt idx="0">
                  <c:v>917.6666666666666</c:v>
                </c:pt>
                <c:pt idx="1">
                  <c:v>1162.782608695652</c:v>
                </c:pt>
                <c:pt idx="2">
                  <c:v>1279.826086956522</c:v>
                </c:pt>
                <c:pt idx="3">
                  <c:v>1132.181818181818</c:v>
                </c:pt>
                <c:pt idx="4">
                  <c:v>378.5714285714286</c:v>
                </c:pt>
                <c:pt idx="5">
                  <c:v>557.8571428571429</c:v>
                </c:pt>
                <c:pt idx="6">
                  <c:v>412.0714285714286</c:v>
                </c:pt>
                <c:pt idx="7">
                  <c:v>312.3076923076923</c:v>
                </c:pt>
                <c:pt idx="8">
                  <c:v>1254.692307692306</c:v>
                </c:pt>
                <c:pt idx="9">
                  <c:v>1354.46153846154</c:v>
                </c:pt>
                <c:pt idx="10">
                  <c:v>1101.88</c:v>
                </c:pt>
                <c:pt idx="11">
                  <c:v>509.2857142857142</c:v>
                </c:pt>
              </c:numCache>
            </c:numRef>
          </c:val>
        </c:ser>
        <c:dLbls>
          <c:showLegendKey val="0"/>
          <c:showVal val="0"/>
          <c:showCatName val="0"/>
          <c:showSerName val="0"/>
          <c:showPercent val="0"/>
          <c:showBubbleSize val="0"/>
        </c:dLbls>
        <c:gapWidth val="150"/>
        <c:axId val="2131523912"/>
        <c:axId val="2131526888"/>
      </c:barChart>
      <c:catAx>
        <c:axId val="2131523912"/>
        <c:scaling>
          <c:orientation val="minMax"/>
        </c:scaling>
        <c:delete val="0"/>
        <c:axPos val="b"/>
        <c:majorTickMark val="out"/>
        <c:minorTickMark val="none"/>
        <c:tickLblPos val="nextTo"/>
        <c:crossAx val="2131526888"/>
        <c:crosses val="autoZero"/>
        <c:auto val="1"/>
        <c:lblAlgn val="ctr"/>
        <c:lblOffset val="100"/>
        <c:noMultiLvlLbl val="0"/>
      </c:catAx>
      <c:valAx>
        <c:axId val="2131526888"/>
        <c:scaling>
          <c:orientation val="minMax"/>
        </c:scaling>
        <c:delete val="0"/>
        <c:axPos val="l"/>
        <c:numFmt formatCode="_(* #,##0_);_(* \(#,##0\);_(* &quot;-&quot;??_);_(@_)" sourceLinked="1"/>
        <c:majorTickMark val="out"/>
        <c:minorTickMark val="none"/>
        <c:tickLblPos val="nextTo"/>
        <c:crossAx val="2131523912"/>
        <c:crosses val="autoZero"/>
        <c:crossBetween val="between"/>
      </c:valAx>
    </c:plotArea>
    <c:legend>
      <c:legendPos val="b"/>
      <c:layout/>
      <c:overlay val="0"/>
      <c:txPr>
        <a:bodyPr/>
        <a:lstStyle/>
        <a:p>
          <a:pPr>
            <a:defRPr sz="18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Simultaneous WiFi Connections</c:v>
                </c:pt>
              </c:strCache>
            </c:strRef>
          </c:tx>
          <c:invertIfNegative val="0"/>
          <c:cat>
            <c:strRef>
              <c:f>Sheet1!$A$2:$A$9</c:f>
              <c:strCache>
                <c:ptCount val="8"/>
                <c:pt idx="0">
                  <c:v>Spring 2011</c:v>
                </c:pt>
                <c:pt idx="1">
                  <c:v>Fall 2011</c:v>
                </c:pt>
                <c:pt idx="2">
                  <c:v>Spring 2012</c:v>
                </c:pt>
                <c:pt idx="3">
                  <c:v>Summer 2012</c:v>
                </c:pt>
                <c:pt idx="4">
                  <c:v>Fall 2012 - Week 1</c:v>
                </c:pt>
                <c:pt idx="5">
                  <c:v>Fall 2012 - Week 2</c:v>
                </c:pt>
                <c:pt idx="6">
                  <c:v>Fall 2012 - Week 3</c:v>
                </c:pt>
                <c:pt idx="7">
                  <c:v>Fall 2012 - Week 6</c:v>
                </c:pt>
              </c:strCache>
            </c:strRef>
          </c:cat>
          <c:val>
            <c:numRef>
              <c:f>Sheet1!$B$2:$B$9</c:f>
              <c:numCache>
                <c:formatCode>_(* #,##0_);_(* \(#,##0\);_(* "-"??_);_(@_)</c:formatCode>
                <c:ptCount val="8"/>
                <c:pt idx="0">
                  <c:v>2000.0</c:v>
                </c:pt>
                <c:pt idx="1">
                  <c:v>4000.0</c:v>
                </c:pt>
                <c:pt idx="2">
                  <c:v>6000.0</c:v>
                </c:pt>
                <c:pt idx="3">
                  <c:v>7000.0</c:v>
                </c:pt>
                <c:pt idx="4">
                  <c:v>9000.0</c:v>
                </c:pt>
                <c:pt idx="5">
                  <c:v>12000.0</c:v>
                </c:pt>
                <c:pt idx="6">
                  <c:v>14000.0</c:v>
                </c:pt>
                <c:pt idx="7">
                  <c:v>16000.0</c:v>
                </c:pt>
              </c:numCache>
            </c:numRef>
          </c:val>
        </c:ser>
        <c:dLbls>
          <c:showLegendKey val="0"/>
          <c:showVal val="1"/>
          <c:showCatName val="0"/>
          <c:showSerName val="0"/>
          <c:showPercent val="0"/>
          <c:showBubbleSize val="0"/>
        </c:dLbls>
        <c:gapWidth val="150"/>
        <c:axId val="2132188760"/>
        <c:axId val="2132191736"/>
      </c:barChart>
      <c:scatterChart>
        <c:scatterStyle val="lineMarker"/>
        <c:varyColors val="0"/>
        <c:ser>
          <c:idx val="1"/>
          <c:order val="1"/>
          <c:tx>
            <c:strRef>
              <c:f>Sheet1!$D$2</c:f>
              <c:strCache>
                <c:ptCount val="1"/>
                <c:pt idx="0">
                  <c:v>2012-2013 AY</c:v>
                </c:pt>
              </c:strCache>
            </c:strRef>
          </c:tx>
          <c:spPr>
            <a:ln>
              <a:solidFill>
                <a:schemeClr val="accent2">
                  <a:lumMod val="60000"/>
                  <a:lumOff val="40000"/>
                </a:schemeClr>
              </a:solidFill>
              <a:prstDash val="dash"/>
            </a:ln>
          </c:spPr>
          <c:marker>
            <c:symbol val="none"/>
          </c:marker>
          <c:dLbls>
            <c:dLbl>
              <c:idx val="0"/>
              <c:delete val="1"/>
            </c:dLbl>
            <c:dLbl>
              <c:idx val="2"/>
              <c:delete val="1"/>
            </c:dLbl>
            <c:txPr>
              <a:bodyPr/>
              <a:lstStyle/>
              <a:p>
                <a:pPr>
                  <a:defRPr sz="1800"/>
                </a:pPr>
                <a:endParaRPr lang="en-US"/>
              </a:p>
            </c:txPr>
            <c:dLblPos val="t"/>
            <c:showLegendKey val="0"/>
            <c:showVal val="0"/>
            <c:showCatName val="0"/>
            <c:showSerName val="1"/>
            <c:showPercent val="0"/>
            <c:showBubbleSize val="0"/>
            <c:showLeaderLines val="0"/>
          </c:dLbls>
          <c:xVal>
            <c:numRef>
              <c:f>Sheet1!$E$2:$E$4</c:f>
              <c:numCache>
                <c:formatCode>General</c:formatCode>
                <c:ptCount val="3"/>
                <c:pt idx="0">
                  <c:v>4.5</c:v>
                </c:pt>
                <c:pt idx="1">
                  <c:v>4.5</c:v>
                </c:pt>
                <c:pt idx="2">
                  <c:v>8.5</c:v>
                </c:pt>
              </c:numCache>
            </c:numRef>
          </c:xVal>
          <c:yVal>
            <c:numRef>
              <c:f>Sheet1!$F$2:$F$4</c:f>
              <c:numCache>
                <c:formatCode>General</c:formatCode>
                <c:ptCount val="3"/>
                <c:pt idx="0">
                  <c:v>0.0</c:v>
                </c:pt>
                <c:pt idx="1">
                  <c:v>18000.0</c:v>
                </c:pt>
                <c:pt idx="2">
                  <c:v>18000.0</c:v>
                </c:pt>
              </c:numCache>
            </c:numRef>
          </c:yVal>
          <c:smooth val="0"/>
        </c:ser>
        <c:dLbls>
          <c:showLegendKey val="0"/>
          <c:showVal val="0"/>
          <c:showCatName val="0"/>
          <c:showSerName val="0"/>
          <c:showPercent val="0"/>
          <c:showBubbleSize val="0"/>
        </c:dLbls>
        <c:axId val="2132188760"/>
        <c:axId val="2132191736"/>
      </c:scatterChart>
      <c:catAx>
        <c:axId val="2132188760"/>
        <c:scaling>
          <c:orientation val="minMax"/>
        </c:scaling>
        <c:delete val="0"/>
        <c:axPos val="b"/>
        <c:majorTickMark val="out"/>
        <c:minorTickMark val="none"/>
        <c:tickLblPos val="nextTo"/>
        <c:crossAx val="2132191736"/>
        <c:crosses val="autoZero"/>
        <c:auto val="1"/>
        <c:lblAlgn val="ctr"/>
        <c:lblOffset val="100"/>
        <c:noMultiLvlLbl val="0"/>
      </c:catAx>
      <c:valAx>
        <c:axId val="2132191736"/>
        <c:scaling>
          <c:orientation val="minMax"/>
        </c:scaling>
        <c:delete val="1"/>
        <c:axPos val="l"/>
        <c:numFmt formatCode="_(* #,##0_);_(* \(#,##0\);_(* &quot;-&quot;??_);_(@_)" sourceLinked="1"/>
        <c:majorTickMark val="out"/>
        <c:minorTickMark val="none"/>
        <c:tickLblPos val="nextTo"/>
        <c:crossAx val="2132188760"/>
        <c:crosses val="autoZero"/>
        <c:crossBetween val="between"/>
      </c:valAx>
    </c:plotArea>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45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236A9DA7-39C8-407D-B055-8C9A9D612EF3}" type="datetimeFigureOut">
              <a:rPr lang="en-US"/>
              <a:pPr/>
              <a:t>2/11/13</a:t>
            </a:fld>
            <a:endParaRPr lang="en-US"/>
          </a:p>
        </p:txBody>
      </p:sp>
      <p:sp>
        <p:nvSpPr>
          <p:cNvPr id="245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45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4BCA96C-C467-416A-AB08-F299AA51F18B}" type="slidenum">
              <a:rPr lang="en-US"/>
              <a:pPr/>
              <a:t>‹#›</a:t>
            </a:fld>
            <a:endParaRPr lang="en-US"/>
          </a:p>
        </p:txBody>
      </p:sp>
    </p:spTree>
    <p:extLst>
      <p:ext uri="{BB962C8B-B14F-4D97-AF65-F5344CB8AC3E}">
        <p14:creationId xmlns:p14="http://schemas.microsoft.com/office/powerpoint/2010/main" val="770915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11230">
              <a:defRPr sz="1200">
                <a:ea typeface="ＭＳ Ｐゴシック" pitchFamily="-110"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511230">
              <a:defRPr sz="1200" smtClean="0">
                <a:ea typeface="ＭＳ Ｐゴシック" pitchFamily="-110" charset="-128"/>
                <a:cs typeface="+mn-cs"/>
              </a:defRPr>
            </a:lvl1pPr>
          </a:lstStyle>
          <a:p>
            <a:pPr>
              <a:defRPr/>
            </a:pPr>
            <a:fld id="{2280CC89-7832-41A7-ABFD-D34E398E014D}" type="datetimeFigureOut">
              <a:rPr lang="en-US"/>
              <a:pPr>
                <a:defRPr/>
              </a:pPr>
              <a:t>2/11/13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11230">
              <a:defRPr sz="1200">
                <a:ea typeface="ＭＳ Ｐゴシック" pitchFamily="-110"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511230">
              <a:defRPr sz="1200" smtClean="0">
                <a:ea typeface="ＭＳ Ｐゴシック" pitchFamily="-110" charset="-128"/>
                <a:cs typeface="+mn-cs"/>
              </a:defRPr>
            </a:lvl1pPr>
          </a:lstStyle>
          <a:p>
            <a:pPr>
              <a:defRPr/>
            </a:pPr>
            <a:fld id="{6920D149-AA36-4CA3-8750-FD074227AFCB}" type="slidenum">
              <a:rPr lang="en-US"/>
              <a:pPr>
                <a:defRPr/>
              </a:pPr>
              <a:t>‹#›</a:t>
            </a:fld>
            <a:endParaRPr lang="en-US"/>
          </a:p>
        </p:txBody>
      </p:sp>
    </p:spTree>
    <p:extLst>
      <p:ext uri="{BB962C8B-B14F-4D97-AF65-F5344CB8AC3E}">
        <p14:creationId xmlns:p14="http://schemas.microsoft.com/office/powerpoint/2010/main" val="326834989"/>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www.educause.edu/educatingthenetgen"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provide the best learning environment for our students, J. </a:t>
            </a:r>
            <a:r>
              <a:rPr lang="en-US" baseline="0" dirty="0" err="1" smtClean="0"/>
              <a:t>Murrey</a:t>
            </a:r>
            <a:r>
              <a:rPr lang="en-US" baseline="0" dirty="0" smtClean="0"/>
              <a:t> Atkins Library at the the University of North Carolina Charlotte has established a continuous feedback process based on techniques borrowed from the field of Anthropology. This power point is a brief ‘case study’ of the process which has been unfolding over the past two and a half years. It will include the challenges and what was learned. </a:t>
            </a:r>
            <a:endParaRPr lang="en-US" dirty="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1</a:t>
            </a:fld>
            <a:endParaRPr lang="en-US"/>
          </a:p>
        </p:txBody>
      </p:sp>
    </p:spTree>
    <p:extLst>
      <p:ext uri="{BB962C8B-B14F-4D97-AF65-F5344CB8AC3E}">
        <p14:creationId xmlns:p14="http://schemas.microsoft.com/office/powerpoint/2010/main" val="2089729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This is what our new,</a:t>
            </a:r>
            <a:r>
              <a:rPr lang="en-US" baseline="0" dirty="0" smtClean="0"/>
              <a:t> north entrance looks like.</a:t>
            </a:r>
            <a:endParaRPr lang="en-US" dirty="0"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A307F0A3-8B4E-47CB-A8D0-47EA1062A154}" type="slidenum">
              <a:rPr lang="en-US">
                <a:ea typeface="ＭＳ Ｐゴシック"/>
                <a:cs typeface="ＭＳ Ｐゴシック"/>
              </a:rPr>
              <a:pPr defTabSz="511175"/>
              <a:t>10</a:t>
            </a:fld>
            <a:endParaRPr lang="en-US">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a:t>
            </a:r>
            <a:r>
              <a:rPr lang="en-US" baseline="0" dirty="0" smtClean="0"/>
              <a:t> feedback from our studies was also used to argue for the renovation of our ground floor. But while we waited for the monies to become available we worked on reconfiguring computer spaces. Originally most of our 300 computers were located in individual study carrels with very little workspace around the computers. The use of circular pods was a little better and provided for some collaborative work area. The best solution though was a combination of flat screens powered by an Apple mini computers which students could plug into and share documents.</a:t>
            </a:r>
            <a:endParaRPr lang="en-US" dirty="0" smtClean="0"/>
          </a:p>
        </p:txBody>
      </p:sp>
      <p:sp>
        <p:nvSpPr>
          <p:cNvPr id="143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392575FC-C480-4876-A95C-06DF88294BA9}" type="slidenum">
              <a:rPr lang="en-US">
                <a:ea typeface="ＭＳ Ｐゴシック"/>
                <a:cs typeface="ＭＳ Ｐゴシック"/>
              </a:rPr>
              <a:pPr defTabSz="511175"/>
              <a:t>11</a:t>
            </a:fld>
            <a:endParaRPr lang="en-US">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number of study rooms has steadily</a:t>
            </a:r>
            <a:r>
              <a:rPr lang="en-US" baseline="0" dirty="0" smtClean="0"/>
              <a:t> increased and now number 30. About half of these would be considered ‘traditional’ or low tech rooms and will seat from 4 to 24 students. </a:t>
            </a:r>
            <a:endParaRPr lang="en-US" dirty="0"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0517CD9D-3CFF-44B8-9EE1-1D95B2D4A40D}" type="slidenum">
              <a:rPr lang="en-US">
                <a:ea typeface="ＭＳ Ｐゴシック"/>
                <a:cs typeface="ＭＳ Ｐゴシック"/>
              </a:rPr>
              <a:pPr defTabSz="511175"/>
              <a:t>12</a:t>
            </a:fld>
            <a:endParaRPr lang="en-US">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a:t>
            </a:r>
            <a:r>
              <a:rPr lang="en-US" baseline="0" dirty="0" smtClean="0"/>
              <a:t> study rooms in the newly renovated areas are very high tech. The flat screens are connected to Apple mini computers and students can plug in their laptops and/or mobile devices. All the new rooms have at least one glass wall, which helps with security issues. Students can write either on the whiteboard or the glass.</a:t>
            </a:r>
            <a:endParaRPr lang="en-US" dirty="0"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0517CD9D-3CFF-44B8-9EE1-1D95B2D4A40D}" type="slidenum">
              <a:rPr lang="en-US">
                <a:ea typeface="ＭＳ Ｐゴシック"/>
                <a:cs typeface="ＭＳ Ｐゴシック"/>
              </a:rPr>
              <a:pPr defTabSz="511175"/>
              <a:t>13</a:t>
            </a:fld>
            <a:endParaRPr lang="en-US">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t>Several rooms have the capability</a:t>
            </a:r>
            <a:r>
              <a:rPr lang="en-US" baseline="0" dirty="0" smtClean="0"/>
              <a:t> of displaying content from a laptop/mobile on one screen and a video or other media from the web on a second screen. These rooms can also act as small seminar rooms. As you can imagine these rooms are in high demand. They must be reserved in advance and students are given priority.</a:t>
            </a:r>
            <a:endParaRPr lang="en-US" dirty="0" smtClean="0"/>
          </a:p>
          <a:p>
            <a:pPr>
              <a:spcBef>
                <a:spcPct val="0"/>
              </a:spcBef>
            </a:pPr>
            <a:endParaRPr lang="en-US" dirty="0"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0517CD9D-3CFF-44B8-9EE1-1D95B2D4A40D}" type="slidenum">
              <a:rPr lang="en-US">
                <a:ea typeface="ＭＳ Ｐゴシック"/>
                <a:cs typeface="ＭＳ Ｐゴシック"/>
              </a:rPr>
              <a:pPr defTabSz="511175"/>
              <a:t>14</a:t>
            </a:fld>
            <a:endParaRPr lang="en-US">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low tech solution for meeting the need for collaborative workspace has been the inclusion of whiteboards throughout the library. Some are mobile, while most are on walls with comfortable seating and tables adjacent to them. These boards are so popular that students couldn’t wait for the construction workers to put the frame around one. They just whipped out their markers and started writing!</a:t>
            </a:r>
            <a:endParaRPr lang="en-US" dirty="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15</a:t>
            </a:fld>
            <a:endParaRPr lang="en-US"/>
          </a:p>
        </p:txBody>
      </p:sp>
    </p:spTree>
    <p:extLst>
      <p:ext uri="{BB962C8B-B14F-4D97-AF65-F5344CB8AC3E}">
        <p14:creationId xmlns:p14="http://schemas.microsoft.com/office/powerpoint/2010/main" val="3965479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a:t>
            </a:r>
            <a:r>
              <a:rPr lang="en-US" baseline="0" dirty="0" smtClean="0"/>
              <a:t> of the renovation, the library was able to work with a former professor to install several interactive collaborative computer tables. </a:t>
            </a:r>
            <a:endParaRPr lang="en-US" dirty="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16</a:t>
            </a:fld>
            <a:endParaRPr lang="en-US"/>
          </a:p>
        </p:txBody>
      </p:sp>
    </p:spTree>
    <p:extLst>
      <p:ext uri="{BB962C8B-B14F-4D97-AF65-F5344CB8AC3E}">
        <p14:creationId xmlns:p14="http://schemas.microsoft.com/office/powerpoint/2010/main" val="4289093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several</a:t>
            </a:r>
            <a:r>
              <a:rPr lang="en-US" baseline="0" dirty="0" smtClean="0"/>
              <a:t> other collaborative computer tables in scattered around the library and in the study rooms, students can plug into the computer and display their work on the large flat screen. But these tables also include a touch screen computer build into the table itself. As many as four students can simultaneously surf the web, use it as a white board and even take a break and play a few interactive games.</a:t>
            </a:r>
            <a:endParaRPr lang="en-US" dirty="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17</a:t>
            </a:fld>
            <a:endParaRPr lang="en-US"/>
          </a:p>
        </p:txBody>
      </p:sp>
    </p:spTree>
    <p:extLst>
      <p:ext uri="{BB962C8B-B14F-4D97-AF65-F5344CB8AC3E}">
        <p14:creationId xmlns:p14="http://schemas.microsoft.com/office/powerpoint/2010/main" val="1993703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To say the least the students have taken</a:t>
            </a:r>
            <a:r>
              <a:rPr lang="en-US" baseline="0" dirty="0" smtClean="0"/>
              <a:t> to the new spaces and technology like fish to water. The picture on the right is fairly typical during exams. It was also take before the major renovation of the ground floor area, which you will see shortly.</a:t>
            </a:r>
            <a:endParaRPr lang="en-US" dirty="0" smtClean="0"/>
          </a:p>
          <a:p>
            <a:pPr>
              <a:spcBef>
                <a:spcPct val="0"/>
              </a:spcBef>
            </a:pPr>
            <a:endParaRPr lang="en-US" dirty="0"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E4E51362-13C3-4044-AB71-4179A1CD132B}" type="slidenum">
              <a:rPr lang="en-US">
                <a:ea typeface="ＭＳ Ｐゴシック"/>
                <a:cs typeface="ＭＳ Ｐゴシック"/>
              </a:rPr>
              <a:pPr defTabSz="511175"/>
              <a:t>18</a:t>
            </a:fld>
            <a:endParaRPr lang="en-US">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a:t>
            </a:r>
            <a:r>
              <a:rPr lang="en-US" baseline="0" dirty="0" smtClean="0"/>
              <a:t> University’s IT department conducted an audit of computer usage across campus. The library began its research and transformation of space and services in 2009. The data would indicated that library indeed has become an attractive place for students to work. We are currently conducting additional research to determine if this translates to academic success for the students.</a:t>
            </a:r>
            <a:endParaRPr lang="en-US" dirty="0" smtClean="0"/>
          </a:p>
          <a:p>
            <a:pPr>
              <a:spcBef>
                <a:spcPct val="0"/>
              </a:spcBef>
            </a:pPr>
            <a:endParaRPr lang="en-US" dirty="0"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E4E51362-13C3-4044-AB71-4179A1CD132B}" type="slidenum">
              <a:rPr lang="en-US">
                <a:ea typeface="ＭＳ Ｐゴシック"/>
                <a:cs typeface="ＭＳ Ｐゴシック"/>
              </a:rPr>
              <a:pPr defTabSz="511175"/>
              <a:t>19</a:t>
            </a:fld>
            <a:endParaRPr lang="en-US">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kern="1200" dirty="0" smtClean="0">
                <a:solidFill>
                  <a:schemeClr val="tx1"/>
                </a:solidFill>
                <a:effectLst/>
                <a:latin typeface="+mn-lt"/>
                <a:ea typeface="+mn-ea"/>
                <a:cs typeface="+mn-cs"/>
              </a:rPr>
              <a:t>The majority of traditional students ages eighteen to twenty-two entering college have grown up in a world awash with technologies. These “students are social and team oriented, comfortable with multitasking, and generally positive in their outlook, and have a hands-on, “let’s build it” approach—all encouraged by the IT resources at their disposal.” (Brown, 2005) ‘‘They expect to be engaged by their environment, with participatory, sensory-rich, experiential activities (either physical or virtual) and opportunities for input. They are more oriented to visual media than previous generations – and prefer to learn by doing rather than by telling or reading.” (</a:t>
            </a:r>
            <a:r>
              <a:rPr lang="en-US" sz="1200" kern="1200" dirty="0" err="1" smtClean="0">
                <a:solidFill>
                  <a:schemeClr val="tx1"/>
                </a:solidFill>
                <a:effectLst/>
                <a:latin typeface="+mn-lt"/>
                <a:ea typeface="+mn-ea"/>
                <a:cs typeface="+mn-cs"/>
              </a:rPr>
              <a:t>Becta</a:t>
            </a:r>
            <a:r>
              <a:rPr lang="en-US" sz="1200" kern="1200" dirty="0" smtClean="0">
                <a:solidFill>
                  <a:schemeClr val="tx1"/>
                </a:solidFill>
                <a:effectLst/>
                <a:latin typeface="+mn-lt"/>
                <a:ea typeface="+mn-ea"/>
                <a:cs typeface="+mn-cs"/>
              </a:rPr>
              <a:t> Research Report, 2008, p. 13) The skills needed to succeed in the modern workplace no longer revolve solely around content knowledge but rather stress critical thinking, communication, collaboration and creativity. In response to these changes higher education teaching has shifted from professor-centered lectures to student-centered learning. The curriculum now includes more collaborative, inquiry-based learning with students expected to produce multidimensional presentations.</a:t>
            </a:r>
          </a:p>
          <a:p>
            <a:pPr>
              <a:spcBef>
                <a:spcPct val="0"/>
              </a:spcBef>
            </a:pPr>
            <a:endParaRPr lang="en-US" sz="1200" kern="1200" dirty="0" smtClean="0">
              <a:solidFill>
                <a:schemeClr val="tx1"/>
              </a:solidFill>
              <a:effectLst/>
              <a:latin typeface="+mn-lt"/>
              <a:ea typeface="+mn-ea"/>
              <a:cs typeface="+mn-cs"/>
            </a:endParaRPr>
          </a:p>
          <a:p>
            <a:pPr>
              <a:spcBef>
                <a:spcPct val="0"/>
              </a:spcBef>
            </a:pPr>
            <a:r>
              <a:rPr lang="en-US" sz="1200" kern="1200" dirty="0" smtClean="0">
                <a:solidFill>
                  <a:schemeClr val="tx1"/>
                </a:solidFill>
                <a:effectLst/>
                <a:latin typeface="+mn-lt"/>
                <a:ea typeface="+mn-ea"/>
                <a:cs typeface="+mn-cs"/>
              </a:rPr>
              <a:t>With the core mission of higher education being education, learning and the spaces where it takes place are critical. To provide the best service to a university’s community, these spaces should be designed to optimize the integration of student needs, current learning theory and emerging information technology. (Brown, 2005)</a:t>
            </a:r>
          </a:p>
          <a:p>
            <a:pPr>
              <a:spcBef>
                <a:spcPct val="0"/>
              </a:spcBef>
            </a:pPr>
            <a:endParaRPr lang="en-US" sz="1200" kern="1200" dirty="0" smtClean="0">
              <a:solidFill>
                <a:schemeClr val="tx1"/>
              </a:solidFill>
              <a:effectLst/>
              <a:latin typeface="+mn-lt"/>
              <a:ea typeface="+mn-ea"/>
              <a:cs typeface="+mn-cs"/>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In respond to these paradigm shifts J. </a:t>
            </a:r>
            <a:r>
              <a:rPr lang="en-US" sz="1200" kern="1200" dirty="0" err="1" smtClean="0">
                <a:solidFill>
                  <a:schemeClr val="tx1"/>
                </a:solidFill>
                <a:effectLst/>
                <a:latin typeface="+mn-lt"/>
                <a:ea typeface="+mn-ea"/>
                <a:cs typeface="+mn-cs"/>
              </a:rPr>
              <a:t>Murrey</a:t>
            </a:r>
            <a:r>
              <a:rPr lang="en-US" sz="1200" kern="1200" dirty="0" smtClean="0">
                <a:solidFill>
                  <a:schemeClr val="tx1"/>
                </a:solidFill>
                <a:effectLst/>
                <a:latin typeface="+mn-lt"/>
                <a:ea typeface="+mn-ea"/>
                <a:cs typeface="+mn-cs"/>
              </a:rPr>
              <a:t> Atkins Library at the University of North Carolina Charlotte has had to rethink how the spaces in the library are used. We wanted to move away from having the building seen as a repository and instead create an environment where collaborative, interactive learning could take place. In other words we wanted to “provide an atmosphere in which social and academic interests can easily intersect.” (Lippincott, 2005).</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dirty="0" err="1" smtClean="0">
                <a:solidFill>
                  <a:schemeClr val="tx1"/>
                </a:solidFill>
                <a:effectLst/>
                <a:latin typeface="+mn-lt"/>
                <a:ea typeface="+mn-ea"/>
                <a:cs typeface="+mn-cs"/>
              </a:rPr>
              <a:t>Becta</a:t>
            </a:r>
            <a:r>
              <a:rPr lang="en-US" sz="1200" kern="1200" dirty="0" smtClean="0">
                <a:solidFill>
                  <a:schemeClr val="tx1"/>
                </a:solidFill>
                <a:effectLst/>
                <a:latin typeface="+mn-lt"/>
                <a:ea typeface="+mn-ea"/>
                <a:cs typeface="+mn-cs"/>
              </a:rPr>
              <a:t>. (2008). </a:t>
            </a:r>
            <a:r>
              <a:rPr lang="en-US" sz="1200" i="1" kern="1200" dirty="0" smtClean="0">
                <a:solidFill>
                  <a:schemeClr val="tx1"/>
                </a:solidFill>
                <a:effectLst/>
                <a:latin typeface="+mn-lt"/>
                <a:ea typeface="+mn-ea"/>
                <a:cs typeface="+mn-cs"/>
              </a:rPr>
              <a:t>Research report: Emerging technologies for learning</a:t>
            </a:r>
            <a:r>
              <a:rPr lang="en-US" sz="1200" kern="1200" dirty="0" smtClean="0">
                <a:solidFill>
                  <a:schemeClr val="tx1"/>
                </a:solidFill>
                <a:effectLst/>
                <a:latin typeface="+mn-lt"/>
                <a:ea typeface="+mn-ea"/>
                <a:cs typeface="+mn-cs"/>
              </a:rPr>
              <a:t> (Vol. 3). http://</a:t>
            </a:r>
            <a:r>
              <a:rPr lang="en-US" sz="1200" kern="1200" dirty="0" err="1" smtClean="0">
                <a:solidFill>
                  <a:schemeClr val="tx1"/>
                </a:solidFill>
                <a:effectLst/>
                <a:latin typeface="+mn-lt"/>
                <a:ea typeface="+mn-ea"/>
                <a:cs typeface="+mn-cs"/>
              </a:rPr>
              <a:t>www.mmiweb.org.uk</a:t>
            </a:r>
            <a:r>
              <a:rPr lang="en-US" sz="1200" kern="1200" dirty="0" smtClean="0">
                <a:solidFill>
                  <a:schemeClr val="tx1"/>
                </a:solidFill>
                <a:effectLst/>
                <a:latin typeface="+mn-lt"/>
                <a:ea typeface="+mn-ea"/>
                <a:cs typeface="+mn-cs"/>
              </a:rPr>
              <a:t>/publications/</a:t>
            </a:r>
            <a:r>
              <a:rPr lang="en-US" sz="1200" kern="1200" dirty="0" err="1" smtClean="0">
                <a:solidFill>
                  <a:schemeClr val="tx1"/>
                </a:solidFill>
                <a:effectLst/>
                <a:latin typeface="+mn-lt"/>
                <a:ea typeface="+mn-ea"/>
                <a:cs typeface="+mn-cs"/>
              </a:rPr>
              <a:t>ict</a:t>
            </a:r>
            <a:r>
              <a:rPr lang="en-US" sz="1200" kern="1200" dirty="0" smtClean="0">
                <a:solidFill>
                  <a:schemeClr val="tx1"/>
                </a:solidFill>
                <a:effectLst/>
                <a:latin typeface="+mn-lt"/>
                <a:ea typeface="+mn-ea"/>
                <a:cs typeface="+mn-cs"/>
              </a:rPr>
              <a:t>/emerging_tech03.pdf</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Brown, Malcolm. (2005). Learning Spaces. In D. G. </a:t>
            </a:r>
            <a:r>
              <a:rPr lang="en-US" sz="1200" kern="1200" dirty="0" err="1" smtClean="0">
                <a:solidFill>
                  <a:schemeClr val="tx1"/>
                </a:solidFill>
                <a:effectLst/>
                <a:latin typeface="+mn-lt"/>
                <a:ea typeface="+mn-ea"/>
                <a:cs typeface="+mn-cs"/>
              </a:rPr>
              <a:t>Oblinger</a:t>
            </a:r>
            <a:r>
              <a:rPr lang="en-US" sz="1200" kern="1200" dirty="0" smtClean="0">
                <a:solidFill>
                  <a:schemeClr val="tx1"/>
                </a:solidFill>
                <a:effectLst/>
                <a:latin typeface="+mn-lt"/>
                <a:ea typeface="+mn-ea"/>
                <a:cs typeface="+mn-cs"/>
              </a:rPr>
              <a:t> and J. L. </a:t>
            </a:r>
            <a:r>
              <a:rPr lang="en-US" sz="1200" kern="1200" dirty="0" err="1" smtClean="0">
                <a:solidFill>
                  <a:schemeClr val="tx1"/>
                </a:solidFill>
                <a:effectLst/>
                <a:latin typeface="+mn-lt"/>
                <a:ea typeface="+mn-ea"/>
                <a:cs typeface="+mn-cs"/>
              </a:rPr>
              <a:t>Oblinger</a:t>
            </a:r>
            <a:r>
              <a:rPr lang="en-US" sz="1200" kern="1200" dirty="0" smtClean="0">
                <a:solidFill>
                  <a:schemeClr val="tx1"/>
                </a:solidFill>
                <a:effectLst/>
                <a:latin typeface="+mn-lt"/>
                <a:ea typeface="+mn-ea"/>
                <a:cs typeface="+mn-cs"/>
              </a:rPr>
              <a:t>, Eds. </a:t>
            </a:r>
            <a:r>
              <a:rPr lang="en-US" sz="1200" i="1" kern="1200" dirty="0" smtClean="0">
                <a:solidFill>
                  <a:schemeClr val="tx1"/>
                </a:solidFill>
                <a:effectLst/>
                <a:latin typeface="+mn-lt"/>
                <a:ea typeface="+mn-ea"/>
                <a:cs typeface="+mn-cs"/>
              </a:rPr>
              <a:t>Educating the Net Generation: An EDUCAUSE E-Book</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3"/>
              </a:rPr>
              <a:t>http://www.educause.edu/educatingthenetgen</a:t>
            </a:r>
            <a:endParaRPr lang="en-US" sz="1200" kern="1200" dirty="0" smtClean="0">
              <a:solidFill>
                <a:schemeClr val="tx1"/>
              </a:solidFill>
              <a:effectLst/>
              <a:latin typeface="+mn-lt"/>
              <a:ea typeface="+mn-ea"/>
              <a:cs typeface="+mn-cs"/>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Lippincott, J. (2005). Net Generation Students and Libraries. In D. G. </a:t>
            </a:r>
            <a:r>
              <a:rPr lang="en-US" sz="1200" kern="1200" dirty="0" err="1" smtClean="0">
                <a:solidFill>
                  <a:schemeClr val="tx1"/>
                </a:solidFill>
                <a:effectLst/>
                <a:latin typeface="+mn-lt"/>
                <a:ea typeface="+mn-ea"/>
                <a:cs typeface="+mn-cs"/>
              </a:rPr>
              <a:t>Oblinger</a:t>
            </a:r>
            <a:r>
              <a:rPr lang="en-US" sz="1200" kern="1200" dirty="0" smtClean="0">
                <a:solidFill>
                  <a:schemeClr val="tx1"/>
                </a:solidFill>
                <a:effectLst/>
                <a:latin typeface="+mn-lt"/>
                <a:ea typeface="+mn-ea"/>
                <a:cs typeface="+mn-cs"/>
              </a:rPr>
              <a:t> and J. L. </a:t>
            </a:r>
            <a:r>
              <a:rPr lang="en-US" sz="1200" kern="1200" dirty="0" err="1" smtClean="0">
                <a:solidFill>
                  <a:schemeClr val="tx1"/>
                </a:solidFill>
                <a:effectLst/>
                <a:latin typeface="+mn-lt"/>
                <a:ea typeface="+mn-ea"/>
                <a:cs typeface="+mn-cs"/>
              </a:rPr>
              <a:t>Oblinger</a:t>
            </a:r>
            <a:r>
              <a:rPr lang="en-US" sz="1200" kern="1200" dirty="0" smtClean="0">
                <a:solidFill>
                  <a:schemeClr val="tx1"/>
                </a:solidFill>
                <a:effectLst/>
                <a:latin typeface="+mn-lt"/>
                <a:ea typeface="+mn-ea"/>
                <a:cs typeface="+mn-cs"/>
              </a:rPr>
              <a:t>, Eds. </a:t>
            </a:r>
            <a:r>
              <a:rPr lang="en-US" sz="1200" i="1" kern="1200" dirty="0" smtClean="0">
                <a:solidFill>
                  <a:schemeClr val="tx1"/>
                </a:solidFill>
                <a:effectLst/>
                <a:latin typeface="+mn-lt"/>
                <a:ea typeface="+mn-ea"/>
                <a:cs typeface="+mn-cs"/>
              </a:rPr>
              <a:t>Educating the Net Generation: An EDUCAUSE E-Book</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3"/>
              </a:rPr>
              <a:t>http://www.educause.edu/educatingthenetgen</a:t>
            </a:r>
            <a:endParaRPr lang="en-US" sz="1200" kern="1200" dirty="0" smtClean="0">
              <a:solidFill>
                <a:schemeClr val="tx1"/>
              </a:solidFill>
              <a:effectLst/>
              <a:latin typeface="+mn-lt"/>
              <a:ea typeface="+mn-ea"/>
              <a:cs typeface="+mn-cs"/>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mn-ea"/>
              <a:cs typeface="+mn-cs"/>
            </a:endParaRPr>
          </a:p>
          <a:p>
            <a:pPr>
              <a:spcBef>
                <a:spcPct val="0"/>
              </a:spcBef>
            </a:pPr>
            <a:endParaRPr lang="en-US" sz="1200" kern="1200" dirty="0" smtClean="0">
              <a:solidFill>
                <a:schemeClr val="tx1"/>
              </a:solidFill>
              <a:effectLst/>
              <a:latin typeface="+mn-lt"/>
              <a:ea typeface="+mn-ea"/>
              <a:cs typeface="+mn-cs"/>
            </a:endParaRPr>
          </a:p>
          <a:p>
            <a:pPr>
              <a:spcBef>
                <a:spcPct val="0"/>
              </a:spcBef>
            </a:pPr>
            <a:endParaRPr lang="en-US" sz="1200" kern="1200" dirty="0" smtClean="0">
              <a:solidFill>
                <a:schemeClr val="tx1"/>
              </a:solidFill>
              <a:effectLst/>
              <a:latin typeface="+mn-lt"/>
              <a:ea typeface="+mn-ea"/>
              <a:cs typeface="+mn-cs"/>
            </a:endParaRPr>
          </a:p>
          <a:p>
            <a:pPr>
              <a:spcBef>
                <a:spcPct val="0"/>
              </a:spcBef>
            </a:pPr>
            <a:endParaRPr lang="en-US" dirty="0"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E4E51362-13C3-4044-AB71-4179A1CD132B}" type="slidenum">
              <a:rPr lang="en-US">
                <a:ea typeface="ＭＳ Ｐゴシック"/>
                <a:cs typeface="ＭＳ Ｐゴシック"/>
              </a:rPr>
              <a:pPr defTabSz="511175"/>
              <a:t>2</a:t>
            </a:fld>
            <a:endParaRPr lang="en-US">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20</a:t>
            </a:fld>
            <a:endParaRPr lang="en-US"/>
          </a:p>
        </p:txBody>
      </p:sp>
    </p:spTree>
    <p:extLst>
      <p:ext uri="{BB962C8B-B14F-4D97-AF65-F5344CB8AC3E}">
        <p14:creationId xmlns:p14="http://schemas.microsoft.com/office/powerpoint/2010/main" val="199455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One</a:t>
            </a:r>
            <a:r>
              <a:rPr lang="en-US" baseline="0" dirty="0" smtClean="0"/>
              <a:t> of the key components of this ongoing project is the direct involvement of the students in the planning process. When beginning to plan for the renovation of the ground floor we asked students from around campus to submit ideas of how they would design the space. The graphic on the left is an example of one student’s idea. The student was a Kinesiology student not an architecture or engineering student. The graphic on the right is a copy of the architectural plans.</a:t>
            </a:r>
            <a:endParaRPr lang="en-US" dirty="0"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AD8A8569-09CA-4B39-B4C8-9DB59582BB7A}" type="slidenum">
              <a:rPr lang="en-US">
                <a:ea typeface="ＭＳ Ｐゴシック"/>
                <a:cs typeface="ＭＳ Ｐゴシック"/>
              </a:rPr>
              <a:pPr defTabSz="511175"/>
              <a:t>21</a:t>
            </a:fld>
            <a:endParaRPr lang="en-US">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a:t>
            </a:r>
            <a:r>
              <a:rPr lang="en-US" baseline="0" dirty="0" smtClean="0"/>
              <a:t> the summer of 2012 the major renovation project began to create more collaborative learning space for students. As you can see the students didn’t wait until it was done to move in!</a:t>
            </a:r>
            <a:endParaRPr lang="en-US" dirty="0"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AD8A8569-09CA-4B39-B4C8-9DB59582BB7A}" type="slidenum">
              <a:rPr lang="en-US">
                <a:ea typeface="ＭＳ Ｐゴシック"/>
                <a:cs typeface="ＭＳ Ｐゴシック"/>
              </a:rPr>
              <a:pPr defTabSz="511175"/>
              <a:t>22</a:t>
            </a:fld>
            <a:endParaRPr lang="en-US">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AD8A8569-09CA-4B39-B4C8-9DB59582BB7A}" type="slidenum">
              <a:rPr lang="en-US">
                <a:ea typeface="ＭＳ Ｐゴシック"/>
                <a:cs typeface="ＭＳ Ｐゴシック"/>
              </a:rPr>
              <a:pPr defTabSz="511175"/>
              <a:t>23</a:t>
            </a:fld>
            <a:endParaRPr lang="en-US">
              <a:ea typeface="ＭＳ Ｐゴシック"/>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AD8A8569-09CA-4B39-B4C8-9DB59582BB7A}" type="slidenum">
              <a:rPr lang="en-US">
                <a:ea typeface="ＭＳ Ｐゴシック"/>
                <a:cs typeface="ＭＳ Ｐゴシック"/>
              </a:rPr>
              <a:pPr defTabSz="511175"/>
              <a:t>24</a:t>
            </a:fld>
            <a:endParaRPr lang="en-US">
              <a:ea typeface="ＭＳ Ｐゴシック"/>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new space can</a:t>
            </a:r>
            <a:r>
              <a:rPr lang="en-US" baseline="0" dirty="0" smtClean="0"/>
              <a:t> accommodate both group work and individual spaces. The Library Café is adjacent to this new collaborative area.</a:t>
            </a:r>
            <a:endParaRPr lang="en-US" dirty="0"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AD8A8569-09CA-4B39-B4C8-9DB59582BB7A}" type="slidenum">
              <a:rPr lang="en-US">
                <a:ea typeface="ＭＳ Ｐゴシック"/>
                <a:cs typeface="ＭＳ Ｐゴシック"/>
              </a:rPr>
              <a:pPr defTabSz="511175"/>
              <a:t>25</a:t>
            </a:fld>
            <a:endParaRPr lang="en-US">
              <a:ea typeface="ＭＳ Ｐゴシック"/>
              <a:cs typeface="ＭＳ Ｐゴシック"/>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Feedback</a:t>
            </a:r>
            <a:r>
              <a:rPr lang="en-US" baseline="0" dirty="0" smtClean="0"/>
              <a:t> from our graduate students and faculty was the impetuous for the formation of our Digital Scholarship Lab which focuses on assisting graduate students and faculty in data research and analysis. Although currently housed in merger facilities, we are currently looking for funding to create a state-of-the-art facility which will include and high-end media lab and a graduate student reading room.</a:t>
            </a:r>
            <a:endParaRPr lang="en-US" dirty="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26</a:t>
            </a:fld>
            <a:endParaRPr lang="en-US"/>
          </a:p>
        </p:txBody>
      </p:sp>
    </p:spTree>
    <p:extLst>
      <p:ext uri="{BB962C8B-B14F-4D97-AF65-F5344CB8AC3E}">
        <p14:creationId xmlns:p14="http://schemas.microsoft.com/office/powerpoint/2010/main" val="3054346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we embarked on this endeavor the literature was thick with discussions about how 21</a:t>
            </a:r>
            <a:r>
              <a:rPr lang="en-US" baseline="30000" dirty="0" smtClean="0"/>
              <a:t>st</a:t>
            </a:r>
            <a:r>
              <a:rPr lang="en-US" baseline="0" dirty="0" smtClean="0"/>
              <a:t> century students are collaborators and </a:t>
            </a:r>
            <a:r>
              <a:rPr lang="en-US" baseline="0" dirty="0" err="1" smtClean="0"/>
              <a:t>multitaskers</a:t>
            </a:r>
            <a:r>
              <a:rPr lang="en-US" baseline="0" dirty="0" smtClean="0"/>
              <a:t>. Recent studies and reports have indicated these same students also want quiet spaces for individual studying. It is easy to get caught up in providing new, flashy environments with the latest technology. But this type of environment can be very noisy and even chaotic at times. Feedback indicates that students also want quiet places to study. They want to be able to plug-in but also be quiet.  We need to honor those requests as well. As part of the renovation we also added doors to some areas to delineate quiet areas. These spaces also have lots of study carrels for individual spaces. We have also purchased modular individual seating so students can create their own private space even in the midst of all the activity.  And yes those are ear plugs. Students can pick them up at the information desk if they want them.</a:t>
            </a:r>
          </a:p>
          <a:p>
            <a:endParaRPr lang="en-US" baseline="0" dirty="0" smtClean="0"/>
          </a:p>
          <a:p>
            <a:r>
              <a:rPr lang="en-US" baseline="0" dirty="0" smtClean="0"/>
              <a:t>Changing Course: Connecting campus design to a new kind of student. http://</a:t>
            </a:r>
            <a:r>
              <a:rPr lang="en-US" baseline="0" dirty="0" err="1" smtClean="0"/>
              <a:t>www.gensler.com</a:t>
            </a:r>
            <a:r>
              <a:rPr lang="en-US" baseline="0" dirty="0" smtClean="0"/>
              <a:t>/uploads/documents/Changing_Course_Survey_10_08_2012.pdf</a:t>
            </a:r>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27</a:t>
            </a:fld>
            <a:endParaRPr lang="en-US"/>
          </a:p>
        </p:txBody>
      </p:sp>
    </p:spTree>
    <p:extLst>
      <p:ext uri="{BB962C8B-B14F-4D97-AF65-F5344CB8AC3E}">
        <p14:creationId xmlns:p14="http://schemas.microsoft.com/office/powerpoint/2010/main" val="1009585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baseline="0" dirty="0" smtClean="0"/>
              <a:t>Portions of our building also posed significant infrastructure issues – not enough outlets or connectivity. Thanks again to the data collected from students, the library was put at the top of the list for wireless upgrade which has been greatly appreciated.</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baseline="0" dirty="0" smtClean="0"/>
          </a:p>
          <a:p>
            <a:r>
              <a:rPr lang="en-US" dirty="0" smtClean="0"/>
              <a:t>The IT</a:t>
            </a:r>
            <a:r>
              <a:rPr lang="en-US" baseline="0" dirty="0" smtClean="0"/>
              <a:t> audit of wireless usage, demonstrates the need to concentrate on the wireless infrastructure instead of supplying more computer workstations. Students want to be able to move around with their devices. We have approximately 300 computer workstations not including the computers in the study rooms. We also circulate 80 laptops. The computer availability above was a snapshot taken in the middle of the afternoon. There is now a higher demand for laptops than the workstations. </a:t>
            </a:r>
          </a:p>
          <a:p>
            <a:endParaRPr lang="en-US" baseline="0" dirty="0" smtClean="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28</a:t>
            </a:fld>
            <a:endParaRPr lang="en-US"/>
          </a:p>
        </p:txBody>
      </p:sp>
    </p:spTree>
    <p:extLst>
      <p:ext uri="{BB962C8B-B14F-4D97-AF65-F5344CB8AC3E}">
        <p14:creationId xmlns:p14="http://schemas.microsoft.com/office/powerpoint/2010/main" val="1097805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does take time and energy to conduct this type of research. Plus, the renovations have physically displaced staff, which has caused some consternation on their part. Change management is crucial. </a:t>
            </a:r>
          </a:p>
          <a:p>
            <a:endParaRPr lang="en-US" baseline="0" dirty="0" smtClean="0"/>
          </a:p>
          <a:p>
            <a:r>
              <a:rPr lang="en-US" baseline="0" dirty="0" smtClean="0"/>
              <a:t>It is amazing that we have been able to do what we have over the past three years considering the state of the economy. But the data/feedback demonstrated the need and the administration responded admirably. Many of the changes like rearranging furniture and adding whiteboards, which were relatively inexpensive, provided a good bang for the buck. </a:t>
            </a:r>
          </a:p>
          <a:p>
            <a:endParaRPr lang="en-US" baseline="0" dirty="0" smtClean="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29</a:t>
            </a:fld>
            <a:endParaRPr lang="en-US"/>
          </a:p>
        </p:txBody>
      </p:sp>
    </p:spTree>
    <p:extLst>
      <p:ext uri="{BB962C8B-B14F-4D97-AF65-F5344CB8AC3E}">
        <p14:creationId xmlns:p14="http://schemas.microsoft.com/office/powerpoint/2010/main" val="100958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library decided</a:t>
            </a:r>
            <a:r>
              <a:rPr lang="en-US" sz="1400" baseline="0" dirty="0" smtClean="0"/>
              <a:t> to break from the traditional methods of assessment/evaluation – circulation statistics, body counts and surveys. Instead we hired a full time anthropologist to assist the staff in conducting ethnographic studies of how students went about studying and how they used the library. Although not the only technique used the feedback boards/charts proved to the most entertaining and interesting. Whiteboards and paper flip charts were place throughout the library with a variety of different questions such as Where do you like to study? What can the library do for you? Where do you go to get help with research?</a:t>
            </a:r>
            <a:endParaRPr lang="en-US" sz="1400" dirty="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3</a:t>
            </a:fld>
            <a:endParaRPr lang="en-US"/>
          </a:p>
        </p:txBody>
      </p:sp>
    </p:spTree>
    <p:extLst>
      <p:ext uri="{BB962C8B-B14F-4D97-AF65-F5344CB8AC3E}">
        <p14:creationId xmlns:p14="http://schemas.microsoft.com/office/powerpoint/2010/main" val="1249238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Doing the research can be a daunting task for the library staff on top of already full plates. So what we did was partner with departments (communications studies, anthropology, computer science) around campus to use students in those majors to conduct the research. The projects provided practical experience for the students and saved us time and money. One such exercise was Project C.O.R.E. </a:t>
            </a:r>
            <a:r>
              <a:rPr lang="en-US" sz="1200" baseline="0" dirty="0" smtClean="0">
                <a:solidFill>
                  <a:srgbClr val="FFFF00"/>
                </a:solidFill>
              </a:rPr>
              <a:t>w</a:t>
            </a:r>
            <a:r>
              <a:rPr lang="en-US" sz="1200" dirty="0" smtClean="0">
                <a:solidFill>
                  <a:srgbClr val="FFFF00"/>
                </a:solidFill>
              </a:rPr>
              <a:t>hich looked at participants’ perceptions of</a:t>
            </a:r>
            <a:r>
              <a:rPr lang="en-US" sz="1200" baseline="0" dirty="0" smtClean="0">
                <a:solidFill>
                  <a:srgbClr val="FFFF00"/>
                </a:solidFill>
              </a:rPr>
              <a:t> </a:t>
            </a:r>
            <a:r>
              <a:rPr lang="en-US" sz="1200" dirty="0" smtClean="0"/>
              <a:t>space, resources</a:t>
            </a:r>
            <a:r>
              <a:rPr lang="en-US" sz="1200" baseline="0" dirty="0" smtClean="0"/>
              <a:t> and s</a:t>
            </a:r>
            <a:r>
              <a:rPr lang="en-US" sz="1200" dirty="0" smtClean="0"/>
              <a:t>afety</a:t>
            </a:r>
            <a:r>
              <a:rPr lang="en-US" sz="1200" i="1" dirty="0" smtClean="0"/>
              <a:t>.</a:t>
            </a:r>
            <a:r>
              <a:rPr lang="en-US" sz="1200" i="1" baseline="0" dirty="0" smtClean="0"/>
              <a:t> Library for </a:t>
            </a:r>
            <a:r>
              <a:rPr lang="en-US" sz="1200" i="1" baseline="0" dirty="0" err="1" smtClean="0"/>
              <a:t>Smarties</a:t>
            </a:r>
            <a:r>
              <a:rPr lang="en-US" sz="1200" i="1" baseline="0" dirty="0" smtClean="0"/>
              <a:t> </a:t>
            </a:r>
            <a:r>
              <a:rPr lang="en-US" sz="1200" baseline="0" dirty="0" smtClean="0"/>
              <a:t>was result of that research. Quotes in this presentation are taken from some of these projects.</a:t>
            </a:r>
            <a:endParaRPr lang="en-US" sz="1200" dirty="0" smtClean="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30</a:t>
            </a:fld>
            <a:endParaRPr lang="en-US"/>
          </a:p>
        </p:txBody>
      </p:sp>
    </p:spTree>
    <p:extLst>
      <p:ext uri="{BB962C8B-B14F-4D97-AF65-F5344CB8AC3E}">
        <p14:creationId xmlns:p14="http://schemas.microsoft.com/office/powerpoint/2010/main" val="2290270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mentioned earlier, the key to this project has been the involvement of the users -  a.k.a. the students. Instead of distributing surveys, we placed whiteboards and/or paper flip charts with a question throughout the library. Not all questions were directly related to the library as demonstrated by the question ‘Where do you like to read &amp; write?’ We wanted to know how students work more than how they used the library.  Students readily respond to such prompts. We also interviewed students inside the library and at other locations across campus. </a:t>
            </a:r>
            <a:endParaRPr lang="en-US" dirty="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31</a:t>
            </a:fld>
            <a:endParaRPr lang="en-US"/>
          </a:p>
        </p:txBody>
      </p:sp>
    </p:spTree>
    <p:extLst>
      <p:ext uri="{BB962C8B-B14F-4D97-AF65-F5344CB8AC3E}">
        <p14:creationId xmlns:p14="http://schemas.microsoft.com/office/powerpoint/2010/main" val="2290270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not talking about mobile devices, although infrastructure to support the ever growing appetite for more bandwidth is extremely important. The mobility referred to here is the mobility of furniture. Students want to reconfigure the space to meet their needs. So providing light but durable furniture is important. It also important to provide furniture for both individual and group work.</a:t>
            </a:r>
            <a:endParaRPr lang="en-US" dirty="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32</a:t>
            </a:fld>
            <a:endParaRPr lang="en-US"/>
          </a:p>
        </p:txBody>
      </p:sp>
    </p:spTree>
    <p:extLst>
      <p:ext uri="{BB962C8B-B14F-4D97-AF65-F5344CB8AC3E}">
        <p14:creationId xmlns:p14="http://schemas.microsoft.com/office/powerpoint/2010/main" val="2290270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mentioned earlier data gather from students was used when we had to make our case for improving the infrastructure of the library. The Provost and IT folks were better able to understand our needs and could see how they impacted our students. Poor Wi-Fi connections didn’t just reflect badly on the library but on the University as a whole in the eyes of the students.</a:t>
            </a:r>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33</a:t>
            </a:fld>
            <a:endParaRPr lang="en-US"/>
          </a:p>
        </p:txBody>
      </p:sp>
    </p:spTree>
    <p:extLst>
      <p:ext uri="{BB962C8B-B14F-4D97-AF65-F5344CB8AC3E}">
        <p14:creationId xmlns:p14="http://schemas.microsoft.com/office/powerpoint/2010/main" val="2290270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Students want to be able to interact with their environment both physically and electronically. Migrating to digital formats such as e-books whenever practical/possible benefits on-site and distance learners.</a:t>
            </a:r>
            <a:endParaRPr lang="en-US" dirty="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34</a:t>
            </a:fld>
            <a:endParaRPr lang="en-US"/>
          </a:p>
        </p:txBody>
      </p:sp>
    </p:spTree>
    <p:extLst>
      <p:ext uri="{BB962C8B-B14F-4D97-AF65-F5344CB8AC3E}">
        <p14:creationId xmlns:p14="http://schemas.microsoft.com/office/powerpoint/2010/main" val="22902701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920D149-AA36-4CA3-8750-FD074227AFCB}" type="slidenum">
              <a:rPr lang="en-US" smtClean="0"/>
              <a:pPr>
                <a:defRPr/>
              </a:pPr>
              <a:t>35</a:t>
            </a:fld>
            <a:endParaRPr lang="en-US"/>
          </a:p>
        </p:txBody>
      </p:sp>
    </p:spTree>
    <p:extLst>
      <p:ext uri="{BB962C8B-B14F-4D97-AF65-F5344CB8AC3E}">
        <p14:creationId xmlns:p14="http://schemas.microsoft.com/office/powerpoint/2010/main" val="1465315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Of</a:t>
            </a:r>
            <a:r>
              <a:rPr lang="en-US" baseline="0" dirty="0" smtClean="0"/>
              <a:t> course there was a wide range of responses, but interestingly very, very few rude comments. This is just a sampling of comments. The staff definitely agreed that we needed ‘hotter librarians’. The feedback from the boards, interviews, observations and journals that students kept for us, was sorted into categories and reviewed.</a:t>
            </a:r>
            <a:endParaRPr lang="en-US" dirty="0" smtClean="0"/>
          </a:p>
          <a:p>
            <a:pPr>
              <a:spcBef>
                <a:spcPct val="0"/>
              </a:spcBef>
            </a:pPr>
            <a:endParaRPr lang="en-US" dirty="0"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24AE55BE-5AB6-428E-B7DF-AF3074E089EC}" type="slidenum">
              <a:rPr lang="en-US">
                <a:ea typeface="ＭＳ Ｐゴシック"/>
                <a:cs typeface="ＭＳ Ｐゴシック"/>
              </a:rPr>
              <a:pPr defTabSz="511175"/>
              <a:t>4</a:t>
            </a:fld>
            <a:endParaRPr lang="en-US">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a:t>
            </a:r>
            <a:r>
              <a:rPr lang="en-US" baseline="0" dirty="0" smtClean="0"/>
              <a:t> were able to address some of the issues fairly quickly and at a relatively low cost. We upgraded the 11 existing study rooms with whiteboards and computers. A Facebook page and Twitter feed was established, and is now being maintained with the help of students. The issue of hours has been around for a number of years. With the addition of surveillance equipment we felt it safe to begin a 24/5 schedule during the semester and a 24/7 schedule during exams. </a:t>
            </a:r>
            <a:endParaRPr lang="en-US" dirty="0" smtClean="0"/>
          </a:p>
          <a:p>
            <a:pPr>
              <a:spcBef>
                <a:spcPct val="0"/>
              </a:spcBef>
            </a:pPr>
            <a:endParaRPr lang="en-US" dirty="0"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E4E51362-13C3-4044-AB71-4179A1CD132B}" type="slidenum">
              <a:rPr lang="en-US">
                <a:ea typeface="ＭＳ Ｐゴシック"/>
                <a:cs typeface="ＭＳ Ｐゴシック"/>
              </a:rPr>
              <a:pPr defTabSz="511175"/>
              <a:t>5</a:t>
            </a:fld>
            <a:endParaRPr lang="en-US">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 were also able to upgrade accessibility</a:t>
            </a:r>
            <a:r>
              <a:rPr lang="en-US" baseline="0" dirty="0" smtClean="0"/>
              <a:t> equipment which now includes adjustable tables, extra large screens and keyboards and a </a:t>
            </a:r>
            <a:r>
              <a:rPr lang="en-US" baseline="0" dirty="0" err="1" smtClean="0"/>
              <a:t>Kurzweil</a:t>
            </a:r>
            <a:r>
              <a:rPr lang="en-US" baseline="0" dirty="0" smtClean="0"/>
              <a:t> Reader. We do not limit the use of this equipment to disabled students although they have priority over non-disabled students. The equipment is used heavily by our older, nontraditional students. The addition of two scanners operated by touch screen has been a huge hit with the students.</a:t>
            </a:r>
            <a:endParaRPr lang="en-US" dirty="0"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E4E51362-13C3-4044-AB71-4179A1CD132B}" type="slidenum">
              <a:rPr lang="en-US">
                <a:ea typeface="ＭＳ Ｐゴシック"/>
                <a:cs typeface="ＭＳ Ｐゴシック"/>
              </a:rPr>
              <a:pPr defTabSz="511175"/>
              <a:t>6</a:t>
            </a:fld>
            <a:endParaRPr lang="en-US">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bwMode="auto">
          <a:noFill/>
          <a:ln>
            <a:solidFill>
              <a:srgbClr val="000000"/>
            </a:solidFill>
            <a:miter lim="800000"/>
            <a:headEnd/>
            <a:tailEnd/>
          </a:ln>
        </p:spPr>
      </p:sp>
      <p:sp>
        <p:nvSpPr>
          <p:cNvPr id="819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t>Observational</a:t>
            </a:r>
            <a:r>
              <a:rPr lang="en-US" baseline="0" dirty="0" smtClean="0"/>
              <a:t> studies quickly pointed out that our spaces were not very conducive to collaborative learning. </a:t>
            </a:r>
            <a:r>
              <a:rPr lang="en-US" dirty="0" smtClean="0"/>
              <a:t>Four</a:t>
            </a:r>
            <a:r>
              <a:rPr lang="en-US" baseline="0" dirty="0" smtClean="0"/>
              <a:t> years ago the library environment was very traditional as demonstrated by these pictures. Lots of stacks, study carrels and individual spaces. </a:t>
            </a:r>
            <a:endParaRPr lang="en-US" dirty="0" smtClean="0"/>
          </a:p>
        </p:txBody>
      </p:sp>
      <p:sp>
        <p:nvSpPr>
          <p:cNvPr id="8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75120A82-D0E2-433D-8181-4F2ED35BA147}" type="slidenum">
              <a:rPr lang="en-US">
                <a:ea typeface="ＭＳ Ｐゴシック"/>
                <a:cs typeface="ＭＳ Ｐゴシック"/>
              </a:rPr>
              <a:pPr defTabSz="511175"/>
              <a:t>7</a:t>
            </a:fld>
            <a:endParaRPr lang="en-US">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It</a:t>
            </a:r>
            <a:r>
              <a:rPr lang="en-US" baseline="0" dirty="0" smtClean="0"/>
              <a:t> was relatively simple to rearrange some areas of the library to provide a more collaborative environment. Since the majority of the reference resources needed by students and faculty are now available electronically, the print reference collection was dismantled and integrated into the general, circulating collection. Several service desks were combined into one super desk. Comfortable chairs, couches and tables were moved into the newly created spaces and were quickly filled by students.</a:t>
            </a:r>
            <a:endParaRPr lang="en-US" dirty="0" smtClean="0"/>
          </a:p>
        </p:txBody>
      </p:sp>
      <p:sp>
        <p:nvSpPr>
          <p:cNvPr id="12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5CA18137-2E28-4FD7-B6EA-BAA1DCF1CD67}" type="slidenum">
              <a:rPr lang="en-US">
                <a:ea typeface="ＭＳ Ｐゴシック"/>
                <a:cs typeface="ＭＳ Ｐゴシック"/>
              </a:rPr>
              <a:pPr defTabSz="511175"/>
              <a:t>8</a:t>
            </a:fld>
            <a:endParaRPr lang="en-US">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p:spPr>
      </p:sp>
      <p:sp>
        <p:nvSpPr>
          <p:cNvPr id="6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Both physical</a:t>
            </a:r>
            <a:r>
              <a:rPr lang="en-US" baseline="0" dirty="0" smtClean="0"/>
              <a:t> and virtual access to the library services and resources were not as user friendly as we had assumed. The University of North Carolina at Charlotte is a rapidly growing urban campus. When the library was built it was in the heart of campus. However, the campus has grown in all directions around the building. The one main entrance was not conveniently located for the majority of students. Students and faculty repeatedly complained about having to go out of their way to get to the library. Our director was able to take the data from the studies and convince the University Administration that we needed to add another entrance to the building.</a:t>
            </a:r>
          </a:p>
          <a:p>
            <a:pPr>
              <a:spcBef>
                <a:spcPct val="0"/>
              </a:spcBef>
            </a:pPr>
            <a:endParaRPr lang="en-US" baseline="0" dirty="0" smtClean="0"/>
          </a:p>
          <a:p>
            <a:pPr>
              <a:spcBef>
                <a:spcPct val="0"/>
              </a:spcBef>
            </a:pPr>
            <a:r>
              <a:rPr lang="en-US" baseline="0" dirty="0" smtClean="0"/>
              <a:t>At the same time we took data from extensive web interface usability studies to upgrade and redesign our web page access.</a:t>
            </a:r>
            <a:endParaRPr lang="en-US" dirty="0" smtClean="0"/>
          </a:p>
        </p:txBody>
      </p:sp>
      <p:sp>
        <p:nvSpPr>
          <p:cNvPr id="6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511175"/>
            <a:fld id="{E4E51362-13C3-4044-AB71-4179A1CD132B}" type="slidenum">
              <a:rPr lang="en-US">
                <a:ea typeface="ＭＳ Ｐゴシック"/>
                <a:cs typeface="ＭＳ Ｐゴシック"/>
              </a:rPr>
              <a:pPr defTabSz="511175"/>
              <a:t>9</a:t>
            </a:fld>
            <a:endParaRPr lang="en-US">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511175" rtl="0" fontAlgn="base">
        <a:spcBef>
          <a:spcPct val="0"/>
        </a:spcBef>
        <a:spcAft>
          <a:spcPct val="0"/>
        </a:spcAft>
        <a:defRPr sz="4900" kern="1200">
          <a:solidFill>
            <a:schemeClr val="tx1"/>
          </a:solidFill>
          <a:latin typeface="+mj-lt"/>
          <a:ea typeface="ＭＳ Ｐゴシック" pitchFamily="-112" charset="-128"/>
          <a:cs typeface="ＭＳ Ｐゴシック" pitchFamily="-112" charset="-128"/>
        </a:defRPr>
      </a:lvl1pPr>
      <a:lvl2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2pPr>
      <a:lvl3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3pPr>
      <a:lvl4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4pPr>
      <a:lvl5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5pPr>
      <a:lvl6pPr marL="360868"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6pPr>
      <a:lvl7pPr marL="721736"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7pPr>
      <a:lvl8pPr marL="1082604"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8pPr>
      <a:lvl9pPr marL="1443472"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9pPr>
    </p:titleStyle>
    <p:bodyStyle>
      <a:lvl1pPr marL="382588" indent="-382588" algn="l" defTabSz="511175" rtl="0" fontAlgn="base">
        <a:spcBef>
          <a:spcPct val="20000"/>
        </a:spcBef>
        <a:spcAft>
          <a:spcPct val="0"/>
        </a:spcAft>
        <a:buFont typeface="Arial" charset="0"/>
        <a:buChar char="•"/>
        <a:defRPr sz="3600" kern="1200">
          <a:solidFill>
            <a:schemeClr val="tx1"/>
          </a:solidFill>
          <a:latin typeface="+mn-lt"/>
          <a:ea typeface="ＭＳ Ｐゴシック" pitchFamily="-112" charset="-128"/>
          <a:cs typeface="ＭＳ Ｐゴシック" pitchFamily="-112" charset="-128"/>
        </a:defRPr>
      </a:lvl1pPr>
      <a:lvl2pPr marL="830263" indent="-319088" algn="l" defTabSz="511175" rtl="0" fontAlgn="base">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a:defRPr>
      </a:lvl2pPr>
      <a:lvl3pPr marL="1277938" indent="-255588" algn="l" defTabSz="511175" rtl="0" fontAlgn="base">
        <a:spcBef>
          <a:spcPct val="20000"/>
        </a:spcBef>
        <a:spcAft>
          <a:spcPct val="0"/>
        </a:spcAft>
        <a:buFont typeface="Arial" charset="0"/>
        <a:buChar char="•"/>
        <a:defRPr sz="2700" kern="1200">
          <a:solidFill>
            <a:schemeClr val="tx1"/>
          </a:solidFill>
          <a:latin typeface="+mn-lt"/>
          <a:ea typeface="ＭＳ Ｐゴシック" pitchFamily="-112" charset="-128"/>
          <a:cs typeface="ＭＳ Ｐゴシック"/>
        </a:defRPr>
      </a:lvl3pPr>
      <a:lvl4pPr marL="1790700" indent="-255588" algn="l" defTabSz="511175" rtl="0" fontAlgn="base">
        <a:spcBef>
          <a:spcPct val="20000"/>
        </a:spcBef>
        <a:spcAft>
          <a:spcPct val="0"/>
        </a:spcAft>
        <a:buFont typeface="Arial" charset="0"/>
        <a:buChar char="–"/>
        <a:defRPr sz="2200" kern="1200">
          <a:solidFill>
            <a:schemeClr val="tx1"/>
          </a:solidFill>
          <a:latin typeface="+mn-lt"/>
          <a:ea typeface="ＭＳ Ｐゴシック" pitchFamily="-112" charset="-128"/>
          <a:cs typeface="ＭＳ Ｐゴシック"/>
        </a:defRPr>
      </a:lvl4pPr>
      <a:lvl5pPr marL="2301875" indent="-255588" algn="l" defTabSz="511175" rtl="0" fontAlgn="base">
        <a:spcBef>
          <a:spcPct val="20000"/>
        </a:spcBef>
        <a:spcAft>
          <a:spcPct val="0"/>
        </a:spcAft>
        <a:buFont typeface="Arial" charset="0"/>
        <a:buChar char="»"/>
        <a:defRPr sz="2200" kern="1200">
          <a:solidFill>
            <a:schemeClr val="tx1"/>
          </a:solidFill>
          <a:latin typeface="+mn-lt"/>
          <a:ea typeface="ＭＳ Ｐゴシック" pitchFamily="-112" charset="-128"/>
          <a:cs typeface="ＭＳ Ｐゴシック"/>
        </a:defRPr>
      </a:lvl5pPr>
      <a:lvl6pPr marL="2815997" indent="-256000" algn="l" defTabSz="511999" rtl="0" eaLnBrk="1" latinLnBrk="0" hangingPunct="1">
        <a:spcBef>
          <a:spcPct val="20000"/>
        </a:spcBef>
        <a:buFont typeface="Arial"/>
        <a:buChar char="•"/>
        <a:defRPr sz="2200" kern="1200">
          <a:solidFill>
            <a:schemeClr val="tx1"/>
          </a:solidFill>
          <a:latin typeface="+mn-lt"/>
          <a:ea typeface="+mn-ea"/>
          <a:cs typeface="+mn-cs"/>
        </a:defRPr>
      </a:lvl6pPr>
      <a:lvl7pPr marL="3327997" indent="-256000" algn="l" defTabSz="511999" rtl="0" eaLnBrk="1" latinLnBrk="0" hangingPunct="1">
        <a:spcBef>
          <a:spcPct val="20000"/>
        </a:spcBef>
        <a:buFont typeface="Arial"/>
        <a:buChar char="•"/>
        <a:defRPr sz="2200" kern="1200">
          <a:solidFill>
            <a:schemeClr val="tx1"/>
          </a:solidFill>
          <a:latin typeface="+mn-lt"/>
          <a:ea typeface="+mn-ea"/>
          <a:cs typeface="+mn-cs"/>
        </a:defRPr>
      </a:lvl7pPr>
      <a:lvl8pPr marL="3839996" indent="-256000" algn="l" defTabSz="511999" rtl="0" eaLnBrk="1" latinLnBrk="0" hangingPunct="1">
        <a:spcBef>
          <a:spcPct val="20000"/>
        </a:spcBef>
        <a:buFont typeface="Arial"/>
        <a:buChar char="•"/>
        <a:defRPr sz="2200" kern="1200">
          <a:solidFill>
            <a:schemeClr val="tx1"/>
          </a:solidFill>
          <a:latin typeface="+mn-lt"/>
          <a:ea typeface="+mn-ea"/>
          <a:cs typeface="+mn-cs"/>
        </a:defRPr>
      </a:lvl8pPr>
      <a:lvl9pPr marL="4351996" indent="-256000" algn="l" defTabSz="511999"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11999" rtl="0" eaLnBrk="1" latinLnBrk="0" hangingPunct="1">
        <a:defRPr sz="2100" kern="1200">
          <a:solidFill>
            <a:schemeClr val="tx1"/>
          </a:solidFill>
          <a:latin typeface="+mn-lt"/>
          <a:ea typeface="+mn-ea"/>
          <a:cs typeface="+mn-cs"/>
        </a:defRPr>
      </a:lvl1pPr>
      <a:lvl2pPr marL="511999" algn="l" defTabSz="511999" rtl="0" eaLnBrk="1" latinLnBrk="0" hangingPunct="1">
        <a:defRPr sz="2100" kern="1200">
          <a:solidFill>
            <a:schemeClr val="tx1"/>
          </a:solidFill>
          <a:latin typeface="+mn-lt"/>
          <a:ea typeface="+mn-ea"/>
          <a:cs typeface="+mn-cs"/>
        </a:defRPr>
      </a:lvl2pPr>
      <a:lvl3pPr marL="1023999" algn="l" defTabSz="511999" rtl="0" eaLnBrk="1" latinLnBrk="0" hangingPunct="1">
        <a:defRPr sz="2100" kern="1200">
          <a:solidFill>
            <a:schemeClr val="tx1"/>
          </a:solidFill>
          <a:latin typeface="+mn-lt"/>
          <a:ea typeface="+mn-ea"/>
          <a:cs typeface="+mn-cs"/>
        </a:defRPr>
      </a:lvl3pPr>
      <a:lvl4pPr marL="1535998" algn="l" defTabSz="511999" rtl="0" eaLnBrk="1" latinLnBrk="0" hangingPunct="1">
        <a:defRPr sz="2100" kern="1200">
          <a:solidFill>
            <a:schemeClr val="tx1"/>
          </a:solidFill>
          <a:latin typeface="+mn-lt"/>
          <a:ea typeface="+mn-ea"/>
          <a:cs typeface="+mn-cs"/>
        </a:defRPr>
      </a:lvl4pPr>
      <a:lvl5pPr marL="2047997" algn="l" defTabSz="511999" rtl="0" eaLnBrk="1" latinLnBrk="0" hangingPunct="1">
        <a:defRPr sz="2100" kern="1200">
          <a:solidFill>
            <a:schemeClr val="tx1"/>
          </a:solidFill>
          <a:latin typeface="+mn-lt"/>
          <a:ea typeface="+mn-ea"/>
          <a:cs typeface="+mn-cs"/>
        </a:defRPr>
      </a:lvl5pPr>
      <a:lvl6pPr marL="2559997" algn="l" defTabSz="511999" rtl="0" eaLnBrk="1" latinLnBrk="0" hangingPunct="1">
        <a:defRPr sz="2100" kern="1200">
          <a:solidFill>
            <a:schemeClr val="tx1"/>
          </a:solidFill>
          <a:latin typeface="+mn-lt"/>
          <a:ea typeface="+mn-ea"/>
          <a:cs typeface="+mn-cs"/>
        </a:defRPr>
      </a:lvl6pPr>
      <a:lvl7pPr marL="3071997" algn="l" defTabSz="511999" rtl="0" eaLnBrk="1" latinLnBrk="0" hangingPunct="1">
        <a:defRPr sz="2100" kern="1200">
          <a:solidFill>
            <a:schemeClr val="tx1"/>
          </a:solidFill>
          <a:latin typeface="+mn-lt"/>
          <a:ea typeface="+mn-ea"/>
          <a:cs typeface="+mn-cs"/>
        </a:defRPr>
      </a:lvl7pPr>
      <a:lvl8pPr marL="3583997" algn="l" defTabSz="511999" rtl="0" eaLnBrk="1" latinLnBrk="0" hangingPunct="1">
        <a:defRPr sz="2100" kern="1200">
          <a:solidFill>
            <a:schemeClr val="tx1"/>
          </a:solidFill>
          <a:latin typeface="+mn-lt"/>
          <a:ea typeface="+mn-ea"/>
          <a:cs typeface="+mn-cs"/>
        </a:defRPr>
      </a:lvl8pPr>
      <a:lvl9pPr marL="4095996" algn="l" defTabSz="511999"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g"/><Relationship Id="rId6"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G"/><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54.JPG"/><Relationship Id="rId6" Type="http://schemas.openxmlformats.org/officeDocument/2006/relationships/image" Target="../media/image55.JPG"/><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pn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gif"/><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eg"/><Relationship Id="rId5" Type="http://schemas.openxmlformats.org/officeDocument/2006/relationships/image" Target="../media/image68.JPG"/><Relationship Id="rId6"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5" Type="http://schemas.openxmlformats.org/officeDocument/2006/relationships/image" Target="../media/image71.JPG"/><Relationship Id="rId6" Type="http://schemas.openxmlformats.org/officeDocument/2006/relationships/image" Target="../media/image72.jpg"/><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G"/><Relationship Id="rId5" Type="http://schemas.openxmlformats.org/officeDocument/2006/relationships/image" Target="../media/image75.JPG"/><Relationship Id="rId6"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5" Type="http://schemas.openxmlformats.org/officeDocument/2006/relationships/image" Target="../media/image78.JPG"/><Relationship Id="rId6" Type="http://schemas.openxmlformats.org/officeDocument/2006/relationships/image" Target="../media/image79.JPG"/><Relationship Id="rId7" Type="http://schemas.openxmlformats.org/officeDocument/2006/relationships/image" Target="../media/image80.JPG"/><Relationship Id="rId8" Type="http://schemas.openxmlformats.org/officeDocument/2006/relationships/image" Target="../media/image81.JPG"/><Relationship Id="rId9"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png"/><Relationship Id="rId6" Type="http://schemas.openxmlformats.org/officeDocument/2006/relationships/hyperlink" Target="http://dsl.uncc.edu" TargetMode="External"/><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JPG"/><Relationship Id="rId5" Type="http://schemas.openxmlformats.org/officeDocument/2006/relationships/image" Target="../media/image87.jpg"/><Relationship Id="rId6" Type="http://schemas.openxmlformats.org/officeDocument/2006/relationships/image" Target="../media/image88.JPG"/><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89.pn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pn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pn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jpg"/><Relationship Id="rId5" Type="http://schemas.openxmlformats.org/officeDocument/2006/relationships/image" Target="../media/image98.jpg"/><Relationship Id="rId6"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JPG"/><Relationship Id="rId5" Type="http://schemas.openxmlformats.org/officeDocument/2006/relationships/image" Target="../media/image104.jpg"/><Relationship Id="rId6"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9.jpeg"/><Relationship Id="rId13"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9" Type="http://schemas.openxmlformats.org/officeDocument/2006/relationships/image" Target="../media/image16.jpeg"/><Relationship Id="rId10"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png"/><Relationship Id="rId6" Type="http://schemas.openxmlformats.org/officeDocument/2006/relationships/image" Target="../media/image23.gif"/><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29.jpeg"/><Relationship Id="rId5" Type="http://schemas.openxmlformats.org/officeDocument/2006/relationships/image" Target="../media/image32.jpeg"/><Relationship Id="rId6" Type="http://schemas.openxmlformats.org/officeDocument/2006/relationships/image" Target="../media/image33.JPG"/><Relationship Id="rId7"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ctrTitle" idx="4294967295"/>
          </p:nvPr>
        </p:nvSpPr>
        <p:spPr bwMode="auto">
          <a:xfrm>
            <a:off x="0" y="2819400"/>
            <a:ext cx="9144000" cy="1447800"/>
          </a:xfrm>
          <a:prstGeom prst="rect">
            <a:avLst/>
          </a:prstGeom>
          <a:noFill/>
          <a:ln>
            <a:miter lim="800000"/>
            <a:headEnd/>
            <a:tailEnd/>
          </a:ln>
          <a:effectLst>
            <a:outerShdw blurRad="50800" dist="38100" dir="5400000" algn="t" rotWithShape="0">
              <a:prstClr val="black">
                <a:alpha val="40000"/>
              </a:prstClr>
            </a:outerShdw>
          </a:effectLst>
        </p:spPr>
        <p:txBody>
          <a:bodyPr/>
          <a:lstStyle/>
          <a:p>
            <a:r>
              <a:rPr lang="en-US" sz="4000" dirty="0" smtClean="0">
                <a:latin typeface="Arial Black" pitchFamily="34" charset="0"/>
                <a:ea typeface="ＭＳ Ｐゴシック"/>
                <a:cs typeface="ＭＳ Ｐゴシック"/>
              </a:rPr>
              <a:t>TECHNOLOGY MEETS</a:t>
            </a:r>
            <a:br>
              <a:rPr lang="en-US" sz="4000" dirty="0" smtClean="0">
                <a:latin typeface="Arial Black" pitchFamily="34" charset="0"/>
                <a:ea typeface="ＭＳ Ｐゴシック"/>
                <a:cs typeface="ＭＳ Ｐゴシック"/>
              </a:rPr>
            </a:br>
            <a:r>
              <a:rPr lang="en-US" sz="4000" dirty="0" smtClean="0">
                <a:latin typeface="Arial Black" pitchFamily="34" charset="0"/>
                <a:ea typeface="ＭＳ Ｐゴシック"/>
                <a:cs typeface="ＭＳ Ｐゴシック"/>
              </a:rPr>
              <a:t>ANTHROPOLOGY</a:t>
            </a:r>
            <a:endParaRPr lang="en-US" sz="2200" b="1" i="1" dirty="0" smtClean="0">
              <a:latin typeface="Arial Black" pitchFamily="34" charset="0"/>
              <a:ea typeface="ＭＳ Ｐゴシック"/>
              <a:cs typeface="ＭＳ Ｐゴシック"/>
            </a:endParaRPr>
          </a:p>
        </p:txBody>
      </p:sp>
      <p:sp>
        <p:nvSpPr>
          <p:cNvPr id="4098" name="TextBox 4"/>
          <p:cNvSpPr txBox="1">
            <a:spLocks noChangeArrowheads="1"/>
          </p:cNvSpPr>
          <p:nvPr/>
        </p:nvSpPr>
        <p:spPr bwMode="auto">
          <a:xfrm>
            <a:off x="152400" y="4876800"/>
            <a:ext cx="5410200" cy="1323439"/>
          </a:xfrm>
          <a:prstGeom prst="rect">
            <a:avLst/>
          </a:prstGeom>
          <a:noFill/>
          <a:ln w="9525">
            <a:noFill/>
            <a:miter lim="800000"/>
            <a:headEnd/>
            <a:tailEnd/>
          </a:ln>
        </p:spPr>
        <p:txBody>
          <a:bodyPr wrap="square">
            <a:spAutoFit/>
          </a:bodyPr>
          <a:lstStyle/>
          <a:p>
            <a:r>
              <a:rPr lang="en-US" sz="1600" b="1" dirty="0" smtClean="0">
                <a:solidFill>
                  <a:srgbClr val="008000"/>
                </a:solidFill>
              </a:rPr>
              <a:t>WEST/SOUTHWEST EDUCAUSE • February 2013</a:t>
            </a:r>
          </a:p>
          <a:p>
            <a:pPr marL="230188"/>
            <a:r>
              <a:rPr lang="en-US" sz="1600" dirty="0" smtClean="0"/>
              <a:t>  Bridgette Sanders, Social Sciences Librarian</a:t>
            </a:r>
          </a:p>
          <a:p>
            <a:pPr marL="230188"/>
            <a:r>
              <a:rPr lang="en-US" sz="1600" dirty="0" smtClean="0"/>
              <a:t>  Judy </a:t>
            </a:r>
            <a:r>
              <a:rPr lang="en-US" sz="1600" dirty="0"/>
              <a:t>Walker, Education/Psychology Librarian</a:t>
            </a:r>
          </a:p>
          <a:p>
            <a:pPr marL="230188"/>
            <a:r>
              <a:rPr lang="en-US" sz="1600" dirty="0" smtClean="0"/>
              <a:t>  J</a:t>
            </a:r>
            <a:r>
              <a:rPr lang="en-US" sz="1600" dirty="0"/>
              <a:t>. </a:t>
            </a:r>
            <a:r>
              <a:rPr lang="en-US" sz="1600" dirty="0" err="1"/>
              <a:t>Murrey</a:t>
            </a:r>
            <a:r>
              <a:rPr lang="en-US" sz="1600" dirty="0"/>
              <a:t> Atkins Library • UNC </a:t>
            </a:r>
            <a:r>
              <a:rPr lang="en-US" sz="1600" dirty="0" smtClean="0"/>
              <a:t>Charlotte</a:t>
            </a:r>
          </a:p>
          <a:p>
            <a:pPr marL="230188"/>
            <a:r>
              <a:rPr lang="en-US" sz="1600" dirty="0" smtClean="0"/>
              <a:t>  Charlotte, North Carolina</a:t>
            </a:r>
            <a:endParaRPr lang="en-US" sz="1600" dirty="0"/>
          </a:p>
        </p:txBody>
      </p:sp>
      <p:sp>
        <p:nvSpPr>
          <p:cNvPr id="4099" name="TextBox 1"/>
          <p:cNvSpPr txBox="1">
            <a:spLocks noChangeArrowheads="1"/>
          </p:cNvSpPr>
          <p:nvPr/>
        </p:nvSpPr>
        <p:spPr bwMode="auto">
          <a:xfrm>
            <a:off x="533400" y="2327275"/>
            <a:ext cx="6553200" cy="415925"/>
          </a:xfrm>
          <a:prstGeom prst="rect">
            <a:avLst/>
          </a:prstGeom>
          <a:noFill/>
          <a:ln w="9525">
            <a:noFill/>
            <a:miter lim="800000"/>
            <a:headEnd/>
            <a:tailEnd/>
          </a:ln>
        </p:spPr>
        <p:txBody>
          <a:bodyPr>
            <a:spAutoFit/>
          </a:bodyPr>
          <a:lstStyle/>
          <a:p>
            <a:r>
              <a:rPr lang="en-US" b="1" i="1" dirty="0" smtClean="0">
                <a:solidFill>
                  <a:srgbClr val="008000"/>
                </a:solidFill>
              </a:rPr>
              <a:t>Improving Student Learning Spaces</a:t>
            </a:r>
            <a:endParaRPr lang="en-US" b="1" i="1" dirty="0">
              <a:solidFill>
                <a:srgbClr val="008000"/>
              </a:solidFill>
            </a:endParaRPr>
          </a:p>
        </p:txBody>
      </p:sp>
      <p:pic>
        <p:nvPicPr>
          <p:cNvPr id="3" name="Picture 2" descr="Atkins Library copy.JPG"/>
          <p:cNvPicPr>
            <a:picLocks noChangeAspect="1"/>
          </p:cNvPicPr>
          <p:nvPr/>
        </p:nvPicPr>
        <p:blipFill>
          <a:blip r:embed="rId3">
            <a:extLst/>
          </a:blip>
          <a:stretch>
            <a:fillRect/>
          </a:stretch>
        </p:blipFill>
        <p:spPr>
          <a:xfrm>
            <a:off x="6172200" y="481592"/>
            <a:ext cx="2857613" cy="1587563"/>
          </a:xfrm>
          <a:prstGeom prst="rect">
            <a:avLst/>
          </a:prstGeom>
          <a:ln>
            <a:noFill/>
          </a:ln>
          <a:effectLst>
            <a:softEdge rad="112500"/>
          </a:effectLst>
        </p:spPr>
      </p:pic>
      <p:grpSp>
        <p:nvGrpSpPr>
          <p:cNvPr id="6" name="Group 5"/>
          <p:cNvGrpSpPr/>
          <p:nvPr/>
        </p:nvGrpSpPr>
        <p:grpSpPr>
          <a:xfrm>
            <a:off x="0" y="0"/>
            <a:ext cx="4572000" cy="1219200"/>
            <a:chOff x="0" y="0"/>
            <a:chExt cx="4572000" cy="1219200"/>
          </a:xfrm>
        </p:grpSpPr>
        <p:sp>
          <p:nvSpPr>
            <p:cNvPr id="7" name="Rectangle 6"/>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UIUNCC_AtkLib_Logo_wh_H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609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New Access</a:t>
            </a:r>
          </a:p>
        </p:txBody>
      </p:sp>
      <p:pic>
        <p:nvPicPr>
          <p:cNvPr id="3" name="Content Placeholder 3" descr="exit.JPG"/>
          <p:cNvPicPr>
            <a:picLocks noChangeAspect="1"/>
          </p:cNvPicPr>
          <p:nvPr/>
        </p:nvPicPr>
        <p:blipFill>
          <a:blip r:embed="rId3"/>
          <a:srcRect t="13184" b="13184"/>
          <a:stretch>
            <a:fillRect/>
          </a:stretch>
        </p:blipFill>
        <p:spPr>
          <a:xfrm>
            <a:off x="1023938" y="4038600"/>
            <a:ext cx="4271962" cy="2349500"/>
          </a:xfrm>
          <a:prstGeom prst="rect">
            <a:avLst/>
          </a:prstGeom>
          <a:ln>
            <a:noFill/>
          </a:ln>
          <a:effectLst>
            <a:outerShdw blurRad="292100" dist="139700" dir="2700000" algn="tl" rotWithShape="0">
              <a:srgbClr val="333333">
                <a:alpha val="65000"/>
              </a:srgbClr>
            </a:outerShdw>
          </a:effectLst>
        </p:spPr>
      </p:pic>
      <p:pic>
        <p:nvPicPr>
          <p:cNvPr id="4" name="Picture 3" descr="newentrance1.JPG"/>
          <p:cNvPicPr>
            <a:picLocks noChangeAspect="1"/>
          </p:cNvPicPr>
          <p:nvPr/>
        </p:nvPicPr>
        <p:blipFill rotWithShape="1">
          <a:blip r:embed="rId4"/>
          <a:srcRect b="20576"/>
          <a:stretch/>
        </p:blipFill>
        <p:spPr>
          <a:xfrm>
            <a:off x="381000" y="1600200"/>
            <a:ext cx="3790950" cy="2249488"/>
          </a:xfrm>
          <a:prstGeom prst="rect">
            <a:avLst/>
          </a:prstGeom>
          <a:ln>
            <a:noFill/>
          </a:ln>
          <a:effectLst>
            <a:outerShdw blurRad="292100" dist="139700" dir="2700000" algn="tl" rotWithShape="0">
              <a:srgbClr val="333333">
                <a:alpha val="65000"/>
              </a:srgbClr>
            </a:outerShdw>
          </a:effectLst>
        </p:spPr>
      </p:pic>
      <p:pic>
        <p:nvPicPr>
          <p:cNvPr id="5" name="Picture 4" descr="north_entrance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1447800"/>
            <a:ext cx="2656610" cy="3581400"/>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0" y="0"/>
            <a:ext cx="4572000" cy="1219200"/>
            <a:chOff x="0" y="0"/>
            <a:chExt cx="4572000" cy="1219200"/>
          </a:xfrm>
        </p:grpSpPr>
        <p:sp>
          <p:nvSpPr>
            <p:cNvPr id="7" name="Rectangle 6"/>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UIUNCC_AtkLib_Logo_wh_H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990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Reconfiguring</a:t>
            </a:r>
            <a:b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b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Computer Space</a:t>
            </a:r>
          </a:p>
        </p:txBody>
      </p:sp>
      <p:pic>
        <p:nvPicPr>
          <p:cNvPr id="5" name="Picture 4" descr="computer carrels1.JPG"/>
          <p:cNvPicPr>
            <a:picLocks noChangeAspect="1"/>
          </p:cNvPicPr>
          <p:nvPr/>
        </p:nvPicPr>
        <p:blipFill>
          <a:blip r:embed="rId3"/>
          <a:stretch>
            <a:fillRect/>
          </a:stretch>
        </p:blipFill>
        <p:spPr>
          <a:xfrm>
            <a:off x="1112838" y="1679575"/>
            <a:ext cx="2649537" cy="1978025"/>
          </a:xfrm>
          <a:prstGeom prst="rect">
            <a:avLst/>
          </a:prstGeom>
          <a:ln>
            <a:solidFill>
              <a:schemeClr val="tx1"/>
            </a:solidFill>
          </a:ln>
          <a:effectLst>
            <a:outerShdw blurRad="292100" dist="139700" dir="2700000" algn="tl" rotWithShape="0">
              <a:srgbClr val="333333">
                <a:alpha val="65000"/>
              </a:srgbClr>
            </a:outerShdw>
          </a:effectLst>
        </p:spPr>
      </p:pic>
      <p:sp>
        <p:nvSpPr>
          <p:cNvPr id="13317" name="TextBox 1"/>
          <p:cNvSpPr txBox="1">
            <a:spLocks noChangeArrowheads="1"/>
          </p:cNvSpPr>
          <p:nvPr/>
        </p:nvSpPr>
        <p:spPr bwMode="auto">
          <a:xfrm>
            <a:off x="333375" y="1828800"/>
            <a:ext cx="663575" cy="415925"/>
          </a:xfrm>
          <a:prstGeom prst="rect">
            <a:avLst/>
          </a:prstGeom>
          <a:noFill/>
          <a:ln w="9525">
            <a:noFill/>
            <a:miter lim="800000"/>
            <a:headEnd/>
            <a:tailEnd/>
          </a:ln>
        </p:spPr>
        <p:txBody>
          <a:bodyPr wrap="none">
            <a:spAutoFit/>
          </a:bodyPr>
          <a:lstStyle/>
          <a:p>
            <a:r>
              <a:rPr lang="en-US" dirty="0">
                <a:solidFill>
                  <a:srgbClr val="FF0000"/>
                </a:solidFill>
                <a:effectLst>
                  <a:outerShdw blurRad="50800" dist="38100" dir="2700000" algn="tl" rotWithShape="0">
                    <a:srgbClr val="000000">
                      <a:alpha val="43000"/>
                    </a:srgbClr>
                  </a:outerShdw>
                </a:effectLst>
              </a:rPr>
              <a:t>Bad</a:t>
            </a:r>
          </a:p>
        </p:txBody>
      </p:sp>
      <p:pic>
        <p:nvPicPr>
          <p:cNvPr id="4" name="Picture 3" descr="computer pods.JPG"/>
          <p:cNvPicPr>
            <a:picLocks noChangeAspect="1"/>
          </p:cNvPicPr>
          <p:nvPr/>
        </p:nvPicPr>
        <p:blipFill rotWithShape="1">
          <a:blip r:embed="rId4"/>
          <a:srcRect t="3875" b="14806"/>
          <a:stretch/>
        </p:blipFill>
        <p:spPr>
          <a:xfrm>
            <a:off x="5181600" y="2091099"/>
            <a:ext cx="3251200" cy="1975104"/>
          </a:xfrm>
          <a:prstGeom prst="rect">
            <a:avLst/>
          </a:prstGeom>
          <a:ln>
            <a:solidFill>
              <a:schemeClr val="tx1"/>
            </a:solidFill>
          </a:ln>
          <a:effectLst>
            <a:outerShdw blurRad="292100" dist="139700" dir="2700000" algn="tl" rotWithShape="0">
              <a:srgbClr val="333333">
                <a:alpha val="65000"/>
              </a:srgbClr>
            </a:outerShdw>
          </a:effectLst>
        </p:spPr>
      </p:pic>
      <p:pic>
        <p:nvPicPr>
          <p:cNvPr id="3" name="Content Placeholder 3" descr="collaborative1b.JPG"/>
          <p:cNvPicPr>
            <a:picLocks noChangeAspect="1"/>
          </p:cNvPicPr>
          <p:nvPr/>
        </p:nvPicPr>
        <p:blipFill>
          <a:blip r:embed="rId5"/>
          <a:srcRect t="13184" b="13184"/>
          <a:stretch>
            <a:fillRect/>
          </a:stretch>
        </p:blipFill>
        <p:spPr>
          <a:xfrm>
            <a:off x="4537443" y="4191000"/>
            <a:ext cx="2902029" cy="1596008"/>
          </a:xfrm>
          <a:prstGeom prst="rect">
            <a:avLst/>
          </a:prstGeom>
          <a:ln>
            <a:solidFill>
              <a:schemeClr val="tx1"/>
            </a:solidFill>
          </a:ln>
          <a:effectLst>
            <a:outerShdw blurRad="292100" dist="139700" dir="2700000" algn="tl" rotWithShape="0">
              <a:srgbClr val="333333">
                <a:alpha val="65000"/>
              </a:srgbClr>
            </a:outerShdw>
          </a:effectLst>
        </p:spPr>
      </p:pic>
      <p:sp>
        <p:nvSpPr>
          <p:cNvPr id="13319" name="TextBox 6"/>
          <p:cNvSpPr txBox="1">
            <a:spLocks noChangeArrowheads="1"/>
          </p:cNvSpPr>
          <p:nvPr/>
        </p:nvSpPr>
        <p:spPr bwMode="auto">
          <a:xfrm>
            <a:off x="4267200" y="5943600"/>
            <a:ext cx="768350" cy="415925"/>
          </a:xfrm>
          <a:prstGeom prst="rect">
            <a:avLst/>
          </a:prstGeom>
          <a:noFill/>
          <a:ln w="9525">
            <a:noFill/>
            <a:miter lim="800000"/>
            <a:headEnd/>
            <a:tailEnd/>
          </a:ln>
        </p:spPr>
        <p:txBody>
          <a:bodyPr wrap="none">
            <a:spAutoFit/>
          </a:bodyPr>
          <a:lstStyle/>
          <a:p>
            <a:r>
              <a:rPr lang="en-US" b="1" dirty="0">
                <a:solidFill>
                  <a:srgbClr val="008000"/>
                </a:solidFill>
                <a:effectLst>
                  <a:outerShdw blurRad="50800" dist="38100" dir="2700000" algn="tl" rotWithShape="0">
                    <a:srgbClr val="000000">
                      <a:alpha val="43000"/>
                    </a:srgbClr>
                  </a:outerShdw>
                </a:effectLst>
              </a:rPr>
              <a:t>Best</a:t>
            </a:r>
          </a:p>
        </p:txBody>
      </p:sp>
      <p:sp>
        <p:nvSpPr>
          <p:cNvPr id="13318" name="TextBox 5"/>
          <p:cNvSpPr txBox="1">
            <a:spLocks noChangeArrowheads="1"/>
          </p:cNvSpPr>
          <p:nvPr/>
        </p:nvSpPr>
        <p:spPr bwMode="auto">
          <a:xfrm>
            <a:off x="5181600" y="1673677"/>
            <a:ext cx="903288" cy="415925"/>
          </a:xfrm>
          <a:prstGeom prst="rect">
            <a:avLst/>
          </a:prstGeom>
          <a:noFill/>
          <a:ln w="9525">
            <a:noFill/>
            <a:miter lim="800000"/>
            <a:headEnd/>
            <a:tailEnd/>
          </a:ln>
        </p:spPr>
        <p:txBody>
          <a:bodyPr wrap="none">
            <a:spAutoFit/>
          </a:bodyPr>
          <a:lstStyle/>
          <a:p>
            <a:r>
              <a:rPr lang="en-US" dirty="0">
                <a:solidFill>
                  <a:srgbClr val="FF6600"/>
                </a:solidFill>
                <a:effectLst>
                  <a:outerShdw blurRad="50800" dist="38100" dir="2700000" algn="tl" rotWithShape="0">
                    <a:srgbClr val="000000">
                      <a:alpha val="43000"/>
                    </a:srgbClr>
                  </a:outerShdw>
                </a:effectLst>
              </a:rPr>
              <a:t>Better</a:t>
            </a:r>
          </a:p>
        </p:txBody>
      </p:sp>
      <p:pic>
        <p:nvPicPr>
          <p:cNvPr id="8" name="Picture 7" descr="T1_table8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3886200"/>
            <a:ext cx="3429000" cy="2561166"/>
          </a:xfrm>
          <a:prstGeom prst="rect">
            <a:avLst/>
          </a:prstGeom>
          <a:ln w="9525" cmpd="sng">
            <a:solidFill>
              <a:schemeClr val="tx1"/>
            </a:solidFill>
          </a:ln>
          <a:effectLst>
            <a:outerShdw blurRad="292100" dist="139700" dir="2700000" algn="tl" rotWithShape="0">
              <a:srgbClr val="333333">
                <a:alpha val="65000"/>
              </a:srgbClr>
            </a:outerShdw>
          </a:effectLst>
        </p:spPr>
      </p:pic>
      <p:grpSp>
        <p:nvGrpSpPr>
          <p:cNvPr id="10" name="Group 9"/>
          <p:cNvGrpSpPr/>
          <p:nvPr/>
        </p:nvGrpSpPr>
        <p:grpSpPr>
          <a:xfrm>
            <a:off x="0" y="0"/>
            <a:ext cx="4572000" cy="1219200"/>
            <a:chOff x="0" y="0"/>
            <a:chExt cx="4572000" cy="1219200"/>
          </a:xfrm>
        </p:grpSpPr>
        <p:sp>
          <p:nvSpPr>
            <p:cNvPr id="11" name="Rectangle 10"/>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UIUNCC_AtkLib_Logo_wh_H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24829130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9144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Collaborative Rooms</a:t>
            </a:r>
          </a:p>
        </p:txBody>
      </p:sp>
      <p:pic>
        <p:nvPicPr>
          <p:cNvPr id="2" name="Picture 1" descr="studyroom2.JPG"/>
          <p:cNvPicPr>
            <a:picLocks noChangeAspect="1"/>
          </p:cNvPicPr>
          <p:nvPr/>
        </p:nvPicPr>
        <p:blipFill rotWithShape="1">
          <a:blip r:embed="rId3"/>
          <a:srcRect l="6895" b="16981"/>
          <a:stretch/>
        </p:blipFill>
        <p:spPr bwMode="auto">
          <a:xfrm>
            <a:off x="5068887" y="2057400"/>
            <a:ext cx="3121025" cy="2079625"/>
          </a:xfrm>
          <a:prstGeom prst="rect">
            <a:avLst/>
          </a:prstGeom>
          <a:ln>
            <a:solidFill>
              <a:schemeClr val="tx1"/>
            </a:solidFill>
          </a:ln>
          <a:effectLst>
            <a:outerShdw blurRad="292100" dist="139700" dir="2700000" algn="tl" rotWithShape="0">
              <a:srgbClr val="333333">
                <a:alpha val="65000"/>
              </a:srgbClr>
            </a:outerShdw>
          </a:effectLst>
        </p:spPr>
      </p:pic>
      <p:sp>
        <p:nvSpPr>
          <p:cNvPr id="15369" name="TextBox 5"/>
          <p:cNvSpPr txBox="1">
            <a:spLocks noChangeArrowheads="1"/>
          </p:cNvSpPr>
          <p:nvPr/>
        </p:nvSpPr>
        <p:spPr bwMode="auto">
          <a:xfrm>
            <a:off x="5943600" y="4719934"/>
            <a:ext cx="1981200" cy="461665"/>
          </a:xfrm>
          <a:prstGeom prst="rect">
            <a:avLst/>
          </a:prstGeom>
          <a:noFill/>
          <a:ln w="9525">
            <a:noFill/>
            <a:miter lim="800000"/>
            <a:headEnd/>
            <a:tailEnd/>
          </a:ln>
        </p:spPr>
        <p:txBody>
          <a:bodyPr wrap="square">
            <a:spAutoFit/>
          </a:bodyPr>
          <a:lstStyle/>
          <a:p>
            <a:r>
              <a:rPr lang="en-US" sz="2400" dirty="0">
                <a:effectLst>
                  <a:outerShdw blurRad="50800" dist="38100" dir="2700000" algn="tl" rotWithShape="0">
                    <a:prstClr val="black">
                      <a:alpha val="40000"/>
                    </a:prstClr>
                  </a:outerShdw>
                </a:effectLst>
              </a:rPr>
              <a:t>Traditional</a:t>
            </a:r>
          </a:p>
        </p:txBody>
      </p:sp>
      <p:pic>
        <p:nvPicPr>
          <p:cNvPr id="3" name="Picture 2" descr="IMG_086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860" y="2232025"/>
            <a:ext cx="4433538" cy="38100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6248400" y="1524000"/>
            <a:ext cx="1905000" cy="307777"/>
          </a:xfrm>
          <a:prstGeom prst="rect">
            <a:avLst/>
          </a:prstGeom>
          <a:noFill/>
        </p:spPr>
        <p:txBody>
          <a:bodyPr wrap="square" rtlCol="0">
            <a:spAutoFit/>
          </a:bodyPr>
          <a:lstStyle/>
          <a:p>
            <a:r>
              <a:rPr lang="en-US" sz="1400" dirty="0" smtClean="0"/>
              <a:t>a.k.a. Study Rooms</a:t>
            </a:r>
            <a:endParaRPr lang="en-US" sz="1400" dirty="0"/>
          </a:p>
        </p:txBody>
      </p:sp>
      <p:grpSp>
        <p:nvGrpSpPr>
          <p:cNvPr id="7" name="Group 6"/>
          <p:cNvGrpSpPr/>
          <p:nvPr/>
        </p:nvGrpSpPr>
        <p:grpSpPr>
          <a:xfrm>
            <a:off x="0" y="0"/>
            <a:ext cx="4572000" cy="1219200"/>
            <a:chOff x="0" y="0"/>
            <a:chExt cx="4572000" cy="1219200"/>
          </a:xfrm>
        </p:grpSpPr>
        <p:sp>
          <p:nvSpPr>
            <p:cNvPr id="8" name="Rectangle 7"/>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UIUNCC_AtkLib_Logo_wh_H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3311324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0007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15963"/>
            <a:ext cx="3409335" cy="2329242"/>
          </a:xfrm>
          <a:prstGeom prst="rect">
            <a:avLst/>
          </a:prstGeom>
          <a:ln>
            <a:noFill/>
          </a:ln>
          <a:effectLst>
            <a:outerShdw blurRad="292100" dist="139700" dir="2700000" algn="tl" rotWithShape="0">
              <a:srgbClr val="333333">
                <a:alpha val="65000"/>
              </a:srgbClr>
            </a:outerShdw>
          </a:effectLst>
        </p:spPr>
      </p:pic>
      <p:sp>
        <p:nvSpPr>
          <p:cNvPr id="3074" name="Title 1"/>
          <p:cNvSpPr>
            <a:spLocks noGrp="1"/>
          </p:cNvSpPr>
          <p:nvPr>
            <p:ph type="ctrTitle" idx="4294967295"/>
          </p:nvPr>
        </p:nvSpPr>
        <p:spPr>
          <a:xfrm>
            <a:off x="5334000" y="609600"/>
            <a:ext cx="3581400" cy="9144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Collaborative Rooms</a:t>
            </a:r>
          </a:p>
        </p:txBody>
      </p:sp>
      <p:pic>
        <p:nvPicPr>
          <p:cNvPr id="3" name="Picture 2" descr="glassroom5.JPG"/>
          <p:cNvPicPr>
            <a:picLocks noChangeAspect="1"/>
          </p:cNvPicPr>
          <p:nvPr/>
        </p:nvPicPr>
        <p:blipFill rotWithShape="1">
          <a:blip r:embed="rId4"/>
          <a:srcRect t="9345" b="9783"/>
          <a:stretch/>
        </p:blipFill>
        <p:spPr>
          <a:xfrm>
            <a:off x="3810000" y="2514600"/>
            <a:ext cx="2809875" cy="3043238"/>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descr="glassroom1.JPG"/>
          <p:cNvPicPr>
            <a:picLocks noChangeAspect="1"/>
          </p:cNvPicPr>
          <p:nvPr/>
        </p:nvPicPr>
        <p:blipFill rotWithShape="1">
          <a:blip r:embed="rId5"/>
          <a:srcRect l="13333" t="12363" r="11006" b="22927"/>
          <a:stretch/>
        </p:blipFill>
        <p:spPr>
          <a:xfrm>
            <a:off x="5591175" y="1684338"/>
            <a:ext cx="3305175" cy="2111375"/>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descr="glassroom6.JPG"/>
          <p:cNvPicPr>
            <a:picLocks noChangeAspect="1"/>
          </p:cNvPicPr>
          <p:nvPr/>
        </p:nvPicPr>
        <p:blipFill rotWithShape="1">
          <a:blip r:embed="rId6"/>
          <a:srcRect t="4446" r="6227" b="7044"/>
          <a:stretch/>
        </p:blipFill>
        <p:spPr bwMode="auto">
          <a:xfrm>
            <a:off x="381000" y="4267200"/>
            <a:ext cx="3121025" cy="2200275"/>
          </a:xfrm>
          <a:prstGeom prst="rect">
            <a:avLst/>
          </a:prstGeom>
          <a:ln>
            <a:solidFill>
              <a:schemeClr val="tx1"/>
            </a:solidFill>
          </a:ln>
          <a:effectLst>
            <a:outerShdw blurRad="292100" dist="139700" dir="2700000" algn="tl" rotWithShape="0">
              <a:srgbClr val="333333">
                <a:alpha val="65000"/>
              </a:srgbClr>
            </a:outerShdw>
          </a:effectLst>
        </p:spPr>
      </p:pic>
      <p:sp>
        <p:nvSpPr>
          <p:cNvPr id="2" name="TextBox 1"/>
          <p:cNvSpPr txBox="1"/>
          <p:nvPr/>
        </p:nvSpPr>
        <p:spPr>
          <a:xfrm>
            <a:off x="7010400" y="4267200"/>
            <a:ext cx="1885950" cy="461665"/>
          </a:xfrm>
          <a:prstGeom prst="rect">
            <a:avLst/>
          </a:prstGeom>
          <a:noFill/>
        </p:spPr>
        <p:txBody>
          <a:bodyPr wrap="square" rtlCol="0">
            <a:spAutoFit/>
          </a:bodyPr>
          <a:lstStyle/>
          <a:p>
            <a:r>
              <a:rPr lang="en-US" sz="2400" dirty="0" smtClean="0">
                <a:effectLst>
                  <a:outerShdw blurRad="50800" dist="38100" dir="2700000" algn="tl" rotWithShape="0">
                    <a:prstClr val="black">
                      <a:alpha val="40000"/>
                    </a:prstClr>
                  </a:outerShdw>
                </a:effectLst>
              </a:rPr>
              <a:t>High Tech</a:t>
            </a:r>
            <a:endParaRPr lang="en-US" sz="2400" dirty="0">
              <a:effectLst>
                <a:outerShdw blurRad="50800" dist="38100" dir="2700000" algn="tl" rotWithShape="0">
                  <a:prstClr val="black">
                    <a:alpha val="40000"/>
                  </a:prstClr>
                </a:outerShdw>
              </a:effectLst>
            </a:endParaRPr>
          </a:p>
        </p:txBody>
      </p:sp>
      <p:grpSp>
        <p:nvGrpSpPr>
          <p:cNvPr id="8" name="Group 7"/>
          <p:cNvGrpSpPr/>
          <p:nvPr/>
        </p:nvGrpSpPr>
        <p:grpSpPr>
          <a:xfrm>
            <a:off x="0" y="0"/>
            <a:ext cx="4572000" cy="1219200"/>
            <a:chOff x="0" y="0"/>
            <a:chExt cx="4572000" cy="1219200"/>
          </a:xfrm>
        </p:grpSpPr>
        <p:sp>
          <p:nvSpPr>
            <p:cNvPr id="9" name="Rectangle 8"/>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UIUNCC_AtkLib_Logo_wh_H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9144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Collaborative Rooms</a:t>
            </a:r>
          </a:p>
        </p:txBody>
      </p:sp>
      <p:sp>
        <p:nvSpPr>
          <p:cNvPr id="2" name="TextBox 1"/>
          <p:cNvSpPr txBox="1"/>
          <p:nvPr/>
        </p:nvSpPr>
        <p:spPr>
          <a:xfrm>
            <a:off x="6276975" y="1752600"/>
            <a:ext cx="1714500" cy="461665"/>
          </a:xfrm>
          <a:prstGeom prst="rect">
            <a:avLst/>
          </a:prstGeom>
          <a:noFill/>
        </p:spPr>
        <p:txBody>
          <a:bodyPr wrap="square" rtlCol="0">
            <a:spAutoFit/>
          </a:bodyPr>
          <a:lstStyle/>
          <a:p>
            <a:pPr algn="ctr"/>
            <a:r>
              <a:rPr lang="en-US" sz="2400" dirty="0" smtClean="0">
                <a:effectLst>
                  <a:outerShdw blurRad="50800" dist="38100" dir="2700000" algn="tl" rotWithShape="0">
                    <a:prstClr val="black">
                      <a:alpha val="40000"/>
                    </a:prstClr>
                  </a:outerShdw>
                </a:effectLst>
              </a:rPr>
              <a:t>High Tech</a:t>
            </a:r>
            <a:endParaRPr lang="en-US" sz="2400" dirty="0">
              <a:effectLst>
                <a:outerShdw blurRad="50800" dist="38100" dir="2700000" algn="tl" rotWithShape="0">
                  <a:prstClr val="black">
                    <a:alpha val="40000"/>
                  </a:prstClr>
                </a:outerShdw>
              </a:effectLst>
            </a:endParaRPr>
          </a:p>
        </p:txBody>
      </p:sp>
      <p:pic>
        <p:nvPicPr>
          <p:cNvPr id="5" name="Picture 4" descr="ground_floor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852" y="2743200"/>
            <a:ext cx="3188120" cy="2381250"/>
          </a:xfrm>
          <a:prstGeom prst="rect">
            <a:avLst/>
          </a:prstGeom>
          <a:ln>
            <a:noFill/>
          </a:ln>
          <a:effectLst>
            <a:outerShdw blurRad="190500" algn="tl" rotWithShape="0">
              <a:srgbClr val="000000">
                <a:alpha val="70000"/>
              </a:srgbClr>
            </a:outerShdw>
          </a:effectLst>
        </p:spPr>
      </p:pic>
      <p:pic>
        <p:nvPicPr>
          <p:cNvPr id="6" name="Picture 5" descr="ground_floor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799" y="3932600"/>
            <a:ext cx="3239037" cy="2419281"/>
          </a:xfrm>
          <a:prstGeom prst="rect">
            <a:avLst/>
          </a:prstGeom>
          <a:ln>
            <a:noFill/>
          </a:ln>
          <a:effectLst>
            <a:outerShdw blurRad="190500" algn="tl" rotWithShape="0">
              <a:srgbClr val="000000">
                <a:alpha val="70000"/>
              </a:srgbClr>
            </a:outerShdw>
          </a:effectLst>
        </p:spPr>
      </p:pic>
      <p:pic>
        <p:nvPicPr>
          <p:cNvPr id="8" name="Picture 7" descr="ground_floor01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898" y="1595775"/>
            <a:ext cx="3229938" cy="2253074"/>
          </a:xfrm>
          <a:prstGeom prst="rect">
            <a:avLst/>
          </a:prstGeom>
          <a:ln>
            <a:noFill/>
          </a:ln>
          <a:effectLst>
            <a:outerShdw blurRad="190500" algn="tl" rotWithShape="0">
              <a:srgbClr val="000000">
                <a:alpha val="70000"/>
              </a:srgbClr>
            </a:outerShdw>
          </a:effectLst>
        </p:spPr>
      </p:pic>
      <p:grpSp>
        <p:nvGrpSpPr>
          <p:cNvPr id="7" name="Group 6"/>
          <p:cNvGrpSpPr/>
          <p:nvPr/>
        </p:nvGrpSpPr>
        <p:grpSpPr>
          <a:xfrm>
            <a:off x="0" y="0"/>
            <a:ext cx="4572000" cy="1219200"/>
            <a:chOff x="0" y="0"/>
            <a:chExt cx="4572000" cy="1219200"/>
          </a:xfrm>
        </p:grpSpPr>
        <p:sp>
          <p:nvSpPr>
            <p:cNvPr id="9" name="Rectangle 8"/>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IUNCC_AtkLib_Logo_wh_H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42851925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0" y="609600"/>
            <a:ext cx="3581400" cy="914400"/>
          </a:xfrm>
          <a:prstGeom prst="rect">
            <a:avLst/>
          </a:prstGeom>
        </p:spPr>
        <p:txBody>
          <a:bodyPr/>
          <a:lstStyle>
            <a:lvl1pPr algn="ctr" defTabSz="511175" rtl="0" fontAlgn="base">
              <a:spcBef>
                <a:spcPct val="0"/>
              </a:spcBef>
              <a:spcAft>
                <a:spcPct val="0"/>
              </a:spcAft>
              <a:defRPr sz="4900" kern="1200">
                <a:solidFill>
                  <a:schemeClr val="tx1"/>
                </a:solidFill>
                <a:latin typeface="+mj-lt"/>
                <a:ea typeface="ＭＳ Ｐゴシック" pitchFamily="-112" charset="-128"/>
                <a:cs typeface="ＭＳ Ｐゴシック" pitchFamily="-112" charset="-128"/>
              </a:defRPr>
            </a:lvl1pPr>
            <a:lvl2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2pPr>
            <a:lvl3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3pPr>
            <a:lvl4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4pPr>
            <a:lvl5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5pPr>
            <a:lvl6pPr marL="360868"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6pPr>
            <a:lvl7pPr marL="721736"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7pPr>
            <a:lvl8pPr marL="1082604"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8pPr>
            <a:lvl9pPr marL="1443472"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9p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Collaborative </a:t>
            </a:r>
          </a:p>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Walls</a:t>
            </a:r>
          </a:p>
        </p:txBody>
      </p:sp>
      <p:pic>
        <p:nvPicPr>
          <p:cNvPr id="5" name="Picture 4" descr="IMG_0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483" y="1828800"/>
            <a:ext cx="3540188" cy="2766871"/>
          </a:xfrm>
          <a:prstGeom prst="rect">
            <a:avLst/>
          </a:prstGeom>
          <a:ln>
            <a:noFill/>
          </a:ln>
          <a:effectLst>
            <a:outerShdw blurRad="190500" algn="tl" rotWithShape="0">
              <a:srgbClr val="000000">
                <a:alpha val="70000"/>
              </a:srgbClr>
            </a:outerShdw>
          </a:effectLst>
        </p:spPr>
      </p:pic>
      <p:pic>
        <p:nvPicPr>
          <p:cNvPr id="3" name="Picture 2" descr="ground_floor7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524000"/>
            <a:ext cx="3705860" cy="2370480"/>
          </a:xfrm>
          <a:prstGeom prst="rect">
            <a:avLst/>
          </a:prstGeom>
          <a:ln>
            <a:noFill/>
          </a:ln>
          <a:effectLst>
            <a:outerShdw blurRad="190500" algn="tl" rotWithShape="0">
              <a:srgbClr val="000000">
                <a:alpha val="70000"/>
              </a:srgbClr>
            </a:outerShdw>
          </a:effectLst>
        </p:spPr>
      </p:pic>
      <p:pic>
        <p:nvPicPr>
          <p:cNvPr id="7" name="Picture 6" descr="ground_floor8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59" y="4181640"/>
            <a:ext cx="2985058" cy="1981200"/>
          </a:xfrm>
          <a:prstGeom prst="rect">
            <a:avLst/>
          </a:prstGeom>
          <a:ln>
            <a:noFill/>
          </a:ln>
          <a:effectLst>
            <a:outerShdw blurRad="190500" algn="tl" rotWithShape="0">
              <a:srgbClr val="000000">
                <a:alpha val="70000"/>
              </a:srgbClr>
            </a:outerShdw>
          </a:effectLst>
        </p:spPr>
      </p:pic>
      <p:pic>
        <p:nvPicPr>
          <p:cNvPr id="6" name="Picture 5" descr="ground_floor8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00" y="3703200"/>
            <a:ext cx="2449181" cy="2590800"/>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0" y="0"/>
            <a:ext cx="4572000" cy="1219200"/>
            <a:chOff x="0" y="0"/>
            <a:chExt cx="4572000" cy="1219200"/>
          </a:xfrm>
        </p:grpSpPr>
        <p:sp>
          <p:nvSpPr>
            <p:cNvPr id="9" name="Rectangle 8"/>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IUNCC_AtkLib_Logo_wh_H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2492849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34000" y="609600"/>
            <a:ext cx="3581400" cy="914400"/>
          </a:xfrm>
          <a:prstGeom prst="rect">
            <a:avLst/>
          </a:prstGeom>
        </p:spPr>
        <p:txBody>
          <a:bodyPr/>
          <a:lstStyle>
            <a:lvl1pPr algn="ctr" defTabSz="511175" rtl="0" fontAlgn="base">
              <a:spcBef>
                <a:spcPct val="0"/>
              </a:spcBef>
              <a:spcAft>
                <a:spcPct val="0"/>
              </a:spcAft>
              <a:defRPr sz="4900" kern="1200">
                <a:solidFill>
                  <a:schemeClr val="tx1"/>
                </a:solidFill>
                <a:latin typeface="+mj-lt"/>
                <a:ea typeface="ＭＳ Ｐゴシック" pitchFamily="-112" charset="-128"/>
                <a:cs typeface="ＭＳ Ｐゴシック" pitchFamily="-112" charset="-128"/>
              </a:defRPr>
            </a:lvl1pPr>
            <a:lvl2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2pPr>
            <a:lvl3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3pPr>
            <a:lvl4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4pPr>
            <a:lvl5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5pPr>
            <a:lvl6pPr marL="360868"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6pPr>
            <a:lvl7pPr marL="721736"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7pPr>
            <a:lvl8pPr marL="1082604"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8pPr>
            <a:lvl9pPr marL="1443472"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9pPr>
          </a:lstStyle>
          <a:p>
            <a:pPr defTabSz="511230">
              <a:defRPr/>
            </a:pPr>
            <a:r>
              <a:rPr lang="en-US" sz="2800" b="1"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Collaborative Tables</a:t>
            </a:r>
            <a:endPar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endParaRPr>
          </a:p>
        </p:txBody>
      </p:sp>
      <p:pic>
        <p:nvPicPr>
          <p:cNvPr id="4" name="Picture 3" descr="IMG_07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2795">
            <a:off x="5099137" y="2130418"/>
            <a:ext cx="3387780" cy="25303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ground_floor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904999"/>
            <a:ext cx="3048000" cy="4080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p:cNvGrpSpPr/>
          <p:nvPr/>
        </p:nvGrpSpPr>
        <p:grpSpPr>
          <a:xfrm>
            <a:off x="0" y="0"/>
            <a:ext cx="4572000" cy="1219200"/>
            <a:chOff x="0" y="0"/>
            <a:chExt cx="4572000" cy="1219200"/>
          </a:xfrm>
        </p:grpSpPr>
        <p:sp>
          <p:nvSpPr>
            <p:cNvPr id="7" name="Rectangle 6"/>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UIUNCC_AtkLib_Logo_wh_H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18288854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9144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Collaborative Tables</a:t>
            </a:r>
          </a:p>
        </p:txBody>
      </p:sp>
      <p:pic>
        <p:nvPicPr>
          <p:cNvPr id="2" name="Picture 1" descr="ti table8.JPG"/>
          <p:cNvPicPr>
            <a:picLocks noChangeAspect="1"/>
          </p:cNvPicPr>
          <p:nvPr/>
        </p:nvPicPr>
        <p:blipFill>
          <a:blip r:embed="rId3"/>
          <a:stretch>
            <a:fillRect/>
          </a:stretch>
        </p:blipFill>
        <p:spPr>
          <a:xfrm>
            <a:off x="762000" y="1524000"/>
            <a:ext cx="3263900" cy="2333625"/>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descr="t1 table.JPG"/>
          <p:cNvPicPr>
            <a:picLocks noChangeAspect="1"/>
          </p:cNvPicPr>
          <p:nvPr/>
        </p:nvPicPr>
        <p:blipFill>
          <a:blip r:embed="rId4"/>
          <a:stretch>
            <a:fillRect/>
          </a:stretch>
        </p:blipFill>
        <p:spPr>
          <a:xfrm>
            <a:off x="762000" y="3994915"/>
            <a:ext cx="3263900" cy="2436812"/>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descr="t1 table3.JPG"/>
          <p:cNvPicPr>
            <a:picLocks noChangeAspect="1"/>
          </p:cNvPicPr>
          <p:nvPr/>
        </p:nvPicPr>
        <p:blipFill>
          <a:blip r:embed="rId5"/>
          <a:stretch>
            <a:fillRect/>
          </a:stretch>
        </p:blipFill>
        <p:spPr>
          <a:xfrm>
            <a:off x="4953000" y="3962400"/>
            <a:ext cx="3048000" cy="2026356"/>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descr="t1 table10.jpg"/>
          <p:cNvPicPr>
            <a:picLocks noChangeAspect="1"/>
          </p:cNvPicPr>
          <p:nvPr/>
        </p:nvPicPr>
        <p:blipFill>
          <a:blip r:embed="rId6"/>
          <a:stretch>
            <a:fillRect/>
          </a:stretch>
        </p:blipFill>
        <p:spPr>
          <a:xfrm>
            <a:off x="4953000" y="1710267"/>
            <a:ext cx="3048000" cy="2023533"/>
          </a:xfrm>
          <a:prstGeom prst="rect">
            <a:avLst/>
          </a:prstGeom>
          <a:ln>
            <a:solidFill>
              <a:schemeClr val="tx1"/>
            </a:solidFill>
          </a:ln>
          <a:effectLst>
            <a:outerShdw blurRad="292100" dist="139700" dir="2700000" algn="tl" rotWithShape="0">
              <a:srgbClr val="333333">
                <a:alpha val="65000"/>
              </a:srgbClr>
            </a:outerShdw>
          </a:effectLst>
        </p:spPr>
      </p:pic>
      <p:grpSp>
        <p:nvGrpSpPr>
          <p:cNvPr id="7" name="Group 6"/>
          <p:cNvGrpSpPr/>
          <p:nvPr/>
        </p:nvGrpSpPr>
        <p:grpSpPr>
          <a:xfrm>
            <a:off x="0" y="0"/>
            <a:ext cx="4572000" cy="1219200"/>
            <a:chOff x="0" y="0"/>
            <a:chExt cx="4572000" cy="1219200"/>
          </a:xfrm>
        </p:grpSpPr>
        <p:sp>
          <p:nvSpPr>
            <p:cNvPr id="8" name="Rectangle 7"/>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UIUNCC_AtkLib_Logo_wh_H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12192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Student </a:t>
            </a:r>
            <a:b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b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Response</a:t>
            </a:r>
          </a:p>
        </p:txBody>
      </p:sp>
      <p:pic>
        <p:nvPicPr>
          <p:cNvPr id="3" name="Picture 2" descr="61828_152976791409732_8340345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81200"/>
            <a:ext cx="3228436" cy="322843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 name="Picture 3" descr="Screen Shot 2012-10-03 at 11.21.4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752600"/>
            <a:ext cx="3555821" cy="4724400"/>
          </a:xfrm>
          <a:prstGeom prst="rect">
            <a:avLst/>
          </a:prstGeom>
          <a:ln>
            <a:noFill/>
          </a:ln>
          <a:effectLst>
            <a:outerShdw blurRad="190500" algn="tl" rotWithShape="0">
              <a:srgbClr val="000000">
                <a:alpha val="70000"/>
              </a:srgbClr>
            </a:outerShdw>
          </a:effectLst>
        </p:spPr>
      </p:pic>
      <p:grpSp>
        <p:nvGrpSpPr>
          <p:cNvPr id="5" name="Group 4"/>
          <p:cNvGrpSpPr/>
          <p:nvPr/>
        </p:nvGrpSpPr>
        <p:grpSpPr>
          <a:xfrm>
            <a:off x="0" y="0"/>
            <a:ext cx="4572000" cy="1219200"/>
            <a:chOff x="0" y="0"/>
            <a:chExt cx="4572000" cy="1219200"/>
          </a:xfrm>
        </p:grpSpPr>
        <p:sp>
          <p:nvSpPr>
            <p:cNvPr id="6" name="Rectangle 5"/>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IUNCC_AtkLib_Logo_wh_H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31109266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12192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Proof is in the </a:t>
            </a:r>
            <a:b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b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Data</a:t>
            </a:r>
          </a:p>
        </p:txBody>
      </p:sp>
      <p:graphicFrame>
        <p:nvGraphicFramePr>
          <p:cNvPr id="3" name="Chart 2"/>
          <p:cNvGraphicFramePr>
            <a:graphicFrameLocks noGrp="1"/>
          </p:cNvGraphicFramePr>
          <p:nvPr>
            <p:extLst>
              <p:ext uri="{D42A27DB-BD31-4B8C-83A1-F6EECF244321}">
                <p14:modId xmlns:p14="http://schemas.microsoft.com/office/powerpoint/2010/main" val="2662695090"/>
              </p:ext>
            </p:extLst>
          </p:nvPr>
        </p:nvGraphicFramePr>
        <p:xfrm>
          <a:off x="762000" y="1544847"/>
          <a:ext cx="7154496"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62000" y="5943600"/>
            <a:ext cx="3429000" cy="415498"/>
          </a:xfrm>
          <a:prstGeom prst="rect">
            <a:avLst/>
          </a:prstGeom>
          <a:noFill/>
        </p:spPr>
        <p:txBody>
          <a:bodyPr wrap="square" rtlCol="0">
            <a:spAutoFit/>
          </a:bodyPr>
          <a:lstStyle/>
          <a:p>
            <a:r>
              <a:rPr lang="en-US" dirty="0" smtClean="0">
                <a:effectLst>
                  <a:outerShdw blurRad="50800" dist="38100" dir="2700000" algn="tl" rotWithShape="0">
                    <a:prstClr val="black">
                      <a:alpha val="40000"/>
                    </a:prstClr>
                  </a:outerShdw>
                </a:effectLst>
              </a:rPr>
              <a:t>Average Weekly Logins</a:t>
            </a:r>
            <a:endParaRPr lang="en-US" dirty="0">
              <a:effectLst>
                <a:outerShdw blurRad="50800" dist="38100" dir="2700000" algn="tl" rotWithShape="0">
                  <a:prstClr val="black">
                    <a:alpha val="40000"/>
                  </a:prstClr>
                </a:outerShdw>
              </a:effectLst>
            </a:endParaRPr>
          </a:p>
        </p:txBody>
      </p:sp>
      <p:grpSp>
        <p:nvGrpSpPr>
          <p:cNvPr id="5" name="Group 4"/>
          <p:cNvGrpSpPr/>
          <p:nvPr/>
        </p:nvGrpSpPr>
        <p:grpSpPr>
          <a:xfrm>
            <a:off x="0" y="0"/>
            <a:ext cx="4572000" cy="1219200"/>
            <a:chOff x="0" y="0"/>
            <a:chExt cx="4572000" cy="1219200"/>
          </a:xfrm>
        </p:grpSpPr>
        <p:sp>
          <p:nvSpPr>
            <p:cNvPr id="6" name="Rectangle 5"/>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IUNCC_AtkLib_Logo_wh_H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7946875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175761866.jpg"/>
          <p:cNvPicPr>
            <a:picLocks noChangeAspect="1"/>
          </p:cNvPicPr>
          <p:nvPr/>
        </p:nvPicPr>
        <p:blipFill>
          <a:blip r:embed="rId3"/>
          <a:srcRect t="8721" b="8721"/>
          <a:stretch>
            <a:fillRect/>
          </a:stretch>
        </p:blipFill>
        <p:spPr>
          <a:xfrm>
            <a:off x="381000" y="1752600"/>
            <a:ext cx="8218854" cy="4520170"/>
          </a:xfrm>
          <a:prstGeom prst="rect">
            <a:avLst/>
          </a:prstGeom>
          <a:ln>
            <a:solidFill>
              <a:schemeClr val="tx1"/>
            </a:solidFill>
          </a:ln>
          <a:effectLst>
            <a:outerShdw blurRad="292100" dist="139700" dir="2700000" algn="tl" rotWithShape="0">
              <a:srgbClr val="333333">
                <a:alpha val="65000"/>
              </a:srgbClr>
            </a:outerShdw>
          </a:effectLst>
        </p:spPr>
      </p:pic>
      <p:sp>
        <p:nvSpPr>
          <p:cNvPr id="3074" name="Title 1"/>
          <p:cNvSpPr>
            <a:spLocks noGrp="1"/>
          </p:cNvSpPr>
          <p:nvPr>
            <p:ph type="ctrTitle" idx="4294967295"/>
          </p:nvPr>
        </p:nvSpPr>
        <p:spPr>
          <a:xfrm>
            <a:off x="5334000" y="609600"/>
            <a:ext cx="3581400" cy="12192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The 21</a:t>
            </a:r>
            <a:r>
              <a:rPr lang="en-US" sz="2800" b="1" baseline="30000"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st</a:t>
            </a: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 Century Learner</a:t>
            </a:r>
          </a:p>
        </p:txBody>
      </p:sp>
      <p:sp>
        <p:nvSpPr>
          <p:cNvPr id="2" name="TextBox 1"/>
          <p:cNvSpPr txBox="1"/>
          <p:nvPr/>
        </p:nvSpPr>
        <p:spPr>
          <a:xfrm>
            <a:off x="1143000" y="2057400"/>
            <a:ext cx="6781800" cy="2677656"/>
          </a:xfrm>
          <a:prstGeom prst="rect">
            <a:avLst/>
          </a:prstGeom>
          <a:noFill/>
        </p:spPr>
        <p:txBody>
          <a:bodyPr wrap="square" rtlCol="0">
            <a:spAutoFit/>
          </a:bodyPr>
          <a:lstStyle/>
          <a:p>
            <a:pPr marL="342900" indent="-342900">
              <a:buFont typeface="Arial"/>
              <a:buChar char="•"/>
            </a:pPr>
            <a:r>
              <a:rPr lang="en-US" sz="2800" b="1" dirty="0" smtClean="0">
                <a:solidFill>
                  <a:schemeClr val="bg1"/>
                </a:solidFill>
                <a:effectLst>
                  <a:outerShdw blurRad="50800" dist="38100" dir="2700000" algn="tl" rotWithShape="0">
                    <a:prstClr val="black">
                      <a:alpha val="40000"/>
                    </a:prstClr>
                  </a:outerShdw>
                </a:effectLst>
              </a:rPr>
              <a:t>Social</a:t>
            </a:r>
          </a:p>
          <a:p>
            <a:pPr marL="342900" indent="-342900">
              <a:buFont typeface="Arial"/>
              <a:buChar char="•"/>
            </a:pPr>
            <a:r>
              <a:rPr lang="en-US" sz="2800" b="1" dirty="0">
                <a:solidFill>
                  <a:schemeClr val="bg1"/>
                </a:solidFill>
                <a:effectLst>
                  <a:outerShdw blurRad="50800" dist="38100" dir="2700000" algn="tl" rotWithShape="0">
                    <a:prstClr val="black">
                      <a:alpha val="40000"/>
                    </a:prstClr>
                  </a:outerShdw>
                </a:effectLst>
              </a:rPr>
              <a:t>T</a:t>
            </a:r>
            <a:r>
              <a:rPr lang="en-US" sz="2800" b="1" dirty="0" smtClean="0">
                <a:solidFill>
                  <a:schemeClr val="bg1"/>
                </a:solidFill>
                <a:effectLst>
                  <a:outerShdw blurRad="50800" dist="38100" dir="2700000" algn="tl" rotWithShape="0">
                    <a:prstClr val="black">
                      <a:alpha val="40000"/>
                    </a:prstClr>
                  </a:outerShdw>
                </a:effectLst>
              </a:rPr>
              <a:t>eam Orientation</a:t>
            </a:r>
          </a:p>
          <a:p>
            <a:pPr marL="342900" indent="-342900">
              <a:buFont typeface="Arial"/>
              <a:buChar char="•"/>
            </a:pPr>
            <a:r>
              <a:rPr lang="en-US" sz="2800" b="1" dirty="0" err="1" smtClean="0">
                <a:solidFill>
                  <a:schemeClr val="bg1"/>
                </a:solidFill>
                <a:effectLst>
                  <a:outerShdw blurRad="50800" dist="38100" dir="2700000" algn="tl" rotWithShape="0">
                    <a:prstClr val="black">
                      <a:alpha val="40000"/>
                    </a:prstClr>
                  </a:outerShdw>
                </a:effectLst>
              </a:rPr>
              <a:t>Multitaskers</a:t>
            </a:r>
            <a:endParaRPr lang="en-US" sz="2800" b="1" dirty="0" smtClean="0">
              <a:solidFill>
                <a:schemeClr val="bg1"/>
              </a:solidFill>
              <a:effectLst>
                <a:outerShdw blurRad="50800" dist="38100" dir="2700000" algn="tl" rotWithShape="0">
                  <a:prstClr val="black">
                    <a:alpha val="40000"/>
                  </a:prstClr>
                </a:outerShdw>
              </a:effectLst>
            </a:endParaRPr>
          </a:p>
          <a:p>
            <a:pPr marL="342900" indent="-342900">
              <a:buFont typeface="Arial"/>
              <a:buChar char="•"/>
            </a:pPr>
            <a:r>
              <a:rPr lang="en-US" sz="2800" b="1" dirty="0" smtClean="0">
                <a:solidFill>
                  <a:schemeClr val="bg1"/>
                </a:solidFill>
                <a:effectLst>
                  <a:outerShdw blurRad="50800" dist="38100" dir="2700000" algn="tl" rotWithShape="0">
                    <a:prstClr val="black">
                      <a:alpha val="40000"/>
                    </a:prstClr>
                  </a:outerShdw>
                </a:effectLst>
              </a:rPr>
              <a:t>Hands-on</a:t>
            </a:r>
          </a:p>
          <a:p>
            <a:pPr marL="342900" indent="-342900">
              <a:buFont typeface="Arial"/>
              <a:buChar char="•"/>
            </a:pPr>
            <a:r>
              <a:rPr lang="en-US" sz="2800" b="1" dirty="0" smtClean="0">
                <a:solidFill>
                  <a:schemeClr val="bg1"/>
                </a:solidFill>
                <a:effectLst>
                  <a:outerShdw blurRad="50800" dist="38100" dir="2700000" algn="tl" rotWithShape="0">
                    <a:prstClr val="black">
                      <a:alpha val="40000"/>
                    </a:prstClr>
                  </a:outerShdw>
                </a:effectLst>
              </a:rPr>
              <a:t>Experimenters</a:t>
            </a:r>
          </a:p>
          <a:p>
            <a:pPr marL="342900" indent="-342900">
              <a:buFont typeface="Arial"/>
              <a:buChar char="•"/>
            </a:pPr>
            <a:r>
              <a:rPr lang="en-US" sz="2800" b="1" dirty="0" smtClean="0">
                <a:solidFill>
                  <a:schemeClr val="bg1"/>
                </a:solidFill>
                <a:effectLst>
                  <a:outerShdw blurRad="50800" dist="38100" dir="2700000" algn="tl" rotWithShape="0">
                    <a:prstClr val="black">
                      <a:alpha val="40000"/>
                    </a:prstClr>
                  </a:outerShdw>
                </a:effectLst>
              </a:rPr>
              <a:t>Entrepreneurs</a:t>
            </a:r>
          </a:p>
        </p:txBody>
      </p:sp>
      <p:pic>
        <p:nvPicPr>
          <p:cNvPr id="4" name="Picture 3" descr="team_orient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3183" y="4789714"/>
            <a:ext cx="2334232" cy="1367268"/>
          </a:xfrm>
          <a:prstGeom prst="rect">
            <a:avLst/>
          </a:prstGeom>
          <a:ln>
            <a:noFill/>
          </a:ln>
          <a:effectLst>
            <a:softEdge rad="190500"/>
          </a:effectLst>
        </p:spPr>
      </p:pic>
      <p:pic>
        <p:nvPicPr>
          <p:cNvPr id="10" name="Picture 9" descr="hands-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179995"/>
            <a:ext cx="1334412" cy="1480307"/>
          </a:xfrm>
          <a:prstGeom prst="rect">
            <a:avLst/>
          </a:prstGeom>
          <a:ln>
            <a:noFill/>
          </a:ln>
          <a:effectLst>
            <a:softEdge rad="127000"/>
          </a:effectLst>
        </p:spPr>
      </p:pic>
      <p:pic>
        <p:nvPicPr>
          <p:cNvPr id="11" name="Picture 10" descr="designproject.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4789714"/>
            <a:ext cx="1822421" cy="1366816"/>
          </a:xfrm>
          <a:prstGeom prst="rect">
            <a:avLst/>
          </a:prstGeom>
          <a:ln>
            <a:noFill/>
          </a:ln>
          <a:effectLst>
            <a:softEdge rad="127000"/>
          </a:effectLst>
        </p:spPr>
      </p:pic>
      <p:grpSp>
        <p:nvGrpSpPr>
          <p:cNvPr id="8" name="Group 7"/>
          <p:cNvGrpSpPr/>
          <p:nvPr/>
        </p:nvGrpSpPr>
        <p:grpSpPr>
          <a:xfrm>
            <a:off x="0" y="0"/>
            <a:ext cx="4572000" cy="1219200"/>
            <a:chOff x="0" y="0"/>
            <a:chExt cx="4572000" cy="1219200"/>
          </a:xfrm>
        </p:grpSpPr>
        <p:sp>
          <p:nvSpPr>
            <p:cNvPr id="12" name="Rectangle 11"/>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UIUNCC_AtkLib_Logo_wh_H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34000" y="609600"/>
            <a:ext cx="3581400" cy="990600"/>
          </a:xfrm>
          <a:prstGeom prst="rect">
            <a:avLst/>
          </a:prstGeom>
        </p:spPr>
        <p:txBody>
          <a:bodyPr/>
          <a:lstStyle>
            <a:lvl1pPr algn="ctr" defTabSz="511175" rtl="0" fontAlgn="base">
              <a:spcBef>
                <a:spcPct val="0"/>
              </a:spcBef>
              <a:spcAft>
                <a:spcPct val="0"/>
              </a:spcAft>
              <a:defRPr sz="4900" kern="1200">
                <a:solidFill>
                  <a:schemeClr val="tx1"/>
                </a:solidFill>
                <a:latin typeface="+mj-lt"/>
                <a:ea typeface="ＭＳ Ｐゴシック" pitchFamily="-112" charset="-128"/>
                <a:cs typeface="ＭＳ Ｐゴシック" pitchFamily="-112" charset="-128"/>
              </a:defRPr>
            </a:lvl1pPr>
            <a:lvl2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2pPr>
            <a:lvl3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3pPr>
            <a:lvl4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4pPr>
            <a:lvl5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5pPr>
            <a:lvl6pPr marL="360868"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6pPr>
            <a:lvl7pPr marL="721736"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7pPr>
            <a:lvl8pPr marL="1082604"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8pPr>
            <a:lvl9pPr marL="1443472"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9p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Proof is in the </a:t>
            </a:r>
          </a:p>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Data</a:t>
            </a:r>
          </a:p>
        </p:txBody>
      </p:sp>
      <p:graphicFrame>
        <p:nvGraphicFramePr>
          <p:cNvPr id="4" name="Chart 3"/>
          <p:cNvGraphicFramePr>
            <a:graphicFrameLocks/>
          </p:cNvGraphicFramePr>
          <p:nvPr>
            <p:extLst>
              <p:ext uri="{D42A27DB-BD31-4B8C-83A1-F6EECF244321}">
                <p14:modId xmlns:p14="http://schemas.microsoft.com/office/powerpoint/2010/main" val="3827599317"/>
              </p:ext>
            </p:extLst>
          </p:nvPr>
        </p:nvGraphicFramePr>
        <p:xfrm>
          <a:off x="762000" y="1447800"/>
          <a:ext cx="71628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62000" y="5985302"/>
            <a:ext cx="3886200" cy="415498"/>
          </a:xfrm>
          <a:prstGeom prst="rect">
            <a:avLst/>
          </a:prstGeom>
          <a:noFill/>
        </p:spPr>
        <p:txBody>
          <a:bodyPr wrap="square" rtlCol="0">
            <a:spAutoFit/>
          </a:bodyPr>
          <a:lstStyle/>
          <a:p>
            <a:r>
              <a:rPr lang="en-US" dirty="0" smtClean="0">
                <a:effectLst>
                  <a:outerShdw blurRad="50800" dist="38100" dir="2700000" algn="tl" rotWithShape="0">
                    <a:prstClr val="black">
                      <a:alpha val="40000"/>
                    </a:prstClr>
                  </a:outerShdw>
                </a:effectLst>
              </a:rPr>
              <a:t>Average Weekly Unique Users</a:t>
            </a:r>
            <a:endParaRPr lang="en-US" dirty="0">
              <a:effectLst>
                <a:outerShdw blurRad="50800" dist="38100" dir="2700000" algn="tl" rotWithShape="0">
                  <a:prstClr val="black">
                    <a:alpha val="40000"/>
                  </a:prstClr>
                </a:outerShdw>
              </a:effectLst>
            </a:endParaRPr>
          </a:p>
        </p:txBody>
      </p:sp>
      <p:grpSp>
        <p:nvGrpSpPr>
          <p:cNvPr id="5" name="Group 4"/>
          <p:cNvGrpSpPr/>
          <p:nvPr/>
        </p:nvGrpSpPr>
        <p:grpSpPr>
          <a:xfrm>
            <a:off x="0" y="0"/>
            <a:ext cx="4572000" cy="1219200"/>
            <a:chOff x="0" y="0"/>
            <a:chExt cx="4572000" cy="1219200"/>
          </a:xfrm>
        </p:grpSpPr>
        <p:sp>
          <p:nvSpPr>
            <p:cNvPr id="6" name="Rectangle 5"/>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IUNCC_AtkLib_Logo_wh_H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14517096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5334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The Future is NOW</a:t>
            </a:r>
          </a:p>
        </p:txBody>
      </p:sp>
      <p:pic>
        <p:nvPicPr>
          <p:cNvPr id="6" name="Picture 5" descr="studentplans.JPG"/>
          <p:cNvPicPr>
            <a:picLocks noChangeAspect="1"/>
          </p:cNvPicPr>
          <p:nvPr/>
        </p:nvPicPr>
        <p:blipFill>
          <a:blip r:embed="rId3"/>
          <a:stretch>
            <a:fillRect/>
          </a:stretch>
        </p:blipFill>
        <p:spPr>
          <a:xfrm>
            <a:off x="457200" y="3276600"/>
            <a:ext cx="3822734" cy="2535682"/>
          </a:xfrm>
          <a:prstGeom prst="rect">
            <a:avLst/>
          </a:prstGeom>
          <a:ln>
            <a:noFill/>
          </a:ln>
          <a:effectLst>
            <a:outerShdw blurRad="292100" dist="139700" dir="2700000" algn="tl" rotWithShape="0">
              <a:srgbClr val="333333">
                <a:alpha val="65000"/>
              </a:srgbClr>
            </a:outerShdw>
          </a:effectLst>
        </p:spPr>
      </p:pic>
      <p:pic>
        <p:nvPicPr>
          <p:cNvPr id="2" name="Picture 1" descr="IMG_076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828800"/>
            <a:ext cx="3995737" cy="2552700"/>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0" y="0"/>
            <a:ext cx="4572000" cy="1219200"/>
            <a:chOff x="0" y="0"/>
            <a:chExt cx="4572000" cy="1219200"/>
          </a:xfrm>
        </p:grpSpPr>
        <p:sp>
          <p:nvSpPr>
            <p:cNvPr id="7" name="Rectangle 6"/>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UIUNCC_AtkLib_Logo_wh_H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struction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617960"/>
            <a:ext cx="2324099" cy="311160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074" name="Title 1"/>
          <p:cNvSpPr>
            <a:spLocks noGrp="1"/>
          </p:cNvSpPr>
          <p:nvPr>
            <p:ph type="ctrTitle" idx="4294967295"/>
          </p:nvPr>
        </p:nvSpPr>
        <p:spPr>
          <a:xfrm>
            <a:off x="5334000" y="609600"/>
            <a:ext cx="3581400" cy="609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The Future is NOW</a:t>
            </a:r>
          </a:p>
        </p:txBody>
      </p:sp>
      <p:pic>
        <p:nvPicPr>
          <p:cNvPr id="3" name="Content Placeholder 3" descr="construction1.JPG"/>
          <p:cNvPicPr>
            <a:picLocks noChangeAspect="1"/>
          </p:cNvPicPr>
          <p:nvPr/>
        </p:nvPicPr>
        <p:blipFill>
          <a:blip r:embed="rId4"/>
          <a:srcRect t="13184" b="13184"/>
          <a:stretch>
            <a:fillRect/>
          </a:stretch>
        </p:blipFill>
        <p:spPr>
          <a:xfrm>
            <a:off x="4876800" y="1600200"/>
            <a:ext cx="3822700" cy="21018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IMG_00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581400"/>
            <a:ext cx="3657600" cy="273191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6" name="Group 5"/>
          <p:cNvGrpSpPr/>
          <p:nvPr/>
        </p:nvGrpSpPr>
        <p:grpSpPr>
          <a:xfrm>
            <a:off x="0" y="0"/>
            <a:ext cx="4572000" cy="1219200"/>
            <a:chOff x="0" y="0"/>
            <a:chExt cx="4572000" cy="1219200"/>
          </a:xfrm>
        </p:grpSpPr>
        <p:sp>
          <p:nvSpPr>
            <p:cNvPr id="8" name="Rectangle 7"/>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UIUNCC_AtkLib_Logo_wh_H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28030504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609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The Transition</a:t>
            </a:r>
          </a:p>
        </p:txBody>
      </p:sp>
      <p:pic>
        <p:nvPicPr>
          <p:cNvPr id="8" name="Picture 7" descr="IMG_08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751" y="1535796"/>
            <a:ext cx="3662449" cy="2002631"/>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descr="IMG_0861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36713">
            <a:off x="398905" y="1558617"/>
            <a:ext cx="2514061" cy="2364724"/>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descr="ground_floor7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6979">
            <a:off x="4254423" y="3954410"/>
            <a:ext cx="4580414" cy="1803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ground_floor005.jpg"/>
          <p:cNvPicPr>
            <a:picLocks noChangeAspect="1"/>
          </p:cNvPicPr>
          <p:nvPr/>
        </p:nvPicPr>
        <p:blipFill rotWithShape="1">
          <a:blip r:embed="rId6">
            <a:extLst>
              <a:ext uri="{28A0092B-C50C-407E-A947-70E740481C1C}">
                <a14:useLocalDpi xmlns:a14="http://schemas.microsoft.com/office/drawing/2010/main" val="0"/>
              </a:ext>
            </a:extLst>
          </a:blip>
          <a:srcRect b="6283"/>
          <a:stretch/>
        </p:blipFill>
        <p:spPr>
          <a:xfrm>
            <a:off x="1524000" y="3501107"/>
            <a:ext cx="2222736" cy="27889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7" name="Group 6"/>
          <p:cNvGrpSpPr/>
          <p:nvPr/>
        </p:nvGrpSpPr>
        <p:grpSpPr>
          <a:xfrm>
            <a:off x="0" y="0"/>
            <a:ext cx="4572000" cy="1219200"/>
            <a:chOff x="0" y="0"/>
            <a:chExt cx="4572000" cy="1219200"/>
          </a:xfrm>
        </p:grpSpPr>
        <p:sp>
          <p:nvSpPr>
            <p:cNvPr id="10" name="Rectangle 9"/>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UIUNCC_AtkLib_Logo_wh_H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2422458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609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Concept to Reality</a:t>
            </a:r>
          </a:p>
        </p:txBody>
      </p:sp>
      <p:pic>
        <p:nvPicPr>
          <p:cNvPr id="6" name="Picture 5" descr="groundfloor.jpg"/>
          <p:cNvPicPr>
            <a:picLocks noChangeAspect="1"/>
          </p:cNvPicPr>
          <p:nvPr/>
        </p:nvPicPr>
        <p:blipFill>
          <a:blip r:embed="rId3"/>
          <a:stretch>
            <a:fillRect/>
          </a:stretch>
        </p:blipFill>
        <p:spPr>
          <a:xfrm>
            <a:off x="445204" y="1814880"/>
            <a:ext cx="4023246" cy="2051901"/>
          </a:xfrm>
          <a:prstGeom prst="rect">
            <a:avLst/>
          </a:prstGeom>
          <a:ln>
            <a:noFill/>
          </a:ln>
          <a:effectLst>
            <a:outerShdw blurRad="190500" algn="tl" rotWithShape="0">
              <a:srgbClr val="000000">
                <a:alpha val="70000"/>
              </a:srgbClr>
            </a:outerShdw>
          </a:effectLst>
        </p:spPr>
      </p:pic>
      <p:pic>
        <p:nvPicPr>
          <p:cNvPr id="2" name="Picture 1" descr="ground_floor7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814880"/>
            <a:ext cx="4151987" cy="2078679"/>
          </a:xfrm>
          <a:prstGeom prst="rect">
            <a:avLst/>
          </a:prstGeom>
          <a:ln>
            <a:noFill/>
          </a:ln>
          <a:effectLst>
            <a:outerShdw blurRad="190500" algn="tl" rotWithShape="0">
              <a:srgbClr val="000000">
                <a:alpha val="70000"/>
              </a:srgbClr>
            </a:outerShdw>
          </a:effectLst>
        </p:spPr>
      </p:pic>
      <p:pic>
        <p:nvPicPr>
          <p:cNvPr id="3" name="Picture 2" descr="ground_floor7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4174786"/>
            <a:ext cx="4674600" cy="1861227"/>
          </a:xfrm>
          <a:prstGeom prst="rect">
            <a:avLst/>
          </a:prstGeom>
          <a:ln>
            <a:noFill/>
          </a:ln>
          <a:effectLst>
            <a:outerShdw blurRad="190500" algn="tl" rotWithShape="0">
              <a:srgbClr val="000000">
                <a:alpha val="70000"/>
              </a:srgbClr>
            </a:outerShdw>
          </a:effectLst>
        </p:spPr>
      </p:pic>
      <p:grpSp>
        <p:nvGrpSpPr>
          <p:cNvPr id="7" name="Group 6"/>
          <p:cNvGrpSpPr/>
          <p:nvPr/>
        </p:nvGrpSpPr>
        <p:grpSpPr>
          <a:xfrm>
            <a:off x="0" y="0"/>
            <a:ext cx="4572000" cy="1219200"/>
            <a:chOff x="0" y="0"/>
            <a:chExt cx="4572000" cy="1219200"/>
          </a:xfrm>
        </p:grpSpPr>
        <p:sp>
          <p:nvSpPr>
            <p:cNvPr id="8" name="Rectangle 7"/>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UIUNCC_AtkLib_Logo_wh_H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35279130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609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The New Space</a:t>
            </a:r>
          </a:p>
        </p:txBody>
      </p:sp>
      <p:pic>
        <p:nvPicPr>
          <p:cNvPr id="3" name="Picture 2" descr="IMG_10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1828800"/>
            <a:ext cx="2743200" cy="2048933"/>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descr="ground_floor0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9193">
            <a:off x="5715000" y="1676400"/>
            <a:ext cx="2539790" cy="1897004"/>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ground_floor00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65357">
            <a:off x="470424" y="3943462"/>
            <a:ext cx="2716751" cy="2029178"/>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ground_floor00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62456">
            <a:off x="3314904" y="1828799"/>
            <a:ext cx="2512711" cy="1876778"/>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ground_floor00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07127">
            <a:off x="5486400" y="3589952"/>
            <a:ext cx="2926458" cy="2185811"/>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ground_floor00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0" y="4128516"/>
            <a:ext cx="2614731" cy="1952978"/>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9" name="Group 8"/>
          <p:cNvGrpSpPr/>
          <p:nvPr/>
        </p:nvGrpSpPr>
        <p:grpSpPr>
          <a:xfrm>
            <a:off x="0" y="0"/>
            <a:ext cx="4572000" cy="1219200"/>
            <a:chOff x="0" y="0"/>
            <a:chExt cx="4572000" cy="1219200"/>
          </a:xfrm>
        </p:grpSpPr>
        <p:sp>
          <p:nvSpPr>
            <p:cNvPr id="10" name="Rectangle 9"/>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UIUNCC_AtkLib_Logo_wh_Hor.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2068726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990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The Emerging</a:t>
            </a:r>
            <a:b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b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Future</a:t>
            </a:r>
          </a:p>
        </p:txBody>
      </p:sp>
      <p:pic>
        <p:nvPicPr>
          <p:cNvPr id="3" name="Picture 2" descr="digitalscholarship.jpg"/>
          <p:cNvPicPr>
            <a:picLocks noChangeAspect="1"/>
          </p:cNvPicPr>
          <p:nvPr/>
        </p:nvPicPr>
        <p:blipFill rotWithShape="1">
          <a:blip r:embed="rId3"/>
          <a:srcRect l="8100" r="12589"/>
          <a:stretch/>
        </p:blipFill>
        <p:spPr>
          <a:xfrm>
            <a:off x="5029200" y="2466975"/>
            <a:ext cx="3730625" cy="2435225"/>
          </a:xfrm>
          <a:prstGeom prst="rect">
            <a:avLst/>
          </a:prstGeom>
          <a:ln>
            <a:noFill/>
          </a:ln>
          <a:effectLst>
            <a:outerShdw blurRad="292100" dist="139700" dir="2700000" algn="tl" rotWithShape="0">
              <a:srgbClr val="333333">
                <a:alpha val="65000"/>
              </a:srgbClr>
            </a:outerShdw>
          </a:effectLst>
        </p:spPr>
      </p:pic>
      <p:pic>
        <p:nvPicPr>
          <p:cNvPr id="4" name="Picture 3" descr="groundfloor2.jpg"/>
          <p:cNvPicPr>
            <a:picLocks noChangeAspect="1"/>
          </p:cNvPicPr>
          <p:nvPr/>
        </p:nvPicPr>
        <p:blipFill>
          <a:blip r:embed="rId4"/>
          <a:stretch>
            <a:fillRect/>
          </a:stretch>
        </p:blipFill>
        <p:spPr>
          <a:xfrm>
            <a:off x="533400" y="3962400"/>
            <a:ext cx="3352800" cy="2121133"/>
          </a:xfrm>
          <a:prstGeom prst="rect">
            <a:avLst/>
          </a:prstGeom>
          <a:ln>
            <a:noFill/>
          </a:ln>
          <a:effectLst>
            <a:outerShdw blurRad="292100" dist="139700" dir="2700000" algn="tl" rotWithShape="0">
              <a:srgbClr val="333333">
                <a:alpha val="65000"/>
              </a:srgbClr>
            </a:outerShdw>
          </a:effectLst>
        </p:spPr>
      </p:pic>
      <p:pic>
        <p:nvPicPr>
          <p:cNvPr id="6" name="Picture 5" descr="Screen Shot 2012-10-03 at 2.17.2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559412"/>
            <a:ext cx="4267200" cy="2231261"/>
          </a:xfrm>
          <a:prstGeom prst="rect">
            <a:avLst/>
          </a:prstGeom>
        </p:spPr>
      </p:pic>
      <p:sp>
        <p:nvSpPr>
          <p:cNvPr id="7" name="TextBox 6"/>
          <p:cNvSpPr txBox="1"/>
          <p:nvPr/>
        </p:nvSpPr>
        <p:spPr>
          <a:xfrm>
            <a:off x="5029200" y="1828800"/>
            <a:ext cx="3730625" cy="415498"/>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Digital Scholarship Lab</a:t>
            </a:r>
            <a:endParaRPr lang="en-US" dirty="0">
              <a:effectLst>
                <a:outerShdw blurRad="50800" dist="38100" dir="2700000" algn="tl" rotWithShape="0">
                  <a:prstClr val="black">
                    <a:alpha val="40000"/>
                  </a:prstClr>
                </a:outerShdw>
              </a:effectLst>
            </a:endParaRPr>
          </a:p>
        </p:txBody>
      </p:sp>
      <p:sp>
        <p:nvSpPr>
          <p:cNvPr id="2" name="TextBox 1"/>
          <p:cNvSpPr txBox="1"/>
          <p:nvPr/>
        </p:nvSpPr>
        <p:spPr>
          <a:xfrm>
            <a:off x="4419600" y="5334000"/>
            <a:ext cx="1828800" cy="415498"/>
          </a:xfrm>
          <a:prstGeom prst="rect">
            <a:avLst/>
          </a:prstGeom>
          <a:noFill/>
        </p:spPr>
        <p:txBody>
          <a:bodyPr wrap="square" rtlCol="0">
            <a:spAutoFit/>
          </a:bodyPr>
          <a:lstStyle/>
          <a:p>
            <a:r>
              <a:rPr lang="en-US" dirty="0" err="1" smtClean="0">
                <a:hlinkClick r:id="rId6"/>
              </a:rPr>
              <a:t>dsl.uncc.edu</a:t>
            </a:r>
            <a:endParaRPr lang="en-US" dirty="0"/>
          </a:p>
        </p:txBody>
      </p:sp>
      <p:grpSp>
        <p:nvGrpSpPr>
          <p:cNvPr id="8" name="Group 7"/>
          <p:cNvGrpSpPr/>
          <p:nvPr/>
        </p:nvGrpSpPr>
        <p:grpSpPr>
          <a:xfrm>
            <a:off x="0" y="0"/>
            <a:ext cx="4572000" cy="1219200"/>
            <a:chOff x="0" y="0"/>
            <a:chExt cx="4572000" cy="1219200"/>
          </a:xfrm>
        </p:grpSpPr>
        <p:sp>
          <p:nvSpPr>
            <p:cNvPr id="9" name="Rectangle 8"/>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IUNCC_AtkLib_Logo_wh_H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0" y="609600"/>
            <a:ext cx="3581400" cy="609600"/>
          </a:xfrm>
          <a:prstGeom prst="rect">
            <a:avLst/>
          </a:prstGeom>
        </p:spPr>
        <p:txBody>
          <a:bodyPr/>
          <a:lstStyle>
            <a:lvl1pPr algn="ctr" defTabSz="511175" rtl="0" fontAlgn="base">
              <a:spcBef>
                <a:spcPct val="0"/>
              </a:spcBef>
              <a:spcAft>
                <a:spcPct val="0"/>
              </a:spcAft>
              <a:defRPr sz="4900" kern="1200">
                <a:solidFill>
                  <a:schemeClr val="tx1"/>
                </a:solidFill>
                <a:latin typeface="+mj-lt"/>
                <a:ea typeface="ＭＳ Ｐゴシック" pitchFamily="-112" charset="-128"/>
                <a:cs typeface="ＭＳ Ｐゴシック" pitchFamily="-112" charset="-128"/>
              </a:defRPr>
            </a:lvl1pPr>
            <a:lvl2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2pPr>
            <a:lvl3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3pPr>
            <a:lvl4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4pPr>
            <a:lvl5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5pPr>
            <a:lvl6pPr marL="360868"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6pPr>
            <a:lvl7pPr marL="721736"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7pPr>
            <a:lvl8pPr marL="1082604"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8pPr>
            <a:lvl9pPr marL="1443472"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9p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Challenges</a:t>
            </a:r>
          </a:p>
        </p:txBody>
      </p:sp>
      <p:pic>
        <p:nvPicPr>
          <p:cNvPr id="4" name="Picture 3" descr="IMG_0011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396" y="2286000"/>
            <a:ext cx="3536703" cy="3795486"/>
          </a:xfrm>
          <a:prstGeom prst="rect">
            <a:avLst/>
          </a:prstGeom>
          <a:ln>
            <a:noFill/>
          </a:ln>
          <a:effectLst>
            <a:outerShdw blurRad="190500" algn="tl" rotWithShape="0">
              <a:srgbClr val="000000">
                <a:alpha val="70000"/>
              </a:srgbClr>
            </a:outerShdw>
          </a:effectLst>
        </p:spPr>
      </p:pic>
      <p:pic>
        <p:nvPicPr>
          <p:cNvPr id="3" name="Picture 2" descr="IMG_084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130" y="1620157"/>
            <a:ext cx="2667000" cy="1992019"/>
          </a:xfrm>
          <a:prstGeom prst="rect">
            <a:avLst/>
          </a:prstGeom>
          <a:ln>
            <a:noFill/>
          </a:ln>
          <a:effectLst>
            <a:outerShdw blurRad="190500" algn="tl" rotWithShape="0">
              <a:srgbClr val="000000">
                <a:alpha val="70000"/>
              </a:srgbClr>
            </a:outerShdw>
          </a:effectLst>
        </p:spPr>
      </p:pic>
      <p:pic>
        <p:nvPicPr>
          <p:cNvPr id="6" name="Picture 5" descr="IMG_085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4599214"/>
            <a:ext cx="1195211" cy="1600200"/>
          </a:xfrm>
          <a:prstGeom prst="rect">
            <a:avLst/>
          </a:prstGeom>
          <a:ln>
            <a:noFill/>
          </a:ln>
          <a:effectLst>
            <a:outerShdw blurRad="190500" algn="tl" rotWithShape="0">
              <a:srgbClr val="000000">
                <a:alpha val="70000"/>
              </a:srgbClr>
            </a:outerShdw>
          </a:effectLst>
        </p:spPr>
      </p:pic>
      <p:pic>
        <p:nvPicPr>
          <p:cNvPr id="7" name="Picture 6" descr="ground_floor8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4724400"/>
            <a:ext cx="2225003" cy="1661886"/>
          </a:xfrm>
          <a:prstGeom prst="rect">
            <a:avLst/>
          </a:prstGeom>
          <a:ln>
            <a:noFill/>
          </a:ln>
          <a:effectLst>
            <a:outerShdw blurRad="190500" algn="tl" rotWithShape="0">
              <a:srgbClr val="000000">
                <a:alpha val="70000"/>
              </a:srgbClr>
            </a:outerShdw>
          </a:effectLst>
        </p:spPr>
      </p:pic>
      <p:sp>
        <p:nvSpPr>
          <p:cNvPr id="8" name="TextBox 7"/>
          <p:cNvSpPr txBox="1"/>
          <p:nvPr/>
        </p:nvSpPr>
        <p:spPr>
          <a:xfrm>
            <a:off x="4648200" y="1524000"/>
            <a:ext cx="3657600" cy="238526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a:ln w="127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Quiet </a:t>
            </a:r>
            <a:r>
              <a:rPr lang="en-US" sz="3200" b="1" spc="50" dirty="0" smtClean="0">
                <a:ln w="127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Study</a:t>
            </a:r>
          </a:p>
          <a:p>
            <a:pPr algn="ctr"/>
            <a:r>
              <a:rPr lang="en-US" sz="3200" b="1" spc="50" dirty="0" err="1" smtClean="0">
                <a:ln w="127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vs</a:t>
            </a:r>
            <a:r>
              <a:rPr lang="en-US" sz="3200" b="1" spc="50" dirty="0" smtClean="0">
                <a:ln w="127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z="3200" b="1" spc="50" dirty="0">
              <a:ln w="127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3200" b="1" spc="50" dirty="0">
                <a:ln w="127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Active </a:t>
            </a:r>
            <a:endParaRPr lang="en-US" sz="3200" b="1" spc="50" dirty="0" smtClean="0">
              <a:ln w="127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3200" b="1" spc="50" dirty="0" smtClean="0">
                <a:ln w="127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Collaboration</a:t>
            </a:r>
            <a:endParaRPr lang="en-US" sz="3200" b="1" spc="50" dirty="0">
              <a:ln w="127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n-US" b="1" spc="50" dirty="0">
              <a:ln w="1270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9" name="Group 8"/>
          <p:cNvGrpSpPr/>
          <p:nvPr/>
        </p:nvGrpSpPr>
        <p:grpSpPr>
          <a:xfrm>
            <a:off x="0" y="0"/>
            <a:ext cx="4572000" cy="1219200"/>
            <a:chOff x="0" y="0"/>
            <a:chExt cx="4572000" cy="1219200"/>
          </a:xfrm>
        </p:grpSpPr>
        <p:sp>
          <p:nvSpPr>
            <p:cNvPr id="10" name="Rectangle 9"/>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UIUNCC_AtkLib_Logo_wh_H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27101523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34000" y="609600"/>
            <a:ext cx="3581400" cy="533400"/>
          </a:xfrm>
          <a:prstGeom prst="rect">
            <a:avLst/>
          </a:prstGeom>
        </p:spPr>
        <p:txBody>
          <a:bodyPr/>
          <a:lstStyle>
            <a:lvl1pPr algn="ctr" defTabSz="511175" rtl="0" fontAlgn="base">
              <a:spcBef>
                <a:spcPct val="0"/>
              </a:spcBef>
              <a:spcAft>
                <a:spcPct val="0"/>
              </a:spcAft>
              <a:defRPr sz="4900" kern="1200">
                <a:solidFill>
                  <a:schemeClr val="tx1"/>
                </a:solidFill>
                <a:latin typeface="+mj-lt"/>
                <a:ea typeface="ＭＳ Ｐゴシック" pitchFamily="-112" charset="-128"/>
                <a:cs typeface="ＭＳ Ｐゴシック" pitchFamily="-112" charset="-128"/>
              </a:defRPr>
            </a:lvl1pPr>
            <a:lvl2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2pPr>
            <a:lvl3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3pPr>
            <a:lvl4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4pPr>
            <a:lvl5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5pPr>
            <a:lvl6pPr marL="360868"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6pPr>
            <a:lvl7pPr marL="721736"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7pPr>
            <a:lvl8pPr marL="1082604"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8pPr>
            <a:lvl9pPr marL="1443472"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9p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Challenges</a:t>
            </a:r>
          </a:p>
        </p:txBody>
      </p:sp>
      <p:graphicFrame>
        <p:nvGraphicFramePr>
          <p:cNvPr id="4" name="Chart 3"/>
          <p:cNvGraphicFramePr/>
          <p:nvPr>
            <p:extLst>
              <p:ext uri="{D42A27DB-BD31-4B8C-83A1-F6EECF244321}">
                <p14:modId xmlns:p14="http://schemas.microsoft.com/office/powerpoint/2010/main" val="399488523"/>
              </p:ext>
            </p:extLst>
          </p:nvPr>
        </p:nvGraphicFramePr>
        <p:xfrm>
          <a:off x="990600" y="1676400"/>
          <a:ext cx="7010400" cy="377570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143000" y="5805448"/>
            <a:ext cx="4191000" cy="415498"/>
          </a:xfrm>
          <a:prstGeom prst="rect">
            <a:avLst/>
          </a:prstGeom>
          <a:noFill/>
        </p:spPr>
        <p:txBody>
          <a:bodyPr wrap="square" rtlCol="0">
            <a:spAutoFit/>
          </a:bodyPr>
          <a:lstStyle/>
          <a:p>
            <a:r>
              <a:rPr lang="en-US" dirty="0" smtClean="0"/>
              <a:t>Simultaneous </a:t>
            </a:r>
            <a:r>
              <a:rPr lang="en-US" dirty="0" err="1" smtClean="0"/>
              <a:t>WiFi</a:t>
            </a:r>
            <a:r>
              <a:rPr lang="en-US" dirty="0" smtClean="0"/>
              <a:t> Connections</a:t>
            </a:r>
            <a:endParaRPr lang="en-US" dirty="0"/>
          </a:p>
        </p:txBody>
      </p:sp>
      <p:pic>
        <p:nvPicPr>
          <p:cNvPr id="5" name="Picture 4" descr="laptop availabilit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2133600"/>
            <a:ext cx="2572294" cy="1295400"/>
          </a:xfrm>
          <a:prstGeom prst="rect">
            <a:avLst/>
          </a:prstGeom>
        </p:spPr>
      </p:pic>
      <p:sp>
        <p:nvSpPr>
          <p:cNvPr id="6" name="TextBox 5"/>
          <p:cNvSpPr txBox="1"/>
          <p:nvPr/>
        </p:nvSpPr>
        <p:spPr>
          <a:xfrm>
            <a:off x="5562600" y="1163640"/>
            <a:ext cx="3276600"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Infrastructure</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7" name="Group 6"/>
          <p:cNvGrpSpPr/>
          <p:nvPr/>
        </p:nvGrpSpPr>
        <p:grpSpPr>
          <a:xfrm>
            <a:off x="0" y="0"/>
            <a:ext cx="4572000" cy="1219200"/>
            <a:chOff x="0" y="0"/>
            <a:chExt cx="4572000" cy="1219200"/>
          </a:xfrm>
        </p:grpSpPr>
        <p:sp>
          <p:nvSpPr>
            <p:cNvPr id="8" name="Rectangle 7"/>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UIUNCC_AtkLib_Logo_wh_H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778832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0" y="609600"/>
            <a:ext cx="3581400" cy="609600"/>
          </a:xfrm>
          <a:prstGeom prst="rect">
            <a:avLst/>
          </a:prstGeom>
        </p:spPr>
        <p:txBody>
          <a:bodyPr/>
          <a:lstStyle>
            <a:lvl1pPr algn="ctr" defTabSz="511175" rtl="0" fontAlgn="base">
              <a:spcBef>
                <a:spcPct val="0"/>
              </a:spcBef>
              <a:spcAft>
                <a:spcPct val="0"/>
              </a:spcAft>
              <a:defRPr sz="4900" kern="1200">
                <a:solidFill>
                  <a:schemeClr val="tx1"/>
                </a:solidFill>
                <a:latin typeface="+mj-lt"/>
                <a:ea typeface="ＭＳ Ｐゴシック" pitchFamily="-112" charset="-128"/>
                <a:cs typeface="ＭＳ Ｐゴシック" pitchFamily="-112" charset="-128"/>
              </a:defRPr>
            </a:lvl1pPr>
            <a:lvl2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2pPr>
            <a:lvl3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3pPr>
            <a:lvl4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4pPr>
            <a:lvl5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5pPr>
            <a:lvl6pPr marL="360868"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6pPr>
            <a:lvl7pPr marL="721736"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7pPr>
            <a:lvl8pPr marL="1082604"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8pPr>
            <a:lvl9pPr marL="1443472"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9p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Challenges</a:t>
            </a:r>
          </a:p>
        </p:txBody>
      </p:sp>
      <p:sp>
        <p:nvSpPr>
          <p:cNvPr id="5" name="TextBox 4"/>
          <p:cNvSpPr txBox="1"/>
          <p:nvPr/>
        </p:nvSpPr>
        <p:spPr>
          <a:xfrm>
            <a:off x="5410200" y="1759789"/>
            <a:ext cx="3505200" cy="156966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buFont typeface="Arial"/>
              <a:buChar char="•"/>
            </a:pP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Staffing</a:t>
            </a:r>
          </a:p>
          <a:p>
            <a:pPr marL="342900" indent="-342900">
              <a:buFont typeface="Arial"/>
              <a:buChar char="•"/>
            </a:pP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Budgets</a:t>
            </a:r>
          </a:p>
        </p:txBody>
      </p:sp>
      <p:pic>
        <p:nvPicPr>
          <p:cNvPr id="10" name="Picture 9" descr="time-managem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82409">
            <a:off x="483547" y="2111333"/>
            <a:ext cx="2804160" cy="2499360"/>
          </a:xfrm>
          <a:prstGeom prst="rect">
            <a:avLst/>
          </a:prstGeom>
        </p:spPr>
      </p:pic>
      <p:pic>
        <p:nvPicPr>
          <p:cNvPr id="9" name="Picture 8" descr="Dollar_Sig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15438">
            <a:off x="3547855" y="3355163"/>
            <a:ext cx="2486302" cy="2452116"/>
          </a:xfrm>
          <a:prstGeom prst="rect">
            <a:avLst/>
          </a:prstGeom>
        </p:spPr>
      </p:pic>
      <p:grpSp>
        <p:nvGrpSpPr>
          <p:cNvPr id="6" name="Group 5"/>
          <p:cNvGrpSpPr/>
          <p:nvPr/>
        </p:nvGrpSpPr>
        <p:grpSpPr>
          <a:xfrm>
            <a:off x="0" y="0"/>
            <a:ext cx="4572000" cy="1219200"/>
            <a:chOff x="0" y="0"/>
            <a:chExt cx="4572000" cy="1219200"/>
          </a:xfrm>
        </p:grpSpPr>
        <p:sp>
          <p:nvSpPr>
            <p:cNvPr id="7" name="Rectangle 6"/>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UIUNCC_AtkLib_Logo_wh_H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1613917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0" y="609600"/>
            <a:ext cx="3581400" cy="1219200"/>
          </a:xfrm>
          <a:prstGeom prst="rect">
            <a:avLst/>
          </a:prstGeom>
        </p:spPr>
        <p:txBody>
          <a:bodyPr/>
          <a:lstStyle>
            <a:lvl1pPr algn="ctr" defTabSz="511175" rtl="0" fontAlgn="base">
              <a:spcBef>
                <a:spcPct val="0"/>
              </a:spcBef>
              <a:spcAft>
                <a:spcPct val="0"/>
              </a:spcAft>
              <a:defRPr sz="4900" kern="1200">
                <a:solidFill>
                  <a:schemeClr val="tx1"/>
                </a:solidFill>
                <a:latin typeface="+mj-lt"/>
                <a:ea typeface="ＭＳ Ｐゴシック" pitchFamily="-112" charset="-128"/>
                <a:cs typeface="ＭＳ Ｐゴシック" pitchFamily="-112" charset="-128"/>
              </a:defRPr>
            </a:lvl1pPr>
            <a:lvl2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2pPr>
            <a:lvl3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3pPr>
            <a:lvl4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4pPr>
            <a:lvl5pPr algn="ctr" defTabSz="511175" rtl="0" fontAlgn="base">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5pPr>
            <a:lvl6pPr marL="360868"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6pPr>
            <a:lvl7pPr marL="721736"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7pPr>
            <a:lvl8pPr marL="1082604"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8pPr>
            <a:lvl9pPr marL="1443472"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9pPr>
          </a:lstStyle>
          <a:p>
            <a:pPr defTabSz="511230">
              <a:defRPr/>
            </a:pPr>
            <a:r>
              <a:rPr lang="en-US" sz="2800" b="1"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Ethnographic</a:t>
            </a:r>
            <a:br>
              <a:rPr lang="en-US" sz="2800" b="1"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br>
            <a:r>
              <a:rPr lang="en-US" sz="2800" b="1"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Studies</a:t>
            </a:r>
            <a:endPar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endParaRPr>
          </a:p>
        </p:txBody>
      </p:sp>
      <p:sp>
        <p:nvSpPr>
          <p:cNvPr id="3" name="TextBox 2"/>
          <p:cNvSpPr txBox="1"/>
          <p:nvPr/>
        </p:nvSpPr>
        <p:spPr>
          <a:xfrm>
            <a:off x="829129" y="2057400"/>
            <a:ext cx="5486400" cy="4001095"/>
          </a:xfrm>
          <a:prstGeom prst="rect">
            <a:avLst/>
          </a:prstGeom>
          <a:noFill/>
          <a:effectLst/>
        </p:spPr>
        <p:txBody>
          <a:bodyPr wrap="square" rtlCol="0">
            <a:spAutoFit/>
          </a:bodyPr>
          <a:lstStyle/>
          <a:p>
            <a:pPr marL="342900" indent="-342900">
              <a:spcAft>
                <a:spcPts val="600"/>
              </a:spcAft>
              <a:buFont typeface="Arial"/>
              <a:buChar char="•"/>
            </a:pPr>
            <a:r>
              <a:rPr lang="en-US" sz="3200" dirty="0">
                <a:effectLst>
                  <a:outerShdw blurRad="50800" dist="38100" dir="2700000" algn="tl" rotWithShape="0">
                    <a:prstClr val="black">
                      <a:alpha val="40000"/>
                    </a:prstClr>
                  </a:outerShdw>
                </a:effectLst>
              </a:rPr>
              <a:t>Feedback Boards/Charts</a:t>
            </a:r>
          </a:p>
          <a:p>
            <a:pPr marL="342900" indent="-342900">
              <a:spcAft>
                <a:spcPts val="600"/>
              </a:spcAft>
              <a:buFont typeface="Arial"/>
              <a:buChar char="•"/>
            </a:pPr>
            <a:r>
              <a:rPr lang="en-US" sz="3200" dirty="0" smtClean="0">
                <a:effectLst>
                  <a:outerShdw blurRad="50800" dist="38100" dir="2700000" algn="tl" rotWithShape="0">
                    <a:prstClr val="black">
                      <a:alpha val="40000"/>
                    </a:prstClr>
                  </a:outerShdw>
                </a:effectLst>
              </a:rPr>
              <a:t>Interviews</a:t>
            </a:r>
          </a:p>
          <a:p>
            <a:pPr marL="342900" indent="-342900">
              <a:spcAft>
                <a:spcPts val="600"/>
              </a:spcAft>
              <a:buFont typeface="Arial"/>
              <a:buChar char="•"/>
            </a:pPr>
            <a:r>
              <a:rPr lang="en-US" sz="3200" dirty="0" smtClean="0">
                <a:effectLst>
                  <a:outerShdw blurRad="50800" dist="38100" dir="2700000" algn="tl" rotWithShape="0">
                    <a:prstClr val="black">
                      <a:alpha val="40000"/>
                    </a:prstClr>
                  </a:outerShdw>
                </a:effectLst>
              </a:rPr>
              <a:t>Usability studies</a:t>
            </a:r>
          </a:p>
          <a:p>
            <a:pPr marL="342900" indent="-342900">
              <a:spcAft>
                <a:spcPts val="600"/>
              </a:spcAft>
              <a:buFont typeface="Arial"/>
              <a:buChar char="•"/>
            </a:pPr>
            <a:r>
              <a:rPr lang="en-US" sz="3200" dirty="0" smtClean="0">
                <a:effectLst>
                  <a:outerShdw blurRad="50800" dist="38100" dir="2700000" algn="tl" rotWithShape="0">
                    <a:prstClr val="black">
                      <a:alpha val="40000"/>
                    </a:prstClr>
                  </a:outerShdw>
                </a:effectLst>
              </a:rPr>
              <a:t>Observation</a:t>
            </a:r>
          </a:p>
          <a:p>
            <a:pPr marL="342900" indent="-342900">
              <a:spcAft>
                <a:spcPts val="600"/>
              </a:spcAft>
              <a:buFont typeface="Arial"/>
              <a:buChar char="•"/>
            </a:pPr>
            <a:r>
              <a:rPr lang="en-US" sz="3200" dirty="0" smtClean="0">
                <a:effectLst>
                  <a:outerShdw blurRad="50800" dist="38100" dir="2700000" algn="tl" rotWithShape="0">
                    <a:prstClr val="black">
                      <a:alpha val="40000"/>
                    </a:prstClr>
                  </a:outerShdw>
                </a:effectLst>
              </a:rPr>
              <a:t>Student journals</a:t>
            </a:r>
          </a:p>
          <a:p>
            <a:pPr marL="342900" indent="-342900">
              <a:spcAft>
                <a:spcPts val="600"/>
              </a:spcAft>
              <a:buFont typeface="Arial"/>
              <a:buChar char="•"/>
            </a:pPr>
            <a:r>
              <a:rPr lang="en-US" sz="3200" dirty="0" smtClean="0">
                <a:effectLst>
                  <a:outerShdw blurRad="50800" dist="38100" dir="2700000" algn="tl" rotWithShape="0">
                    <a:prstClr val="black">
                      <a:alpha val="40000"/>
                    </a:prstClr>
                  </a:outerShdw>
                </a:effectLst>
              </a:rPr>
              <a:t>Card sorting</a:t>
            </a:r>
          </a:p>
          <a:p>
            <a:pPr marL="342900" indent="-342900">
              <a:spcAft>
                <a:spcPts val="600"/>
              </a:spcAft>
              <a:buFont typeface="Arial"/>
              <a:buChar char="•"/>
            </a:pPr>
            <a:r>
              <a:rPr lang="en-US" sz="3200" dirty="0" smtClean="0">
                <a:effectLst>
                  <a:outerShdw blurRad="50800" dist="38100" dir="2700000" algn="tl" rotWithShape="0">
                    <a:prstClr val="black">
                      <a:alpha val="40000"/>
                    </a:prstClr>
                  </a:outerShdw>
                </a:effectLst>
              </a:rPr>
              <a:t>NO surveys!</a:t>
            </a:r>
          </a:p>
        </p:txBody>
      </p:sp>
      <p:pic>
        <p:nvPicPr>
          <p:cNvPr id="4" name="Picture 3" descr="47509_147436158630462_2155124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6081">
            <a:off x="6284534" y="1741428"/>
            <a:ext cx="2413438" cy="241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Easel page example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819400"/>
            <a:ext cx="2317228" cy="30459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7" name="Group 6"/>
          <p:cNvGrpSpPr/>
          <p:nvPr/>
        </p:nvGrpSpPr>
        <p:grpSpPr>
          <a:xfrm>
            <a:off x="0" y="0"/>
            <a:ext cx="4572000" cy="1219200"/>
            <a:chOff x="0" y="0"/>
            <a:chExt cx="4572000" cy="1219200"/>
          </a:xfrm>
        </p:grpSpPr>
        <p:sp>
          <p:nvSpPr>
            <p:cNvPr id="8" name="Rectangle 7"/>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UIUNCC_AtkLib_Logo_wh_H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6137815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609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What We Learned</a:t>
            </a:r>
          </a:p>
        </p:txBody>
      </p:sp>
      <p:sp>
        <p:nvSpPr>
          <p:cNvPr id="23557" name="Text Box 5"/>
          <p:cNvSpPr txBox="1">
            <a:spLocks noChangeArrowheads="1"/>
          </p:cNvSpPr>
          <p:nvPr/>
        </p:nvSpPr>
        <p:spPr bwMode="auto">
          <a:xfrm>
            <a:off x="381000" y="2133600"/>
            <a:ext cx="5486400" cy="523220"/>
          </a:xfrm>
          <a:prstGeom prst="rect">
            <a:avLst/>
          </a:prstGeom>
          <a:noFill/>
          <a:ln w="9525">
            <a:noFill/>
            <a:miter lim="800000"/>
            <a:headEnd/>
            <a:tailEnd/>
          </a:ln>
          <a:effectLst/>
        </p:spPr>
        <p:txBody>
          <a:bodyPr wrap="square">
            <a:spAutoFit/>
          </a:bodyPr>
          <a:lstStyle/>
          <a:p>
            <a:pPr marL="227013" indent="-227013" defTabSz="914400">
              <a:spcBef>
                <a:spcPct val="50000"/>
              </a:spcBef>
              <a:buFont typeface="Arial"/>
              <a:buChar char="•"/>
            </a:pPr>
            <a:r>
              <a:rPr lang="en-US" sz="2800" dirty="0" smtClean="0">
                <a:effectLst>
                  <a:outerShdw blurRad="50800" dist="38100" dir="2700000" algn="tl" rotWithShape="0">
                    <a:prstClr val="black">
                      <a:alpha val="40000"/>
                    </a:prstClr>
                  </a:outerShdw>
                </a:effectLst>
              </a:rPr>
              <a:t>Use </a:t>
            </a:r>
            <a:r>
              <a:rPr lang="en-US" sz="2800" dirty="0">
                <a:effectLst>
                  <a:outerShdw blurRad="50800" dist="38100" dir="2700000" algn="tl" rotWithShape="0">
                    <a:prstClr val="black">
                      <a:alpha val="40000"/>
                    </a:prstClr>
                  </a:outerShdw>
                </a:effectLst>
              </a:rPr>
              <a:t>local human </a:t>
            </a:r>
            <a:r>
              <a:rPr lang="en-US" sz="2800" dirty="0" smtClean="0">
                <a:effectLst>
                  <a:outerShdw blurRad="50800" dist="38100" dir="2700000" algn="tl" rotWithShape="0">
                    <a:prstClr val="black">
                      <a:alpha val="40000"/>
                    </a:prstClr>
                  </a:outerShdw>
                </a:effectLst>
              </a:rPr>
              <a:t>resources</a:t>
            </a:r>
          </a:p>
        </p:txBody>
      </p:sp>
      <p:pic>
        <p:nvPicPr>
          <p:cNvPr id="7" name="Picture 6" descr="Screen Shot 2013-02-07 at 12.06.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394871"/>
            <a:ext cx="2514600" cy="3176081"/>
          </a:xfrm>
          <a:prstGeom prst="rect">
            <a:avLst/>
          </a:prstGeom>
          <a:ln>
            <a:noFill/>
          </a:ln>
          <a:effectLst>
            <a:outerShdw blurRad="292100" dist="139700" dir="2700000" algn="tl" rotWithShape="0">
              <a:srgbClr val="333333">
                <a:alpha val="65000"/>
              </a:srgbClr>
            </a:outerShdw>
          </a:effectLst>
        </p:spPr>
      </p:pic>
      <p:pic>
        <p:nvPicPr>
          <p:cNvPr id="8" name="Picture 7" descr="Screen Shot 2013-02-07 at 10.35.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2971800"/>
            <a:ext cx="3883008" cy="2897088"/>
          </a:xfrm>
          <a:prstGeom prst="rect">
            <a:avLst/>
          </a:prstGeom>
          <a:ln w="0">
            <a:solidFill>
              <a:schemeClr val="tx1"/>
            </a:solidFill>
          </a:ln>
          <a:effectLst>
            <a:outerShdw blurRad="292100" dist="139700" dir="2700000" algn="tl" rotWithShape="0">
              <a:srgbClr val="333333">
                <a:alpha val="65000"/>
              </a:srgbClr>
            </a:outerShdw>
          </a:effectLst>
        </p:spPr>
      </p:pic>
      <p:grpSp>
        <p:nvGrpSpPr>
          <p:cNvPr id="11" name="Group 10"/>
          <p:cNvGrpSpPr/>
          <p:nvPr/>
        </p:nvGrpSpPr>
        <p:grpSpPr>
          <a:xfrm>
            <a:off x="0" y="0"/>
            <a:ext cx="4572000" cy="1219200"/>
            <a:chOff x="0" y="0"/>
            <a:chExt cx="4572000" cy="1219200"/>
          </a:xfrm>
        </p:grpSpPr>
        <p:sp>
          <p:nvSpPr>
            <p:cNvPr id="12" name="Rectangle 11"/>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UIUNCC_AtkLib_Logo_wh_H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
        <p:nvSpPr>
          <p:cNvPr id="9" name="TextBox 8"/>
          <p:cNvSpPr txBox="1"/>
          <p:nvPr/>
        </p:nvSpPr>
        <p:spPr>
          <a:xfrm>
            <a:off x="5257800" y="4876800"/>
            <a:ext cx="2438400" cy="415498"/>
          </a:xfrm>
          <a:prstGeom prst="rect">
            <a:avLst/>
          </a:prstGeom>
          <a:noFill/>
        </p:spPr>
        <p:txBody>
          <a:bodyPr wrap="square" rtlCol="0">
            <a:spAutoFit/>
          </a:bodyPr>
          <a:lstStyle/>
          <a:p>
            <a:r>
              <a:rPr lang="en-US" dirty="0" smtClean="0"/>
              <a:t>Student Projects</a:t>
            </a:r>
            <a:endParaRPr lang="en-US" dirty="0"/>
          </a:p>
        </p:txBody>
      </p:sp>
    </p:spTree>
    <p:extLst>
      <p:ext uri="{BB962C8B-B14F-4D97-AF65-F5344CB8AC3E}">
        <p14:creationId xmlns:p14="http://schemas.microsoft.com/office/powerpoint/2010/main" val="5892235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609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What We Learned</a:t>
            </a:r>
          </a:p>
        </p:txBody>
      </p:sp>
      <p:sp>
        <p:nvSpPr>
          <p:cNvPr id="23557" name="Text Box 5"/>
          <p:cNvSpPr txBox="1">
            <a:spLocks noChangeArrowheads="1"/>
          </p:cNvSpPr>
          <p:nvPr/>
        </p:nvSpPr>
        <p:spPr bwMode="auto">
          <a:xfrm>
            <a:off x="381000" y="2133600"/>
            <a:ext cx="5486400" cy="523220"/>
          </a:xfrm>
          <a:prstGeom prst="rect">
            <a:avLst/>
          </a:prstGeom>
          <a:noFill/>
          <a:ln w="9525">
            <a:noFill/>
            <a:miter lim="800000"/>
            <a:headEnd/>
            <a:tailEnd/>
          </a:ln>
          <a:effectLst/>
        </p:spPr>
        <p:txBody>
          <a:bodyPr wrap="square">
            <a:spAutoFit/>
          </a:bodyPr>
          <a:lstStyle/>
          <a:p>
            <a:pPr marL="227013" indent="-227013" defTabSz="914400">
              <a:spcBef>
                <a:spcPct val="50000"/>
              </a:spcBef>
              <a:buFont typeface="Arial"/>
              <a:buChar char="•"/>
            </a:pPr>
            <a:r>
              <a:rPr lang="en-US" sz="2800" dirty="0" smtClean="0">
                <a:effectLst>
                  <a:outerShdw blurRad="50800" dist="38100" dir="2700000" algn="tl" rotWithShape="0">
                    <a:prstClr val="black">
                      <a:alpha val="40000"/>
                    </a:prstClr>
                  </a:outerShdw>
                </a:effectLst>
              </a:rPr>
              <a:t>Include </a:t>
            </a:r>
            <a:r>
              <a:rPr lang="en-US" sz="2800" dirty="0">
                <a:effectLst>
                  <a:outerShdw blurRad="50800" dist="38100" dir="2700000" algn="tl" rotWithShape="0">
                    <a:prstClr val="black">
                      <a:alpha val="40000"/>
                    </a:prstClr>
                  </a:outerShdw>
                </a:effectLst>
              </a:rPr>
              <a:t>users in the </a:t>
            </a:r>
            <a:r>
              <a:rPr lang="en-US" sz="2800" dirty="0" smtClean="0">
                <a:effectLst>
                  <a:outerShdw blurRad="50800" dist="38100" dir="2700000" algn="tl" rotWithShape="0">
                    <a:prstClr val="black">
                      <a:alpha val="40000"/>
                    </a:prstClr>
                  </a:outerShdw>
                </a:effectLst>
              </a:rPr>
              <a:t>process</a:t>
            </a:r>
            <a:endParaRPr lang="en-US" sz="2800" dirty="0">
              <a:effectLst>
                <a:outerShdw blurRad="50800" dist="38100" dir="2700000" algn="tl" rotWithShape="0">
                  <a:prstClr val="black">
                    <a:alpha val="40000"/>
                  </a:prstClr>
                </a:outerShdw>
              </a:effectLst>
            </a:endParaRPr>
          </a:p>
        </p:txBody>
      </p:sp>
      <p:pic>
        <p:nvPicPr>
          <p:cNvPr id="9" name="Picture 8" descr="Where do you like to read and write 8-24 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037" y="1524000"/>
            <a:ext cx="2834640" cy="3383280"/>
          </a:xfrm>
          <a:prstGeom prst="rect">
            <a:avLst/>
          </a:prstGeom>
          <a:ln>
            <a:noFill/>
          </a:ln>
          <a:effectLst>
            <a:outerShdw blurRad="292100" dist="139700" dir="2700000" algn="tl" rotWithShape="0">
              <a:srgbClr val="333333">
                <a:alpha val="65000"/>
              </a:srgbClr>
            </a:outerShdw>
          </a:effectLst>
        </p:spPr>
      </p:pic>
      <p:pic>
        <p:nvPicPr>
          <p:cNvPr id="4" name="Picture 3" descr="Screen Shot 2013-02-07 at 12.02.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2895600"/>
            <a:ext cx="4373050" cy="3276600"/>
          </a:xfrm>
          <a:prstGeom prst="rect">
            <a:avLst/>
          </a:prstGeom>
        </p:spPr>
      </p:pic>
      <p:grpSp>
        <p:nvGrpSpPr>
          <p:cNvPr id="11" name="Group 10"/>
          <p:cNvGrpSpPr/>
          <p:nvPr/>
        </p:nvGrpSpPr>
        <p:grpSpPr>
          <a:xfrm>
            <a:off x="0" y="0"/>
            <a:ext cx="4572000" cy="1219200"/>
            <a:chOff x="0" y="0"/>
            <a:chExt cx="4572000" cy="1219200"/>
          </a:xfrm>
        </p:grpSpPr>
        <p:sp>
          <p:nvSpPr>
            <p:cNvPr id="12" name="Rectangle 11"/>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UIUNCC_AtkLib_Logo_wh_H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5892235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i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505200"/>
            <a:ext cx="2542536" cy="1828800"/>
          </a:xfrm>
          <a:prstGeom prst="rect">
            <a:avLst/>
          </a:prstGeom>
          <a:ln>
            <a:noFill/>
          </a:ln>
          <a:effectLst>
            <a:outerShdw blurRad="292100" dist="139700" dir="2700000" algn="tl" rotWithShape="0">
              <a:srgbClr val="333333">
                <a:alpha val="65000"/>
              </a:srgbClr>
            </a:outerShdw>
          </a:effectLst>
        </p:spPr>
      </p:pic>
      <p:sp>
        <p:nvSpPr>
          <p:cNvPr id="3074" name="Title 1"/>
          <p:cNvSpPr>
            <a:spLocks noGrp="1"/>
          </p:cNvSpPr>
          <p:nvPr>
            <p:ph type="ctrTitle" idx="4294967295"/>
          </p:nvPr>
        </p:nvSpPr>
        <p:spPr>
          <a:xfrm>
            <a:off x="5334000" y="609600"/>
            <a:ext cx="3581400" cy="609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What We Learned</a:t>
            </a:r>
          </a:p>
        </p:txBody>
      </p:sp>
      <p:sp>
        <p:nvSpPr>
          <p:cNvPr id="23557" name="Text Box 5"/>
          <p:cNvSpPr txBox="1">
            <a:spLocks noChangeArrowheads="1"/>
          </p:cNvSpPr>
          <p:nvPr/>
        </p:nvSpPr>
        <p:spPr bwMode="auto">
          <a:xfrm>
            <a:off x="381000" y="2133600"/>
            <a:ext cx="5486400" cy="523220"/>
          </a:xfrm>
          <a:prstGeom prst="rect">
            <a:avLst/>
          </a:prstGeom>
          <a:noFill/>
          <a:ln w="9525">
            <a:noFill/>
            <a:miter lim="800000"/>
            <a:headEnd/>
            <a:tailEnd/>
          </a:ln>
          <a:effectLst/>
        </p:spPr>
        <p:txBody>
          <a:bodyPr wrap="square">
            <a:spAutoFit/>
          </a:bodyPr>
          <a:lstStyle/>
          <a:p>
            <a:pPr marL="227013" indent="-227013" defTabSz="914400">
              <a:spcBef>
                <a:spcPct val="50000"/>
              </a:spcBef>
              <a:buFont typeface="Arial"/>
              <a:buChar char="•"/>
            </a:pPr>
            <a:r>
              <a:rPr lang="en-US" sz="2800" dirty="0">
                <a:effectLst>
                  <a:outerShdw blurRad="50800" dist="38100" dir="2700000" algn="tl" rotWithShape="0">
                    <a:prstClr val="black">
                      <a:alpha val="40000"/>
                    </a:prstClr>
                  </a:outerShdw>
                </a:effectLst>
              </a:rPr>
              <a:t>Mobility is a </a:t>
            </a:r>
            <a:r>
              <a:rPr lang="en-US" sz="2800" dirty="0" smtClean="0">
                <a:effectLst>
                  <a:outerShdw blurRad="50800" dist="38100" dir="2700000" algn="tl" rotWithShape="0">
                    <a:prstClr val="black">
                      <a:alpha val="40000"/>
                    </a:prstClr>
                  </a:outerShdw>
                </a:effectLst>
              </a:rPr>
              <a:t>must</a:t>
            </a:r>
            <a:endParaRPr lang="en-US" sz="2800" dirty="0">
              <a:effectLst>
                <a:outerShdw blurRad="50800" dist="38100" dir="2700000" algn="tl" rotWithShape="0">
                  <a:prstClr val="black">
                    <a:alpha val="40000"/>
                  </a:prstClr>
                </a:outerShdw>
              </a:effectLst>
            </a:endParaRPr>
          </a:p>
        </p:txBody>
      </p:sp>
      <p:sp>
        <p:nvSpPr>
          <p:cNvPr id="2" name="Rectangle 1"/>
          <p:cNvSpPr/>
          <p:nvPr/>
        </p:nvSpPr>
        <p:spPr>
          <a:xfrm>
            <a:off x="1219200" y="3352800"/>
            <a:ext cx="3014133" cy="1477328"/>
          </a:xfrm>
          <a:prstGeom prst="rect">
            <a:avLst/>
          </a:prstGeom>
        </p:spPr>
        <p:txBody>
          <a:bodyPr wrap="square">
            <a:spAutoFit/>
          </a:bodyPr>
          <a:lstStyle/>
          <a:p>
            <a:r>
              <a:rPr lang="en-US" sz="1800" i="1" dirty="0"/>
              <a:t>“His group seems to have </a:t>
            </a:r>
            <a:r>
              <a:rPr lang="en-US" sz="1800" b="1" i="1" dirty="0"/>
              <a:t>rearranged</a:t>
            </a:r>
            <a:r>
              <a:rPr lang="en-US" sz="1800" i="1" dirty="0"/>
              <a:t> the furniture to make their </a:t>
            </a:r>
            <a:r>
              <a:rPr lang="en-US" sz="1800" b="1" i="1" dirty="0"/>
              <a:t>own study space</a:t>
            </a:r>
            <a:r>
              <a:rPr lang="en-US" sz="1800" i="1" dirty="0"/>
              <a:t>.” (Kaitlin, field notes, p.9-10)</a:t>
            </a:r>
          </a:p>
        </p:txBody>
      </p:sp>
      <p:pic>
        <p:nvPicPr>
          <p:cNvPr id="3" name="Picture 2" descr="des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524000"/>
            <a:ext cx="2318866" cy="2133600"/>
          </a:xfrm>
          <a:prstGeom prst="rect">
            <a:avLst/>
          </a:prstGeom>
          <a:ln>
            <a:noFill/>
          </a:ln>
          <a:effectLst>
            <a:outerShdw blurRad="292100" dist="139700" dir="2700000" algn="tl" rotWithShape="0">
              <a:srgbClr val="333333">
                <a:alpha val="65000"/>
              </a:srgbClr>
            </a:outerShdw>
          </a:effectLst>
        </p:spPr>
      </p:pic>
      <p:pic>
        <p:nvPicPr>
          <p:cNvPr id="5" name="Picture 4" descr="whiteboard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9667" y="1219200"/>
            <a:ext cx="2023533" cy="2709193"/>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0" y="0"/>
            <a:ext cx="4572000" cy="1219200"/>
            <a:chOff x="0" y="0"/>
            <a:chExt cx="4572000" cy="1219200"/>
          </a:xfrm>
        </p:grpSpPr>
        <p:sp>
          <p:nvSpPr>
            <p:cNvPr id="10" name="Rectangle 9"/>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UIUNCC_AtkLib_Logo_wh_H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609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What We Learned</a:t>
            </a:r>
          </a:p>
        </p:txBody>
      </p:sp>
      <p:sp>
        <p:nvSpPr>
          <p:cNvPr id="23557" name="Text Box 5"/>
          <p:cNvSpPr txBox="1">
            <a:spLocks noChangeArrowheads="1"/>
          </p:cNvSpPr>
          <p:nvPr/>
        </p:nvSpPr>
        <p:spPr bwMode="auto">
          <a:xfrm>
            <a:off x="381000" y="2133600"/>
            <a:ext cx="5486400" cy="523220"/>
          </a:xfrm>
          <a:prstGeom prst="rect">
            <a:avLst/>
          </a:prstGeom>
          <a:noFill/>
          <a:ln w="9525">
            <a:noFill/>
            <a:miter lim="800000"/>
            <a:headEnd/>
            <a:tailEnd/>
          </a:ln>
          <a:effectLst/>
        </p:spPr>
        <p:txBody>
          <a:bodyPr wrap="square">
            <a:spAutoFit/>
          </a:bodyPr>
          <a:lstStyle/>
          <a:p>
            <a:pPr marL="227013" indent="-227013" defTabSz="914400">
              <a:spcBef>
                <a:spcPct val="50000"/>
              </a:spcBef>
              <a:buFont typeface="Arial"/>
              <a:buChar char="•"/>
            </a:pPr>
            <a:r>
              <a:rPr lang="en-US" sz="2800" dirty="0" smtClean="0">
                <a:effectLst>
                  <a:outerShdw blurRad="50800" dist="38100" dir="2700000" algn="tl" rotWithShape="0">
                    <a:prstClr val="black">
                      <a:alpha val="40000"/>
                    </a:prstClr>
                  </a:outerShdw>
                </a:effectLst>
              </a:rPr>
              <a:t>Work closely with IT folks</a:t>
            </a:r>
          </a:p>
        </p:txBody>
      </p:sp>
      <p:sp>
        <p:nvSpPr>
          <p:cNvPr id="5" name="Rectangle 4"/>
          <p:cNvSpPr/>
          <p:nvPr/>
        </p:nvSpPr>
        <p:spPr>
          <a:xfrm>
            <a:off x="838200" y="3124200"/>
            <a:ext cx="3886200" cy="2031325"/>
          </a:xfrm>
          <a:prstGeom prst="rect">
            <a:avLst/>
          </a:prstGeom>
        </p:spPr>
        <p:txBody>
          <a:bodyPr wrap="square">
            <a:spAutoFit/>
          </a:bodyPr>
          <a:lstStyle/>
          <a:p>
            <a:r>
              <a:rPr lang="en-US" sz="1800" i="1" dirty="0"/>
              <a:t>“But I still can’t connect to the Wi-Fi … I still can’t connect to the Wi-Fi … The Wi-Fi is finally connected! That took way too long. If I actually needed it, </a:t>
            </a:r>
            <a:r>
              <a:rPr lang="en-US" sz="1800" b="1" i="1" dirty="0"/>
              <a:t>I probably would have moved locations</a:t>
            </a:r>
            <a:r>
              <a:rPr lang="en-US" sz="1800" i="1" dirty="0"/>
              <a:t>” </a:t>
            </a:r>
            <a:r>
              <a:rPr lang="en-US" sz="1800" i="1" dirty="0" smtClean="0"/>
              <a:t>(</a:t>
            </a:r>
            <a:r>
              <a:rPr lang="en-US" sz="1800" i="1" dirty="0" err="1"/>
              <a:t>Sayde</a:t>
            </a:r>
            <a:r>
              <a:rPr lang="en-US" sz="1800" i="1" dirty="0"/>
              <a:t>, field notes, p. 11).</a:t>
            </a:r>
          </a:p>
        </p:txBody>
      </p:sp>
      <p:pic>
        <p:nvPicPr>
          <p:cNvPr id="3" name="Picture 2" descr="student_lapt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575" y="1752600"/>
            <a:ext cx="2903584" cy="2960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p:cNvGrpSpPr/>
          <p:nvPr/>
        </p:nvGrpSpPr>
        <p:grpSpPr>
          <a:xfrm>
            <a:off x="0" y="0"/>
            <a:ext cx="4572000" cy="1219200"/>
            <a:chOff x="0" y="0"/>
            <a:chExt cx="4572000" cy="1219200"/>
          </a:xfrm>
        </p:grpSpPr>
        <p:sp>
          <p:nvSpPr>
            <p:cNvPr id="7" name="Rectangle 6"/>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UIUNCC_AtkLib_Logo_wh_Ho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34328431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6096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What We Learned</a:t>
            </a:r>
          </a:p>
        </p:txBody>
      </p:sp>
      <p:sp>
        <p:nvSpPr>
          <p:cNvPr id="23557" name="Text Box 5"/>
          <p:cNvSpPr txBox="1">
            <a:spLocks noChangeArrowheads="1"/>
          </p:cNvSpPr>
          <p:nvPr/>
        </p:nvSpPr>
        <p:spPr bwMode="auto">
          <a:xfrm>
            <a:off x="381000" y="2133600"/>
            <a:ext cx="5486400" cy="523220"/>
          </a:xfrm>
          <a:prstGeom prst="rect">
            <a:avLst/>
          </a:prstGeom>
          <a:noFill/>
          <a:ln w="9525">
            <a:noFill/>
            <a:miter lim="800000"/>
            <a:headEnd/>
            <a:tailEnd/>
          </a:ln>
          <a:effectLst/>
        </p:spPr>
        <p:txBody>
          <a:bodyPr wrap="square">
            <a:spAutoFit/>
          </a:bodyPr>
          <a:lstStyle/>
          <a:p>
            <a:pPr marL="227013" indent="-227013" defTabSz="914400">
              <a:spcBef>
                <a:spcPct val="50000"/>
              </a:spcBef>
              <a:buFont typeface="Arial"/>
              <a:buChar char="•"/>
            </a:pPr>
            <a:r>
              <a:rPr lang="en-US" sz="2800" dirty="0" smtClean="0">
                <a:effectLst>
                  <a:outerShdw blurRad="50800" dist="38100" dir="2700000" algn="tl" rotWithShape="0">
                    <a:prstClr val="black">
                      <a:alpha val="40000"/>
                    </a:prstClr>
                  </a:outerShdw>
                </a:effectLst>
              </a:rPr>
              <a:t>Interactivity</a:t>
            </a:r>
            <a:r>
              <a:rPr lang="en-US" sz="2800" dirty="0">
                <a:effectLst>
                  <a:outerShdw blurRad="50800" dist="38100" dir="2700000" algn="tl" rotWithShape="0">
                    <a:prstClr val="black">
                      <a:alpha val="40000"/>
                    </a:prstClr>
                  </a:outerShdw>
                </a:effectLst>
              </a:rPr>
              <a:t>/</a:t>
            </a:r>
            <a:r>
              <a:rPr lang="en-US" sz="2800" dirty="0" smtClean="0">
                <a:effectLst>
                  <a:outerShdw blurRad="50800" dist="38100" dir="2700000" algn="tl" rotWithShape="0">
                    <a:prstClr val="black">
                      <a:alpha val="40000"/>
                    </a:prstClr>
                  </a:outerShdw>
                </a:effectLst>
              </a:rPr>
              <a:t>Digitization</a:t>
            </a:r>
            <a:endParaRPr lang="en-US" sz="2800" dirty="0">
              <a:effectLst>
                <a:outerShdw blurRad="50800" dist="38100" dir="2700000" algn="tl" rotWithShape="0">
                  <a:prstClr val="black">
                    <a:alpha val="40000"/>
                  </a:prstClr>
                </a:outerShdw>
              </a:effectLst>
            </a:endParaRPr>
          </a:p>
        </p:txBody>
      </p:sp>
      <p:pic>
        <p:nvPicPr>
          <p:cNvPr id="8" name="Picture 7" descr="DSC00596.JPG"/>
          <p:cNvPicPr>
            <a:picLocks noChangeAspect="1"/>
          </p:cNvPicPr>
          <p:nvPr/>
        </p:nvPicPr>
        <p:blipFill>
          <a:blip r:embed="rId3" cstate="print"/>
          <a:stretch>
            <a:fillRect/>
          </a:stretch>
        </p:blipFill>
        <p:spPr>
          <a:xfrm>
            <a:off x="5270500" y="1676400"/>
            <a:ext cx="3556000" cy="2667000"/>
          </a:xfrm>
          <a:prstGeom prst="rect">
            <a:avLst/>
          </a:prstGeom>
          <a:ln>
            <a:noFill/>
          </a:ln>
          <a:effectLst>
            <a:outerShdw blurRad="292100" dist="139700" dir="2700000" algn="tl" rotWithShape="0">
              <a:srgbClr val="333333">
                <a:alpha val="65000"/>
              </a:srgbClr>
            </a:outerShdw>
          </a:effectLst>
        </p:spPr>
      </p:pic>
      <p:pic>
        <p:nvPicPr>
          <p:cNvPr id="3" name="Picture 2" descr="Screen Shot 2013-02-07 at 12.16.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3328153"/>
            <a:ext cx="3657600" cy="232056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nvGrpSpPr>
          <p:cNvPr id="9" name="Group 8"/>
          <p:cNvGrpSpPr/>
          <p:nvPr/>
        </p:nvGrpSpPr>
        <p:grpSpPr>
          <a:xfrm>
            <a:off x="0" y="0"/>
            <a:ext cx="4572000" cy="1219200"/>
            <a:chOff x="0" y="0"/>
            <a:chExt cx="4572000" cy="1219200"/>
          </a:xfrm>
        </p:grpSpPr>
        <p:sp>
          <p:nvSpPr>
            <p:cNvPr id="10" name="Rectangle 9"/>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UIUNCC_AtkLib_Logo_wh_H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5892235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8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029" y="1996252"/>
            <a:ext cx="4876800" cy="36425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descr="IMG_087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0538" y="615043"/>
            <a:ext cx="1463910" cy="144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7198138" y="2133600"/>
            <a:ext cx="1793462" cy="523220"/>
          </a:xfrm>
          <a:prstGeom prst="rect">
            <a:avLst/>
          </a:prstGeom>
          <a:noFill/>
        </p:spPr>
        <p:txBody>
          <a:bodyPr wrap="square" rtlCol="0">
            <a:spAutoFit/>
          </a:bodyPr>
          <a:lstStyle/>
          <a:p>
            <a:pPr algn="ctr"/>
            <a:r>
              <a:rPr lang="en-US" sz="1400" dirty="0" smtClean="0"/>
              <a:t>Bridgette Sanders</a:t>
            </a:r>
            <a:endParaRPr lang="en-US" sz="1400" dirty="0" smtClean="0"/>
          </a:p>
          <a:p>
            <a:pPr algn="ctr"/>
            <a:r>
              <a:rPr lang="en-US" sz="1400" dirty="0" err="1" smtClean="0"/>
              <a:t>btsander@uncc.edu</a:t>
            </a:r>
            <a:endParaRPr lang="en-US" sz="1400" dirty="0"/>
          </a:p>
        </p:txBody>
      </p:sp>
      <p:sp>
        <p:nvSpPr>
          <p:cNvPr id="9" name="TextBox 8"/>
          <p:cNvSpPr txBox="1"/>
          <p:nvPr/>
        </p:nvSpPr>
        <p:spPr>
          <a:xfrm>
            <a:off x="7274338" y="4800600"/>
            <a:ext cx="1641062" cy="523220"/>
          </a:xfrm>
          <a:prstGeom prst="rect">
            <a:avLst/>
          </a:prstGeom>
          <a:noFill/>
        </p:spPr>
        <p:txBody>
          <a:bodyPr wrap="square" rtlCol="0">
            <a:spAutoFit/>
          </a:bodyPr>
          <a:lstStyle/>
          <a:p>
            <a:pPr algn="ctr"/>
            <a:r>
              <a:rPr lang="en-US" sz="1400" dirty="0" smtClean="0"/>
              <a:t>Judy Walker</a:t>
            </a:r>
            <a:endParaRPr lang="en-US" sz="1400" dirty="0" smtClean="0"/>
          </a:p>
          <a:p>
            <a:pPr algn="ctr"/>
            <a:r>
              <a:rPr lang="en-US" sz="1400" dirty="0" err="1" smtClean="0"/>
              <a:t>jwalker@uncc.edu</a:t>
            </a:r>
            <a:endParaRPr lang="en-US" sz="1400" dirty="0"/>
          </a:p>
        </p:txBody>
      </p:sp>
      <p:pic>
        <p:nvPicPr>
          <p:cNvPr id="2" name="Picture 1" descr="walker011013s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7298" y="2959100"/>
            <a:ext cx="1501902" cy="168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p:cNvGrpSpPr/>
          <p:nvPr/>
        </p:nvGrpSpPr>
        <p:grpSpPr>
          <a:xfrm>
            <a:off x="0" y="0"/>
            <a:ext cx="4572000" cy="1219200"/>
            <a:chOff x="0" y="0"/>
            <a:chExt cx="4572000" cy="1219200"/>
          </a:xfrm>
        </p:grpSpPr>
        <p:sp>
          <p:nvSpPr>
            <p:cNvPr id="3" name="Rectangle 2"/>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IUNCC_AtkLib_Logo_wh_Ho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13522730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12192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Ethnographic</a:t>
            </a:r>
            <a:b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b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Studies</a:t>
            </a:r>
          </a:p>
        </p:txBody>
      </p:sp>
      <p:pic>
        <p:nvPicPr>
          <p:cNvPr id="2" name="Picture 1" descr="gaming.jpg"/>
          <p:cNvPicPr>
            <a:picLocks noChangeAspect="1"/>
          </p:cNvPicPr>
          <p:nvPr/>
        </p:nvPicPr>
        <p:blipFill>
          <a:blip r:embed="rId3"/>
          <a:stretch>
            <a:fillRect/>
          </a:stretch>
        </p:blipFill>
        <p:spPr>
          <a:xfrm rot="896493">
            <a:off x="3791839" y="5284107"/>
            <a:ext cx="2111375" cy="7270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Picture 2" descr="glasstables.jpg"/>
          <p:cNvPicPr>
            <a:picLocks noChangeAspect="1"/>
          </p:cNvPicPr>
          <p:nvPr/>
        </p:nvPicPr>
        <p:blipFill>
          <a:blip r:embed="rId4"/>
          <a:stretch>
            <a:fillRect/>
          </a:stretch>
        </p:blipFill>
        <p:spPr>
          <a:xfrm rot="20908660">
            <a:off x="6377958" y="4411664"/>
            <a:ext cx="1533525" cy="688975"/>
          </a:xfrm>
          <a:prstGeom prst="roundRect">
            <a:avLst>
              <a:gd name="adj" fmla="val 2419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descr="hotlibrarians.jpg"/>
          <p:cNvPicPr>
            <a:picLocks noChangeAspect="1"/>
          </p:cNvPicPr>
          <p:nvPr/>
        </p:nvPicPr>
        <p:blipFill>
          <a:blip r:embed="rId5"/>
          <a:stretch>
            <a:fillRect/>
          </a:stretch>
        </p:blipFill>
        <p:spPr>
          <a:xfrm>
            <a:off x="2209800" y="5738813"/>
            <a:ext cx="1331913" cy="6365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descr="morecomputers.jpg"/>
          <p:cNvPicPr>
            <a:picLocks noChangeAspect="1"/>
          </p:cNvPicPr>
          <p:nvPr/>
        </p:nvPicPr>
        <p:blipFill>
          <a:blip r:embed="rId6"/>
          <a:stretch>
            <a:fillRect/>
          </a:stretch>
        </p:blipFill>
        <p:spPr>
          <a:xfrm rot="20886376">
            <a:off x="3346155" y="3203378"/>
            <a:ext cx="2408237" cy="1665288"/>
          </a:xfrm>
          <a:prstGeom prst="roundRect">
            <a:avLst>
              <a:gd name="adj" fmla="val 30403"/>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descr="studyroom3.jpg"/>
          <p:cNvPicPr>
            <a:picLocks noChangeAspect="1"/>
          </p:cNvPicPr>
          <p:nvPr/>
        </p:nvPicPr>
        <p:blipFill>
          <a:blip r:embed="rId7"/>
          <a:stretch>
            <a:fillRect/>
          </a:stretch>
        </p:blipFill>
        <p:spPr>
          <a:xfrm rot="458822">
            <a:off x="2416175" y="1684338"/>
            <a:ext cx="2081213" cy="12541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descr="studyrooms1.jpg"/>
          <p:cNvPicPr>
            <a:picLocks noChangeAspect="1"/>
          </p:cNvPicPr>
          <p:nvPr/>
        </p:nvPicPr>
        <p:blipFill>
          <a:blip r:embed="rId8"/>
          <a:stretch>
            <a:fillRect/>
          </a:stretch>
        </p:blipFill>
        <p:spPr>
          <a:xfrm rot="20928438">
            <a:off x="198438" y="2697163"/>
            <a:ext cx="2154237" cy="1377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descr="studyrooms2.jpg"/>
          <p:cNvPicPr>
            <a:picLocks noChangeAspect="1"/>
          </p:cNvPicPr>
          <p:nvPr/>
        </p:nvPicPr>
        <p:blipFill>
          <a:blip r:embed="rId9"/>
          <a:stretch>
            <a:fillRect/>
          </a:stretch>
        </p:blipFill>
        <p:spPr>
          <a:xfrm>
            <a:off x="830263" y="4100513"/>
            <a:ext cx="2500312" cy="13192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descr="studyrooms3.jpg"/>
          <p:cNvPicPr>
            <a:picLocks noChangeAspect="1"/>
          </p:cNvPicPr>
          <p:nvPr/>
        </p:nvPicPr>
        <p:blipFill>
          <a:blip r:embed="rId10"/>
          <a:stretch>
            <a:fillRect/>
          </a:stretch>
        </p:blipFill>
        <p:spPr>
          <a:xfrm rot="19800120">
            <a:off x="263525" y="1852613"/>
            <a:ext cx="1455738" cy="49053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descr="whiteboards.jpg"/>
          <p:cNvPicPr>
            <a:picLocks noChangeAspect="1"/>
          </p:cNvPicPr>
          <p:nvPr/>
        </p:nvPicPr>
        <p:blipFill>
          <a:blip r:embed="rId11"/>
          <a:stretch>
            <a:fillRect/>
          </a:stretch>
        </p:blipFill>
        <p:spPr>
          <a:xfrm rot="1392097">
            <a:off x="204788" y="5418138"/>
            <a:ext cx="1420812" cy="8985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Picture 10" descr="24hours.jpg"/>
          <p:cNvPicPr>
            <a:picLocks noChangeAspect="1"/>
          </p:cNvPicPr>
          <p:nvPr/>
        </p:nvPicPr>
        <p:blipFill>
          <a:blip r:embed="rId12"/>
          <a:stretch>
            <a:fillRect/>
          </a:stretch>
        </p:blipFill>
        <p:spPr>
          <a:xfrm rot="858174">
            <a:off x="5499628" y="1791153"/>
            <a:ext cx="3306762" cy="1865313"/>
          </a:xfrm>
          <a:prstGeom prst="roundRect">
            <a:avLst>
              <a:gd name="adj" fmla="val 30963"/>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13" name="Group 12"/>
          <p:cNvGrpSpPr/>
          <p:nvPr/>
        </p:nvGrpSpPr>
        <p:grpSpPr>
          <a:xfrm>
            <a:off x="0" y="0"/>
            <a:ext cx="4572000" cy="1219200"/>
            <a:chOff x="0" y="0"/>
            <a:chExt cx="4572000" cy="1219200"/>
          </a:xfrm>
        </p:grpSpPr>
        <p:sp>
          <p:nvSpPr>
            <p:cNvPr id="14" name="Rectangle 13"/>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UIUNCC_AtkLib_Logo_wh_Hor.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6857270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12192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Quick, Easy Responses</a:t>
            </a:r>
          </a:p>
        </p:txBody>
      </p:sp>
      <p:pic>
        <p:nvPicPr>
          <p:cNvPr id="2" name="Picture 1" descr="whiteboard-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810000"/>
            <a:ext cx="1981200" cy="2652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studyrm128.jpg"/>
          <p:cNvPicPr>
            <a:picLocks noChangeAspect="1"/>
          </p:cNvPicPr>
          <p:nvPr/>
        </p:nvPicPr>
        <p:blipFill rotWithShape="1">
          <a:blip r:embed="rId4">
            <a:extLst>
              <a:ext uri="{28A0092B-C50C-407E-A947-70E740481C1C}">
                <a14:useLocalDpi xmlns:a14="http://schemas.microsoft.com/office/drawing/2010/main" val="0"/>
              </a:ext>
            </a:extLst>
          </a:blip>
          <a:srcRect t="4891" b="2482"/>
          <a:stretch/>
        </p:blipFill>
        <p:spPr>
          <a:xfrm>
            <a:off x="228600" y="1981200"/>
            <a:ext cx="2765016"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Screen Shot 2012-10-03 at 11.26.2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161" y="1676400"/>
            <a:ext cx="2950251" cy="1839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24-5.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40961">
            <a:off x="6546820" y="2646398"/>
            <a:ext cx="2179182" cy="21639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7" name="Group 6"/>
          <p:cNvGrpSpPr/>
          <p:nvPr/>
        </p:nvGrpSpPr>
        <p:grpSpPr>
          <a:xfrm>
            <a:off x="0" y="0"/>
            <a:ext cx="4572000" cy="1219200"/>
            <a:chOff x="0" y="0"/>
            <a:chExt cx="4572000" cy="1219200"/>
          </a:xfrm>
        </p:grpSpPr>
        <p:sp>
          <p:nvSpPr>
            <p:cNvPr id="8" name="Rectangle 7"/>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UIUNCC_AtkLib_Logo_wh_H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12481808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12192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Quick, Easy Responses</a:t>
            </a:r>
          </a:p>
        </p:txBody>
      </p:sp>
      <p:pic>
        <p:nvPicPr>
          <p:cNvPr id="4" name="Picture 3" descr="IMG_08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86000"/>
            <a:ext cx="2731911" cy="3657600"/>
          </a:xfrm>
          <a:prstGeom prst="rect">
            <a:avLst/>
          </a:prstGeom>
          <a:ln>
            <a:noFill/>
          </a:ln>
          <a:effectLst>
            <a:outerShdw blurRad="292100" dist="139700" dir="2700000" algn="tl" rotWithShape="0">
              <a:srgbClr val="333333">
                <a:alpha val="65000"/>
              </a:srgbClr>
            </a:outerShdw>
          </a:effectLst>
        </p:spPr>
      </p:pic>
      <p:pic>
        <p:nvPicPr>
          <p:cNvPr id="5" name="Picture 4" descr="IMG_085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707445"/>
            <a:ext cx="2286000" cy="1707445"/>
          </a:xfrm>
          <a:prstGeom prst="rect">
            <a:avLst/>
          </a:prstGeom>
          <a:ln>
            <a:noFill/>
          </a:ln>
          <a:effectLst>
            <a:outerShdw blurRad="292100" dist="139700" dir="2700000" algn="tl" rotWithShape="0">
              <a:srgbClr val="333333">
                <a:alpha val="65000"/>
              </a:srgbClr>
            </a:outerShdw>
          </a:effectLst>
        </p:spPr>
      </p:pic>
      <p:pic>
        <p:nvPicPr>
          <p:cNvPr id="7" name="Picture 6" descr="IMG_085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2307465"/>
            <a:ext cx="3430889" cy="256257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352800" y="5105400"/>
            <a:ext cx="2971800" cy="415498"/>
          </a:xfrm>
          <a:prstGeom prst="rect">
            <a:avLst/>
          </a:prstGeom>
          <a:noFill/>
        </p:spPr>
        <p:txBody>
          <a:bodyPr wrap="square" rtlCol="0">
            <a:spAutoFit/>
          </a:bodyPr>
          <a:lstStyle/>
          <a:p>
            <a:r>
              <a:rPr lang="en-US" dirty="0" smtClean="0"/>
              <a:t>Equipment Upgrades</a:t>
            </a:r>
            <a:endParaRPr lang="en-US" dirty="0"/>
          </a:p>
        </p:txBody>
      </p:sp>
    </p:spTree>
    <p:extLst>
      <p:ext uri="{BB962C8B-B14F-4D97-AF65-F5344CB8AC3E}">
        <p14:creationId xmlns:p14="http://schemas.microsoft.com/office/powerpoint/2010/main" val="26985467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mpactshelving.JPG"/>
          <p:cNvPicPr>
            <a:picLocks noChangeAspect="1"/>
          </p:cNvPicPr>
          <p:nvPr/>
        </p:nvPicPr>
        <p:blipFill rotWithShape="1">
          <a:blip r:embed="rId3"/>
          <a:srcRect l="15782" t="12954" r="19778" b="34328"/>
          <a:stretch/>
        </p:blipFill>
        <p:spPr>
          <a:xfrm>
            <a:off x="1419225" y="4402138"/>
            <a:ext cx="3338513" cy="2039937"/>
          </a:xfrm>
          <a:prstGeom prst="roundRect">
            <a:avLst>
              <a:gd name="adj" fmla="val 8594"/>
            </a:avLst>
          </a:prstGeom>
          <a:solidFill>
            <a:srgbClr val="FFFFFF">
              <a:shade val="85000"/>
            </a:srgbClr>
          </a:solidFill>
          <a:ln>
            <a:noFill/>
          </a:ln>
          <a:effectLst>
            <a:reflection blurRad="12700" stA="25000" endPos="15000" dist="5080" dir="5400000" sy="-100000" algn="bl" rotWithShape="0"/>
          </a:effectLst>
        </p:spPr>
      </p:pic>
      <p:sp>
        <p:nvSpPr>
          <p:cNvPr id="3074" name="Title 1"/>
          <p:cNvSpPr>
            <a:spLocks noGrp="1"/>
          </p:cNvSpPr>
          <p:nvPr>
            <p:ph type="ctrTitle" idx="4294967295"/>
          </p:nvPr>
        </p:nvSpPr>
        <p:spPr>
          <a:xfrm>
            <a:off x="5334000" y="609600"/>
            <a:ext cx="3581400" cy="6858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The Tradition</a:t>
            </a:r>
          </a:p>
        </p:txBody>
      </p:sp>
      <p:pic>
        <p:nvPicPr>
          <p:cNvPr id="5" name="Picture 4" descr="traditional1.JPG"/>
          <p:cNvPicPr>
            <a:picLocks noChangeAspect="1"/>
          </p:cNvPicPr>
          <p:nvPr/>
        </p:nvPicPr>
        <p:blipFill rotWithShape="1">
          <a:blip r:embed="rId4">
            <a:extLst/>
          </a:blip>
          <a:srcRect b="11790"/>
          <a:stretch/>
        </p:blipFill>
        <p:spPr>
          <a:xfrm>
            <a:off x="6019800" y="1629153"/>
            <a:ext cx="2786124" cy="3292110"/>
          </a:xfrm>
          <a:prstGeom prst="roundRect">
            <a:avLst>
              <a:gd name="adj" fmla="val 8594"/>
            </a:avLst>
          </a:prstGeom>
          <a:solidFill>
            <a:srgbClr val="FFFFFF">
              <a:shade val="85000"/>
            </a:srgbClr>
          </a:solidFill>
          <a:ln>
            <a:noFill/>
          </a:ln>
          <a:effectLst>
            <a:reflection blurRad="12700" stA="25000" endPos="15000" dist="5080" dir="5400000" sy="-100000" algn="bl" rotWithShape="0"/>
          </a:effectLst>
        </p:spPr>
      </p:pic>
      <p:pic>
        <p:nvPicPr>
          <p:cNvPr id="3" name="Picture 2" descr="142966186_5b374cb258_z.jpg"/>
          <p:cNvPicPr>
            <a:picLocks noChangeAspect="1"/>
          </p:cNvPicPr>
          <p:nvPr/>
        </p:nvPicPr>
        <p:blipFill rotWithShape="1">
          <a:blip r:embed="rId5">
            <a:extLst/>
          </a:blip>
          <a:srcRect l="20342" r="8385"/>
          <a:stretch/>
        </p:blipFill>
        <p:spPr>
          <a:xfrm>
            <a:off x="325667" y="1629153"/>
            <a:ext cx="2588015" cy="2405601"/>
          </a:xfrm>
          <a:prstGeom prst="roundRect">
            <a:avLst>
              <a:gd name="adj" fmla="val 8594"/>
            </a:avLst>
          </a:prstGeom>
          <a:solidFill>
            <a:srgbClr val="FFFFFF">
              <a:shade val="85000"/>
            </a:srgbClr>
          </a:solidFill>
          <a:ln>
            <a:noFill/>
          </a:ln>
          <a:effectLst>
            <a:reflection blurRad="12700" stA="25000" endPos="15000" dist="5080" dir="5400000" sy="-100000" algn="bl" rotWithShape="0"/>
          </a:effectLst>
        </p:spPr>
      </p:pic>
      <p:pic>
        <p:nvPicPr>
          <p:cNvPr id="4" name="Picture 3" descr="student.jpg"/>
          <p:cNvPicPr>
            <a:picLocks noChangeAspect="1"/>
          </p:cNvPicPr>
          <p:nvPr/>
        </p:nvPicPr>
        <p:blipFill>
          <a:blip r:embed="rId6">
            <a:extLst/>
          </a:blip>
          <a:stretch>
            <a:fillRect/>
          </a:stretch>
        </p:blipFill>
        <p:spPr>
          <a:xfrm>
            <a:off x="3127118" y="1629153"/>
            <a:ext cx="2550351" cy="2414497"/>
          </a:xfrm>
          <a:prstGeom prst="roundRect">
            <a:avLst>
              <a:gd name="adj" fmla="val 8594"/>
            </a:avLst>
          </a:prstGeom>
          <a:solidFill>
            <a:srgbClr val="FFFFFF">
              <a:shade val="85000"/>
            </a:srgbClr>
          </a:solidFill>
          <a:ln>
            <a:noFill/>
          </a:ln>
          <a:effectLst>
            <a:reflection blurRad="12700" stA="25000" endPos="15000" dist="5080" dir="5400000" sy="-100000" algn="bl" rotWithShape="0"/>
          </a:effec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381000"/>
            <a:ext cx="3581400" cy="9144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Redoing the</a:t>
            </a:r>
            <a:b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b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Space</a:t>
            </a:r>
          </a:p>
        </p:txBody>
      </p:sp>
      <p:pic>
        <p:nvPicPr>
          <p:cNvPr id="2" name="Picture 1" descr="IMG_08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886200"/>
            <a:ext cx="1878189" cy="2514600"/>
          </a:xfrm>
          <a:prstGeom prst="rect">
            <a:avLst/>
          </a:prstGeom>
          <a:ln w="12700" cap="sq">
            <a:solidFill>
              <a:srgbClr val="000000"/>
            </a:solidFill>
            <a:miter lim="800000"/>
          </a:ln>
          <a:effectLst>
            <a:outerShdw blurRad="57150" dist="50800" dir="2700000" algn="tl" rotWithShape="0">
              <a:srgbClr val="000000">
                <a:alpha val="40000"/>
              </a:srgbClr>
            </a:outerShdw>
          </a:effectLst>
        </p:spPr>
      </p:pic>
      <p:grpSp>
        <p:nvGrpSpPr>
          <p:cNvPr id="15" name="Group 14"/>
          <p:cNvGrpSpPr/>
          <p:nvPr/>
        </p:nvGrpSpPr>
        <p:grpSpPr>
          <a:xfrm>
            <a:off x="5867400" y="1752600"/>
            <a:ext cx="2423160" cy="1605344"/>
            <a:chOff x="5562600" y="1792514"/>
            <a:chExt cx="2423160" cy="1605344"/>
          </a:xfrm>
        </p:grpSpPr>
        <p:pic>
          <p:nvPicPr>
            <p:cNvPr id="5" name="Picture 4" descr="142966186_5b374cb258_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1792514"/>
              <a:ext cx="2423160" cy="1605344"/>
            </a:xfrm>
            <a:prstGeom prst="rect">
              <a:avLst/>
            </a:prstGeom>
            <a:ln w="12700" cap="sq">
              <a:solidFill>
                <a:srgbClr val="000000"/>
              </a:solidFill>
              <a:prstDash val="solid"/>
              <a:miter lim="800000"/>
            </a:ln>
            <a:effectLst>
              <a:outerShdw blurRad="292100" dist="38100" dir="2700000" algn="tl" rotWithShape="0">
                <a:srgbClr val="000000">
                  <a:alpha val="43000"/>
                </a:srgbClr>
              </a:outerShdw>
            </a:effectLst>
          </p:spPr>
        </p:pic>
        <p:sp>
          <p:nvSpPr>
            <p:cNvPr id="6" name="TextBox 5"/>
            <p:cNvSpPr txBox="1"/>
            <p:nvPr/>
          </p:nvSpPr>
          <p:spPr>
            <a:xfrm>
              <a:off x="5638800" y="3048000"/>
              <a:ext cx="838200" cy="338554"/>
            </a:xfrm>
            <a:prstGeom prst="rect">
              <a:avLst/>
            </a:prstGeom>
            <a:noFill/>
          </p:spPr>
          <p:txBody>
            <a:bodyPr wrap="square" rtlCol="0">
              <a:spAutoFit/>
            </a:bodyPr>
            <a:lstStyle/>
            <a:p>
              <a:r>
                <a:rPr lang="en-US" sz="1600" dirty="0" smtClean="0">
                  <a:solidFill>
                    <a:schemeClr val="bg1"/>
                  </a:solidFill>
                </a:rPr>
                <a:t>Before</a:t>
              </a:r>
              <a:endParaRPr lang="en-US" sz="1600" dirty="0">
                <a:solidFill>
                  <a:schemeClr val="bg1"/>
                </a:solidFill>
              </a:endParaRPr>
            </a:p>
          </p:txBody>
        </p:sp>
      </p:grpSp>
      <p:grpSp>
        <p:nvGrpSpPr>
          <p:cNvPr id="14" name="Group 13"/>
          <p:cNvGrpSpPr/>
          <p:nvPr/>
        </p:nvGrpSpPr>
        <p:grpSpPr>
          <a:xfrm>
            <a:off x="609600" y="1803400"/>
            <a:ext cx="3371850" cy="1854200"/>
            <a:chOff x="609600" y="1803400"/>
            <a:chExt cx="3371850" cy="1854200"/>
          </a:xfrm>
        </p:grpSpPr>
        <p:pic>
          <p:nvPicPr>
            <p:cNvPr id="3" name="Content Placeholder 3" descr="atrium.JPG"/>
            <p:cNvPicPr>
              <a:picLocks noChangeAspect="1"/>
            </p:cNvPicPr>
            <p:nvPr/>
          </p:nvPicPr>
          <p:blipFill>
            <a:blip r:embed="rId5"/>
            <a:srcRect t="13184" b="13184"/>
            <a:stretch>
              <a:fillRect/>
            </a:stretch>
          </p:blipFill>
          <p:spPr>
            <a:xfrm>
              <a:off x="609600" y="1803400"/>
              <a:ext cx="3371850" cy="1854200"/>
            </a:xfrm>
            <a:prstGeom prst="rect">
              <a:avLst/>
            </a:prstGeom>
            <a:ln>
              <a:solidFill>
                <a:schemeClr val="tx1"/>
              </a:solidFill>
            </a:ln>
            <a:effectLst>
              <a:outerShdw blurRad="292100" dist="139700" dir="2700000" algn="tl" rotWithShape="0">
                <a:srgbClr val="333333">
                  <a:alpha val="65000"/>
                </a:srgbClr>
              </a:outerShdw>
            </a:effectLst>
          </p:spPr>
        </p:pic>
        <p:sp>
          <p:nvSpPr>
            <p:cNvPr id="11" name="TextBox 10"/>
            <p:cNvSpPr txBox="1"/>
            <p:nvPr/>
          </p:nvSpPr>
          <p:spPr>
            <a:xfrm>
              <a:off x="1905000" y="3319046"/>
              <a:ext cx="838200" cy="338554"/>
            </a:xfrm>
            <a:prstGeom prst="rect">
              <a:avLst/>
            </a:prstGeom>
            <a:noFill/>
          </p:spPr>
          <p:txBody>
            <a:bodyPr wrap="square" rtlCol="0">
              <a:spAutoFit/>
            </a:bodyPr>
            <a:lstStyle/>
            <a:p>
              <a:r>
                <a:rPr lang="en-US" sz="1600" dirty="0" smtClean="0">
                  <a:solidFill>
                    <a:schemeClr val="bg1"/>
                  </a:solidFill>
                </a:rPr>
                <a:t>Before</a:t>
              </a:r>
              <a:endParaRPr lang="en-US" sz="1600" dirty="0">
                <a:solidFill>
                  <a:schemeClr val="bg1"/>
                </a:solidFill>
              </a:endParaRPr>
            </a:p>
          </p:txBody>
        </p:sp>
      </p:grpSp>
      <p:sp>
        <p:nvSpPr>
          <p:cNvPr id="7" name="TextBox 6"/>
          <p:cNvSpPr txBox="1"/>
          <p:nvPr/>
        </p:nvSpPr>
        <p:spPr>
          <a:xfrm>
            <a:off x="2527703" y="6062246"/>
            <a:ext cx="722086" cy="338554"/>
          </a:xfrm>
          <a:prstGeom prst="rect">
            <a:avLst/>
          </a:prstGeom>
          <a:noFill/>
        </p:spPr>
        <p:txBody>
          <a:bodyPr wrap="square" rtlCol="0">
            <a:spAutoFit/>
          </a:bodyPr>
          <a:lstStyle/>
          <a:p>
            <a:r>
              <a:rPr lang="en-US" sz="1600" dirty="0" smtClean="0">
                <a:solidFill>
                  <a:srgbClr val="FFFFFF"/>
                </a:solidFill>
              </a:rPr>
              <a:t>After</a:t>
            </a:r>
            <a:endParaRPr lang="en-US" sz="1600" dirty="0">
              <a:solidFill>
                <a:srgbClr val="FFFFFF"/>
              </a:solidFill>
            </a:endParaRPr>
          </a:p>
        </p:txBody>
      </p:sp>
      <p:grpSp>
        <p:nvGrpSpPr>
          <p:cNvPr id="12" name="Group 11"/>
          <p:cNvGrpSpPr/>
          <p:nvPr/>
        </p:nvGrpSpPr>
        <p:grpSpPr>
          <a:xfrm>
            <a:off x="4572000" y="3471149"/>
            <a:ext cx="2848429" cy="1862851"/>
            <a:chOff x="4572000" y="3733800"/>
            <a:chExt cx="2848429" cy="1862851"/>
          </a:xfrm>
        </p:grpSpPr>
        <p:pic>
          <p:nvPicPr>
            <p:cNvPr id="8" name="Picture 7" descr="IMG_084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733800"/>
              <a:ext cx="2848429" cy="1862851"/>
            </a:xfrm>
            <a:prstGeom prst="rect">
              <a:avLst/>
            </a:prstGeom>
            <a:solidFill>
              <a:srgbClr val="000000">
                <a:shade val="95000"/>
              </a:srgbClr>
            </a:solidFill>
            <a:ln w="12700" cap="sq">
              <a:solidFill>
                <a:srgbClr val="000000"/>
              </a:solidFill>
              <a:miter lim="800000"/>
            </a:ln>
            <a:effectLst>
              <a:outerShdw blurRad="254000" dist="190500" dir="2700000" sy="90000" algn="bl" rotWithShape="0">
                <a:srgbClr val="000000">
                  <a:alpha val="40000"/>
                </a:srgbClr>
              </a:outerShdw>
            </a:effectLst>
          </p:spPr>
        </p:pic>
        <p:sp>
          <p:nvSpPr>
            <p:cNvPr id="13" name="TextBox 12"/>
            <p:cNvSpPr txBox="1"/>
            <p:nvPr/>
          </p:nvSpPr>
          <p:spPr>
            <a:xfrm>
              <a:off x="6553200" y="5164723"/>
              <a:ext cx="722086" cy="338554"/>
            </a:xfrm>
            <a:prstGeom prst="rect">
              <a:avLst/>
            </a:prstGeom>
            <a:noFill/>
          </p:spPr>
          <p:txBody>
            <a:bodyPr wrap="square" rtlCol="0">
              <a:spAutoFit/>
            </a:bodyPr>
            <a:lstStyle/>
            <a:p>
              <a:r>
                <a:rPr lang="en-US" sz="1600" dirty="0" smtClean="0">
                  <a:solidFill>
                    <a:srgbClr val="FFFFFF"/>
                  </a:solidFill>
                </a:rPr>
                <a:t>After</a:t>
              </a:r>
              <a:endParaRPr lang="en-US" sz="1600" dirty="0">
                <a:solidFill>
                  <a:srgbClr val="FFFFFF"/>
                </a:solidFill>
              </a:endParaRPr>
            </a:p>
          </p:txBody>
        </p:sp>
      </p:grpSp>
      <p:grpSp>
        <p:nvGrpSpPr>
          <p:cNvPr id="16" name="Group 15"/>
          <p:cNvGrpSpPr/>
          <p:nvPr/>
        </p:nvGrpSpPr>
        <p:grpSpPr>
          <a:xfrm>
            <a:off x="0" y="0"/>
            <a:ext cx="4572000" cy="1219200"/>
            <a:chOff x="0" y="0"/>
            <a:chExt cx="4572000" cy="1219200"/>
          </a:xfrm>
        </p:grpSpPr>
        <p:sp>
          <p:nvSpPr>
            <p:cNvPr id="17" name="Rectangle 16"/>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UIUNCC_AtkLib_Logo_wh_Hor.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5334000" y="609600"/>
            <a:ext cx="3581400" cy="1219200"/>
          </a:xfrm>
          <a:prstGeom prst="rect">
            <a:avLst/>
          </a:prstGeom>
        </p:spPr>
        <p:txBody>
          <a:bodyPr/>
          <a:lstStyle/>
          <a:p>
            <a:pPr defTabSz="511230">
              <a:defRPr/>
            </a:pPr>
            <a:r>
              <a:rPr lang="en-US" sz="2800" b="1" dirty="0" smtClean="0">
                <a:solidFill>
                  <a:srgbClr val="008000"/>
                </a:solidFill>
                <a:effectLst>
                  <a:outerShdw blurRad="50800" dist="38100" dir="2700000" algn="tl" rotWithShape="0">
                    <a:prstClr val="black">
                      <a:alpha val="40000"/>
                    </a:prstClr>
                  </a:outerShdw>
                </a:effectLst>
                <a:latin typeface="Arial" charset="0"/>
                <a:ea typeface="ＭＳ Ｐゴシック" pitchFamily="-110" charset="-128"/>
                <a:cs typeface="Arial" charset="0"/>
              </a:rPr>
              <a:t>Not so Quick &amp; Easy Responses</a:t>
            </a:r>
          </a:p>
        </p:txBody>
      </p:sp>
      <p:pic>
        <p:nvPicPr>
          <p:cNvPr id="4" name="Picture 3" descr="Screen Shot 2012-10-03 at 12.29.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74900">
            <a:off x="756510" y="3053904"/>
            <a:ext cx="3969761" cy="25861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north_entran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5420">
            <a:off x="4639886" y="2150781"/>
            <a:ext cx="3933380" cy="30921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 name="Group 5"/>
          <p:cNvGrpSpPr/>
          <p:nvPr/>
        </p:nvGrpSpPr>
        <p:grpSpPr>
          <a:xfrm>
            <a:off x="0" y="0"/>
            <a:ext cx="4572000" cy="1219200"/>
            <a:chOff x="0" y="0"/>
            <a:chExt cx="4572000" cy="1219200"/>
          </a:xfrm>
        </p:grpSpPr>
        <p:sp>
          <p:nvSpPr>
            <p:cNvPr id="7" name="Rectangle 6"/>
            <p:cNvSpPr/>
            <p:nvPr/>
          </p:nvSpPr>
          <p:spPr>
            <a:xfrm>
              <a:off x="0" y="0"/>
              <a:ext cx="3352800" cy="1219200"/>
            </a:xfrm>
            <a:prstGeom prst="rect">
              <a:avLst/>
            </a:prstGeom>
            <a:solidFill>
              <a:srgbClr val="0C602E"/>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UIUNCC_AtkLib_Logo_wh_H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0"/>
              <a:ext cx="4419600" cy="1104900"/>
            </a:xfrm>
            <a:prstGeom prst="rect">
              <a:avLst/>
            </a:prstGeom>
          </p:spPr>
        </p:pic>
      </p:grpSp>
    </p:spTree>
    <p:extLst>
      <p:ext uri="{BB962C8B-B14F-4D97-AF65-F5344CB8AC3E}">
        <p14:creationId xmlns:p14="http://schemas.microsoft.com/office/powerpoint/2010/main" val="12481808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dMedia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EdMedia2.potx</Template>
  <TotalTime>2747</TotalTime>
  <Words>3090</Words>
  <Application>Microsoft Macintosh PowerPoint</Application>
  <PresentationFormat>On-screen Show (4:3)</PresentationFormat>
  <Paragraphs>180</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EdMedia2</vt:lpstr>
      <vt:lpstr>TECHNOLOGY MEETS ANTHROPOLOGY</vt:lpstr>
      <vt:lpstr>The 21st Century Learner</vt:lpstr>
      <vt:lpstr>PowerPoint Presentation</vt:lpstr>
      <vt:lpstr>Ethnographic Studies</vt:lpstr>
      <vt:lpstr>Quick, Easy Responses</vt:lpstr>
      <vt:lpstr>Quick, Easy Responses</vt:lpstr>
      <vt:lpstr>The Tradition</vt:lpstr>
      <vt:lpstr>Redoing the Space</vt:lpstr>
      <vt:lpstr>Not so Quick &amp; Easy Responses</vt:lpstr>
      <vt:lpstr>New Access</vt:lpstr>
      <vt:lpstr>Reconfiguring Computer Space</vt:lpstr>
      <vt:lpstr>Collaborative Rooms</vt:lpstr>
      <vt:lpstr>Collaborative Rooms</vt:lpstr>
      <vt:lpstr>Collaborative Rooms</vt:lpstr>
      <vt:lpstr>PowerPoint Presentation</vt:lpstr>
      <vt:lpstr>PowerPoint Presentation</vt:lpstr>
      <vt:lpstr>Collaborative Tables</vt:lpstr>
      <vt:lpstr>Student  Response</vt:lpstr>
      <vt:lpstr>Proof is in the  Data</vt:lpstr>
      <vt:lpstr>PowerPoint Presentation</vt:lpstr>
      <vt:lpstr>The Future is NOW</vt:lpstr>
      <vt:lpstr>The Future is NOW</vt:lpstr>
      <vt:lpstr>The Transition</vt:lpstr>
      <vt:lpstr>Concept to Reality</vt:lpstr>
      <vt:lpstr>The New Space</vt:lpstr>
      <vt:lpstr>The Emerging Future</vt:lpstr>
      <vt:lpstr>PowerPoint Presentation</vt:lpstr>
      <vt:lpstr>PowerPoint Presentation</vt:lpstr>
      <vt:lpstr>PowerPoint Presentation</vt:lpstr>
      <vt:lpstr>What We Learned</vt:lpstr>
      <vt:lpstr>What We Learned</vt:lpstr>
      <vt:lpstr>What We Learned</vt:lpstr>
      <vt:lpstr>What We Learned</vt:lpstr>
      <vt:lpstr>What We Learned</vt:lpstr>
      <vt:lpstr>PowerPoint Presentation</vt:lpstr>
    </vt:vector>
  </TitlesOfParts>
  <Company>UNC Charlotte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Week’s Workshops</dc:title>
  <dc:creator>Debbie Mowry</dc:creator>
  <cp:lastModifiedBy>Judy Walker</cp:lastModifiedBy>
  <cp:revision>205</cp:revision>
  <cp:lastPrinted>2013-02-11T15:39:58Z</cp:lastPrinted>
  <dcterms:created xsi:type="dcterms:W3CDTF">2009-02-02T12:23:22Z</dcterms:created>
  <dcterms:modified xsi:type="dcterms:W3CDTF">2013-02-11T15:56:13Z</dcterms:modified>
</cp:coreProperties>
</file>