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6" d="100"/>
          <a:sy n="46" d="100"/>
        </p:scale>
        <p:origin x="-20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154991999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5" name="Shape 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Session abstract:</a:t>
            </a:r>
          </a:p>
          <a:p>
            <a:pPr>
              <a:buNone/>
            </a:pPr>
            <a:r>
              <a:rPr lang="en"/>
              <a:t>Participation in mentoring activities can be a key success factor in your career development. But how do you start? How do you find the right mentor or set of mentors for your situation? What should the focus of your conversations be? This session will help you with these questions and help you understand what to focus on in mentee/mentor conversations. This session will cover important mentoring resources, benefits, styles, and functions and setting expectations. Whether you want to find a mentor or a coach, or to be one, join this lively session—make a difference in your career planning and development.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Mentoring functions checklist - 10 mins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buNone/>
            </a:pPr>
            <a:r>
              <a:rPr lang="en"/>
              <a:t>Mentoring style checklist - 10 mins</a:t>
            </a:r>
          </a:p>
          <a:p>
            <a:endParaRPr lang="e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5 mins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When seeking a mentor, look for:</a:t>
            </a:r>
          </a:p>
          <a:p>
            <a:endParaRPr lang="en"/>
          </a:p>
          <a:p>
            <a:pPr lvl="0" rtl="0">
              <a:buNone/>
            </a:pPr>
            <a:r>
              <a:rPr lang="en" b="1">
                <a:solidFill>
                  <a:srgbClr val="252525"/>
                </a:solidFill>
              </a:rPr>
              <a:t>1. Clear Expectations.</a:t>
            </a:r>
            <a:r>
              <a:rPr lang="en">
                <a:solidFill>
                  <a:srgbClr val="252525"/>
                </a:solidFill>
              </a:rPr>
              <a:t> The initial meeting should include a discussion of goals and responsibilities, including things such as time commitments, accountability and intellectual property.</a:t>
            </a:r>
          </a:p>
          <a:p>
            <a:endParaRPr lang="en">
              <a:solidFill>
                <a:srgbClr val="252525"/>
              </a:solidFill>
            </a:endParaRPr>
          </a:p>
          <a:p>
            <a:pPr lvl="0" rtl="0">
              <a:buNone/>
            </a:pPr>
            <a:r>
              <a:rPr lang="en" b="1">
                <a:solidFill>
                  <a:srgbClr val="252525"/>
                </a:solidFill>
              </a:rPr>
              <a:t>2. Mutual Respect.</a:t>
            </a:r>
            <a:r>
              <a:rPr lang="en">
                <a:solidFill>
                  <a:srgbClr val="252525"/>
                </a:solidFill>
              </a:rPr>
              <a:t> Mentors and mentees need to respect each other's time, effort and qualifications. If the mentee doesn't respect the mentor's time or advice, the mentor may disengage. Good mentors were said to be honest, trustworthy and active listeners.</a:t>
            </a:r>
          </a:p>
          <a:p>
            <a:endParaRPr lang="en">
              <a:solidFill>
                <a:srgbClr val="252525"/>
              </a:solidFill>
            </a:endParaRPr>
          </a:p>
          <a:p>
            <a:pPr lvl="0" rtl="0">
              <a:buNone/>
            </a:pPr>
            <a:r>
              <a:rPr lang="en" b="1">
                <a:solidFill>
                  <a:srgbClr val="252525"/>
                </a:solidFill>
              </a:rPr>
              <a:t>3. Reciprocity</a:t>
            </a:r>
            <a:r>
              <a:rPr lang="en">
                <a:solidFill>
                  <a:srgbClr val="252525"/>
                </a:solidFill>
              </a:rPr>
              <a:t>. Bi-directional and include strategies that make the relationship mutually rewarding. </a:t>
            </a:r>
          </a:p>
          <a:p>
            <a:endParaRPr lang="en">
              <a:solidFill>
                <a:srgbClr val="252525"/>
              </a:solidFill>
            </a:endParaRPr>
          </a:p>
          <a:p>
            <a:pPr lvl="0" rtl="0">
              <a:buNone/>
            </a:pPr>
            <a:r>
              <a:rPr lang="en" b="1">
                <a:solidFill>
                  <a:srgbClr val="252525"/>
                </a:solidFill>
              </a:rPr>
              <a:t>4. Shared Values.</a:t>
            </a:r>
            <a:r>
              <a:rPr lang="en">
                <a:solidFill>
                  <a:srgbClr val="252525"/>
                </a:solidFill>
              </a:rPr>
              <a:t> Mentors and mentees should share interests and values, which will establish a common ground.</a:t>
            </a:r>
          </a:p>
          <a:p>
            <a:endParaRPr lang="en">
              <a:solidFill>
                <a:srgbClr val="252525"/>
              </a:solidFill>
            </a:endParaRPr>
          </a:p>
          <a:p>
            <a:endParaRPr lang="en">
              <a:solidFill>
                <a:srgbClr val="252525"/>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Shape 5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1" name="Shape 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2 mins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t>5 mins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a:t>Self-assessment worksheet (10 minutes)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8" name="Shape 8"/>
          <p:cNvSpPr/>
          <p:nvPr/>
        </p:nvSpPr>
        <p:spPr>
          <a:xfrm>
            <a:off x="0" y="0"/>
            <a:ext cx="9144000" cy="6901800"/>
          </a:xfrm>
          <a:prstGeom prst="rect">
            <a:avLst/>
          </a:prstGeom>
          <a:gradFill>
            <a:gsLst>
              <a:gs pos="0">
                <a:srgbClr val="003171"/>
              </a:gs>
              <a:gs pos="100000">
                <a:srgbClr val="549FFF"/>
              </a:gs>
            </a:gsLst>
            <a:lin ang="7920000" scaled="0"/>
          </a:gradFill>
          <a:ln>
            <a:noFill/>
          </a:ln>
        </p:spPr>
        <p:txBody>
          <a:bodyPr lIns="91425" tIns="45700" rIns="91425" bIns="45700" anchor="ctr" anchorCtr="0">
            <a:noAutofit/>
          </a:bodyPr>
          <a:lstStyle/>
          <a:p>
            <a:endParaRPr/>
          </a:p>
        </p:txBody>
      </p:sp>
      <p:sp>
        <p:nvSpPr>
          <p:cNvPr id="9" name="Shape 9"/>
          <p:cNvSpPr/>
          <p:nvPr/>
        </p:nvSpPr>
        <p:spPr>
          <a:xfrm flipH="1">
            <a:off x="-3832" y="16052"/>
            <a:ext cx="10925833" cy="6881034"/>
          </a:xfrm>
          <a:custGeom>
            <a:avLst/>
            <a:gdLst/>
            <a:ahLst/>
            <a:cxnLst/>
            <a:rect l="0" t="0" r="0" b="0"/>
            <a:pathLst>
              <a:path w="24279631" h="6863875" extrusionOk="0">
                <a:moveTo>
                  <a:pt x="9291599" y="0"/>
                </a:moveTo>
                <a:lnTo>
                  <a:pt x="24279631" y="5875"/>
                </a:lnTo>
                <a:lnTo>
                  <a:pt x="24250422" y="6863875"/>
                </a:lnTo>
                <a:lnTo>
                  <a:pt x="8740466" y="6858000"/>
                </a:lnTo>
                <a:cubicBezTo>
                  <a:pt x="0" y="3062308"/>
                  <a:pt x="7449035" y="312298"/>
                  <a:pt x="9291599" y="0"/>
                </a:cubicBezTo>
                <a:close/>
              </a:path>
            </a:pathLst>
          </a:custGeom>
          <a:gradFill>
            <a:gsLst>
              <a:gs pos="0">
                <a:srgbClr val="549FFF">
                  <a:alpha val="40784"/>
                </a:srgbClr>
              </a:gs>
              <a:gs pos="41000">
                <a:srgbClr val="003171">
                  <a:alpha val="94901"/>
                </a:srgbClr>
              </a:gs>
              <a:gs pos="100000">
                <a:srgbClr val="003171">
                  <a:alpha val="94901"/>
                </a:srgbClr>
              </a:gs>
            </a:gsLst>
            <a:path path="circle">
              <a:fillToRect t="100000" r="100000"/>
            </a:path>
            <a:tileRect l="-100000" b="-100000"/>
          </a:gradFill>
          <a:ln>
            <a:noFill/>
          </a:ln>
        </p:spPr>
        <p:txBody>
          <a:bodyPr lIns="91425" tIns="45700" rIns="91425" bIns="45700" anchor="ctr" anchorCtr="0">
            <a:noAutofit/>
          </a:bodyPr>
          <a:lstStyle/>
          <a:p>
            <a:endParaRPr/>
          </a:p>
        </p:txBody>
      </p:sp>
      <p:sp>
        <p:nvSpPr>
          <p:cNvPr id="10" name="Shape 10"/>
          <p:cNvSpPr/>
          <p:nvPr/>
        </p:nvSpPr>
        <p:spPr>
          <a:xfrm flipH="1">
            <a:off x="14659" y="881"/>
            <a:ext cx="10500940" cy="6881034"/>
          </a:xfrm>
          <a:custGeom>
            <a:avLst/>
            <a:gdLst/>
            <a:ahLst/>
            <a:cxnLst/>
            <a:rect l="0" t="0" r="0" b="0"/>
            <a:pathLst>
              <a:path w="24279631" h="6863875" extrusionOk="0">
                <a:moveTo>
                  <a:pt x="9291599" y="0"/>
                </a:moveTo>
                <a:lnTo>
                  <a:pt x="24279631" y="5875"/>
                </a:lnTo>
                <a:lnTo>
                  <a:pt x="24250422" y="6863875"/>
                </a:lnTo>
                <a:lnTo>
                  <a:pt x="8740466" y="6858000"/>
                </a:lnTo>
                <a:cubicBezTo>
                  <a:pt x="0" y="3062308"/>
                  <a:pt x="7449035" y="312298"/>
                  <a:pt x="9291599" y="0"/>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000" r="100000"/>
            </a:path>
            <a:tileRect l="-100000" b="-100000"/>
          </a:gradFill>
          <a:ln>
            <a:noFill/>
          </a:ln>
        </p:spPr>
        <p:txBody>
          <a:bodyPr lIns="91425" tIns="45700" rIns="91425" bIns="45700" anchor="b" anchorCtr="0">
            <a:noAutofit/>
          </a:bodyPr>
          <a:lstStyle/>
          <a:p>
            <a:endParaRPr/>
          </a:p>
        </p:txBody>
      </p:sp>
      <p:sp>
        <p:nvSpPr>
          <p:cNvPr id="11" name="Shape 11"/>
          <p:cNvSpPr/>
          <p:nvPr/>
        </p:nvSpPr>
        <p:spPr>
          <a:xfrm>
            <a:off x="-846666" y="-881"/>
            <a:ext cx="2167466" cy="6906895"/>
          </a:xfrm>
          <a:custGeom>
            <a:avLst/>
            <a:gdLst/>
            <a:ahLst/>
            <a:cxnLst/>
            <a:rect l="0" t="0" r="0" b="0"/>
            <a:pathLst>
              <a:path w="2167467" h="6180667" extrusionOk="0">
                <a:moveTo>
                  <a:pt x="939800" y="0"/>
                </a:moveTo>
                <a:lnTo>
                  <a:pt x="1905000" y="5881"/>
                </a:lnTo>
                <a:cubicBezTo>
                  <a:pt x="2167467" y="1035992"/>
                  <a:pt x="0" y="1848556"/>
                  <a:pt x="1896533" y="6180667"/>
                </a:cubicBezTo>
                <a:lnTo>
                  <a:pt x="939800" y="6180667"/>
                </a:lnTo>
                <a:lnTo>
                  <a:pt x="939800" y="0"/>
                </a:lnTo>
                <a:close/>
              </a:path>
            </a:pathLst>
          </a:custGeom>
          <a:gradFill>
            <a:gsLst>
              <a:gs pos="0">
                <a:srgbClr val="003171">
                  <a:alpha val="20784"/>
                </a:srgbClr>
              </a:gs>
              <a:gs pos="100000">
                <a:srgbClr val="65A8FF">
                  <a:alpha val="20784"/>
                </a:srgbClr>
              </a:gs>
            </a:gsLst>
            <a:lin ang="0" scaled="0"/>
          </a:gradFill>
          <a:ln>
            <a:noFill/>
          </a:ln>
        </p:spPr>
        <p:txBody>
          <a:bodyPr lIns="91425" tIns="45700" rIns="91425" bIns="45700" anchor="ctr" anchorCtr="0">
            <a:noAutofit/>
          </a:bodyPr>
          <a:lstStyle/>
          <a:p>
            <a:endParaRPr/>
          </a:p>
        </p:txBody>
      </p:sp>
      <p:sp>
        <p:nvSpPr>
          <p:cNvPr id="12" name="Shape 12"/>
          <p:cNvSpPr/>
          <p:nvPr/>
        </p:nvSpPr>
        <p:spPr>
          <a:xfrm rot="10800000" flipH="1">
            <a:off x="-524933" y="-4974"/>
            <a:ext cx="1403434" cy="6906895"/>
          </a:xfrm>
          <a:custGeom>
            <a:avLst/>
            <a:gdLst/>
            <a:ahLst/>
            <a:cxnLst/>
            <a:rect l="0" t="0" r="0" b="0"/>
            <a:pathLst>
              <a:path w="2167467" h="6180667" extrusionOk="0">
                <a:moveTo>
                  <a:pt x="939800" y="0"/>
                </a:moveTo>
                <a:lnTo>
                  <a:pt x="1905000" y="5881"/>
                </a:lnTo>
                <a:cubicBezTo>
                  <a:pt x="2167467" y="1035992"/>
                  <a:pt x="0" y="1848556"/>
                  <a:pt x="1896533" y="6180667"/>
                </a:cubicBezTo>
                <a:lnTo>
                  <a:pt x="939800" y="6180667"/>
                </a:lnTo>
                <a:lnTo>
                  <a:pt x="939800" y="0"/>
                </a:lnTo>
                <a:close/>
              </a:path>
            </a:pathLst>
          </a:custGeom>
          <a:gradFill>
            <a:gsLst>
              <a:gs pos="0">
                <a:srgbClr val="003171">
                  <a:alpha val="20784"/>
                </a:srgbClr>
              </a:gs>
              <a:gs pos="100000">
                <a:srgbClr val="65A8FF">
                  <a:alpha val="20784"/>
                </a:srgbClr>
              </a:gs>
            </a:gsLst>
            <a:lin ang="0" scaled="0"/>
          </a:gradFill>
          <a:ln>
            <a:noFill/>
          </a:ln>
        </p:spPr>
        <p:txBody>
          <a:bodyPr lIns="91425" tIns="45700" rIns="91425" bIns="45700" anchor="ctr" anchorCtr="0">
            <a:noAutofit/>
          </a:bodyPr>
          <a:lstStyle/>
          <a:p>
            <a:endParaRPr/>
          </a:p>
        </p:txBody>
      </p:sp>
      <p:sp>
        <p:nvSpPr>
          <p:cNvPr id="13" name="Shape 13"/>
          <p:cNvSpPr txBox="1">
            <a:spLocks noGrp="1"/>
          </p:cNvSpPr>
          <p:nvPr>
            <p:ph type="ctrTitle"/>
          </p:nvPr>
        </p:nvSpPr>
        <p:spPr>
          <a:xfrm>
            <a:off x="1082040" y="1656080"/>
            <a:ext cx="7050900" cy="1470000"/>
          </a:xfrm>
          <a:prstGeom prst="rect">
            <a:avLst/>
          </a:prstGeom>
          <a:noFill/>
          <a:ln>
            <a:noFill/>
          </a:ln>
        </p:spPr>
        <p:txBody>
          <a:bodyPr lIns="91425" tIns="91425" rIns="91425" bIns="91425" anchor="b" anchorCtr="0"/>
          <a:lstStyle>
            <a:lvl1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1pPr>
            <a:lvl2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2pPr>
            <a:lvl3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3pPr>
            <a:lvl4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4pPr>
            <a:lvl5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5pPr>
            <a:lvl6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6pPr>
            <a:lvl7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7pPr>
            <a:lvl8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8pPr>
            <a:lvl9pPr marL="0" indent="304800" algn="r" rtl="0">
              <a:spcBef>
                <a:spcPts val="0"/>
              </a:spcBef>
              <a:buClr>
                <a:schemeClr val="lt1"/>
              </a:buClr>
              <a:buSzPct val="100000"/>
              <a:buFont typeface="Trebuchet MS"/>
              <a:buNone/>
              <a:defRPr sz="4800" b="1" i="0" u="none" strike="noStrike" cap="none" baseline="0">
                <a:solidFill>
                  <a:schemeClr val="lt1"/>
                </a:solidFill>
                <a:latin typeface="Trebuchet MS"/>
                <a:ea typeface="Trebuchet MS"/>
                <a:cs typeface="Trebuchet MS"/>
                <a:sym typeface="Trebuchet MS"/>
              </a:defRPr>
            </a:lvl9pPr>
          </a:lstStyle>
          <a:p>
            <a:endParaRPr/>
          </a:p>
        </p:txBody>
      </p:sp>
      <p:sp>
        <p:nvSpPr>
          <p:cNvPr id="14" name="Shape 14"/>
          <p:cNvSpPr txBox="1">
            <a:spLocks noGrp="1"/>
          </p:cNvSpPr>
          <p:nvPr>
            <p:ph type="subTitle" idx="1"/>
          </p:nvPr>
        </p:nvSpPr>
        <p:spPr>
          <a:xfrm>
            <a:off x="1082040" y="3230880"/>
            <a:ext cx="7035899" cy="925499"/>
          </a:xfrm>
          <a:prstGeom prst="rect">
            <a:avLst/>
          </a:prstGeom>
          <a:noFill/>
          <a:ln>
            <a:noFill/>
          </a:ln>
        </p:spPr>
        <p:txBody>
          <a:bodyPr lIns="91425" tIns="91425" rIns="91425" bIns="91425" anchor="t" anchorCtr="0"/>
          <a:lstStyle>
            <a:lvl1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1pPr>
            <a:lvl2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2pPr>
            <a:lvl3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3pPr>
            <a:lvl4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4pPr>
            <a:lvl5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5pPr>
            <a:lvl6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6pPr>
            <a:lvl7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7pPr>
            <a:lvl8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8pPr>
            <a:lvl9pPr marL="0" indent="152400" algn="r" rtl="0">
              <a:spcBef>
                <a:spcPts val="0"/>
              </a:spcBef>
              <a:buClr>
                <a:schemeClr val="lt1"/>
              </a:buClr>
              <a:buSzPct val="100000"/>
              <a:buFont typeface="Trebuchet MS"/>
              <a:buNone/>
              <a:defRPr sz="2400" b="0" i="0" u="none" strike="noStrike" cap="none" baseline="0">
                <a:solidFill>
                  <a:schemeClr val="lt1"/>
                </a:solidFill>
                <a:latin typeface="Trebuchet MS"/>
                <a:ea typeface="Trebuchet MS"/>
                <a:cs typeface="Trebuchet MS"/>
                <a:sym typeface="Trebuchet MS"/>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5"/>
        <p:cNvGrpSpPr/>
        <p:nvPr/>
      </p:nvGrpSpPr>
      <p:grpSpPr>
        <a:xfrm>
          <a:off x="0" y="0"/>
          <a:ext cx="0" cy="0"/>
          <a:chOff x="0" y="0"/>
          <a:chExt cx="0" cy="0"/>
        </a:xfrm>
      </p:grpSpPr>
      <p:sp>
        <p:nvSpPr>
          <p:cNvPr id="16" name="Shape 16"/>
          <p:cNvSpPr/>
          <p:nvPr/>
        </p:nvSpPr>
        <p:spPr>
          <a:xfrm rot="10800000" flipH="1">
            <a:off x="-348182" y="-4700"/>
            <a:ext cx="1723519" cy="6862700"/>
          </a:xfrm>
          <a:custGeom>
            <a:avLst/>
            <a:gdLst/>
            <a:ahLst/>
            <a:cxnLst/>
            <a:rect l="0" t="0" r="0" b="0"/>
            <a:pathLst>
              <a:path w="4476675" h="6879900" extrusionOk="0">
                <a:moveTo>
                  <a:pt x="4476676" y="16025"/>
                </a:moveTo>
                <a:lnTo>
                  <a:pt x="879695" y="0"/>
                </a:lnTo>
                <a:cubicBezTo>
                  <a:pt x="886211" y="2293300"/>
                  <a:pt x="892726" y="4586600"/>
                  <a:pt x="899242" y="6879900"/>
                </a:cubicBezTo>
                <a:lnTo>
                  <a:pt x="3909760" y="6861462"/>
                </a:lnTo>
                <a:cubicBezTo>
                  <a:pt x="0" y="3547544"/>
                  <a:pt x="1695771" y="1824359"/>
                  <a:pt x="447667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000" r="100000"/>
            </a:path>
            <a:tileRect l="-100000" b="-100000"/>
          </a:gradFill>
          <a:ln>
            <a:noFill/>
          </a:ln>
        </p:spPr>
        <p:txBody>
          <a:bodyPr lIns="91425" tIns="45700" rIns="91425" bIns="45700" anchor="ctr" anchorCtr="0">
            <a:noAutofit/>
          </a:bodyPr>
          <a:lstStyle/>
          <a:p>
            <a:endParaRPr/>
          </a:p>
        </p:txBody>
      </p:sp>
      <p:sp>
        <p:nvSpPr>
          <p:cNvPr id="17" name="Shape 17"/>
          <p:cNvSpPr txBox="1">
            <a:spLocks noGrp="1"/>
          </p:cNvSpPr>
          <p:nvPr>
            <p:ph type="body" idx="1"/>
          </p:nvPr>
        </p:nvSpPr>
        <p:spPr>
          <a:xfrm>
            <a:off x="457200" y="1658990"/>
            <a:ext cx="8229600" cy="4840199"/>
          </a:xfrm>
          <a:prstGeom prst="rect">
            <a:avLst/>
          </a:prstGeom>
          <a:noFill/>
          <a:ln>
            <a:noFill/>
          </a:ln>
        </p:spPr>
        <p:txBody>
          <a:bodyPr lIns="91425" tIns="91425" rIns="91425" bIns="91425" anchor="t" anchorCtr="0"/>
          <a:lstStyle>
            <a:lvl1pPr marL="342900" indent="-342900" algn="l" rtl="0">
              <a:spcBef>
                <a:spcPts val="0"/>
              </a:spcBef>
              <a:buClr>
                <a:schemeClr val="dk2"/>
              </a:buClr>
              <a:buSzPct val="166666"/>
              <a:buFont typeface="Arial"/>
              <a:buChar char="•"/>
              <a:defRPr sz="3200">
                <a:solidFill>
                  <a:schemeClr val="dk2"/>
                </a:solidFill>
                <a:latin typeface="Trebuchet MS"/>
                <a:ea typeface="Trebuchet MS"/>
                <a:cs typeface="Trebuchet MS"/>
                <a:sym typeface="Trebuchet MS"/>
              </a:defRPr>
            </a:lvl1pPr>
            <a:lvl2pPr marL="742950" indent="-285750" algn="l" rtl="0">
              <a:spcBef>
                <a:spcPts val="560"/>
              </a:spcBef>
              <a:buClr>
                <a:schemeClr val="dk2"/>
              </a:buClr>
              <a:buSzPct val="100000"/>
              <a:buFont typeface="Courier New"/>
              <a:buChar char="o"/>
              <a:defRPr sz="2800">
                <a:solidFill>
                  <a:schemeClr val="dk2"/>
                </a:solidFill>
                <a:latin typeface="Trebuchet MS"/>
                <a:ea typeface="Trebuchet MS"/>
                <a:cs typeface="Trebuchet MS"/>
                <a:sym typeface="Trebuchet MS"/>
              </a:defRPr>
            </a:lvl2pPr>
            <a:lvl3pPr marL="1143000" indent="-228600" algn="l" rtl="0">
              <a:spcBef>
                <a:spcPts val="480"/>
              </a:spcBef>
              <a:buClr>
                <a:schemeClr val="dk2"/>
              </a:buClr>
              <a:buSzPct val="100000"/>
              <a:buFont typeface="Wingdings"/>
              <a:buChar char="§"/>
              <a:defRPr sz="2400">
                <a:solidFill>
                  <a:schemeClr val="dk2"/>
                </a:solidFill>
                <a:latin typeface="Trebuchet MS"/>
                <a:ea typeface="Trebuchet MS"/>
                <a:cs typeface="Trebuchet MS"/>
                <a:sym typeface="Trebuchet MS"/>
              </a:defRPr>
            </a:lvl3pPr>
            <a:lvl4pPr marL="1600200" indent="-228600" algn="l" rtl="0">
              <a:spcBef>
                <a:spcPts val="400"/>
              </a:spcBef>
              <a:buClr>
                <a:schemeClr val="dk2"/>
              </a:buClr>
              <a:buSzPct val="166666"/>
              <a:buFont typeface="Arial"/>
              <a:buChar char="•"/>
              <a:defRPr sz="2000">
                <a:solidFill>
                  <a:schemeClr val="dk2"/>
                </a:solidFill>
                <a:latin typeface="Trebuchet MS"/>
                <a:ea typeface="Trebuchet MS"/>
                <a:cs typeface="Trebuchet MS"/>
                <a:sym typeface="Trebuchet MS"/>
              </a:defRPr>
            </a:lvl4pPr>
            <a:lvl5pPr marL="2057400" indent="-228600" algn="l" rtl="0">
              <a:spcBef>
                <a:spcPts val="400"/>
              </a:spcBef>
              <a:buClr>
                <a:schemeClr val="dk2"/>
              </a:buClr>
              <a:buSzPct val="100000"/>
              <a:buFont typeface="Courier New"/>
              <a:buChar char="o"/>
              <a:defRPr sz="2000">
                <a:solidFill>
                  <a:schemeClr val="dk2"/>
                </a:solidFill>
                <a:latin typeface="Trebuchet MS"/>
                <a:ea typeface="Trebuchet MS"/>
                <a:cs typeface="Trebuchet MS"/>
                <a:sym typeface="Trebuchet MS"/>
              </a:defRPr>
            </a:lvl5pPr>
            <a:lvl6pPr marL="2514600" indent="-228600" algn="l" rtl="0">
              <a:spcBef>
                <a:spcPts val="400"/>
              </a:spcBef>
              <a:buClr>
                <a:schemeClr val="dk2"/>
              </a:buClr>
              <a:buSzPct val="100000"/>
              <a:buFont typeface="Wingdings"/>
              <a:buChar char="§"/>
              <a:defRPr sz="2000">
                <a:solidFill>
                  <a:schemeClr val="dk2"/>
                </a:solidFill>
                <a:latin typeface="Trebuchet MS"/>
                <a:ea typeface="Trebuchet MS"/>
                <a:cs typeface="Trebuchet MS"/>
                <a:sym typeface="Trebuchet MS"/>
              </a:defRPr>
            </a:lvl6pPr>
            <a:lvl7pPr marL="2971800" indent="-228600" algn="l" rtl="0">
              <a:spcBef>
                <a:spcPts val="400"/>
              </a:spcBef>
              <a:buClr>
                <a:schemeClr val="dk2"/>
              </a:buClr>
              <a:buSzPct val="166666"/>
              <a:buFont typeface="Arial"/>
              <a:buChar char="•"/>
              <a:defRPr sz="2000">
                <a:solidFill>
                  <a:schemeClr val="dk2"/>
                </a:solidFill>
                <a:latin typeface="Trebuchet MS"/>
                <a:ea typeface="Trebuchet MS"/>
                <a:cs typeface="Trebuchet MS"/>
                <a:sym typeface="Trebuchet MS"/>
              </a:defRPr>
            </a:lvl7pPr>
            <a:lvl8pPr marL="3429000" indent="-228600" algn="l" rtl="0">
              <a:spcBef>
                <a:spcPts val="400"/>
              </a:spcBef>
              <a:buClr>
                <a:schemeClr val="dk2"/>
              </a:buClr>
              <a:buSzPct val="100000"/>
              <a:buFont typeface="Courier New"/>
              <a:buChar char="o"/>
              <a:defRPr sz="2000" baseline="0">
                <a:solidFill>
                  <a:schemeClr val="dk2"/>
                </a:solidFill>
                <a:latin typeface="Trebuchet MS"/>
                <a:ea typeface="Trebuchet MS"/>
                <a:cs typeface="Trebuchet MS"/>
                <a:sym typeface="Trebuchet MS"/>
              </a:defRPr>
            </a:lvl8pPr>
            <a:lvl9pPr marL="3886200" indent="-228600" algn="l" rtl="0">
              <a:spcBef>
                <a:spcPts val="400"/>
              </a:spcBef>
              <a:buClr>
                <a:schemeClr val="dk2"/>
              </a:buClr>
              <a:buSzPct val="100000"/>
              <a:buFont typeface="Wingdings"/>
              <a:buChar char="§"/>
              <a:defRPr sz="2000" baseline="0">
                <a:solidFill>
                  <a:schemeClr val="dk2"/>
                </a:solidFill>
                <a:latin typeface="Trebuchet MS"/>
                <a:ea typeface="Trebuchet MS"/>
                <a:cs typeface="Trebuchet MS"/>
                <a:sym typeface="Trebuchet MS"/>
              </a:defRPr>
            </a:lvl9pPr>
          </a:lstStyle>
          <a:p>
            <a:endParaRPr/>
          </a:p>
        </p:txBody>
      </p:sp>
      <p:sp>
        <p:nvSpPr>
          <p:cNvPr id="18" name="Shape 18"/>
          <p:cNvSpPr/>
          <p:nvPr/>
        </p:nvSpPr>
        <p:spPr>
          <a:xfrm rot="10800000" flipH="1">
            <a:off x="-1118653" y="-4700"/>
            <a:ext cx="3100650" cy="6862700"/>
          </a:xfrm>
          <a:custGeom>
            <a:avLst/>
            <a:gdLst/>
            <a:ahLst/>
            <a:cxnLst/>
            <a:rect l="0" t="0" r="0" b="0"/>
            <a:pathLst>
              <a:path w="8053639" h="6879900" extrusionOk="0">
                <a:moveTo>
                  <a:pt x="4696126" y="16025"/>
                </a:moveTo>
                <a:lnTo>
                  <a:pt x="2920537" y="0"/>
                </a:lnTo>
                <a:cubicBezTo>
                  <a:pt x="2927053" y="2293300"/>
                  <a:pt x="2933568" y="4586600"/>
                  <a:pt x="2940084" y="6879900"/>
                </a:cubicBezTo>
                <a:lnTo>
                  <a:pt x="4085318" y="6861462"/>
                </a:lnTo>
                <a:cubicBezTo>
                  <a:pt x="8053639" y="4651267"/>
                  <a:pt x="0" y="3113439"/>
                  <a:pt x="469612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000" r="100000"/>
            </a:path>
            <a:tileRect l="-100000" b="-100000"/>
          </a:gradFill>
          <a:ln>
            <a:noFill/>
          </a:ln>
        </p:spPr>
        <p:txBody>
          <a:bodyPr lIns="91425" tIns="45700" rIns="91425" bIns="45700" anchor="ctr" anchorCtr="0">
            <a:noAutofit/>
          </a:bodyPr>
          <a:lstStyle/>
          <a:p>
            <a:endParaRPr/>
          </a:p>
        </p:txBody>
      </p:sp>
      <p:sp>
        <p:nvSpPr>
          <p:cNvPr id="19" name="Shape 19"/>
          <p:cNvSpPr/>
          <p:nvPr/>
        </p:nvSpPr>
        <p:spPr>
          <a:xfrm rot="10800000">
            <a:off x="8088846" y="-6969"/>
            <a:ext cx="1100667" cy="6864969"/>
          </a:xfrm>
          <a:custGeom>
            <a:avLst/>
            <a:gdLst/>
            <a:ahLst/>
            <a:cxnLst/>
            <a:rect l="0" t="0" r="0" b="0"/>
            <a:pathLst>
              <a:path w="1100668" h="6916846" extrusionOk="0">
                <a:moveTo>
                  <a:pt x="0" y="11711"/>
                </a:moveTo>
                <a:lnTo>
                  <a:pt x="956734" y="0"/>
                </a:lnTo>
                <a:cubicBezTo>
                  <a:pt x="33869" y="3419922"/>
                  <a:pt x="220135" y="4504457"/>
                  <a:pt x="1100668" y="6916846"/>
                </a:cubicBezTo>
                <a:lnTo>
                  <a:pt x="0" y="6916846"/>
                </a:lnTo>
                <a:lnTo>
                  <a:pt x="0" y="11711"/>
                </a:lnTo>
                <a:close/>
              </a:path>
            </a:pathLst>
          </a:custGeom>
          <a:gradFill>
            <a:gsLst>
              <a:gs pos="0">
                <a:srgbClr val="003171"/>
              </a:gs>
              <a:gs pos="100000">
                <a:srgbClr val="65A8FF"/>
              </a:gs>
            </a:gsLst>
            <a:lin ang="5700000" scaled="0"/>
          </a:gradFill>
          <a:ln>
            <a:noFill/>
          </a:ln>
        </p:spPr>
        <p:txBody>
          <a:bodyPr lIns="91425" tIns="45700" rIns="91425" bIns="45700" anchor="ctr" anchorCtr="0">
            <a:noAutofit/>
          </a:bodyPr>
          <a:lstStyle/>
          <a:p>
            <a:endParaRPr/>
          </a:p>
        </p:txBody>
      </p:sp>
      <p:sp>
        <p:nvSpPr>
          <p:cNvPr id="20" name="Shape 20"/>
          <p:cNvSpPr txBox="1">
            <a:spLocks noGrp="1"/>
          </p:cNvSpPr>
          <p:nvPr>
            <p:ph type="title"/>
          </p:nvPr>
        </p:nvSpPr>
        <p:spPr>
          <a:xfrm>
            <a:off x="457200" y="274637"/>
            <a:ext cx="8229600" cy="1325700"/>
          </a:xfrm>
          <a:prstGeom prst="rect">
            <a:avLst/>
          </a:prstGeom>
          <a:noFill/>
          <a:ln>
            <a:noFill/>
          </a:ln>
        </p:spPr>
        <p:txBody>
          <a:bodyPr lIns="91425" tIns="91425" rIns="91425" bIns="91425" anchor="b" anchorCtr="0"/>
          <a:lstStyle>
            <a:lvl1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1pPr>
            <a:lvl2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2pPr>
            <a:lvl3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3pPr>
            <a:lvl4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4pPr>
            <a:lvl5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5pPr>
            <a:lvl6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6pPr>
            <a:lvl7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7pPr>
            <a:lvl8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8pPr>
            <a:lvl9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21"/>
        <p:cNvGrpSpPr/>
        <p:nvPr/>
      </p:nvGrpSpPr>
      <p:grpSpPr>
        <a:xfrm>
          <a:off x="0" y="0"/>
          <a:ext cx="0" cy="0"/>
          <a:chOff x="0" y="0"/>
          <a:chExt cx="0" cy="0"/>
        </a:xfrm>
      </p:grpSpPr>
      <p:sp>
        <p:nvSpPr>
          <p:cNvPr id="22" name="Shape 22"/>
          <p:cNvSpPr/>
          <p:nvPr/>
        </p:nvSpPr>
        <p:spPr>
          <a:xfrm rot="10800000" flipH="1">
            <a:off x="-348182" y="-4700"/>
            <a:ext cx="1723519" cy="6862700"/>
          </a:xfrm>
          <a:custGeom>
            <a:avLst/>
            <a:gdLst/>
            <a:ahLst/>
            <a:cxnLst/>
            <a:rect l="0" t="0" r="0" b="0"/>
            <a:pathLst>
              <a:path w="4476675" h="6879900" extrusionOk="0">
                <a:moveTo>
                  <a:pt x="4476676" y="16025"/>
                </a:moveTo>
                <a:lnTo>
                  <a:pt x="879695" y="0"/>
                </a:lnTo>
                <a:cubicBezTo>
                  <a:pt x="886211" y="2293300"/>
                  <a:pt x="892726" y="4586600"/>
                  <a:pt x="899242" y="6879900"/>
                </a:cubicBezTo>
                <a:lnTo>
                  <a:pt x="3909760" y="6861462"/>
                </a:lnTo>
                <a:cubicBezTo>
                  <a:pt x="0" y="3547544"/>
                  <a:pt x="1695771" y="1824359"/>
                  <a:pt x="447667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000" r="100000"/>
            </a:path>
            <a:tileRect l="-100000" b="-100000"/>
          </a:gradFill>
          <a:ln>
            <a:noFill/>
          </a:ln>
        </p:spPr>
        <p:txBody>
          <a:bodyPr lIns="91425" tIns="45700" rIns="91425" bIns="45700" anchor="ctr" anchorCtr="0">
            <a:noAutofit/>
          </a:bodyPr>
          <a:lstStyle/>
          <a:p>
            <a:endParaRPr/>
          </a:p>
        </p:txBody>
      </p:sp>
      <p:sp>
        <p:nvSpPr>
          <p:cNvPr id="23" name="Shape 23"/>
          <p:cNvSpPr/>
          <p:nvPr/>
        </p:nvSpPr>
        <p:spPr>
          <a:xfrm rot="10800000" flipH="1">
            <a:off x="-1118653" y="-4700"/>
            <a:ext cx="3100650" cy="6862700"/>
          </a:xfrm>
          <a:custGeom>
            <a:avLst/>
            <a:gdLst/>
            <a:ahLst/>
            <a:cxnLst/>
            <a:rect l="0" t="0" r="0" b="0"/>
            <a:pathLst>
              <a:path w="8053639" h="6879900" extrusionOk="0">
                <a:moveTo>
                  <a:pt x="4696126" y="16025"/>
                </a:moveTo>
                <a:lnTo>
                  <a:pt x="2920537" y="0"/>
                </a:lnTo>
                <a:cubicBezTo>
                  <a:pt x="2927053" y="2293300"/>
                  <a:pt x="2933568" y="4586600"/>
                  <a:pt x="2940084" y="6879900"/>
                </a:cubicBezTo>
                <a:lnTo>
                  <a:pt x="4085318" y="6861462"/>
                </a:lnTo>
                <a:cubicBezTo>
                  <a:pt x="8053639" y="4651267"/>
                  <a:pt x="0" y="3113439"/>
                  <a:pt x="469612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000" r="100000"/>
            </a:path>
            <a:tileRect l="-100000" b="-100000"/>
          </a:gradFill>
          <a:ln>
            <a:noFill/>
          </a:ln>
        </p:spPr>
        <p:txBody>
          <a:bodyPr lIns="91425" tIns="45700" rIns="91425" bIns="45700" anchor="ctr" anchorCtr="0">
            <a:noAutofit/>
          </a:bodyPr>
          <a:lstStyle/>
          <a:p>
            <a:endParaRPr/>
          </a:p>
        </p:txBody>
      </p:sp>
      <p:sp>
        <p:nvSpPr>
          <p:cNvPr id="24" name="Shape 24"/>
          <p:cNvSpPr/>
          <p:nvPr/>
        </p:nvSpPr>
        <p:spPr>
          <a:xfrm rot="10800000">
            <a:off x="8088846" y="-6969"/>
            <a:ext cx="1100667" cy="6864969"/>
          </a:xfrm>
          <a:custGeom>
            <a:avLst/>
            <a:gdLst/>
            <a:ahLst/>
            <a:cxnLst/>
            <a:rect l="0" t="0" r="0" b="0"/>
            <a:pathLst>
              <a:path w="1100668" h="6916846" extrusionOk="0">
                <a:moveTo>
                  <a:pt x="0" y="11711"/>
                </a:moveTo>
                <a:lnTo>
                  <a:pt x="956734" y="0"/>
                </a:lnTo>
                <a:cubicBezTo>
                  <a:pt x="33869" y="3419922"/>
                  <a:pt x="220135" y="4504457"/>
                  <a:pt x="1100668" y="6916846"/>
                </a:cubicBezTo>
                <a:lnTo>
                  <a:pt x="0" y="6916846"/>
                </a:lnTo>
                <a:lnTo>
                  <a:pt x="0" y="11711"/>
                </a:lnTo>
                <a:close/>
              </a:path>
            </a:pathLst>
          </a:custGeom>
          <a:gradFill>
            <a:gsLst>
              <a:gs pos="0">
                <a:srgbClr val="003171"/>
              </a:gs>
              <a:gs pos="100000">
                <a:srgbClr val="65A8FF"/>
              </a:gs>
            </a:gsLst>
            <a:lin ang="5700000" scaled="0"/>
          </a:gradFill>
          <a:ln>
            <a:noFill/>
          </a:ln>
        </p:spPr>
        <p:txBody>
          <a:bodyPr lIns="91425" tIns="45700" rIns="91425" bIns="45700" anchor="ctr" anchorCtr="0">
            <a:noAutofit/>
          </a:bodyPr>
          <a:lstStyle/>
          <a:p>
            <a:endParaRPr/>
          </a:p>
        </p:txBody>
      </p:sp>
      <p:sp>
        <p:nvSpPr>
          <p:cNvPr id="25" name="Shape 25"/>
          <p:cNvSpPr txBox="1">
            <a:spLocks noGrp="1"/>
          </p:cNvSpPr>
          <p:nvPr>
            <p:ph type="title"/>
          </p:nvPr>
        </p:nvSpPr>
        <p:spPr>
          <a:xfrm>
            <a:off x="457200" y="274637"/>
            <a:ext cx="8229600" cy="1325700"/>
          </a:xfrm>
          <a:prstGeom prst="rect">
            <a:avLst/>
          </a:prstGeom>
          <a:noFill/>
          <a:ln>
            <a:noFill/>
          </a:ln>
        </p:spPr>
        <p:txBody>
          <a:bodyPr lIns="91425" tIns="91425" rIns="91425" bIns="91425" anchor="b" anchorCtr="0"/>
          <a:lstStyle>
            <a:lvl1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1pPr>
            <a:lvl2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2pPr>
            <a:lvl3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3pPr>
            <a:lvl4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4pPr>
            <a:lvl5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5pPr>
            <a:lvl6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6pPr>
            <a:lvl7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7pPr>
            <a:lvl8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8pPr>
            <a:lvl9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9pPr>
          </a:lstStyle>
          <a:p>
            <a:endParaRPr/>
          </a:p>
        </p:txBody>
      </p:sp>
      <p:sp>
        <p:nvSpPr>
          <p:cNvPr id="26" name="Shape 26"/>
          <p:cNvSpPr txBox="1">
            <a:spLocks noGrp="1"/>
          </p:cNvSpPr>
          <p:nvPr>
            <p:ph type="body" idx="1"/>
          </p:nvPr>
        </p:nvSpPr>
        <p:spPr>
          <a:xfrm>
            <a:off x="457200" y="1658990"/>
            <a:ext cx="4038599" cy="4840199"/>
          </a:xfrm>
          <a:prstGeom prst="rect">
            <a:avLst/>
          </a:prstGeom>
          <a:noFill/>
          <a:ln>
            <a:noFill/>
          </a:ln>
        </p:spPr>
        <p:txBody>
          <a:bodyPr lIns="91425" tIns="91425" rIns="91425" bIns="91425" anchor="t" anchorCtr="0"/>
          <a:lstStyle>
            <a:lvl1pPr rtl="0">
              <a:buNone/>
              <a:defRPr sz="2800"/>
            </a:lvl1pPr>
            <a:lvl2pPr rtl="0">
              <a:buNone/>
              <a:defRPr sz="2400"/>
            </a:lvl2pPr>
            <a:lvl3pPr rtl="0">
              <a:buNone/>
              <a:defRPr sz="2000"/>
            </a:lvl3pPr>
            <a:lvl4pPr rtl="0">
              <a:buNone/>
              <a:defRPr sz="1800"/>
            </a:lvl4pPr>
            <a:lvl5pPr rtl="0">
              <a:buNone/>
              <a:defRPr sz="1800"/>
            </a:lvl5pPr>
            <a:lvl6pPr rtl="0">
              <a:buNone/>
              <a:defRPr sz="1800"/>
            </a:lvl6pPr>
            <a:lvl7pPr rtl="0">
              <a:buNone/>
              <a:defRPr sz="1800"/>
            </a:lvl7pPr>
            <a:lvl8pPr rtl="0">
              <a:buNone/>
              <a:defRPr sz="1800"/>
            </a:lvl8pPr>
            <a:lvl9pPr rtl="0">
              <a:buNone/>
              <a:defRPr sz="1800"/>
            </a:lvl9pPr>
          </a:lstStyle>
          <a:p>
            <a:endParaRPr/>
          </a:p>
        </p:txBody>
      </p:sp>
      <p:sp>
        <p:nvSpPr>
          <p:cNvPr id="27" name="Shape 27"/>
          <p:cNvSpPr txBox="1">
            <a:spLocks noGrp="1"/>
          </p:cNvSpPr>
          <p:nvPr>
            <p:ph type="body" idx="2"/>
          </p:nvPr>
        </p:nvSpPr>
        <p:spPr>
          <a:xfrm>
            <a:off x="4648200" y="1658990"/>
            <a:ext cx="4038599" cy="4840199"/>
          </a:xfrm>
          <a:prstGeom prst="rect">
            <a:avLst/>
          </a:prstGeom>
          <a:noFill/>
          <a:ln>
            <a:noFill/>
          </a:ln>
        </p:spPr>
        <p:txBody>
          <a:bodyPr lIns="91425" tIns="91425" rIns="91425" bIns="91425" anchor="t" anchorCtr="0"/>
          <a:lstStyle>
            <a:lvl1pPr rtl="0">
              <a:buNone/>
              <a:defRPr sz="2800"/>
            </a:lvl1pPr>
            <a:lvl2pPr rtl="0">
              <a:buNone/>
              <a:defRPr sz="2400"/>
            </a:lvl2pPr>
            <a:lvl3pPr rtl="0">
              <a:buNone/>
              <a:defRPr sz="2000"/>
            </a:lvl3pPr>
            <a:lvl4pPr rtl="0">
              <a:buNone/>
              <a:defRPr sz="1800"/>
            </a:lvl4pPr>
            <a:lvl5pPr rtl="0">
              <a:buNone/>
              <a:defRPr sz="1800"/>
            </a:lvl5pPr>
            <a:lvl6pPr rtl="0">
              <a:buNone/>
              <a:defRPr sz="1800"/>
            </a:lvl6pPr>
            <a:lvl7pPr rtl="0">
              <a:buNone/>
              <a:defRPr sz="1800"/>
            </a:lvl7pPr>
            <a:lvl8pPr rtl="0">
              <a:buNone/>
              <a:defRPr sz="1800"/>
            </a:lvl8pPr>
            <a:lvl9pPr rtl="0">
              <a:buNone/>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28"/>
        <p:cNvGrpSpPr/>
        <p:nvPr/>
      </p:nvGrpSpPr>
      <p:grpSpPr>
        <a:xfrm>
          <a:off x="0" y="0"/>
          <a:ext cx="0" cy="0"/>
          <a:chOff x="0" y="0"/>
          <a:chExt cx="0" cy="0"/>
        </a:xfrm>
      </p:grpSpPr>
      <p:sp>
        <p:nvSpPr>
          <p:cNvPr id="29" name="Shape 29"/>
          <p:cNvSpPr/>
          <p:nvPr/>
        </p:nvSpPr>
        <p:spPr>
          <a:xfrm rot="10800000" flipH="1">
            <a:off x="-348182" y="-4700"/>
            <a:ext cx="1723519" cy="6862700"/>
          </a:xfrm>
          <a:custGeom>
            <a:avLst/>
            <a:gdLst/>
            <a:ahLst/>
            <a:cxnLst/>
            <a:rect l="0" t="0" r="0" b="0"/>
            <a:pathLst>
              <a:path w="4476675" h="6879900" extrusionOk="0">
                <a:moveTo>
                  <a:pt x="4476676" y="16025"/>
                </a:moveTo>
                <a:lnTo>
                  <a:pt x="879695" y="0"/>
                </a:lnTo>
                <a:cubicBezTo>
                  <a:pt x="886211" y="2293300"/>
                  <a:pt x="892726" y="4586600"/>
                  <a:pt x="899242" y="6879900"/>
                </a:cubicBezTo>
                <a:lnTo>
                  <a:pt x="3909760" y="6861462"/>
                </a:lnTo>
                <a:cubicBezTo>
                  <a:pt x="0" y="3547544"/>
                  <a:pt x="1695771" y="1824359"/>
                  <a:pt x="447667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000" r="100000"/>
            </a:path>
            <a:tileRect l="-100000" b="-100000"/>
          </a:gradFill>
          <a:ln>
            <a:noFill/>
          </a:ln>
        </p:spPr>
        <p:txBody>
          <a:bodyPr lIns="91425" tIns="45700" rIns="91425" bIns="45700" anchor="ctr" anchorCtr="0">
            <a:noAutofit/>
          </a:bodyPr>
          <a:lstStyle/>
          <a:p>
            <a:endParaRPr/>
          </a:p>
        </p:txBody>
      </p:sp>
      <p:sp>
        <p:nvSpPr>
          <p:cNvPr id="30" name="Shape 30"/>
          <p:cNvSpPr/>
          <p:nvPr/>
        </p:nvSpPr>
        <p:spPr>
          <a:xfrm rot="10800000" flipH="1">
            <a:off x="-1118653" y="-4700"/>
            <a:ext cx="3100650" cy="6862700"/>
          </a:xfrm>
          <a:custGeom>
            <a:avLst/>
            <a:gdLst/>
            <a:ahLst/>
            <a:cxnLst/>
            <a:rect l="0" t="0" r="0" b="0"/>
            <a:pathLst>
              <a:path w="8053639" h="6879900" extrusionOk="0">
                <a:moveTo>
                  <a:pt x="4696126" y="16025"/>
                </a:moveTo>
                <a:lnTo>
                  <a:pt x="2920537" y="0"/>
                </a:lnTo>
                <a:cubicBezTo>
                  <a:pt x="2927053" y="2293300"/>
                  <a:pt x="2933568" y="4586600"/>
                  <a:pt x="2940084" y="6879900"/>
                </a:cubicBezTo>
                <a:lnTo>
                  <a:pt x="4085318" y="6861462"/>
                </a:lnTo>
                <a:cubicBezTo>
                  <a:pt x="8053639" y="4651267"/>
                  <a:pt x="0" y="3113439"/>
                  <a:pt x="4696126" y="16025"/>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000" r="100000"/>
            </a:path>
            <a:tileRect l="-100000" b="-100000"/>
          </a:gradFill>
          <a:ln>
            <a:noFill/>
          </a:ln>
        </p:spPr>
        <p:txBody>
          <a:bodyPr lIns="91425" tIns="45700" rIns="91425" bIns="45700" anchor="ctr" anchorCtr="0">
            <a:noAutofit/>
          </a:bodyPr>
          <a:lstStyle/>
          <a:p>
            <a:endParaRPr/>
          </a:p>
        </p:txBody>
      </p:sp>
      <p:sp>
        <p:nvSpPr>
          <p:cNvPr id="31" name="Shape 31"/>
          <p:cNvSpPr/>
          <p:nvPr/>
        </p:nvSpPr>
        <p:spPr>
          <a:xfrm rot="10800000">
            <a:off x="8088846" y="-6969"/>
            <a:ext cx="1100667" cy="6864969"/>
          </a:xfrm>
          <a:custGeom>
            <a:avLst/>
            <a:gdLst/>
            <a:ahLst/>
            <a:cxnLst/>
            <a:rect l="0" t="0" r="0" b="0"/>
            <a:pathLst>
              <a:path w="1100668" h="6916846" extrusionOk="0">
                <a:moveTo>
                  <a:pt x="0" y="11711"/>
                </a:moveTo>
                <a:lnTo>
                  <a:pt x="956734" y="0"/>
                </a:lnTo>
                <a:cubicBezTo>
                  <a:pt x="33869" y="3419922"/>
                  <a:pt x="220135" y="4504457"/>
                  <a:pt x="1100668" y="6916846"/>
                </a:cubicBezTo>
                <a:lnTo>
                  <a:pt x="0" y="6916846"/>
                </a:lnTo>
                <a:lnTo>
                  <a:pt x="0" y="11711"/>
                </a:lnTo>
                <a:close/>
              </a:path>
            </a:pathLst>
          </a:custGeom>
          <a:gradFill>
            <a:gsLst>
              <a:gs pos="0">
                <a:srgbClr val="003171"/>
              </a:gs>
              <a:gs pos="100000">
                <a:srgbClr val="65A8FF"/>
              </a:gs>
            </a:gsLst>
            <a:lin ang="5700000" scaled="0"/>
          </a:gradFill>
          <a:ln>
            <a:noFill/>
          </a:ln>
        </p:spPr>
        <p:txBody>
          <a:bodyPr lIns="91425" tIns="45700" rIns="91425" bIns="45700" anchor="ctr" anchorCtr="0">
            <a:noAutofit/>
          </a:bodyPr>
          <a:lstStyle/>
          <a:p>
            <a:endParaRPr/>
          </a:p>
        </p:txBody>
      </p:sp>
      <p:sp>
        <p:nvSpPr>
          <p:cNvPr id="32" name="Shape 32"/>
          <p:cNvSpPr txBox="1">
            <a:spLocks noGrp="1"/>
          </p:cNvSpPr>
          <p:nvPr>
            <p:ph type="title"/>
          </p:nvPr>
        </p:nvSpPr>
        <p:spPr>
          <a:xfrm>
            <a:off x="457200" y="274637"/>
            <a:ext cx="8229600" cy="1325700"/>
          </a:xfrm>
          <a:prstGeom prst="rect">
            <a:avLst/>
          </a:prstGeom>
          <a:noFill/>
          <a:ln>
            <a:noFill/>
          </a:ln>
        </p:spPr>
        <p:txBody>
          <a:bodyPr lIns="91425" tIns="91425" rIns="91425" bIns="91425" anchor="b" anchorCtr="0"/>
          <a:lstStyle>
            <a:lvl1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1pPr>
            <a:lvl2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2pPr>
            <a:lvl3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3pPr>
            <a:lvl4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4pPr>
            <a:lvl5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5pPr>
            <a:lvl6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6pPr>
            <a:lvl7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7pPr>
            <a:lvl8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8pPr>
            <a:lvl9pPr algn="l" rtl="0">
              <a:spcBef>
                <a:spcPts val="0"/>
              </a:spcBef>
              <a:buClr>
                <a:srgbClr val="00387E"/>
              </a:buClr>
              <a:buSzPct val="100000"/>
              <a:buFont typeface="Trebuchet MS"/>
              <a:buNone/>
              <a:defRPr sz="4000" b="1" i="0">
                <a:solidFill>
                  <a:srgbClr val="00387E"/>
                </a:solidFill>
                <a:latin typeface="Trebuchet MS"/>
                <a:ea typeface="Trebuchet MS"/>
                <a:cs typeface="Trebuchet MS"/>
                <a:sym typeface="Trebuchet MS"/>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33"/>
        <p:cNvGrpSpPr/>
        <p:nvPr/>
      </p:nvGrpSpPr>
      <p:grpSpPr>
        <a:xfrm>
          <a:off x="0" y="0"/>
          <a:ext cx="0" cy="0"/>
          <a:chOff x="0" y="0"/>
          <a:chExt cx="0" cy="0"/>
        </a:xfrm>
      </p:grpSpPr>
      <p:grpSp>
        <p:nvGrpSpPr>
          <p:cNvPr id="34" name="Shape 34"/>
          <p:cNvGrpSpPr/>
          <p:nvPr/>
        </p:nvGrpSpPr>
        <p:grpSpPr>
          <a:xfrm>
            <a:off x="-6264" y="4933386"/>
            <a:ext cx="9150267" cy="3100650"/>
            <a:chOff x="-6264" y="4933386"/>
            <a:chExt cx="9150267" cy="3100650"/>
          </a:xfrm>
        </p:grpSpPr>
        <p:sp>
          <p:nvSpPr>
            <p:cNvPr id="35" name="Shape 35"/>
            <p:cNvSpPr/>
            <p:nvPr/>
          </p:nvSpPr>
          <p:spPr>
            <a:xfrm>
              <a:off x="-7" y="5537200"/>
              <a:ext cx="9144008" cy="1574769"/>
            </a:xfrm>
            <a:custGeom>
              <a:avLst/>
              <a:gdLst/>
              <a:ahLst/>
              <a:cxnLst/>
              <a:rect l="0" t="0" r="0" b="0"/>
              <a:pathLst>
                <a:path w="9144009" h="1257301" extrusionOk="0">
                  <a:moveTo>
                    <a:pt x="5" y="266700"/>
                  </a:moveTo>
                  <a:cubicBezTo>
                    <a:pt x="8115305" y="1257301"/>
                    <a:pt x="7620009" y="0"/>
                    <a:pt x="9144009" y="186267"/>
                  </a:cubicBezTo>
                  <a:cubicBezTo>
                    <a:pt x="9144008" y="441678"/>
                    <a:pt x="9143998" y="818763"/>
                    <a:pt x="9143997" y="1074174"/>
                  </a:cubicBezTo>
                  <a:lnTo>
                    <a:pt x="0" y="1086874"/>
                  </a:lnTo>
                  <a:cubicBezTo>
                    <a:pt x="0" y="854041"/>
                    <a:pt x="5" y="499533"/>
                    <a:pt x="5" y="266700"/>
                  </a:cubicBezTo>
                  <a:close/>
                </a:path>
              </a:pathLst>
            </a:custGeom>
            <a:gradFill>
              <a:gsLst>
                <a:gs pos="0">
                  <a:srgbClr val="549FFF"/>
                </a:gs>
                <a:gs pos="100000">
                  <a:srgbClr val="003171">
                    <a:alpha val="51764"/>
                  </a:srgbClr>
                </a:gs>
              </a:gsLst>
              <a:path path="circle">
                <a:fillToRect l="50000" t="50000" r="50000" b="50000"/>
              </a:path>
              <a:tileRect/>
            </a:gradFill>
            <a:ln>
              <a:noFill/>
            </a:ln>
          </p:spPr>
          <p:txBody>
            <a:bodyPr lIns="91425" tIns="45700" rIns="91425" bIns="45700" anchor="ctr" anchorCtr="0">
              <a:noAutofit/>
            </a:bodyPr>
            <a:lstStyle/>
            <a:p>
              <a:endParaRPr/>
            </a:p>
          </p:txBody>
        </p:sp>
        <p:sp>
          <p:nvSpPr>
            <p:cNvPr id="36" name="Shape 36"/>
            <p:cNvSpPr/>
            <p:nvPr/>
          </p:nvSpPr>
          <p:spPr>
            <a:xfrm rot="5400000" flipH="1">
              <a:off x="3018543" y="1908578"/>
              <a:ext cx="3100650" cy="9150266"/>
            </a:xfrm>
            <a:custGeom>
              <a:avLst/>
              <a:gdLst/>
              <a:ahLst/>
              <a:cxnLst/>
              <a:rect l="0" t="0" r="0" b="0"/>
              <a:pathLst>
                <a:path w="8053639" h="6879900" extrusionOk="0">
                  <a:moveTo>
                    <a:pt x="4696126" y="16025"/>
                  </a:moveTo>
                  <a:lnTo>
                    <a:pt x="2920537" y="0"/>
                  </a:lnTo>
                  <a:cubicBezTo>
                    <a:pt x="2927053" y="2293300"/>
                    <a:pt x="2933568" y="4586600"/>
                    <a:pt x="2940084" y="6879900"/>
                  </a:cubicBezTo>
                  <a:lnTo>
                    <a:pt x="4085318" y="6861462"/>
                  </a:lnTo>
                  <a:cubicBezTo>
                    <a:pt x="8053639" y="4651267"/>
                    <a:pt x="0" y="3113439"/>
                    <a:pt x="4696126" y="16025"/>
                  </a:cubicBezTo>
                  <a:close/>
                </a:path>
              </a:pathLst>
            </a:custGeom>
            <a:gradFill>
              <a:gsLst>
                <a:gs pos="0">
                  <a:srgbClr val="549FFF">
                    <a:alpha val="78823"/>
                  </a:srgbClr>
                </a:gs>
                <a:gs pos="41000">
                  <a:srgbClr val="003171">
                    <a:alpha val="78823"/>
                  </a:srgbClr>
                </a:gs>
                <a:gs pos="100000">
                  <a:srgbClr val="003171">
                    <a:alpha val="78823"/>
                  </a:srgbClr>
                </a:gs>
              </a:gsLst>
              <a:path path="circle">
                <a:fillToRect t="100000" r="100000"/>
              </a:path>
              <a:tileRect l="-100000" b="-100000"/>
            </a:gradFill>
            <a:ln>
              <a:noFill/>
            </a:ln>
          </p:spPr>
          <p:txBody>
            <a:bodyPr lIns="91425" tIns="45700" rIns="91425" bIns="45700" anchor="ctr" anchorCtr="0">
              <a:noAutofit/>
            </a:bodyPr>
            <a:lstStyle/>
            <a:p>
              <a:endParaRPr/>
            </a:p>
          </p:txBody>
        </p:sp>
        <p:sp>
          <p:nvSpPr>
            <p:cNvPr id="37" name="Shape 37"/>
            <p:cNvSpPr/>
            <p:nvPr/>
          </p:nvSpPr>
          <p:spPr>
            <a:xfrm>
              <a:off x="-7" y="5740400"/>
              <a:ext cx="9144010" cy="1574769"/>
            </a:xfrm>
            <a:custGeom>
              <a:avLst/>
              <a:gdLst/>
              <a:ahLst/>
              <a:cxnLst/>
              <a:rect l="0" t="0" r="0" b="0"/>
              <a:pathLst>
                <a:path w="9144011" h="1257301" extrusionOk="0">
                  <a:moveTo>
                    <a:pt x="7" y="266700"/>
                  </a:moveTo>
                  <a:cubicBezTo>
                    <a:pt x="8115307" y="1257301"/>
                    <a:pt x="7620011" y="0"/>
                    <a:pt x="9144011" y="186267"/>
                  </a:cubicBezTo>
                  <a:lnTo>
                    <a:pt x="9144011" y="921775"/>
                  </a:lnTo>
                  <a:lnTo>
                    <a:pt x="0" y="931914"/>
                  </a:lnTo>
                  <a:cubicBezTo>
                    <a:pt x="0" y="699081"/>
                    <a:pt x="7" y="499533"/>
                    <a:pt x="7" y="266700"/>
                  </a:cubicBezTo>
                  <a:close/>
                </a:path>
              </a:pathLst>
            </a:custGeom>
            <a:gradFill>
              <a:gsLst>
                <a:gs pos="0">
                  <a:srgbClr val="549FFF">
                    <a:alpha val="81960"/>
                  </a:srgbClr>
                </a:gs>
                <a:gs pos="100000">
                  <a:srgbClr val="003171">
                    <a:alpha val="81960"/>
                  </a:srgbClr>
                </a:gs>
              </a:gsLst>
              <a:path path="circle">
                <a:fillToRect l="50000" t="50000" r="50000" b="50000"/>
              </a:path>
              <a:tileRect/>
            </a:gradFill>
            <a:ln>
              <a:noFill/>
            </a:ln>
          </p:spPr>
          <p:txBody>
            <a:bodyPr lIns="91425" tIns="45700" rIns="91425" bIns="45700" anchor="ctr" anchorCtr="0">
              <a:noAutofit/>
            </a:bodyPr>
            <a:lstStyle/>
            <a:p>
              <a:endParaRPr/>
            </a:p>
          </p:txBody>
        </p:sp>
      </p:grpSp>
      <p:sp>
        <p:nvSpPr>
          <p:cNvPr id="38" name="Shape 38"/>
          <p:cNvSpPr txBox="1">
            <a:spLocks noGrp="1"/>
          </p:cNvSpPr>
          <p:nvPr>
            <p:ph type="body" idx="1"/>
          </p:nvPr>
        </p:nvSpPr>
        <p:spPr>
          <a:xfrm>
            <a:off x="1792288" y="5367337"/>
            <a:ext cx="5486399" cy="804899"/>
          </a:xfrm>
          <a:prstGeom prst="rect">
            <a:avLst/>
          </a:prstGeom>
          <a:noFill/>
          <a:ln>
            <a:noFill/>
          </a:ln>
        </p:spPr>
        <p:txBody>
          <a:bodyPr lIns="91425" tIns="91425" rIns="91425" bIns="91425" anchor="ctr" anchorCtr="0"/>
          <a:lstStyle>
            <a:lvl1pPr marL="0" indent="152400" algn="ctr" rtl="0">
              <a:buSzPct val="100000"/>
              <a:buFont typeface="Trebuchet MS"/>
              <a:buNone/>
              <a:defRPr sz="2400"/>
            </a:lvl1pPr>
            <a:lvl2pPr marL="0" indent="152400" algn="ctr" rtl="0">
              <a:buSzPct val="100000"/>
              <a:buFont typeface="Trebuchet MS"/>
              <a:buNone/>
              <a:defRPr sz="2400"/>
            </a:lvl2pPr>
            <a:lvl3pPr marL="0" indent="152400" algn="ctr" rtl="0">
              <a:buSzPct val="100000"/>
              <a:buFont typeface="Trebuchet MS"/>
              <a:buNone/>
              <a:defRPr sz="2400"/>
            </a:lvl3pPr>
            <a:lvl4pPr marL="0" indent="152400" algn="ctr" rtl="0">
              <a:buSzPct val="100000"/>
              <a:buFont typeface="Trebuchet MS"/>
              <a:buNone/>
              <a:defRPr sz="2400"/>
            </a:lvl4pPr>
            <a:lvl5pPr marL="0" indent="152400" algn="ctr" rtl="0">
              <a:buSzPct val="100000"/>
              <a:buFont typeface="Trebuchet MS"/>
              <a:buNone/>
              <a:defRPr sz="2400"/>
            </a:lvl5pPr>
            <a:lvl6pPr marL="0" indent="152400" algn="ctr" rtl="0">
              <a:buSzPct val="100000"/>
              <a:buFont typeface="Trebuchet MS"/>
              <a:buNone/>
              <a:defRPr sz="2400"/>
            </a:lvl6pPr>
            <a:lvl7pPr marL="0" indent="152400" algn="ctr" rtl="0">
              <a:buSzPct val="100000"/>
              <a:buFont typeface="Trebuchet MS"/>
              <a:buNone/>
              <a:defRPr sz="2400"/>
            </a:lvl7pPr>
            <a:lvl8pPr marL="0" indent="152400" algn="ctr" rtl="0">
              <a:buSzPct val="100000"/>
              <a:buFont typeface="Trebuchet MS"/>
              <a:buNone/>
              <a:defRPr sz="2400"/>
            </a:lvl8pPr>
            <a:lvl9pPr marL="0" indent="152400" algn="ctr" rtl="0">
              <a:buSzPct val="100000"/>
              <a:buFont typeface="Trebuchet MS"/>
              <a:buNone/>
              <a:defRPr sz="24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9"/>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2"/>
            </a:gs>
            <a:gs pos="100000">
              <a:schemeClr val="accent1"/>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325700"/>
          </a:xfrm>
          <a:prstGeom prst="rect">
            <a:avLst/>
          </a:prstGeom>
          <a:noFill/>
          <a:ln>
            <a:noFill/>
          </a:ln>
        </p:spPr>
        <p:txBody>
          <a:bodyPr lIns="91425" tIns="91425" rIns="91425" bIns="91425" anchor="b" anchorCtr="0"/>
          <a:lstStyle>
            <a:lvl1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1pPr>
            <a:lvl2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2pPr>
            <a:lvl3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3pPr>
            <a:lvl4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4pPr>
            <a:lvl5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5pPr>
            <a:lvl6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6pPr>
            <a:lvl7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7pPr>
            <a:lvl8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8pPr>
            <a:lvl9pPr marL="0" indent="254000" algn="l" rtl="0">
              <a:spcBef>
                <a:spcPts val="0"/>
              </a:spcBef>
              <a:buClr>
                <a:srgbClr val="00387E"/>
              </a:buClr>
              <a:buSzPct val="100000"/>
              <a:buFont typeface="Trebuchet MS"/>
              <a:buNone/>
              <a:defRPr sz="4000" b="1" i="0" u="none" strike="noStrike" cap="none" baseline="0">
                <a:solidFill>
                  <a:srgbClr val="00387E"/>
                </a:solidFill>
                <a:latin typeface="Trebuchet MS"/>
                <a:ea typeface="Trebuchet MS"/>
                <a:cs typeface="Trebuchet MS"/>
                <a:sym typeface="Trebuchet MS"/>
              </a:defRPr>
            </a:lvl9pPr>
          </a:lstStyle>
          <a:p>
            <a:endParaRPr/>
          </a:p>
        </p:txBody>
      </p:sp>
      <p:sp>
        <p:nvSpPr>
          <p:cNvPr id="6" name="Shape 6"/>
          <p:cNvSpPr txBox="1">
            <a:spLocks noGrp="1"/>
          </p:cNvSpPr>
          <p:nvPr>
            <p:ph type="body" idx="1"/>
          </p:nvPr>
        </p:nvSpPr>
        <p:spPr>
          <a:xfrm>
            <a:off x="457200" y="1727200"/>
            <a:ext cx="8229600" cy="4526100"/>
          </a:xfrm>
          <a:prstGeom prst="rect">
            <a:avLst/>
          </a:prstGeom>
          <a:noFill/>
          <a:ln>
            <a:noFill/>
          </a:ln>
        </p:spPr>
        <p:txBody>
          <a:bodyPr lIns="91425" tIns="91425" rIns="91425" bIns="91425" anchor="t" anchorCtr="0"/>
          <a:lstStyle>
            <a:lvl1pPr marL="342900" indent="-342900" algn="l" rtl="0">
              <a:spcBef>
                <a:spcPts val="0"/>
              </a:spcBef>
              <a:buClr>
                <a:schemeClr val="dk2"/>
              </a:buClr>
              <a:buSzPct val="166666"/>
              <a:buFont typeface="Arial"/>
              <a:buChar char="•"/>
              <a:defRPr sz="3200" b="0" i="0" u="none" strike="noStrike" cap="none" baseline="0">
                <a:solidFill>
                  <a:schemeClr val="dk2"/>
                </a:solidFill>
                <a:latin typeface="Trebuchet MS"/>
                <a:ea typeface="Trebuchet MS"/>
                <a:cs typeface="Trebuchet MS"/>
                <a:sym typeface="Trebuchet MS"/>
              </a:defRPr>
            </a:lvl1pPr>
            <a:lvl2pPr marL="742950" indent="-285750" algn="l" rtl="0">
              <a:spcBef>
                <a:spcPts val="560"/>
              </a:spcBef>
              <a:buClr>
                <a:schemeClr val="dk2"/>
              </a:buClr>
              <a:buSzPct val="100000"/>
              <a:buFont typeface="Courier New"/>
              <a:buChar char="o"/>
              <a:defRPr sz="2800" b="0" i="0" u="none" strike="noStrike" cap="none" baseline="0">
                <a:solidFill>
                  <a:schemeClr val="dk2"/>
                </a:solidFill>
                <a:latin typeface="Trebuchet MS"/>
                <a:ea typeface="Trebuchet MS"/>
                <a:cs typeface="Trebuchet MS"/>
                <a:sym typeface="Trebuchet MS"/>
              </a:defRPr>
            </a:lvl2pPr>
            <a:lvl3pPr marL="1143000" indent="-228600" algn="l" rtl="0">
              <a:spcBef>
                <a:spcPts val="480"/>
              </a:spcBef>
              <a:buClr>
                <a:schemeClr val="dk2"/>
              </a:buClr>
              <a:buSzPct val="100000"/>
              <a:buFont typeface="Wingdings"/>
              <a:buChar char="§"/>
              <a:defRPr sz="2400" b="0" i="0" u="none" strike="noStrike" cap="none" baseline="0">
                <a:solidFill>
                  <a:schemeClr val="dk2"/>
                </a:solidFill>
                <a:latin typeface="Trebuchet MS"/>
                <a:ea typeface="Trebuchet MS"/>
                <a:cs typeface="Trebuchet MS"/>
                <a:sym typeface="Trebuchet MS"/>
              </a:defRPr>
            </a:lvl3pPr>
            <a:lvl4pPr marL="1600200" indent="-228600" algn="l" rtl="0">
              <a:spcBef>
                <a:spcPts val="400"/>
              </a:spcBef>
              <a:buClr>
                <a:schemeClr val="dk2"/>
              </a:buClr>
              <a:buSzPct val="166666"/>
              <a:buFont typeface="Arial"/>
              <a:buChar char="•"/>
              <a:defRPr sz="2000" b="0" i="0" u="none" strike="noStrike" cap="none" baseline="0">
                <a:solidFill>
                  <a:schemeClr val="dk2"/>
                </a:solidFill>
                <a:latin typeface="Trebuchet MS"/>
                <a:ea typeface="Trebuchet MS"/>
                <a:cs typeface="Trebuchet MS"/>
                <a:sym typeface="Trebuchet MS"/>
              </a:defRPr>
            </a:lvl4pPr>
            <a:lvl5pPr marL="2057400" indent="-228600" algn="l" rtl="0">
              <a:spcBef>
                <a:spcPts val="400"/>
              </a:spcBef>
              <a:buClr>
                <a:schemeClr val="dk2"/>
              </a:buClr>
              <a:buSzPct val="100000"/>
              <a:buFont typeface="Courier New"/>
              <a:buChar char="o"/>
              <a:defRPr sz="2000" b="0" i="0" u="none" strike="noStrike" cap="none" baseline="0">
                <a:solidFill>
                  <a:schemeClr val="dk2"/>
                </a:solidFill>
                <a:latin typeface="Trebuchet MS"/>
                <a:ea typeface="Trebuchet MS"/>
                <a:cs typeface="Trebuchet MS"/>
                <a:sym typeface="Trebuchet MS"/>
              </a:defRPr>
            </a:lvl5pPr>
            <a:lvl6pPr marL="2514600" indent="-228600" algn="l" rtl="0">
              <a:spcBef>
                <a:spcPts val="400"/>
              </a:spcBef>
              <a:buClr>
                <a:schemeClr val="dk2"/>
              </a:buClr>
              <a:buSzPct val="100000"/>
              <a:buFont typeface="Wingdings"/>
              <a:buChar char="§"/>
              <a:defRPr sz="2000" b="0" i="0" u="none" strike="noStrike" cap="none" baseline="0">
                <a:solidFill>
                  <a:schemeClr val="dk2"/>
                </a:solidFill>
                <a:latin typeface="Trebuchet MS"/>
                <a:ea typeface="Trebuchet MS"/>
                <a:cs typeface="Trebuchet MS"/>
                <a:sym typeface="Trebuchet MS"/>
              </a:defRPr>
            </a:lvl6pPr>
            <a:lvl7pPr marL="2971800" indent="-228600" algn="l" rtl="0">
              <a:spcBef>
                <a:spcPts val="400"/>
              </a:spcBef>
              <a:buClr>
                <a:schemeClr val="dk2"/>
              </a:buClr>
              <a:buSzPct val="166666"/>
              <a:buFont typeface="Arial"/>
              <a:buChar char="•"/>
              <a:defRPr sz="2000" b="0" i="0" u="none" strike="noStrike" cap="none" baseline="0">
                <a:solidFill>
                  <a:schemeClr val="dk2"/>
                </a:solidFill>
                <a:latin typeface="Trebuchet MS"/>
                <a:ea typeface="Trebuchet MS"/>
                <a:cs typeface="Trebuchet MS"/>
                <a:sym typeface="Trebuchet MS"/>
              </a:defRPr>
            </a:lvl7pPr>
            <a:lvl8pPr marL="3429000" indent="-228600" algn="l" rtl="0">
              <a:spcBef>
                <a:spcPts val="400"/>
              </a:spcBef>
              <a:buClr>
                <a:schemeClr val="dk2"/>
              </a:buClr>
              <a:buSzPct val="100000"/>
              <a:buFont typeface="Courier New"/>
              <a:buChar char="o"/>
              <a:defRPr sz="2000" b="0" i="0" u="none" strike="noStrike" cap="none" baseline="0">
                <a:solidFill>
                  <a:schemeClr val="dk2"/>
                </a:solidFill>
                <a:latin typeface="Trebuchet MS"/>
                <a:ea typeface="Trebuchet MS"/>
                <a:cs typeface="Trebuchet MS"/>
                <a:sym typeface="Trebuchet MS"/>
              </a:defRPr>
            </a:lvl8pPr>
            <a:lvl9pPr marL="3886200" indent="-228600" algn="l" rtl="0">
              <a:spcBef>
                <a:spcPts val="400"/>
              </a:spcBef>
              <a:buClr>
                <a:schemeClr val="dk2"/>
              </a:buClr>
              <a:buSzPct val="100000"/>
              <a:buFont typeface="Wingdings"/>
              <a:buChar char="§"/>
              <a:defRPr sz="2000" b="0" i="0" u="none" strike="noStrike" cap="none" baseline="0">
                <a:solidFill>
                  <a:schemeClr val="dk2"/>
                </a:solidFill>
                <a:latin typeface="Trebuchet MS"/>
                <a:ea typeface="Trebuchet MS"/>
                <a:cs typeface="Trebuchet MS"/>
                <a:sym typeface="Trebuchet M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Shape 41"/>
          <p:cNvSpPr txBox="1">
            <a:spLocks noGrp="1"/>
          </p:cNvSpPr>
          <p:nvPr>
            <p:ph type="ctrTitle"/>
          </p:nvPr>
        </p:nvSpPr>
        <p:spPr>
          <a:xfrm>
            <a:off x="508675" y="1274847"/>
            <a:ext cx="8107500" cy="2889300"/>
          </a:xfrm>
          <a:prstGeom prst="rect">
            <a:avLst/>
          </a:prstGeom>
        </p:spPr>
        <p:txBody>
          <a:bodyPr lIns="91425" tIns="91425" rIns="91425" bIns="91425" anchor="b" anchorCtr="0">
            <a:noAutofit/>
          </a:bodyPr>
          <a:lstStyle/>
          <a:p>
            <a:pPr algn="ctr">
              <a:buNone/>
            </a:pPr>
            <a:r>
              <a:rPr lang="en" sz="6000"/>
              <a:t>Successful Mentoring Relationships for Career Development</a:t>
            </a:r>
          </a:p>
        </p:txBody>
      </p:sp>
      <p:sp>
        <p:nvSpPr>
          <p:cNvPr id="42" name="Shape 42"/>
          <p:cNvSpPr txBox="1"/>
          <p:nvPr/>
        </p:nvSpPr>
        <p:spPr>
          <a:xfrm>
            <a:off x="451425" y="4533596"/>
            <a:ext cx="8327699" cy="1998000"/>
          </a:xfrm>
          <a:prstGeom prst="rect">
            <a:avLst/>
          </a:prstGeom>
          <a:noFill/>
        </p:spPr>
        <p:txBody>
          <a:bodyPr lIns="91425" tIns="91425" rIns="91425" bIns="91425" anchor="ctr" anchorCtr="0">
            <a:noAutofit/>
          </a:bodyPr>
          <a:lstStyle/>
          <a:p>
            <a:pPr lvl="0" algn="ctr" rtl="0">
              <a:buNone/>
            </a:pPr>
            <a:r>
              <a:rPr lang="en" sz="2400">
                <a:solidFill>
                  <a:srgbClr val="FFFF00"/>
                </a:solidFill>
                <a:latin typeface="Trebuchet MS"/>
                <a:ea typeface="Trebuchet MS"/>
                <a:cs typeface="Trebuchet MS"/>
                <a:sym typeface="Trebuchet MS"/>
              </a:rPr>
              <a:t>Keith W. McIntosh</a:t>
            </a:r>
          </a:p>
          <a:p>
            <a:pPr lvl="0" algn="ctr" rtl="0">
              <a:buNone/>
            </a:pPr>
            <a:r>
              <a:rPr lang="en" sz="2400">
                <a:solidFill>
                  <a:srgbClr val="FFFF00"/>
                </a:solidFill>
                <a:latin typeface="Trebuchet MS"/>
                <a:ea typeface="Trebuchet MS"/>
                <a:cs typeface="Trebuchet MS"/>
                <a:sym typeface="Trebuchet MS"/>
              </a:rPr>
              <a:t>Pima County Community College District</a:t>
            </a:r>
          </a:p>
          <a:p>
            <a:endParaRPr lang="en" sz="2400">
              <a:solidFill>
                <a:srgbClr val="FFFF00"/>
              </a:solidFill>
              <a:latin typeface="Trebuchet MS"/>
              <a:ea typeface="Trebuchet MS"/>
              <a:cs typeface="Trebuchet MS"/>
              <a:sym typeface="Trebuchet MS"/>
            </a:endParaRPr>
          </a:p>
          <a:p>
            <a:pPr lvl="0" algn="ctr" rtl="0">
              <a:buNone/>
            </a:pPr>
            <a:r>
              <a:rPr lang="en" sz="2400">
                <a:solidFill>
                  <a:srgbClr val="FFFF00"/>
                </a:solidFill>
                <a:latin typeface="Trebuchet MS"/>
                <a:ea typeface="Trebuchet MS"/>
                <a:cs typeface="Trebuchet MS"/>
                <a:sym typeface="Trebuchet MS"/>
              </a:rPr>
              <a:t>Melissa Woo</a:t>
            </a:r>
          </a:p>
          <a:p>
            <a:pPr algn="ctr">
              <a:buNone/>
            </a:pPr>
            <a:r>
              <a:rPr lang="en" sz="2400">
                <a:solidFill>
                  <a:srgbClr val="FFFF00"/>
                </a:solidFill>
                <a:latin typeface="Trebuchet MS"/>
                <a:ea typeface="Trebuchet MS"/>
                <a:cs typeface="Trebuchet MS"/>
                <a:sym typeface="Trebuchet MS"/>
              </a:rPr>
              <a:t>University of Oregon</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body" idx="1"/>
          </p:nvPr>
        </p:nvSpPr>
        <p:spPr>
          <a:xfrm>
            <a:off x="457200" y="1658990"/>
            <a:ext cx="3965099" cy="4840199"/>
          </a:xfrm>
          <a:prstGeom prst="rect">
            <a:avLst/>
          </a:prstGeom>
        </p:spPr>
        <p:txBody>
          <a:bodyPr lIns="91425" tIns="91425" rIns="91425" bIns="91425" anchor="t" anchorCtr="0">
            <a:noAutofit/>
          </a:bodyPr>
          <a:lstStyle/>
          <a:p>
            <a:pPr marL="457200" lvl="0" indent="-457200" rtl="0">
              <a:buClr>
                <a:schemeClr val="dk2"/>
              </a:buClr>
              <a:buSzPct val="166666"/>
              <a:buFont typeface="Arial"/>
              <a:buChar char="•"/>
            </a:pPr>
            <a:r>
              <a:rPr lang="en" sz="3600" dirty="0"/>
              <a:t>Sponsorship</a:t>
            </a:r>
          </a:p>
          <a:p>
            <a:pPr marL="457200" lvl="0" indent="-457200" rtl="0">
              <a:buClr>
                <a:schemeClr val="dk2"/>
              </a:buClr>
              <a:buSzPct val="166666"/>
              <a:buFont typeface="Arial"/>
              <a:buChar char="•"/>
            </a:pPr>
            <a:r>
              <a:rPr lang="en" sz="3600" dirty="0"/>
              <a:t>Exposure/</a:t>
            </a:r>
            <a:br>
              <a:rPr lang="en" sz="3600" dirty="0"/>
            </a:br>
            <a:r>
              <a:rPr lang="en" sz="3600" dirty="0"/>
              <a:t>visibility</a:t>
            </a:r>
          </a:p>
          <a:p>
            <a:pPr marL="457200" lvl="0" indent="-457200" rtl="0">
              <a:buClr>
                <a:schemeClr val="dk2"/>
              </a:buClr>
              <a:buSzPct val="166666"/>
              <a:buFont typeface="Arial"/>
              <a:buChar char="•"/>
            </a:pPr>
            <a:r>
              <a:rPr lang="en" sz="3600" dirty="0"/>
              <a:t>Coaching</a:t>
            </a:r>
          </a:p>
          <a:p>
            <a:pPr marL="457200" lvl="0" indent="-457200" rtl="0">
              <a:buClr>
                <a:schemeClr val="dk2"/>
              </a:buClr>
              <a:buSzPct val="166666"/>
              <a:buFont typeface="Arial"/>
              <a:buChar char="•"/>
            </a:pPr>
            <a:r>
              <a:rPr lang="en" sz="3600" dirty="0"/>
              <a:t>Protection</a:t>
            </a:r>
          </a:p>
          <a:p>
            <a:pPr marL="457200" lvl="0" indent="-457200" rtl="0">
              <a:buClr>
                <a:schemeClr val="dk2"/>
              </a:buClr>
              <a:buSzPct val="166666"/>
              <a:buFont typeface="Arial"/>
              <a:buChar char="•"/>
            </a:pPr>
            <a:r>
              <a:rPr lang="en" sz="3600" dirty="0"/>
              <a:t>Challenging assignments</a:t>
            </a:r>
          </a:p>
          <a:p>
            <a:endParaRPr lang="en" sz="3600" dirty="0"/>
          </a:p>
        </p:txBody>
      </p:sp>
      <p:sp>
        <p:nvSpPr>
          <p:cNvPr id="99" name="Shape 99"/>
          <p:cNvSpPr txBox="1">
            <a:spLocks noGrp="1"/>
          </p:cNvSpPr>
          <p:nvPr>
            <p:ph type="title"/>
          </p:nvPr>
        </p:nvSpPr>
        <p:spPr>
          <a:xfrm>
            <a:off x="0" y="274637"/>
            <a:ext cx="9144000" cy="1325700"/>
          </a:xfrm>
          <a:prstGeom prst="rect">
            <a:avLst/>
          </a:prstGeom>
        </p:spPr>
        <p:txBody>
          <a:bodyPr lIns="91425" tIns="91425" rIns="91425" bIns="91425" anchor="ctr" anchorCtr="0">
            <a:noAutofit/>
          </a:bodyPr>
          <a:lstStyle/>
          <a:p>
            <a:pPr lvl="0"/>
            <a:r>
              <a:rPr lang="en" sz="3600" dirty="0"/>
              <a:t>What Do You Want to Gain from </a:t>
            </a:r>
            <a:r>
              <a:rPr lang="en" sz="3600" dirty="0" smtClean="0"/>
              <a:t>a</a:t>
            </a:r>
            <a:r>
              <a:rPr lang="en-US" sz="3600" dirty="0" smtClean="0"/>
              <a:t/>
            </a:r>
            <a:br>
              <a:rPr lang="en-US" sz="3600" dirty="0" smtClean="0"/>
            </a:br>
            <a:r>
              <a:rPr lang="en-US" sz="3600" dirty="0" smtClean="0"/>
              <a:t>  </a:t>
            </a:r>
            <a:r>
              <a:rPr lang="en" sz="3600" dirty="0" smtClean="0"/>
              <a:t>Mentoring </a:t>
            </a:r>
            <a:r>
              <a:rPr lang="en" sz="3600" dirty="0"/>
              <a:t>Relationship?</a:t>
            </a:r>
            <a:endParaRPr lang="en" sz="3600" dirty="0"/>
          </a:p>
        </p:txBody>
      </p:sp>
      <p:sp>
        <p:nvSpPr>
          <p:cNvPr id="100" name="Shape 100"/>
          <p:cNvSpPr txBox="1">
            <a:spLocks noGrp="1"/>
          </p:cNvSpPr>
          <p:nvPr>
            <p:ph type="body" idx="2"/>
          </p:nvPr>
        </p:nvSpPr>
        <p:spPr>
          <a:xfrm>
            <a:off x="4682150" y="1658990"/>
            <a:ext cx="3965099" cy="4840199"/>
          </a:xfrm>
          <a:prstGeom prst="rect">
            <a:avLst/>
          </a:prstGeom>
        </p:spPr>
        <p:txBody>
          <a:bodyPr lIns="91425" tIns="91425" rIns="91425" bIns="91425" anchor="t" anchorCtr="0">
            <a:noAutofit/>
          </a:bodyPr>
          <a:lstStyle/>
          <a:p>
            <a:pPr marL="457200" lvl="0" indent="-457200" rtl="0">
              <a:buClr>
                <a:schemeClr val="dk2"/>
              </a:buClr>
              <a:buSzPct val="166666"/>
              <a:buFont typeface="Arial"/>
              <a:buChar char="•"/>
            </a:pPr>
            <a:r>
              <a:rPr lang="en" sz="3600" dirty="0">
                <a:solidFill>
                  <a:schemeClr val="bg2"/>
                </a:solidFill>
              </a:rPr>
              <a:t>Role modeling</a:t>
            </a:r>
          </a:p>
          <a:p>
            <a:pPr marL="457200" lvl="0" indent="-457200" rtl="0">
              <a:buClr>
                <a:schemeClr val="dk2"/>
              </a:buClr>
              <a:buSzPct val="166666"/>
              <a:buFont typeface="Arial"/>
              <a:buChar char="•"/>
            </a:pPr>
            <a:r>
              <a:rPr lang="en" sz="3600" dirty="0">
                <a:solidFill>
                  <a:schemeClr val="bg2"/>
                </a:solidFill>
              </a:rPr>
              <a:t>Acceptance/</a:t>
            </a:r>
            <a:br>
              <a:rPr lang="en" sz="3600" dirty="0">
                <a:solidFill>
                  <a:schemeClr val="bg2"/>
                </a:solidFill>
              </a:rPr>
            </a:br>
            <a:r>
              <a:rPr lang="en" sz="3600" dirty="0">
                <a:solidFill>
                  <a:schemeClr val="bg2"/>
                </a:solidFill>
              </a:rPr>
              <a:t>confirmation</a:t>
            </a:r>
          </a:p>
          <a:p>
            <a:pPr marL="457200" lvl="0" indent="-457200" rtl="0">
              <a:buClr>
                <a:schemeClr val="dk2"/>
              </a:buClr>
              <a:buSzPct val="166666"/>
              <a:buFont typeface="Arial"/>
              <a:buChar char="•"/>
            </a:pPr>
            <a:r>
              <a:rPr lang="en" sz="3600" dirty="0">
                <a:solidFill>
                  <a:schemeClr val="bg2"/>
                </a:solidFill>
              </a:rPr>
              <a:t>Counseling</a:t>
            </a:r>
          </a:p>
          <a:p>
            <a:pPr marL="457200" lvl="0" indent="-457200" rtl="0">
              <a:buClr>
                <a:schemeClr val="dk2"/>
              </a:buClr>
              <a:buSzPct val="166666"/>
              <a:buFont typeface="Arial"/>
              <a:buChar char="•"/>
            </a:pPr>
            <a:r>
              <a:rPr lang="en" sz="3600" dirty="0">
                <a:solidFill>
                  <a:schemeClr val="bg2"/>
                </a:solidFill>
              </a:rPr>
              <a:t>Friendship</a:t>
            </a:r>
          </a:p>
          <a:p>
            <a:endParaRPr lang="en" sz="3600"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457200" y="1658990"/>
            <a:ext cx="3965099" cy="4840199"/>
          </a:xfrm>
          <a:prstGeom prst="rect">
            <a:avLst/>
          </a:prstGeom>
        </p:spPr>
        <p:txBody>
          <a:bodyPr lIns="91425" tIns="91425" rIns="91425" bIns="91425" anchor="t" anchorCtr="0">
            <a:noAutofit/>
          </a:bodyPr>
          <a:lstStyle/>
          <a:p>
            <a:pPr marL="457200" lvl="0" indent="-457200" rtl="0">
              <a:buClr>
                <a:schemeClr val="dk2"/>
              </a:buClr>
              <a:buSzPct val="166666"/>
              <a:buFont typeface="Arial"/>
              <a:buChar char="•"/>
            </a:pPr>
            <a:r>
              <a:rPr lang="en" sz="3600"/>
              <a:t>Traditional</a:t>
            </a:r>
          </a:p>
          <a:p>
            <a:pPr marL="457200" lvl="0" indent="-457200" rtl="0">
              <a:buClr>
                <a:schemeClr val="dk2"/>
              </a:buClr>
              <a:buSzPct val="166666"/>
              <a:buFont typeface="Arial"/>
              <a:buChar char="•"/>
            </a:pPr>
            <a:r>
              <a:rPr lang="en" sz="3600"/>
              <a:t>Network</a:t>
            </a:r>
          </a:p>
          <a:p>
            <a:pPr marL="457200" lvl="0" indent="-457200" rtl="0">
              <a:buClr>
                <a:schemeClr val="dk2"/>
              </a:buClr>
              <a:buSzPct val="166666"/>
              <a:buFont typeface="Arial"/>
              <a:buChar char="•"/>
            </a:pPr>
            <a:r>
              <a:rPr lang="en" sz="3600"/>
              <a:t>Group</a:t>
            </a:r>
          </a:p>
          <a:p>
            <a:pPr marL="457200" lvl="0" indent="-457200" rtl="0">
              <a:buClr>
                <a:schemeClr val="dk2"/>
              </a:buClr>
              <a:buSzPct val="166666"/>
              <a:buFont typeface="Arial"/>
              <a:buChar char="•"/>
            </a:pPr>
            <a:r>
              <a:rPr lang="en" sz="3600"/>
              <a:t>Minute</a:t>
            </a:r>
          </a:p>
          <a:p>
            <a:endParaRPr lang="en" sz="3600"/>
          </a:p>
        </p:txBody>
      </p:sp>
      <p:sp>
        <p:nvSpPr>
          <p:cNvPr id="106" name="Shape 106"/>
          <p:cNvSpPr txBox="1">
            <a:spLocks noGrp="1"/>
          </p:cNvSpPr>
          <p:nvPr>
            <p:ph type="title"/>
          </p:nvPr>
        </p:nvSpPr>
        <p:spPr>
          <a:xfrm>
            <a:off x="351532" y="274637"/>
            <a:ext cx="8527200" cy="1325700"/>
          </a:xfrm>
          <a:prstGeom prst="rect">
            <a:avLst/>
          </a:prstGeom>
        </p:spPr>
        <p:txBody>
          <a:bodyPr lIns="91425" tIns="91425" rIns="91425" bIns="91425" anchor="b" anchorCtr="0">
            <a:noAutofit/>
          </a:bodyPr>
          <a:lstStyle/>
          <a:p>
            <a:pPr lvl="0" rtl="0">
              <a:buNone/>
            </a:pPr>
            <a:r>
              <a:rPr lang="en" sz="3600" dirty="0"/>
              <a:t>What Are the Best Mentoring </a:t>
            </a:r>
            <a:r>
              <a:rPr lang="en" sz="3600" dirty="0" smtClean="0"/>
              <a:t>Styles</a:t>
            </a:r>
            <a:r>
              <a:rPr lang="en-US" sz="3600" dirty="0" smtClean="0"/>
              <a:t/>
            </a:r>
            <a:br>
              <a:rPr lang="en-US" sz="3600" dirty="0" smtClean="0"/>
            </a:br>
            <a:r>
              <a:rPr lang="en-US" sz="3600" dirty="0" smtClean="0"/>
              <a:t>  </a:t>
            </a:r>
            <a:r>
              <a:rPr lang="en" sz="3600" dirty="0" smtClean="0"/>
              <a:t>to </a:t>
            </a:r>
            <a:r>
              <a:rPr lang="en" sz="3600" dirty="0"/>
              <a:t>Achieve Your Goals?</a:t>
            </a:r>
          </a:p>
        </p:txBody>
      </p:sp>
      <p:sp>
        <p:nvSpPr>
          <p:cNvPr id="107" name="Shape 107"/>
          <p:cNvSpPr txBox="1">
            <a:spLocks noGrp="1"/>
          </p:cNvSpPr>
          <p:nvPr>
            <p:ph type="body" idx="2"/>
          </p:nvPr>
        </p:nvSpPr>
        <p:spPr>
          <a:xfrm>
            <a:off x="4682150" y="1658990"/>
            <a:ext cx="3965099" cy="4840199"/>
          </a:xfrm>
          <a:prstGeom prst="rect">
            <a:avLst/>
          </a:prstGeom>
        </p:spPr>
        <p:txBody>
          <a:bodyPr lIns="91425" tIns="91425" rIns="91425" bIns="91425" anchor="t" anchorCtr="0">
            <a:noAutofit/>
          </a:bodyPr>
          <a:lstStyle/>
          <a:p>
            <a:pPr marL="457200" lvl="0" indent="-457200" rtl="0">
              <a:buClr>
                <a:schemeClr val="dk2"/>
              </a:buClr>
              <a:buSzPct val="166666"/>
              <a:buFont typeface="Arial"/>
              <a:buChar char="•"/>
            </a:pPr>
            <a:r>
              <a:rPr lang="en" sz="3600" dirty="0">
                <a:solidFill>
                  <a:srgbClr val="00387E"/>
                </a:solidFill>
              </a:rPr>
              <a:t>Circle</a:t>
            </a:r>
          </a:p>
          <a:p>
            <a:pPr marL="457200" lvl="0" indent="-457200" rtl="0">
              <a:buClr>
                <a:schemeClr val="dk2"/>
              </a:buClr>
              <a:buSzPct val="166666"/>
              <a:buFont typeface="Arial"/>
              <a:buChar char="•"/>
            </a:pPr>
            <a:r>
              <a:rPr lang="en" sz="3600" dirty="0">
                <a:solidFill>
                  <a:srgbClr val="00387E"/>
                </a:solidFill>
              </a:rPr>
              <a:t>Invisible</a:t>
            </a:r>
          </a:p>
          <a:p>
            <a:pPr marL="457200" lvl="0" indent="-457200" rtl="0">
              <a:buClr>
                <a:schemeClr val="dk2"/>
              </a:buClr>
              <a:buSzPct val="166666"/>
              <a:buFont typeface="Arial"/>
              <a:buChar char="•"/>
            </a:pPr>
            <a:r>
              <a:rPr lang="en" sz="3600" dirty="0">
                <a:solidFill>
                  <a:srgbClr val="00387E"/>
                </a:solidFill>
              </a:rPr>
              <a:t>Reverse</a:t>
            </a:r>
          </a:p>
          <a:p>
            <a:endParaRPr lang="en" sz="3600"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body" idx="1"/>
          </p:nvPr>
        </p:nvSpPr>
        <p:spPr>
          <a:xfrm>
            <a:off x="457200" y="1658990"/>
            <a:ext cx="8229600" cy="4840199"/>
          </a:xfrm>
          <a:prstGeom prst="rect">
            <a:avLst/>
          </a:prstGeom>
        </p:spPr>
        <p:txBody>
          <a:bodyPr lIns="91425" tIns="91425" rIns="91425" bIns="91425" anchor="t" anchorCtr="0">
            <a:noAutofit/>
          </a:bodyPr>
          <a:lstStyle/>
          <a:p>
            <a:pPr lvl="0" rtl="0">
              <a:buNone/>
            </a:pPr>
            <a:r>
              <a:rPr lang="en"/>
              <a:t>Finding a mentor/mentee...</a:t>
            </a:r>
          </a:p>
          <a:p>
            <a:endParaRPr lang="en"/>
          </a:p>
          <a:p>
            <a:pPr lvl="0" rtl="0">
              <a:buNone/>
            </a:pPr>
            <a:r>
              <a:rPr lang="en" sz="2400"/>
              <a:t>Ask yourself...</a:t>
            </a:r>
          </a:p>
          <a:p>
            <a:endParaRPr lang="en" sz="2400"/>
          </a:p>
          <a:p>
            <a:pPr lvl="0" rtl="0">
              <a:buNone/>
            </a:pPr>
            <a:r>
              <a:rPr lang="en" sz="2400"/>
              <a:t>"Do I associate myself with people who add value to my career"?</a:t>
            </a:r>
          </a:p>
          <a:p>
            <a:endParaRPr lang="en" sz="2400"/>
          </a:p>
          <a:p>
            <a:pPr lvl="0" rtl="0">
              <a:buNone/>
            </a:pPr>
            <a:r>
              <a:rPr lang="en" sz="2400"/>
              <a:t>"Do I belong to the right networking groups"?</a:t>
            </a:r>
          </a:p>
          <a:p>
            <a:endParaRPr lang="en" sz="2400"/>
          </a:p>
          <a:p>
            <a:pPr lvl="0" rtl="0">
              <a:buNone/>
            </a:pPr>
            <a:r>
              <a:rPr lang="en" sz="2400"/>
              <a:t>"How did my colleagues find their mentors/mentees"?</a:t>
            </a:r>
          </a:p>
          <a:p>
            <a:endParaRPr lang="en" sz="2400"/>
          </a:p>
        </p:txBody>
      </p:sp>
      <p:sp>
        <p:nvSpPr>
          <p:cNvPr id="113" name="Shape 113"/>
          <p:cNvSpPr txBox="1">
            <a:spLocks noGrp="1"/>
          </p:cNvSpPr>
          <p:nvPr>
            <p:ph type="title"/>
          </p:nvPr>
        </p:nvSpPr>
        <p:spPr>
          <a:xfrm>
            <a:off x="457200" y="274637"/>
            <a:ext cx="8229600" cy="1325700"/>
          </a:xfrm>
          <a:prstGeom prst="rect">
            <a:avLst/>
          </a:prstGeom>
        </p:spPr>
        <p:txBody>
          <a:bodyPr lIns="91425" tIns="91425" rIns="91425" bIns="91425" anchor="b" anchorCtr="0">
            <a:noAutofit/>
          </a:bodyPr>
          <a:lstStyle/>
          <a:p>
            <a:pPr>
              <a:buNone/>
            </a:pPr>
            <a:r>
              <a:rPr lang="en" sz="6000"/>
              <a:t>Next Steps?</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body" idx="1"/>
          </p:nvPr>
        </p:nvSpPr>
        <p:spPr>
          <a:xfrm>
            <a:off x="457200" y="1658990"/>
            <a:ext cx="8229600" cy="4840199"/>
          </a:xfrm>
          <a:prstGeom prst="rect">
            <a:avLst/>
          </a:prstGeom>
        </p:spPr>
        <p:txBody>
          <a:bodyPr lIns="91425" tIns="91425" rIns="91425" bIns="91425" anchor="t" anchorCtr="0">
            <a:noAutofit/>
          </a:bodyPr>
          <a:lstStyle/>
          <a:p>
            <a:pPr lvl="0" rtl="0">
              <a:buNone/>
            </a:pPr>
            <a:r>
              <a:rPr lang="en"/>
              <a:t>Finding a mentor/mentee...</a:t>
            </a:r>
          </a:p>
          <a:p>
            <a:endParaRPr lang="en"/>
          </a:p>
          <a:p>
            <a:pPr lvl="0" rtl="0">
              <a:buNone/>
            </a:pPr>
            <a:r>
              <a:rPr lang="en" sz="2400"/>
              <a:t>Get involved in conferences &amp; meetings</a:t>
            </a:r>
          </a:p>
          <a:p>
            <a:endParaRPr lang="en" sz="2400"/>
          </a:p>
          <a:p>
            <a:pPr lvl="0" rtl="0">
              <a:buNone/>
            </a:pPr>
            <a:r>
              <a:rPr lang="en" sz="2400"/>
              <a:t>Work your networks - professional, personal &amp; online social</a:t>
            </a:r>
          </a:p>
          <a:p>
            <a:endParaRPr lang="en" sz="2400"/>
          </a:p>
          <a:p>
            <a:pPr lvl="0" rtl="0">
              <a:buNone/>
            </a:pPr>
            <a:r>
              <a:rPr lang="en" sz="2400"/>
              <a:t>EDUCAUSE member search (potential mentors, please add the "mentoring" affinity tag to your EDUCAUSE profile!)</a:t>
            </a:r>
          </a:p>
          <a:p>
            <a:pPr lvl="0" rtl="0">
              <a:buNone/>
            </a:pPr>
            <a:r>
              <a:rPr lang="en" sz="2400"/>
              <a:t>www.educause.edu/members</a:t>
            </a:r>
          </a:p>
          <a:p>
            <a:endParaRPr lang="en" sz="2400"/>
          </a:p>
        </p:txBody>
      </p:sp>
      <p:sp>
        <p:nvSpPr>
          <p:cNvPr id="119" name="Shape 119"/>
          <p:cNvSpPr txBox="1">
            <a:spLocks noGrp="1"/>
          </p:cNvSpPr>
          <p:nvPr>
            <p:ph type="title"/>
          </p:nvPr>
        </p:nvSpPr>
        <p:spPr>
          <a:xfrm>
            <a:off x="457200" y="274637"/>
            <a:ext cx="8229600" cy="1325700"/>
          </a:xfrm>
          <a:prstGeom prst="rect">
            <a:avLst/>
          </a:prstGeom>
        </p:spPr>
        <p:txBody>
          <a:bodyPr lIns="91425" tIns="91425" rIns="91425" bIns="91425" anchor="b" anchorCtr="0">
            <a:noAutofit/>
          </a:bodyPr>
          <a:lstStyle/>
          <a:p>
            <a:pPr lvl="0" rtl="0">
              <a:buNone/>
            </a:pPr>
            <a:r>
              <a:rPr lang="en" sz="6000"/>
              <a:t>Next Steps?</a:t>
            </a:r>
          </a:p>
        </p:txBody>
      </p:sp>
    </p:spTree>
  </p:cSld>
  <p:clrMapOvr>
    <a:masterClrMapping/>
  </p:clrMapOvr>
  <p:transition xmlns:p14="http://schemas.microsoft.com/office/powerpoint/2010/mai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457200" y="1658990"/>
            <a:ext cx="8229600" cy="4840199"/>
          </a:xfrm>
          <a:prstGeom prst="rect">
            <a:avLst/>
          </a:prstGeom>
        </p:spPr>
        <p:txBody>
          <a:bodyPr lIns="91425" tIns="91425" rIns="91425" bIns="91425" anchor="t" anchorCtr="0">
            <a:noAutofit/>
          </a:bodyPr>
          <a:lstStyle/>
          <a:p>
            <a:pPr lvl="0" rtl="0">
              <a:buNone/>
            </a:pPr>
            <a:r>
              <a:rPr lang="en"/>
              <a:t>Finding a mentor/mentee...</a:t>
            </a:r>
          </a:p>
          <a:p>
            <a:endParaRPr lang="en"/>
          </a:p>
          <a:p>
            <a:pPr lvl="0" rtl="0">
              <a:buNone/>
            </a:pPr>
            <a:r>
              <a:rPr lang="en" sz="3000"/>
              <a:t>Look for:</a:t>
            </a:r>
          </a:p>
          <a:p>
            <a:endParaRPr lang="en" sz="3000"/>
          </a:p>
          <a:p>
            <a:pPr marL="457200" lvl="0" indent="-419100" rtl="0">
              <a:buClr>
                <a:schemeClr val="dk2"/>
              </a:buClr>
              <a:buSzPct val="166666"/>
              <a:buFont typeface="Arial"/>
              <a:buChar char="•"/>
            </a:pPr>
            <a:r>
              <a:rPr lang="en" sz="3000"/>
              <a:t>Clear expectations</a:t>
            </a:r>
          </a:p>
          <a:p>
            <a:pPr marL="457200" lvl="0" indent="-419100" rtl="0">
              <a:buClr>
                <a:schemeClr val="dk2"/>
              </a:buClr>
              <a:buSzPct val="166666"/>
              <a:buFont typeface="Arial"/>
              <a:buChar char="•"/>
            </a:pPr>
            <a:r>
              <a:rPr lang="en" sz="3000"/>
              <a:t>Mutual respect</a:t>
            </a:r>
          </a:p>
          <a:p>
            <a:pPr marL="457200" lvl="0" indent="-419100" rtl="0">
              <a:buClr>
                <a:schemeClr val="dk2"/>
              </a:buClr>
              <a:buSzPct val="166666"/>
              <a:buFont typeface="Arial"/>
              <a:buChar char="•"/>
            </a:pPr>
            <a:r>
              <a:rPr lang="en" sz="3000"/>
              <a:t>Reciprocity</a:t>
            </a:r>
          </a:p>
          <a:p>
            <a:pPr marL="457200" lvl="0" indent="-419100" rtl="0">
              <a:buClr>
                <a:schemeClr val="dk2"/>
              </a:buClr>
              <a:buSzPct val="166666"/>
              <a:buFont typeface="Arial"/>
              <a:buChar char="•"/>
            </a:pPr>
            <a:r>
              <a:rPr lang="en" sz="3000"/>
              <a:t>Shared values</a:t>
            </a:r>
          </a:p>
          <a:p>
            <a:endParaRPr lang="en" sz="3000"/>
          </a:p>
          <a:p>
            <a:endParaRPr lang="en" sz="3000"/>
          </a:p>
        </p:txBody>
      </p:sp>
      <p:sp>
        <p:nvSpPr>
          <p:cNvPr id="125" name="Shape 125"/>
          <p:cNvSpPr txBox="1">
            <a:spLocks noGrp="1"/>
          </p:cNvSpPr>
          <p:nvPr>
            <p:ph type="title"/>
          </p:nvPr>
        </p:nvSpPr>
        <p:spPr>
          <a:xfrm>
            <a:off x="457200" y="274637"/>
            <a:ext cx="8229600" cy="1325700"/>
          </a:xfrm>
          <a:prstGeom prst="rect">
            <a:avLst/>
          </a:prstGeom>
        </p:spPr>
        <p:txBody>
          <a:bodyPr lIns="91425" tIns="91425" rIns="91425" bIns="91425" anchor="b" anchorCtr="0">
            <a:noAutofit/>
          </a:bodyPr>
          <a:lstStyle/>
          <a:p>
            <a:pPr lvl="0" rtl="0">
              <a:buNone/>
            </a:pPr>
            <a:r>
              <a:rPr lang="en" sz="6000"/>
              <a:t>Next Steps?</a:t>
            </a:r>
          </a:p>
        </p:txBody>
      </p:sp>
    </p:spTree>
  </p:cSld>
  <p:clrMapOvr>
    <a:masterClrMapping/>
  </p:clrMapOvr>
  <p:transition xmlns:p14="http://schemas.microsoft.com/office/powerpoint/2010/mai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body" idx="1"/>
          </p:nvPr>
        </p:nvSpPr>
        <p:spPr>
          <a:xfrm>
            <a:off x="457200" y="1658990"/>
            <a:ext cx="8229600" cy="4840199"/>
          </a:xfrm>
          <a:prstGeom prst="rect">
            <a:avLst/>
          </a:prstGeom>
        </p:spPr>
        <p:txBody>
          <a:bodyPr lIns="91425" tIns="91425" rIns="91425" bIns="91425" anchor="t" anchorCtr="0">
            <a:noAutofit/>
          </a:bodyPr>
          <a:lstStyle/>
          <a:p>
            <a:pPr lvl="0" rtl="0">
              <a:buNone/>
            </a:pPr>
            <a:r>
              <a:rPr lang="en" sz="3000"/>
              <a:t>EDUCAUSE Mentoring site:</a:t>
            </a:r>
          </a:p>
          <a:p>
            <a:pPr lvl="0" rtl="0">
              <a:buNone/>
            </a:pPr>
            <a:r>
              <a:rPr lang="en" sz="1800"/>
              <a:t>www.educause.edu/careers/special-topic-programs/mentoring</a:t>
            </a:r>
          </a:p>
          <a:p>
            <a:endParaRPr lang="en" sz="1800"/>
          </a:p>
          <a:p>
            <a:pPr lvl="0" rtl="0">
              <a:buNone/>
            </a:pPr>
            <a:r>
              <a:rPr lang="en" sz="3000"/>
              <a:t>Creating a Professional Development Plan:</a:t>
            </a:r>
          </a:p>
          <a:p>
            <a:pPr lvl="0" rtl="0">
              <a:buNone/>
            </a:pPr>
            <a:r>
              <a:rPr lang="en" sz="1800"/>
              <a:t>net.educause.edu/section_params/mentoring/M06_%20PDP.pdf</a:t>
            </a:r>
          </a:p>
          <a:p>
            <a:endParaRPr lang="en" sz="1800"/>
          </a:p>
          <a:p>
            <a:pPr lvl="0" rtl="0">
              <a:buNone/>
            </a:pPr>
            <a:r>
              <a:rPr lang="en" sz="3000"/>
              <a:t>How IT Mentors Can Help Advance Your Tech Career:</a:t>
            </a:r>
          </a:p>
          <a:p>
            <a:pPr lvl="0" rtl="0">
              <a:buNone/>
            </a:pPr>
            <a:r>
              <a:rPr lang="en" sz="1800"/>
              <a:t>www.cio.com/article/727740/How_IT_Mentors_Can_Help_Advance_Your_Tech_Career</a:t>
            </a:r>
          </a:p>
          <a:p>
            <a:endParaRPr lang="en" sz="1800"/>
          </a:p>
        </p:txBody>
      </p:sp>
      <p:sp>
        <p:nvSpPr>
          <p:cNvPr id="131" name="Shape 131"/>
          <p:cNvSpPr txBox="1">
            <a:spLocks noGrp="1"/>
          </p:cNvSpPr>
          <p:nvPr>
            <p:ph type="title"/>
          </p:nvPr>
        </p:nvSpPr>
        <p:spPr>
          <a:xfrm>
            <a:off x="457200" y="274637"/>
            <a:ext cx="8229600" cy="1325700"/>
          </a:xfrm>
          <a:prstGeom prst="rect">
            <a:avLst/>
          </a:prstGeom>
        </p:spPr>
        <p:txBody>
          <a:bodyPr lIns="91425" tIns="91425" rIns="91425" bIns="91425" anchor="b" anchorCtr="0">
            <a:noAutofit/>
          </a:bodyPr>
          <a:lstStyle/>
          <a:p>
            <a:pPr>
              <a:buNone/>
            </a:pPr>
            <a:r>
              <a:rPr lang="en" sz="6000"/>
              <a:t>Mentoring Resources</a:t>
            </a:r>
          </a:p>
        </p:txBody>
      </p:sp>
    </p:spTree>
  </p:cSld>
  <p:clrMapOvr>
    <a:masterClrMapping/>
  </p:clrMapOvr>
  <p:transition xmlns:p14="http://schemas.microsoft.com/office/powerpoint/2010/mai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body" idx="1"/>
          </p:nvPr>
        </p:nvSpPr>
        <p:spPr>
          <a:xfrm>
            <a:off x="457200" y="506392"/>
            <a:ext cx="8229600" cy="5992799"/>
          </a:xfrm>
          <a:prstGeom prst="rect">
            <a:avLst/>
          </a:prstGeom>
        </p:spPr>
        <p:txBody>
          <a:bodyPr lIns="91425" tIns="91425" rIns="91425" bIns="91425" anchor="t" anchorCtr="0">
            <a:noAutofit/>
          </a:bodyPr>
          <a:lstStyle/>
          <a:p>
            <a:pPr lvl="0" algn="ctr" rtl="0">
              <a:buNone/>
            </a:pPr>
            <a:r>
              <a:rPr lang="en" sz="6000"/>
              <a:t>
Thank You!</a:t>
            </a:r>
          </a:p>
          <a:p>
            <a:endParaRPr lang="en" sz="6000"/>
          </a:p>
          <a:p>
            <a:endParaRPr lang="en" sz="6000"/>
          </a:p>
          <a:p>
            <a:pPr lvl="0" algn="ctr" rtl="0">
              <a:buNone/>
            </a:pPr>
            <a:r>
              <a:rPr lang="en" sz="3600"/>
              <a:t>Keith W. McIntosh</a:t>
            </a:r>
          </a:p>
          <a:p>
            <a:pPr lvl="0" algn="ctr" rtl="0">
              <a:buNone/>
            </a:pPr>
            <a:r>
              <a:rPr lang="en" sz="3600"/>
              <a:t>Melissa Woo</a:t>
            </a:r>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457200" y="1658990"/>
            <a:ext cx="8229600" cy="4840199"/>
          </a:xfrm>
          <a:prstGeom prst="rect">
            <a:avLst/>
          </a:prstGeom>
        </p:spPr>
        <p:txBody>
          <a:bodyPr lIns="91425" tIns="91425" rIns="91425" bIns="91425" anchor="t" anchorCtr="0">
            <a:noAutofit/>
          </a:bodyPr>
          <a:lstStyle/>
          <a:p>
            <a:pPr marL="457200" lvl="0" indent="-457200" rtl="0">
              <a:buClr>
                <a:schemeClr val="dk2"/>
              </a:buClr>
              <a:buSzPct val="166666"/>
              <a:buFont typeface="Arial"/>
              <a:buChar char="•"/>
            </a:pPr>
            <a:r>
              <a:rPr lang="en" sz="3600"/>
              <a:t>About us</a:t>
            </a:r>
          </a:p>
          <a:p>
            <a:pPr marL="457200" lvl="0" indent="-457200" rtl="0">
              <a:buClr>
                <a:schemeClr val="dk2"/>
              </a:buClr>
              <a:buSzPct val="166666"/>
              <a:buFont typeface="Arial"/>
              <a:buChar char="•"/>
            </a:pPr>
            <a:r>
              <a:rPr lang="en" sz="3600"/>
              <a:t>Workshop goals</a:t>
            </a:r>
          </a:p>
          <a:p>
            <a:pPr marL="457200" lvl="0" indent="-457200" rtl="0">
              <a:buClr>
                <a:schemeClr val="dk2"/>
              </a:buClr>
              <a:buSzPct val="166666"/>
              <a:buFont typeface="Arial"/>
              <a:buChar char="•"/>
            </a:pPr>
            <a:r>
              <a:rPr lang="en" sz="3600"/>
              <a:t>Career/self assessments</a:t>
            </a:r>
          </a:p>
          <a:p>
            <a:pPr marL="457200" lvl="0" indent="-457200" rtl="0">
              <a:buClr>
                <a:schemeClr val="dk2"/>
              </a:buClr>
              <a:buSzPct val="166666"/>
              <a:buFont typeface="Arial"/>
              <a:buChar char="•"/>
            </a:pPr>
            <a:r>
              <a:rPr lang="en" sz="3600"/>
              <a:t>What are you looking to gain from a mentoring relationship?</a:t>
            </a:r>
          </a:p>
          <a:p>
            <a:pPr marL="457200" lvl="0" indent="-457200" rtl="0">
              <a:buClr>
                <a:schemeClr val="dk2"/>
              </a:buClr>
              <a:buSzPct val="166666"/>
              <a:buFont typeface="Arial"/>
              <a:buChar char="•"/>
            </a:pPr>
            <a:r>
              <a:rPr lang="en" sz="3600"/>
              <a:t>Next steps?</a:t>
            </a:r>
          </a:p>
          <a:p>
            <a:endParaRPr lang="en" sz="3600"/>
          </a:p>
        </p:txBody>
      </p:sp>
      <p:sp>
        <p:nvSpPr>
          <p:cNvPr id="48" name="Shape 48"/>
          <p:cNvSpPr txBox="1">
            <a:spLocks noGrp="1"/>
          </p:cNvSpPr>
          <p:nvPr>
            <p:ph type="title"/>
          </p:nvPr>
        </p:nvSpPr>
        <p:spPr>
          <a:xfrm>
            <a:off x="457200" y="274637"/>
            <a:ext cx="8229600" cy="1325700"/>
          </a:xfrm>
          <a:prstGeom prst="rect">
            <a:avLst/>
          </a:prstGeom>
        </p:spPr>
        <p:txBody>
          <a:bodyPr lIns="91425" tIns="91425" rIns="91425" bIns="91425" anchor="b" anchorCtr="0">
            <a:noAutofit/>
          </a:bodyPr>
          <a:lstStyle/>
          <a:p>
            <a:pPr lvl="0" rtl="0">
              <a:buNone/>
            </a:pPr>
            <a:r>
              <a:rPr lang="en" sz="6000"/>
              <a:t>Agenda</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274637"/>
            <a:ext cx="8229600" cy="1325700"/>
          </a:xfrm>
          <a:prstGeom prst="rect">
            <a:avLst/>
          </a:prstGeom>
        </p:spPr>
        <p:txBody>
          <a:bodyPr lIns="91425" tIns="91425" rIns="91425" bIns="91425" anchor="b" anchorCtr="0">
            <a:noAutofit/>
          </a:bodyPr>
          <a:lstStyle/>
          <a:p>
            <a:pPr>
              <a:buNone/>
            </a:pPr>
            <a:r>
              <a:rPr lang="en" sz="6000"/>
              <a:t>About Us</a:t>
            </a:r>
          </a:p>
        </p:txBody>
      </p:sp>
      <p:sp>
        <p:nvSpPr>
          <p:cNvPr id="54" name="Shape 54"/>
          <p:cNvSpPr/>
          <p:nvPr/>
        </p:nvSpPr>
        <p:spPr>
          <a:xfrm>
            <a:off x="457200" y="1600337"/>
            <a:ext cx="1358385" cy="2044010"/>
          </a:xfrm>
          <a:prstGeom prst="rect">
            <a:avLst/>
          </a:prstGeom>
          <a:blipFill>
            <a:blip r:embed="rId3"/>
            <a:stretch>
              <a:fillRect/>
            </a:stretch>
          </a:blipFill>
          <a:ln>
            <a:noFill/>
          </a:ln>
        </p:spPr>
      </p:sp>
      <p:sp>
        <p:nvSpPr>
          <p:cNvPr id="55" name="Shape 55"/>
          <p:cNvSpPr/>
          <p:nvPr/>
        </p:nvSpPr>
        <p:spPr>
          <a:xfrm>
            <a:off x="457200" y="3993192"/>
            <a:ext cx="1445146" cy="2172182"/>
          </a:xfrm>
          <a:prstGeom prst="rect">
            <a:avLst/>
          </a:prstGeom>
          <a:blipFill>
            <a:blip r:embed="rId4"/>
            <a:stretch>
              <a:fillRect/>
            </a:stretch>
          </a:blipFill>
          <a:ln>
            <a:noFill/>
          </a:ln>
        </p:spPr>
      </p:sp>
      <p:sp>
        <p:nvSpPr>
          <p:cNvPr id="56" name="Shape 56"/>
          <p:cNvSpPr txBox="1">
            <a:spLocks noGrp="1"/>
          </p:cNvSpPr>
          <p:nvPr>
            <p:ph type="body" idx="1"/>
          </p:nvPr>
        </p:nvSpPr>
        <p:spPr>
          <a:xfrm>
            <a:off x="2119701" y="3993192"/>
            <a:ext cx="6685499" cy="1876799"/>
          </a:xfrm>
          <a:prstGeom prst="rect">
            <a:avLst/>
          </a:prstGeom>
        </p:spPr>
        <p:txBody>
          <a:bodyPr lIns="91425" tIns="91425" rIns="91425" bIns="91425" anchor="t" anchorCtr="0">
            <a:noAutofit/>
          </a:bodyPr>
          <a:lstStyle/>
          <a:p>
            <a:pPr lvl="0" rtl="0">
              <a:buNone/>
            </a:pPr>
            <a:r>
              <a:rPr lang="en" sz="2400" b="1">
                <a:solidFill>
                  <a:srgbClr val="FFFF00"/>
                </a:solidFill>
              </a:rPr>
              <a:t>Keith W. McIntosh</a:t>
            </a:r>
          </a:p>
          <a:p>
            <a:pPr lvl="0" rtl="0">
              <a:buNone/>
            </a:pPr>
            <a:r>
              <a:rPr lang="en" sz="2400"/>
              <a:t>Vice Chancellor for Information Technology </a:t>
            </a:r>
          </a:p>
          <a:p>
            <a:pPr lvl="0" rtl="0">
              <a:buNone/>
            </a:pPr>
            <a:r>
              <a:rPr lang="en" sz="2400"/>
              <a:t>and Chief Information Officer</a:t>
            </a:r>
          </a:p>
          <a:p>
            <a:pPr lvl="0" rtl="0">
              <a:buNone/>
            </a:pPr>
            <a:r>
              <a:rPr lang="en" sz="2400"/>
              <a:t>Pima County Community College District</a:t>
            </a:r>
          </a:p>
        </p:txBody>
      </p:sp>
      <p:sp>
        <p:nvSpPr>
          <p:cNvPr id="57" name="Shape 57"/>
          <p:cNvSpPr txBox="1"/>
          <p:nvPr/>
        </p:nvSpPr>
        <p:spPr>
          <a:xfrm>
            <a:off x="2071275" y="1600337"/>
            <a:ext cx="6633300" cy="1751100"/>
          </a:xfrm>
          <a:prstGeom prst="rect">
            <a:avLst/>
          </a:prstGeom>
        </p:spPr>
        <p:txBody>
          <a:bodyPr lIns="91425" tIns="91425" rIns="91425" bIns="91425" anchor="ctr" anchorCtr="0">
            <a:noAutofit/>
          </a:bodyPr>
          <a:lstStyle/>
          <a:p>
            <a:pPr lvl="0" rtl="0">
              <a:buNone/>
            </a:pPr>
            <a:r>
              <a:rPr lang="en" sz="2400" b="1">
                <a:solidFill>
                  <a:srgbClr val="FFFF00"/>
                </a:solidFill>
                <a:latin typeface="Trebuchet MS"/>
                <a:ea typeface="Trebuchet MS"/>
                <a:cs typeface="Trebuchet MS"/>
                <a:sym typeface="Trebuchet MS"/>
              </a:rPr>
              <a:t>Melissa Woo</a:t>
            </a:r>
          </a:p>
          <a:p>
            <a:pPr lvl="0" rtl="0">
              <a:buNone/>
            </a:pPr>
            <a:r>
              <a:rPr lang="en" sz="2400">
                <a:solidFill>
                  <a:schemeClr val="dk2"/>
                </a:solidFill>
                <a:latin typeface="Trebuchet MS"/>
                <a:ea typeface="Trebuchet MS"/>
                <a:cs typeface="Trebuchet MS"/>
                <a:sym typeface="Trebuchet MS"/>
              </a:rPr>
              <a:t>Vice Provost for Information Systems </a:t>
            </a:r>
          </a:p>
          <a:p>
            <a:pPr lvl="0" rtl="0">
              <a:buNone/>
            </a:pPr>
            <a:r>
              <a:rPr lang="en" sz="2400">
                <a:solidFill>
                  <a:schemeClr val="dk2"/>
                </a:solidFill>
                <a:latin typeface="Trebuchet MS"/>
                <a:ea typeface="Trebuchet MS"/>
                <a:cs typeface="Trebuchet MS"/>
                <a:sym typeface="Trebuchet MS"/>
              </a:rPr>
              <a:t>and Chief Information Officer</a:t>
            </a:r>
          </a:p>
          <a:p>
            <a:pPr lvl="0" rtl="0">
              <a:buNone/>
            </a:pPr>
            <a:r>
              <a:rPr lang="en" sz="2400">
                <a:solidFill>
                  <a:schemeClr val="dk2"/>
                </a:solidFill>
                <a:latin typeface="Trebuchet MS"/>
                <a:ea typeface="Trebuchet MS"/>
                <a:cs typeface="Trebuchet MS"/>
                <a:sym typeface="Trebuchet MS"/>
              </a:rPr>
              <a:t>University of Oregon</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body" idx="1"/>
          </p:nvPr>
        </p:nvSpPr>
        <p:spPr>
          <a:xfrm>
            <a:off x="457200" y="1658990"/>
            <a:ext cx="8229600" cy="4840199"/>
          </a:xfrm>
          <a:prstGeom prst="rect">
            <a:avLst/>
          </a:prstGeom>
        </p:spPr>
        <p:txBody>
          <a:bodyPr lIns="91425" tIns="91425" rIns="91425" bIns="91425" anchor="t" anchorCtr="0">
            <a:noAutofit/>
          </a:bodyPr>
          <a:lstStyle/>
          <a:p>
            <a:pPr marL="457200" lvl="0" indent="-431800" rtl="0">
              <a:buClr>
                <a:schemeClr val="dk2"/>
              </a:buClr>
              <a:buSzPct val="111111"/>
              <a:buFont typeface="Arial"/>
              <a:buChar char="•"/>
            </a:pPr>
            <a:r>
              <a:rPr lang="en" sz="4800"/>
              <a:t>Finding the right mentor(s)/mentee(s)</a:t>
            </a:r>
          </a:p>
          <a:p>
            <a:pPr marL="457200" lvl="0" indent="-431800" rtl="0">
              <a:buClr>
                <a:schemeClr val="dk2"/>
              </a:buClr>
              <a:buSzPct val="111111"/>
              <a:buFont typeface="Arial"/>
              <a:buChar char="•"/>
            </a:pPr>
            <a:r>
              <a:rPr lang="en" sz="4800"/>
              <a:t>Finding the right focus for your mentoring conversations</a:t>
            </a:r>
          </a:p>
        </p:txBody>
      </p:sp>
      <p:sp>
        <p:nvSpPr>
          <p:cNvPr id="63" name="Shape 63"/>
          <p:cNvSpPr txBox="1">
            <a:spLocks noGrp="1"/>
          </p:cNvSpPr>
          <p:nvPr>
            <p:ph type="title"/>
          </p:nvPr>
        </p:nvSpPr>
        <p:spPr>
          <a:xfrm>
            <a:off x="457200" y="274637"/>
            <a:ext cx="8229600" cy="1325700"/>
          </a:xfrm>
          <a:prstGeom prst="rect">
            <a:avLst/>
          </a:prstGeom>
        </p:spPr>
        <p:txBody>
          <a:bodyPr lIns="91425" tIns="91425" rIns="91425" bIns="91425" anchor="b" anchorCtr="0">
            <a:noAutofit/>
          </a:bodyPr>
          <a:lstStyle/>
          <a:p>
            <a:pPr>
              <a:buNone/>
            </a:pPr>
            <a:r>
              <a:rPr lang="en" sz="6000"/>
              <a:t>Workshop Goals</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457200" y="1658990"/>
            <a:ext cx="8229600" cy="4840199"/>
          </a:xfrm>
          <a:prstGeom prst="rect">
            <a:avLst/>
          </a:prstGeom>
        </p:spPr>
        <p:txBody>
          <a:bodyPr lIns="91425" tIns="91425" rIns="91425" bIns="91425" anchor="ctr" anchorCtr="0">
            <a:noAutofit/>
          </a:bodyPr>
          <a:lstStyle/>
          <a:p>
            <a:pPr lvl="0" rtl="0">
              <a:buNone/>
            </a:pPr>
            <a:r>
              <a:rPr lang="en" sz="3000"/>
              <a:t>Of the new and recent developments in my organization/field, what interests me the most?</a:t>
            </a:r>
          </a:p>
          <a:p>
            <a:pPr lvl="0" rtl="0">
              <a:buNone/>
            </a:pPr>
            <a:r>
              <a:rPr lang="en" sz="3000"/>
              <a:t>What do I need to do to reposition my career so that I can get involved in these new areas?</a:t>
            </a:r>
          </a:p>
          <a:p>
            <a:endParaRPr lang="en" sz="3000"/>
          </a:p>
        </p:txBody>
      </p:sp>
      <p:sp>
        <p:nvSpPr>
          <p:cNvPr id="69" name="Shape 69"/>
          <p:cNvSpPr txBox="1">
            <a:spLocks noGrp="1"/>
          </p:cNvSpPr>
          <p:nvPr>
            <p:ph type="title"/>
          </p:nvPr>
        </p:nvSpPr>
        <p:spPr>
          <a:xfrm>
            <a:off x="0" y="274637"/>
            <a:ext cx="9144000" cy="1325700"/>
          </a:xfrm>
          <a:prstGeom prst="rect">
            <a:avLst/>
          </a:prstGeom>
        </p:spPr>
        <p:txBody>
          <a:bodyPr lIns="91425" tIns="91425" rIns="91425" bIns="91425" anchor="b" anchorCtr="0">
            <a:noAutofit/>
          </a:bodyPr>
          <a:lstStyle/>
          <a:p>
            <a:pPr lvl="0" rtl="0">
              <a:buNone/>
            </a:pPr>
            <a:r>
              <a:rPr lang="en" sz="6000" dirty="0"/>
              <a:t>Career/Self Assessment</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body" idx="1"/>
          </p:nvPr>
        </p:nvSpPr>
        <p:spPr>
          <a:xfrm>
            <a:off x="457200" y="1658990"/>
            <a:ext cx="8229600" cy="4840199"/>
          </a:xfrm>
          <a:prstGeom prst="rect">
            <a:avLst/>
          </a:prstGeom>
        </p:spPr>
        <p:txBody>
          <a:bodyPr lIns="91425" tIns="91425" rIns="91425" bIns="91425" anchor="ctr" anchorCtr="0">
            <a:noAutofit/>
          </a:bodyPr>
          <a:lstStyle/>
          <a:p>
            <a:pPr lvl="0" algn="ctr" rtl="0">
              <a:buNone/>
            </a:pPr>
            <a:r>
              <a:rPr lang="en" sz="3000"/>
              <a:t>What is most important to me in my work?</a:t>
            </a:r>
          </a:p>
        </p:txBody>
      </p:sp>
      <p:sp>
        <p:nvSpPr>
          <p:cNvPr id="75" name="Shape 75"/>
          <p:cNvSpPr txBox="1">
            <a:spLocks noGrp="1"/>
          </p:cNvSpPr>
          <p:nvPr>
            <p:ph type="title"/>
          </p:nvPr>
        </p:nvSpPr>
        <p:spPr>
          <a:xfrm>
            <a:off x="0" y="274637"/>
            <a:ext cx="9144000" cy="1325700"/>
          </a:xfrm>
          <a:prstGeom prst="rect">
            <a:avLst/>
          </a:prstGeom>
        </p:spPr>
        <p:txBody>
          <a:bodyPr lIns="91425" tIns="91425" rIns="91425" bIns="91425" anchor="b" anchorCtr="0">
            <a:noAutofit/>
          </a:bodyPr>
          <a:lstStyle/>
          <a:p>
            <a:pPr lvl="0" rtl="0">
              <a:buNone/>
            </a:pPr>
            <a:r>
              <a:rPr lang="en" sz="6000" dirty="0"/>
              <a:t>Career/Self Assessment</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body" idx="1"/>
          </p:nvPr>
        </p:nvSpPr>
        <p:spPr>
          <a:xfrm>
            <a:off x="457200" y="1658990"/>
            <a:ext cx="8229600" cy="4840199"/>
          </a:xfrm>
          <a:prstGeom prst="rect">
            <a:avLst/>
          </a:prstGeom>
        </p:spPr>
        <p:txBody>
          <a:bodyPr lIns="91425" tIns="91425" rIns="91425" bIns="91425" anchor="ctr" anchorCtr="0">
            <a:noAutofit/>
          </a:bodyPr>
          <a:lstStyle/>
          <a:p>
            <a:pPr lvl="0" algn="ctr" rtl="0">
              <a:buNone/>
            </a:pPr>
            <a:r>
              <a:rPr lang="en" sz="3000"/>
              <a:t>What values guide the kind of work I want to do? What are "must haves" for a job?</a:t>
            </a:r>
          </a:p>
          <a:p>
            <a:endParaRPr lang="en" sz="3000"/>
          </a:p>
        </p:txBody>
      </p:sp>
      <p:sp>
        <p:nvSpPr>
          <p:cNvPr id="81" name="Shape 81"/>
          <p:cNvSpPr txBox="1">
            <a:spLocks noGrp="1"/>
          </p:cNvSpPr>
          <p:nvPr>
            <p:ph type="title"/>
          </p:nvPr>
        </p:nvSpPr>
        <p:spPr>
          <a:xfrm>
            <a:off x="0" y="302248"/>
            <a:ext cx="9144000" cy="1325700"/>
          </a:xfrm>
          <a:prstGeom prst="rect">
            <a:avLst/>
          </a:prstGeom>
        </p:spPr>
        <p:txBody>
          <a:bodyPr lIns="91425" tIns="91425" rIns="91425" bIns="91425" anchor="b" anchorCtr="0">
            <a:noAutofit/>
          </a:bodyPr>
          <a:lstStyle/>
          <a:p>
            <a:pPr lvl="0" rtl="0">
              <a:buNone/>
            </a:pPr>
            <a:r>
              <a:rPr lang="en" sz="6000" dirty="0"/>
              <a:t>Career/Self Assessment</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457200" y="1658990"/>
            <a:ext cx="8229600" cy="4840199"/>
          </a:xfrm>
          <a:prstGeom prst="rect">
            <a:avLst/>
          </a:prstGeom>
        </p:spPr>
        <p:txBody>
          <a:bodyPr lIns="91425" tIns="91425" rIns="91425" bIns="91425" anchor="ctr" anchorCtr="0">
            <a:noAutofit/>
          </a:bodyPr>
          <a:lstStyle/>
          <a:p>
            <a:pPr lvl="0" algn="ctr" rtl="0">
              <a:buNone/>
            </a:pPr>
            <a:r>
              <a:rPr lang="en" sz="3000"/>
              <a:t>What are my limiting factors?</a:t>
            </a:r>
          </a:p>
          <a:p>
            <a:endParaRPr lang="en" sz="3000"/>
          </a:p>
        </p:txBody>
      </p:sp>
      <p:sp>
        <p:nvSpPr>
          <p:cNvPr id="87" name="Shape 87"/>
          <p:cNvSpPr txBox="1">
            <a:spLocks noGrp="1"/>
          </p:cNvSpPr>
          <p:nvPr>
            <p:ph type="title"/>
          </p:nvPr>
        </p:nvSpPr>
        <p:spPr>
          <a:xfrm>
            <a:off x="0" y="274637"/>
            <a:ext cx="9144000" cy="1325700"/>
          </a:xfrm>
          <a:prstGeom prst="rect">
            <a:avLst/>
          </a:prstGeom>
        </p:spPr>
        <p:txBody>
          <a:bodyPr lIns="91425" tIns="91425" rIns="91425" bIns="91425" anchor="b" anchorCtr="0">
            <a:noAutofit/>
          </a:bodyPr>
          <a:lstStyle/>
          <a:p>
            <a:pPr lvl="0" rtl="0">
              <a:buNone/>
            </a:pPr>
            <a:r>
              <a:rPr lang="en" sz="6000" dirty="0"/>
              <a:t>Career/Self Assessment</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body" idx="1"/>
          </p:nvPr>
        </p:nvSpPr>
        <p:spPr>
          <a:xfrm>
            <a:off x="457200" y="1658990"/>
            <a:ext cx="8229600" cy="4840199"/>
          </a:xfrm>
          <a:prstGeom prst="rect">
            <a:avLst/>
          </a:prstGeom>
        </p:spPr>
        <p:txBody>
          <a:bodyPr lIns="91425" tIns="91425" rIns="91425" bIns="91425" anchor="ctr" anchorCtr="0">
            <a:noAutofit/>
          </a:bodyPr>
          <a:lstStyle/>
          <a:p>
            <a:pPr lvl="0" rtl="0">
              <a:buNone/>
            </a:pPr>
            <a:r>
              <a:rPr lang="en" sz="3000"/>
              <a:t>What knowledge, skills, abilities, experience and/or assistance would help position my career in the direction of my interests?</a:t>
            </a:r>
          </a:p>
          <a:p>
            <a:endParaRPr lang="en" sz="3000"/>
          </a:p>
        </p:txBody>
      </p:sp>
      <p:sp>
        <p:nvSpPr>
          <p:cNvPr id="93" name="Shape 93"/>
          <p:cNvSpPr txBox="1">
            <a:spLocks noGrp="1"/>
          </p:cNvSpPr>
          <p:nvPr>
            <p:ph type="title"/>
          </p:nvPr>
        </p:nvSpPr>
        <p:spPr>
          <a:xfrm>
            <a:off x="0" y="274637"/>
            <a:ext cx="9144000" cy="1325700"/>
          </a:xfrm>
          <a:prstGeom prst="rect">
            <a:avLst/>
          </a:prstGeom>
        </p:spPr>
        <p:txBody>
          <a:bodyPr lIns="91425" tIns="91425" rIns="91425" bIns="91425" anchor="b" anchorCtr="0">
            <a:noAutofit/>
          </a:bodyPr>
          <a:lstStyle/>
          <a:p>
            <a:pPr lvl="0" rtl="0">
              <a:buNone/>
            </a:pPr>
            <a:r>
              <a:rPr lang="en" sz="6000" dirty="0"/>
              <a:t>Career/Self Assessment</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a:themeElements>
    <a:clrScheme name="Custom 506">
      <a:dk1>
        <a:srgbClr val="000000"/>
      </a:dk1>
      <a:lt1>
        <a:srgbClr val="FFFFFF"/>
      </a:lt1>
      <a:dk2>
        <a:srgbClr val="00387E"/>
      </a:dk2>
      <a:lt2>
        <a:srgbClr val="C6DFFF"/>
      </a:lt2>
      <a:accent1>
        <a:srgbClr val="4F81BD"/>
      </a:accent1>
      <a:accent2>
        <a:srgbClr val="C0504D"/>
      </a:accent2>
      <a:accent3>
        <a:srgbClr val="9BBB59"/>
      </a:accent3>
      <a:accent4>
        <a:srgbClr val="8064A2"/>
      </a:accent4>
      <a:accent5>
        <a:srgbClr val="4BACC6"/>
      </a:accent5>
      <a:accent6>
        <a:srgbClr val="F79646"/>
      </a:accent6>
      <a:hlink>
        <a:srgbClr val="00387E"/>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618</Words>
  <Application>Microsoft Macintosh PowerPoint</Application>
  <PresentationFormat>On-screen Show (4:3)</PresentationFormat>
  <Paragraphs>112</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
      <vt:lpstr>Successful Mentoring Relationships for Career Development</vt:lpstr>
      <vt:lpstr>Agenda</vt:lpstr>
      <vt:lpstr>About Us</vt:lpstr>
      <vt:lpstr>Workshop Goals</vt:lpstr>
      <vt:lpstr>Career/Self Assessment</vt:lpstr>
      <vt:lpstr>Career/Self Assessment</vt:lpstr>
      <vt:lpstr>Career/Self Assessment</vt:lpstr>
      <vt:lpstr>Career/Self Assessment</vt:lpstr>
      <vt:lpstr>Career/Self Assessment</vt:lpstr>
      <vt:lpstr>What Do You Want to Gain from a   Mentoring Relationship?</vt:lpstr>
      <vt:lpstr>What Are the Best Mentoring Styles   to Achieve Your Goals?</vt:lpstr>
      <vt:lpstr>Next Steps?</vt:lpstr>
      <vt:lpstr>Next Steps?</vt:lpstr>
      <vt:lpstr>Next Steps?</vt:lpstr>
      <vt:lpstr>Mentoring Resources</vt:lpstr>
      <vt:lpstr>PowerPoint Presentation</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Successful Mentoring Relationships for Career Development</dc:title>
  <dc:subject>WSWRC13</dc:subject>
  <dc:creator>Keith McIntosh and Melissa Woo</dc:creator>
  <cp:keywords/>
  <dc:description/>
  <cp:lastModifiedBy>Melissa Woo</cp:lastModifiedBy>
  <cp:revision>5</cp:revision>
  <dcterms:modified xsi:type="dcterms:W3CDTF">2013-02-13T15:02:35Z</dcterms:modified>
  <cp:category/>
</cp:coreProperties>
</file>