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9" r:id="rId2"/>
    <p:sldId id="275" r:id="rId3"/>
    <p:sldId id="278" r:id="rId4"/>
    <p:sldId id="277" r:id="rId5"/>
    <p:sldId id="257" r:id="rId6"/>
    <p:sldId id="259" r:id="rId7"/>
    <p:sldId id="261" r:id="rId8"/>
    <p:sldId id="263" r:id="rId9"/>
    <p:sldId id="265" r:id="rId10"/>
    <p:sldId id="267" r:id="rId11"/>
    <p:sldId id="269" r:id="rId12"/>
    <p:sldId id="271" r:id="rId13"/>
    <p:sldId id="272" r:id="rId14"/>
    <p:sldId id="273" r:id="rId15"/>
    <p:sldId id="274" r:id="rId16"/>
    <p:sldId id="28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C89EF96-8CEA-46FF-86C4-4CE0E76098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92928303-E50F-4AE9-89F9-7C85A1D2568B}" type="datetimeFigureOut">
              <a:rPr lang="en-US" smtClean="0"/>
              <a:pPr/>
              <a:t>2/9/2013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77E0AC58-6CDC-4657-BDF5-C8E0F54240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84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0AC58-6CDC-4657-BDF5-C8E0F542408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23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/>
              <a:pPr/>
              <a:t>2/9/2013</a:t>
            </a:fld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/>
              <a:pPr/>
              <a:t>2/9/2013</a:t>
            </a:fld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/>
              <a:pPr/>
              <a:t>2/9/2013</a:t>
            </a:fld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/>
              <a:pPr/>
              <a:t>2/9/2013</a:t>
            </a:fld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/>
              <a:pPr/>
              <a:t>2/9/2013</a:t>
            </a:fld>
            <a:endParaRPr lang="en-US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/>
              <a:pPr/>
              <a:t>2/9/2013</a:t>
            </a:fld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/>
              <a:pPr/>
              <a:t>2/9/2013</a:t>
            </a:fld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/>
              <a:pPr/>
              <a:t>2/9/2013</a:t>
            </a:fld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D790-2632-4B6C-A4DB-883AD4F2DA56}" type="datetimeFigureOut">
              <a:rPr lang="en-US" smtClean="0"/>
              <a:pPr/>
              <a:t>2/9/2013</a:t>
            </a:fld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D790-2632-4B6C-A4DB-883AD4F2DA56}" type="datetimeFigureOut">
              <a:rPr lang="en-US" smtClean="0"/>
              <a:pPr/>
              <a:t>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87F59-1DD9-415D-B730-A1D9ED269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rtl="0" latinLnBrk="0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rtl="0" latinLnBrk="0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latinLnBrk="0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latinLnBrk="0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latinLnBrk="0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latinLnBrk="0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ogtalkradio.com/mchan/2011/02/19/university-students-perspectives-with-respect-to-having-office-hours-on-the-air" TargetMode="External"/><Relationship Id="rId2" Type="http://schemas.openxmlformats.org/officeDocument/2006/relationships/hyperlink" Target="http://www.blogtalkradio.com/mchan/2012/03/10/interview-with-louise-wannier-of-truudesig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3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/>
              <a:t>The Use of </a:t>
            </a:r>
            <a:r>
              <a:rPr lang="en-US" sz="4400" b="1" dirty="0" err="1" smtClean="0"/>
              <a:t>BlogTalkRadio</a:t>
            </a:r>
            <a:r>
              <a:rPr lang="en-US" sz="4400" b="1" dirty="0" smtClean="0"/>
              <a:t> in Online Management Classes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382000" cy="3840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Presented by</a:t>
            </a:r>
          </a:p>
          <a:p>
            <a:pPr marL="0" indent="0" algn="ctr">
              <a:buNone/>
            </a:pPr>
            <a:r>
              <a:rPr lang="en-US" b="1" dirty="0" smtClean="0"/>
              <a:t>Marjorie Chan, Ph.D.</a:t>
            </a:r>
          </a:p>
          <a:p>
            <a:pPr marL="0" indent="0" algn="ctr">
              <a:buNone/>
            </a:pPr>
            <a:r>
              <a:rPr lang="en-US" b="1" dirty="0" smtClean="0"/>
              <a:t>California State University at Stanislaus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err="1" smtClean="0"/>
              <a:t>Educause</a:t>
            </a:r>
            <a:r>
              <a:rPr lang="en-US" b="1" dirty="0" smtClean="0"/>
              <a:t> West/Southwest Regional Conference,</a:t>
            </a:r>
          </a:p>
          <a:p>
            <a:pPr marL="0" indent="0" algn="ctr">
              <a:buNone/>
            </a:pPr>
            <a:r>
              <a:rPr lang="en-US" b="1" dirty="0" smtClean="0"/>
              <a:t>February 12-14, 2013, Austin, Texas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83846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0800000" flipV="1">
            <a:off x="533400" y="228600"/>
            <a:ext cx="8001000" cy="2362200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n-US" b="1" dirty="0" smtClean="0"/>
              <a:t>6. Do you consider </a:t>
            </a:r>
            <a:r>
              <a:rPr lang="en-US" b="1" dirty="0" err="1" smtClean="0"/>
              <a:t>BlogTalkRadio</a:t>
            </a:r>
            <a:r>
              <a:rPr lang="en-US" b="1" dirty="0" smtClean="0"/>
              <a:t> interviews hosted by an instructor with student participation a good way to enhance student-student, student-instructor, and student-content interaction in online classes? </a:t>
            </a:r>
            <a:endParaRPr lang="en-US" b="1" dirty="0"/>
          </a:p>
        </p:txBody>
      </p:sp>
      <p:graphicFrame>
        <p:nvGraphicFramePr>
          <p:cNvPr id="3" name="Content Placeholder 2" descr="Survey question #6:  Do you consider BlogTalkRadio interviews hosted by an instructor with student participation a good way to enhance student-student, student-instructor, and student-content interaction in online classes?&#10;&#10;Fifty-five respondents (79%) answered &quot;Yes,&quot; and fifteen respondents (21%) answered &quot;No.&quot;" title="Survey Question #6 and Respons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581655"/>
              </p:ext>
            </p:extLst>
          </p:nvPr>
        </p:nvGraphicFramePr>
        <p:xfrm>
          <a:off x="457200" y="3352800"/>
          <a:ext cx="8305800" cy="25603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133600"/>
                <a:gridCol w="2057400"/>
                <a:gridCol w="2057400"/>
                <a:gridCol w="2057400"/>
              </a:tblGrid>
              <a:tr h="486229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dirty="0" smtClean="0"/>
                        <a:t>Answer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dirty="0" smtClean="0"/>
                        <a:t>Response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dirty="0" smtClean="0"/>
                        <a:t>%</a:t>
                      </a:r>
                      <a:endParaRPr lang="en-US" sz="3600" dirty="0"/>
                    </a:p>
                  </a:txBody>
                  <a:tcPr/>
                </a:tc>
              </a:tr>
              <a:tr h="486229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A.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Yes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55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79%</a:t>
                      </a:r>
                      <a:endParaRPr lang="en-US" sz="3600" b="1" dirty="0"/>
                    </a:p>
                  </a:txBody>
                  <a:tcPr/>
                </a:tc>
              </a:tr>
              <a:tr h="486229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B.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No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15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21%</a:t>
                      </a:r>
                      <a:endParaRPr lang="en-US" sz="3600" b="1" dirty="0"/>
                    </a:p>
                  </a:txBody>
                  <a:tcPr/>
                </a:tc>
              </a:tr>
              <a:tr h="583474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Total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70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100%</a:t>
                      </a:r>
                      <a:endParaRPr lang="en-US" sz="3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447800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n-US" b="1" dirty="0" smtClean="0"/>
              <a:t>7.  Do you consider interviews with entrepreneurs and executives on BlogTalkRadio as one of the ways to find out how concepts learned in management classes are put into practice?</a:t>
            </a:r>
            <a:endParaRPr lang="en-US" b="1" dirty="0"/>
          </a:p>
        </p:txBody>
      </p:sp>
      <p:graphicFrame>
        <p:nvGraphicFramePr>
          <p:cNvPr id="3" name="Content Placeholder 2" descr="Survey question #7:  Do you consider interviews with entrepreneurs and executives on BlogTalkRadio as one of the ways to find out how concepts learned in management classes are put into practice?&#10;&#10;Sixty-four respondents (91%) answered &quot;Yes,&quot; and six respondents (9%) answered &quot;No.&quot;" title="Survey Question #7 and Respons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3298524"/>
              </p:ext>
            </p:extLst>
          </p:nvPr>
        </p:nvGraphicFramePr>
        <p:xfrm>
          <a:off x="381000" y="3276600"/>
          <a:ext cx="8305800" cy="25603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1336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dirty="0" smtClean="0"/>
                        <a:t>Answer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dirty="0" smtClean="0"/>
                        <a:t>Response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dirty="0" smtClean="0"/>
                        <a:t>%</a:t>
                      </a:r>
                      <a:endParaRPr lang="en-US" sz="3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A.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Yes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64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91%</a:t>
                      </a:r>
                      <a:endParaRPr lang="en-US" sz="3600" b="1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B.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No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6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9%</a:t>
                      </a:r>
                      <a:endParaRPr lang="en-US" sz="3600" b="1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sz="3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Total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70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100%</a:t>
                      </a:r>
                      <a:endParaRPr lang="en-US" sz="3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2133600"/>
          </a:xfrm>
        </p:spPr>
        <p:txBody>
          <a:bodyPr>
            <a:normAutofit fontScale="90000"/>
          </a:bodyPr>
          <a:lstStyle/>
          <a:p>
            <a:pPr algn="l">
              <a:buNone/>
            </a:pPr>
            <a:r>
              <a:rPr lang="en-US" sz="3600" b="1" dirty="0" smtClean="0"/>
              <a:t>8.  In addition to hosting interviews with entrepreneurs and executives, </a:t>
            </a:r>
            <a:r>
              <a:rPr lang="en-US" sz="3600" b="1" dirty="0" err="1" smtClean="0"/>
              <a:t>BlogTalkRadio</a:t>
            </a:r>
            <a:r>
              <a:rPr lang="en-US" sz="3600" b="1" dirty="0" smtClean="0"/>
              <a:t> can be used to host other types of shows with educational value.  Would you recommend the use of </a:t>
            </a:r>
            <a:r>
              <a:rPr lang="en-US" sz="3600" b="1" dirty="0" err="1" smtClean="0"/>
              <a:t>BlogTalkRadio</a:t>
            </a:r>
            <a:r>
              <a:rPr lang="en-US" sz="3600" b="1" dirty="0" smtClean="0"/>
              <a:t> as a tool in online classes?</a:t>
            </a:r>
            <a:r>
              <a:rPr lang="en-US" b="1" dirty="0" smtClean="0"/>
              <a:t>
</a:t>
            </a:r>
            <a:r>
              <a:rPr lang="en-US" dirty="0" smtClean="0"/>
              <a:t>
</a:t>
            </a:r>
            <a:endParaRPr lang="en-US" dirty="0"/>
          </a:p>
        </p:txBody>
      </p:sp>
      <p:graphicFrame>
        <p:nvGraphicFramePr>
          <p:cNvPr id="3" name="Content Placeholder 2" descr="Survey question #8:  In addition to hosting interviews with entrepreneurs and executives, BlogTalkRadio can be used to host other types of shows with educational value.  Would you recommend the use of BlogTalkRadio as a tool in online classes?&#10;&#10;Fifty-six respondents (80%) answered &quot;Yes,&quot; and fourteen respondents (20%) answered &quot;No.&quot;" title="Survey Question #8 and Respons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0824860"/>
              </p:ext>
            </p:extLst>
          </p:nvPr>
        </p:nvGraphicFramePr>
        <p:xfrm>
          <a:off x="381000" y="3657600"/>
          <a:ext cx="8229600" cy="25603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286657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dirty="0" smtClean="0"/>
                        <a:t>Answer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dirty="0" smtClean="0"/>
                        <a:t>Response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dirty="0" smtClean="0"/>
                        <a:t>%</a:t>
                      </a:r>
                      <a:endParaRPr lang="en-US" sz="3600" dirty="0"/>
                    </a:p>
                  </a:txBody>
                  <a:tcPr/>
                </a:tc>
              </a:tr>
              <a:tr h="286657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A.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Yes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56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80%</a:t>
                      </a:r>
                      <a:endParaRPr lang="en-US" sz="3600" b="1" dirty="0"/>
                    </a:p>
                  </a:txBody>
                  <a:tcPr/>
                </a:tc>
              </a:tr>
              <a:tr h="286657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B.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No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14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20%</a:t>
                      </a:r>
                      <a:endParaRPr lang="en-US" sz="3600" b="1" dirty="0"/>
                    </a:p>
                  </a:txBody>
                  <a:tcPr/>
                </a:tc>
              </a:tr>
              <a:tr h="343989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sz="3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Total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70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100%</a:t>
                      </a:r>
                      <a:endParaRPr lang="en-US" sz="3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/>
          <a:lstStyle/>
          <a:p>
            <a:r>
              <a:rPr lang="en-US" b="1" dirty="0" smtClean="0"/>
              <a:t>Discussion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153400" cy="5211763"/>
          </a:xfrm>
        </p:spPr>
        <p:txBody>
          <a:bodyPr>
            <a:normAutofit fontScale="85000" lnSpcReduction="10000"/>
          </a:bodyPr>
          <a:lstStyle/>
          <a:p>
            <a:r>
              <a:rPr lang="en-US" sz="3300" b="1" dirty="0" smtClean="0"/>
              <a:t>Like the use of BTR to interview executives and entrepreneurs for online classes (90%)</a:t>
            </a:r>
          </a:p>
          <a:p>
            <a:r>
              <a:rPr lang="en-US" sz="3300" b="1" dirty="0" smtClean="0"/>
              <a:t>Would like the instructor to conduct interviews on </a:t>
            </a:r>
          </a:p>
          <a:p>
            <a:pPr marL="0" indent="0">
              <a:buNone/>
            </a:pPr>
            <a:r>
              <a:rPr lang="en-US" sz="3300" b="1" dirty="0"/>
              <a:t> </a:t>
            </a:r>
            <a:r>
              <a:rPr lang="en-US" sz="3300" b="1" dirty="0" smtClean="0"/>
              <a:t>   BTR (96%)</a:t>
            </a:r>
          </a:p>
          <a:p>
            <a:r>
              <a:rPr lang="en-US" sz="3300" b="1" dirty="0" smtClean="0"/>
              <a:t>Online interviews constitute good resource materials for management classes (87%)</a:t>
            </a:r>
          </a:p>
          <a:p>
            <a:r>
              <a:rPr lang="en-US" sz="3300" b="1" dirty="0" smtClean="0"/>
              <a:t>BTR interviews hosted by an instructor with student participation constitute a good way to enhance interactions in online classes (79%)</a:t>
            </a:r>
          </a:p>
          <a:p>
            <a:r>
              <a:rPr lang="en-US" sz="3300" b="1" dirty="0" smtClean="0"/>
              <a:t>From </a:t>
            </a:r>
            <a:r>
              <a:rPr lang="en-US" sz="3300" b="1" dirty="0"/>
              <a:t>BTR interviews with entrepreneurs and </a:t>
            </a:r>
            <a:r>
              <a:rPr lang="en-US" sz="3300" b="1" dirty="0" smtClean="0"/>
              <a:t>executives, one can find out how management concepts are put into practice (91%) </a:t>
            </a:r>
          </a:p>
          <a:p>
            <a:endParaRPr lang="en-US" sz="2800" dirty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48687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Discussion </a:t>
            </a:r>
            <a:r>
              <a:rPr lang="en-US" b="1" dirty="0"/>
              <a:t>(</a:t>
            </a:r>
            <a:r>
              <a:rPr lang="en-US" b="1" dirty="0" smtClean="0"/>
              <a:t>continued)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In addition to hosting interviews with executives and entrepreneurs, BTR can be used to host other types of shows with educational value (</a:t>
            </a:r>
            <a:r>
              <a:rPr lang="en-US" b="1" smtClean="0"/>
              <a:t>80%)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As 69 out of 70 respondents had not participated in a BTR show, only 14% would like to co-host an interview show with the instructor, and 36% would like to call in to an interview show.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9830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830763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Overwhelmingly positive responses with respect to the use of BTR in online management classes.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BTR can be used across different disciplines such as: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- psychology</a:t>
            </a:r>
          </a:p>
          <a:p>
            <a:pPr marL="0" indent="0">
              <a:buNone/>
            </a:pPr>
            <a:r>
              <a:rPr lang="en-US" b="1" dirty="0" smtClean="0"/>
              <a:t>    - sociology</a:t>
            </a:r>
          </a:p>
          <a:p>
            <a:pPr marL="0" indent="0">
              <a:buNone/>
            </a:pPr>
            <a:r>
              <a:rPr lang="en-US" b="1" dirty="0" smtClean="0"/>
              <a:t>    - political science</a:t>
            </a:r>
          </a:p>
          <a:p>
            <a:pPr marL="0" indent="0">
              <a:buNone/>
            </a:pPr>
            <a:r>
              <a:rPr lang="en-US" b="1" dirty="0" smtClean="0"/>
              <a:t>    - religious studies, and so forth.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8330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Two BTR Shows I Conducted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err="1" smtClean="0">
                <a:hlinkClick r:id="rId2"/>
              </a:rPr>
              <a:t>BlogTalkRadio</a:t>
            </a:r>
            <a:r>
              <a:rPr lang="en-US" b="1" u="sng" dirty="0" smtClean="0">
                <a:hlinkClick r:id="rId2"/>
              </a:rPr>
              <a:t> - An Interview with Louise </a:t>
            </a:r>
            <a:r>
              <a:rPr lang="en-US" b="1" u="sng" dirty="0" err="1" smtClean="0">
                <a:hlinkClick r:id="rId2"/>
              </a:rPr>
              <a:t>Wannier</a:t>
            </a:r>
            <a:r>
              <a:rPr lang="en-US" b="1" u="sng" dirty="0" smtClean="0">
                <a:hlinkClick r:id="rId2"/>
              </a:rPr>
              <a:t> of </a:t>
            </a:r>
            <a:r>
              <a:rPr lang="en-US" b="1" u="sng" dirty="0" err="1" smtClean="0">
                <a:hlinkClick r:id="rId2"/>
              </a:rPr>
              <a:t>TRUUdesigns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 err="1" smtClean="0">
                <a:hlinkClick r:id="rId3"/>
              </a:rPr>
              <a:t>BlogTalkRadio</a:t>
            </a:r>
            <a:r>
              <a:rPr lang="en-US" b="1" u="sng" smtClean="0">
                <a:hlinkClick r:id="rId3"/>
              </a:rPr>
              <a:t> - a show titled "University Students' Perspectives with Respect to Having Office Hours on the Air"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88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Abstract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2800" b="1" dirty="0" smtClean="0"/>
              <a:t>This research seeks students’ perspectives with respect to the use of </a:t>
            </a:r>
            <a:r>
              <a:rPr lang="en-US" sz="12800" b="1" dirty="0" err="1" smtClean="0"/>
              <a:t>BlogTalkRadio</a:t>
            </a:r>
            <a:r>
              <a:rPr lang="en-US" sz="12800" b="1" dirty="0" smtClean="0"/>
              <a:t> to conduct interviews with executives and entrepreneurs for online management classes.</a:t>
            </a:r>
          </a:p>
          <a:p>
            <a:pPr marL="0" indent="0">
              <a:buNone/>
            </a:pPr>
            <a:endParaRPr lang="en-US" sz="3600" b="1" dirty="0" smtClean="0"/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endParaRPr lang="en-US" sz="3600" b="1" dirty="0" smtClean="0"/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endParaRPr lang="en-US" sz="3600" b="1" dirty="0" smtClean="0"/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endParaRPr lang="en-US" sz="3600" b="1" dirty="0" smtClean="0"/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endParaRPr lang="en-US" sz="3600" b="1" dirty="0" smtClean="0"/>
          </a:p>
          <a:p>
            <a:pPr marL="0" indent="0">
              <a:buNone/>
            </a:pPr>
            <a:endParaRPr lang="en-US" sz="3600" b="1" dirty="0" smtClean="0"/>
          </a:p>
          <a:p>
            <a:pPr marL="0" indent="0">
              <a:buNone/>
            </a:pPr>
            <a:endParaRPr lang="en-US" sz="3600" b="1" dirty="0" smtClean="0"/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r>
              <a:rPr lang="en-US" sz="9600" b="1" dirty="0"/>
              <a:t>This presentation leaves copyright of the content to the presenter. Unless otherwise noted in the materials, uploaded content carries the </a:t>
            </a:r>
            <a:r>
              <a:rPr lang="en-US" sz="9600" b="1" u="sng" dirty="0">
                <a:hlinkClick r:id="rId3"/>
              </a:rPr>
              <a:t>Creative Commons Attribution-</a:t>
            </a:r>
            <a:r>
              <a:rPr lang="en-US" sz="9600" b="1" u="sng" dirty="0" err="1">
                <a:hlinkClick r:id="rId3"/>
              </a:rPr>
              <a:t>NonCommercial</a:t>
            </a:r>
            <a:r>
              <a:rPr lang="en-US" sz="9600" b="1" u="sng" dirty="0">
                <a:hlinkClick r:id="rId3"/>
              </a:rPr>
              <a:t>-</a:t>
            </a:r>
            <a:r>
              <a:rPr lang="en-US" sz="9600" b="1" u="sng" dirty="0" err="1">
                <a:hlinkClick r:id="rId3"/>
              </a:rPr>
              <a:t>ShareAlike</a:t>
            </a:r>
            <a:r>
              <a:rPr lang="en-US" sz="9600" b="1" u="sng" dirty="0">
                <a:hlinkClick r:id="rId3"/>
              </a:rPr>
              <a:t> license</a:t>
            </a:r>
            <a:r>
              <a:rPr lang="en-US" sz="9600" b="1" dirty="0"/>
              <a:t>, which grants usage to the general public with the stipulated criteria.</a:t>
            </a:r>
          </a:p>
          <a:p>
            <a:pPr marL="0" indent="0">
              <a:buNone/>
            </a:pP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86230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1000"/>
            <a:ext cx="8229600" cy="1798638"/>
          </a:xfrm>
        </p:spPr>
        <p:txBody>
          <a:bodyPr/>
          <a:lstStyle/>
          <a:p>
            <a:r>
              <a:rPr lang="en-US" b="1" dirty="0" smtClean="0"/>
              <a:t>Rationale of the Study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/>
          <a:lstStyle/>
          <a:p>
            <a:r>
              <a:rPr lang="en-US" b="1" dirty="0" smtClean="0"/>
              <a:t>Investigates whether students prefer the use of </a:t>
            </a:r>
            <a:r>
              <a:rPr lang="en-US" b="1" dirty="0" err="1" smtClean="0"/>
              <a:t>BlogTalkRadio</a:t>
            </a:r>
            <a:r>
              <a:rPr lang="en-US" b="1" dirty="0" smtClean="0"/>
              <a:t> (BTR) to generate resource materials for management classes.</a:t>
            </a:r>
          </a:p>
          <a:p>
            <a:r>
              <a:rPr lang="en-US" b="1" dirty="0" smtClean="0"/>
              <a:t>Learn from students’ perspectives whether the BTR interviews hosted by an instructor with student participation can enhance interactions.</a:t>
            </a:r>
          </a:p>
          <a:p>
            <a:r>
              <a:rPr lang="en-US" b="1" dirty="0" smtClean="0"/>
              <a:t>Students can call in to the show or cohost the show with the instructor.</a:t>
            </a:r>
          </a:p>
          <a:p>
            <a:r>
              <a:rPr lang="en-US" b="1" dirty="0" smtClean="0"/>
              <a:t>Link students to the practice of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44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646238"/>
          </a:xfrm>
        </p:spPr>
        <p:txBody>
          <a:bodyPr/>
          <a:lstStyle/>
          <a:p>
            <a:r>
              <a:rPr lang="en-US" b="1" dirty="0" smtClean="0"/>
              <a:t>Research Method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b="1" dirty="0"/>
              <a:t>A total of 103 students from three sections of a fully online Business Policy course were asked to participate anonymously in a </a:t>
            </a:r>
            <a:r>
              <a:rPr lang="en-US" b="1" dirty="0" err="1"/>
              <a:t>Qualtrics</a:t>
            </a:r>
            <a:r>
              <a:rPr lang="en-US" b="1" dirty="0"/>
              <a:t> survey with respect to the use of </a:t>
            </a:r>
            <a:r>
              <a:rPr lang="en-US" b="1" dirty="0" err="1"/>
              <a:t>BlogTalkRadio</a:t>
            </a:r>
            <a:r>
              <a:rPr lang="en-US" b="1" dirty="0"/>
              <a:t> in online management classes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  </a:t>
            </a:r>
          </a:p>
          <a:p>
            <a:r>
              <a:rPr lang="en-US" b="1" dirty="0" smtClean="0"/>
              <a:t>The </a:t>
            </a:r>
            <a:r>
              <a:rPr lang="en-US" b="1" dirty="0"/>
              <a:t>response rate was 67.96%.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62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77200" cy="2438400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n-US" sz="3600" b="1" dirty="0" smtClean="0">
                <a:cs typeface="Arial" pitchFamily="34" charset="0"/>
              </a:rPr>
              <a:t>Survey Questions and Results</a:t>
            </a:r>
            <a:br>
              <a:rPr lang="en-US" sz="3600" b="1" dirty="0" smtClean="0">
                <a:cs typeface="Arial" pitchFamily="34" charset="0"/>
              </a:rPr>
            </a:br>
            <a:r>
              <a:rPr lang="en-US" sz="3600" b="1" dirty="0" smtClean="0">
                <a:cs typeface="Arial" pitchFamily="34" charset="0"/>
              </a:rPr>
              <a:t/>
            </a:r>
            <a:br>
              <a:rPr lang="en-US" sz="3600" b="1" dirty="0" smtClean="0">
                <a:cs typeface="Arial" pitchFamily="34" charset="0"/>
              </a:rPr>
            </a:br>
            <a:r>
              <a:rPr lang="en-US" b="1" dirty="0" smtClean="0">
                <a:cs typeface="Arial" pitchFamily="34" charset="0"/>
              </a:rPr>
              <a:t>1.  Do you like the use of BlogTalkRadio to interview entrepreneurs and executives for online management courses?</a:t>
            </a:r>
            <a:endParaRPr lang="en-US" b="1" dirty="0">
              <a:cs typeface="Arial" pitchFamily="34" charset="0"/>
            </a:endParaRPr>
          </a:p>
        </p:txBody>
      </p:sp>
      <p:graphicFrame>
        <p:nvGraphicFramePr>
          <p:cNvPr id="3" name="Content Placeholder 2" descr="Survey question #1: Do you like the use of BlogTalkRadio to interview entrepreneurs and executives for online managment courses?   &#10;&#10;Sixty-three respondents (90%) answered &quot;Yes,&quot; amd seven respondents (10%) answered &quot;No.&quot;" title="Survey Question #1 and Respons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831884"/>
              </p:ext>
            </p:extLst>
          </p:nvPr>
        </p:nvGraphicFramePr>
        <p:xfrm>
          <a:off x="381000" y="3200400"/>
          <a:ext cx="8229600" cy="290575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999716"/>
                <a:gridCol w="2076628"/>
                <a:gridCol w="2076628"/>
                <a:gridCol w="2076628"/>
              </a:tblGrid>
              <a:tr h="635782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lang="en-US" sz="3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200" dirty="0" smtClean="0">
                          <a:latin typeface="+mn-lt"/>
                          <a:cs typeface="Arial" pitchFamily="34" charset="0"/>
                        </a:rPr>
                        <a:t>Answer</a:t>
                      </a:r>
                      <a:endParaRPr lang="en-US" sz="3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200" dirty="0" smtClean="0">
                          <a:latin typeface="+mn-lt"/>
                          <a:cs typeface="Arial" pitchFamily="34" charset="0"/>
                        </a:rPr>
                        <a:t>Response</a:t>
                      </a:r>
                      <a:endParaRPr lang="en-US" sz="3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200" dirty="0" smtClean="0">
                          <a:latin typeface="+mn-lt"/>
                          <a:cs typeface="Arial" pitchFamily="34" charset="0"/>
                        </a:rPr>
                        <a:t>%</a:t>
                      </a:r>
                      <a:endParaRPr lang="en-US" sz="3200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678045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200" b="1" dirty="0" smtClean="0">
                          <a:latin typeface="+mn-lt"/>
                          <a:cs typeface="Arial" pitchFamily="34" charset="0"/>
                        </a:rPr>
                        <a:t>A.</a:t>
                      </a:r>
                      <a:endParaRPr lang="en-US" sz="3200" b="1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200" b="1" dirty="0" smtClean="0">
                          <a:latin typeface="+mn-lt"/>
                          <a:cs typeface="Arial" pitchFamily="34" charset="0"/>
                        </a:rPr>
                        <a:t>Yes</a:t>
                      </a:r>
                      <a:endParaRPr lang="en-US" sz="3200" b="1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200" b="1" dirty="0" smtClean="0">
                          <a:latin typeface="+mn-lt"/>
                          <a:cs typeface="Arial" pitchFamily="34" charset="0"/>
                        </a:rPr>
                        <a:t>63</a:t>
                      </a:r>
                      <a:endParaRPr lang="en-US" sz="3200" b="1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200" b="1" dirty="0" smtClean="0">
                          <a:latin typeface="+mn-lt"/>
                          <a:cs typeface="Arial" pitchFamily="34" charset="0"/>
                        </a:rPr>
                        <a:t>90%</a:t>
                      </a:r>
                      <a:endParaRPr lang="en-US" sz="3200" b="1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79596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200" b="1" dirty="0" smtClean="0">
                          <a:latin typeface="+mn-lt"/>
                          <a:cs typeface="Arial" pitchFamily="34" charset="0"/>
                        </a:rPr>
                        <a:t>B.</a:t>
                      </a:r>
                      <a:endParaRPr lang="en-US" sz="3200" b="1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200" b="1" dirty="0" smtClean="0">
                          <a:latin typeface="+mn-lt"/>
                          <a:cs typeface="Arial" pitchFamily="34" charset="0"/>
                        </a:rPr>
                        <a:t>No</a:t>
                      </a:r>
                      <a:endParaRPr lang="en-US" sz="3200" b="1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200" b="1" dirty="0" smtClean="0">
                          <a:latin typeface="+mn-lt"/>
                          <a:cs typeface="Arial" pitchFamily="34" charset="0"/>
                        </a:rPr>
                        <a:t>7</a:t>
                      </a:r>
                      <a:endParaRPr lang="en-US" sz="3200" b="1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200" b="1" dirty="0" smtClean="0">
                          <a:latin typeface="+mn-lt"/>
                          <a:cs typeface="Arial" pitchFamily="34" charset="0"/>
                        </a:rPr>
                        <a:t>10%</a:t>
                      </a:r>
                      <a:endParaRPr lang="en-US" sz="3200" b="1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795966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sz="3200" b="1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200" b="1" dirty="0" smtClean="0">
                          <a:latin typeface="+mn-lt"/>
                          <a:cs typeface="Arial" pitchFamily="34" charset="0"/>
                        </a:rPr>
                        <a:t>Total</a:t>
                      </a:r>
                      <a:endParaRPr lang="en-US" sz="3200" b="1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200" b="1" dirty="0" smtClean="0">
                          <a:latin typeface="+mn-lt"/>
                          <a:cs typeface="Arial" pitchFamily="34" charset="0"/>
                        </a:rPr>
                        <a:t>70</a:t>
                      </a:r>
                      <a:endParaRPr lang="en-US" sz="3200" b="1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200" b="1" dirty="0" smtClean="0">
                          <a:latin typeface="+mn-lt"/>
                          <a:cs typeface="Arial" pitchFamily="34" charset="0"/>
                        </a:rPr>
                        <a:t>100%</a:t>
                      </a:r>
                      <a:endParaRPr lang="en-US" sz="3200" b="1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2438400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n-US" sz="3600" b="1" dirty="0" smtClean="0"/>
              <a:t>2.  Would you like to participate in a </a:t>
            </a:r>
            <a:r>
              <a:rPr lang="en-US" sz="3600" b="1" dirty="0" err="1" smtClean="0"/>
              <a:t>BlogTalkRadio</a:t>
            </a:r>
            <a:r>
              <a:rPr lang="en-US" sz="3600" b="1" dirty="0" smtClean="0"/>
              <a:t> interview show by calling in to the show in order to ask the interviewee (an entrepreneur or an executive) some questions?</a:t>
            </a:r>
            <a:endParaRPr lang="en-US" sz="3600" b="1" dirty="0"/>
          </a:p>
        </p:txBody>
      </p:sp>
      <p:graphicFrame>
        <p:nvGraphicFramePr>
          <p:cNvPr id="3" name="Content Placeholder 2" descr="Survey question #2:  Would you like to participate in a BlogTalkRadio interview show by calling in to the show in order to ask the interviewee (an entrepreneur or an executive) some questions?&#10;&#10;Twenty-five respondents (36%) answered &quot;Yes,&quot; and forty-five respondents (64%) answered &quot;No.&quot;&#10;&#10;" title="Survey Question #2 and Respons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000505"/>
              </p:ext>
            </p:extLst>
          </p:nvPr>
        </p:nvGraphicFramePr>
        <p:xfrm>
          <a:off x="533400" y="3200400"/>
          <a:ext cx="7848599" cy="32766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76399"/>
                <a:gridCol w="2057400"/>
                <a:gridCol w="2057400"/>
                <a:gridCol w="2057400"/>
              </a:tblGrid>
              <a:tr h="997227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dirty="0" smtClean="0"/>
                        <a:t>Answer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dirty="0" smtClean="0"/>
                        <a:t>Response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dirty="0" smtClean="0"/>
                        <a:t>%</a:t>
                      </a:r>
                      <a:endParaRPr lang="en-US" sz="3600" dirty="0"/>
                    </a:p>
                  </a:txBody>
                  <a:tcPr/>
                </a:tc>
              </a:tr>
              <a:tr h="712304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A.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Yes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25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36%</a:t>
                      </a:r>
                      <a:endParaRPr lang="en-US" sz="3600" b="1" dirty="0"/>
                    </a:p>
                  </a:txBody>
                  <a:tcPr/>
                </a:tc>
              </a:tr>
              <a:tr h="712304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B.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No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45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64%</a:t>
                      </a:r>
                      <a:endParaRPr lang="en-US" sz="3600" b="1" dirty="0"/>
                    </a:p>
                  </a:txBody>
                  <a:tcPr/>
                </a:tc>
              </a:tr>
              <a:tr h="854765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Total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70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100%</a:t>
                      </a:r>
                      <a:endParaRPr lang="en-US" sz="3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05800" cy="808038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n-US" sz="3600" b="1" dirty="0" smtClean="0"/>
              <a:t>3.  Would you like to co-host an interview show with the instructor?</a:t>
            </a:r>
            <a:endParaRPr lang="en-US" sz="3600" b="1" dirty="0"/>
          </a:p>
        </p:txBody>
      </p:sp>
      <p:graphicFrame>
        <p:nvGraphicFramePr>
          <p:cNvPr id="3" name="Content Placeholder 2" descr="Survey question #3:  Would you like to co-host an interview show with the instructor?&#10;&#10;Ten respondents (14%) answered &quot;Yes,&quot; and sixty respondents (86%) answered &quot;No.&quot;&#10;" title="Survey Question #3 and Respons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1247985"/>
              </p:ext>
            </p:extLst>
          </p:nvPr>
        </p:nvGraphicFramePr>
        <p:xfrm>
          <a:off x="533400" y="2438400"/>
          <a:ext cx="8153400" cy="267788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981200"/>
                <a:gridCol w="2057400"/>
                <a:gridCol w="2057400"/>
                <a:gridCol w="2057400"/>
              </a:tblGrid>
              <a:tr h="631371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dirty="0" smtClean="0"/>
                        <a:t>Answer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dirty="0" smtClean="0"/>
                        <a:t>Response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dirty="0" smtClean="0"/>
                        <a:t>%</a:t>
                      </a:r>
                      <a:endParaRPr lang="en-US" sz="3600" dirty="0"/>
                    </a:p>
                  </a:txBody>
                  <a:tcPr/>
                </a:tc>
              </a:tr>
              <a:tr h="631371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A.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Yes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10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14%</a:t>
                      </a:r>
                      <a:endParaRPr lang="en-US" sz="3600" b="1" dirty="0"/>
                    </a:p>
                  </a:txBody>
                  <a:tcPr/>
                </a:tc>
              </a:tr>
              <a:tr h="631371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B.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No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60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86%</a:t>
                      </a:r>
                      <a:endParaRPr lang="en-US" sz="3600" b="1" dirty="0"/>
                    </a:p>
                  </a:txBody>
                  <a:tcPr/>
                </a:tc>
              </a:tr>
              <a:tr h="757646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sz="3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Total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70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100%</a:t>
                      </a:r>
                      <a:endParaRPr lang="en-US" sz="3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-609600"/>
            <a:ext cx="8305800" cy="2286000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n-US" sz="2400" b="1" dirty="0" smtClean="0"/>
              <a:t>4.  How often would you like the instructor to conduct interviews on BlogTalkRadio during the semester?</a:t>
            </a:r>
            <a:endParaRPr lang="en-US" sz="2400" b="1" dirty="0"/>
          </a:p>
        </p:txBody>
      </p:sp>
      <p:graphicFrame>
        <p:nvGraphicFramePr>
          <p:cNvPr id="3" name="Content Placeholder 2" descr="Survey question #4:  How often would you like the instructor to conduct interviews on BlogtalkRadio during the semester?&#10;&#10;Three respondents (4%) selected Option A: Do not conduct interviews on BlogTalkRadio.  Eighteen respondents (26%) selected Option B:  One interview in a semester.  Twenty-five respondents (36%) selected Option C:  Two interviews in a semester.  Thirteen respondents (19%) selected Option D:  Three interviews in a semester.  Nine respondents (13%) selected Option E:  Four interviews in a semester.  Two respondents (3%) selected Option F:  More than four interviews in a semester. &#10;" title="Survey Question #4 and Respons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079563"/>
              </p:ext>
            </p:extLst>
          </p:nvPr>
        </p:nvGraphicFramePr>
        <p:xfrm>
          <a:off x="685800" y="990600"/>
          <a:ext cx="8229600" cy="56540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81171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dirty="0" smtClean="0"/>
                        <a:t>Answer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dirty="0" smtClean="0"/>
                        <a:t>Response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dirty="0" smtClean="0"/>
                        <a:t>%</a:t>
                      </a:r>
                      <a:endParaRPr lang="en-US" sz="1800" dirty="0"/>
                    </a:p>
                  </a:txBody>
                  <a:tcPr/>
                </a:tc>
              </a:tr>
              <a:tr h="101919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A.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Do not conduct interviews on BlogTalkRadio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3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4%</a:t>
                      </a:r>
                      <a:endParaRPr lang="en-US" sz="1800" b="1" dirty="0"/>
                    </a:p>
                  </a:txBody>
                  <a:tcPr/>
                </a:tc>
              </a:tr>
              <a:tr h="71469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B.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One interview in a semester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18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26%</a:t>
                      </a:r>
                      <a:endParaRPr lang="en-US" sz="1800" b="1" dirty="0"/>
                    </a:p>
                  </a:txBody>
                  <a:tcPr/>
                </a:tc>
              </a:tr>
              <a:tr h="66705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C.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Two interviews in a semester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25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36%</a:t>
                      </a:r>
                      <a:endParaRPr lang="en-US" sz="1800" b="1" dirty="0"/>
                    </a:p>
                  </a:txBody>
                  <a:tcPr/>
                </a:tc>
              </a:tr>
              <a:tr h="762342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D.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Three interviews in a semester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13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19%</a:t>
                      </a:r>
                      <a:endParaRPr lang="en-US" sz="1800" b="1" dirty="0"/>
                    </a:p>
                  </a:txBody>
                  <a:tcPr/>
                </a:tc>
              </a:tr>
              <a:tr h="66705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E.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Four interviews in a semester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9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13%</a:t>
                      </a:r>
                      <a:endParaRPr lang="en-US" sz="1800" b="1" dirty="0"/>
                    </a:p>
                  </a:txBody>
                  <a:tcPr/>
                </a:tc>
              </a:tr>
              <a:tr h="952928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F.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More than four interviews in a semester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2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3%</a:t>
                      </a:r>
                      <a:endParaRPr lang="en-US" sz="1800" b="1" dirty="0"/>
                    </a:p>
                  </a:txBody>
                  <a:tcPr/>
                </a:tc>
              </a:tr>
              <a:tr h="489613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Total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70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b="1" dirty="0" smtClean="0"/>
                        <a:t>100%</a:t>
                      </a:r>
                      <a:endParaRPr lang="en-US" sz="1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n-US" sz="3600" b="1" dirty="0" smtClean="0"/>
              <a:t>5.  Do you consider online interviews constitute good resource materials for management classes?</a:t>
            </a:r>
            <a:endParaRPr lang="en-US" sz="3600" b="1" dirty="0"/>
          </a:p>
        </p:txBody>
      </p:sp>
      <p:graphicFrame>
        <p:nvGraphicFramePr>
          <p:cNvPr id="3" name="Content Placeholder 2" descr="Survey question #5:  Do you consider online interviews constitute good resource materials for management classes?&#10;&#10;Sixty-one respondents (87%) answered &quot;Yes,&quot; and nine respondents (13%) answered &quot;No.&quot;&#10; &#10;&#10;&#10;&#10;" title="Survey Question #5 and Respons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4826562"/>
              </p:ext>
            </p:extLst>
          </p:nvPr>
        </p:nvGraphicFramePr>
        <p:xfrm>
          <a:off x="457200" y="2514600"/>
          <a:ext cx="8229600" cy="25603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dirty="0" smtClean="0"/>
                        <a:t>Answer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dirty="0" smtClean="0"/>
                        <a:t>Response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dirty="0" smtClean="0"/>
                        <a:t>%</a:t>
                      </a:r>
                      <a:endParaRPr lang="en-US" sz="3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A.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Yes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61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87%</a:t>
                      </a:r>
                      <a:endParaRPr lang="en-US" sz="3600" b="1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B.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No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9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13%</a:t>
                      </a:r>
                      <a:endParaRPr lang="en-US" sz="3600" b="1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sz="3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Total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70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3600" b="1" dirty="0" smtClean="0"/>
                        <a:t>100%</a:t>
                      </a:r>
                      <a:endParaRPr lang="en-US" sz="3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1188</TotalTime>
  <Words>834</Words>
  <Application>Microsoft Office PowerPoint</Application>
  <PresentationFormat>On-screen Show (4:3)</PresentationFormat>
  <Paragraphs>191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The Use of BlogTalkRadio in Online Management Classes </vt:lpstr>
      <vt:lpstr>Abstract</vt:lpstr>
      <vt:lpstr>Rationale of the Study</vt:lpstr>
      <vt:lpstr>Research Method</vt:lpstr>
      <vt:lpstr>Survey Questions and Results  1.  Do you like the use of BlogTalkRadio to interview entrepreneurs and executives for online management courses?</vt:lpstr>
      <vt:lpstr>2.  Would you like to participate in a BlogTalkRadio interview show by calling in to the show in order to ask the interviewee (an entrepreneur or an executive) some questions?</vt:lpstr>
      <vt:lpstr>3.  Would you like to co-host an interview show with the instructor?</vt:lpstr>
      <vt:lpstr>4.  How often would you like the instructor to conduct interviews on BlogTalkRadio during the semester?</vt:lpstr>
      <vt:lpstr>5.  Do you consider online interviews constitute good resource materials for management classes?</vt:lpstr>
      <vt:lpstr>6. Do you consider BlogTalkRadio interviews hosted by an instructor with student participation a good way to enhance student-student, student-instructor, and student-content interaction in online classes? </vt:lpstr>
      <vt:lpstr>7.  Do you consider interviews with entrepreneurs and executives on BlogTalkRadio as one of the ways to find out how concepts learned in management classes are put into practice?</vt:lpstr>
      <vt:lpstr>8.  In addition to hosting interviews with entrepreneurs and executives, BlogTalkRadio can be used to host other types of shows with educational value.  Would you recommend the use of BlogTalkRadio as a tool in online classes?
</vt:lpstr>
      <vt:lpstr>Discussion</vt:lpstr>
      <vt:lpstr>Discussion (continued)</vt:lpstr>
      <vt:lpstr>Conclusion</vt:lpstr>
      <vt:lpstr>Two BTR Shows I Conducted</vt:lpstr>
    </vt:vector>
  </TitlesOfParts>
  <Company>Qualtrics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Use of BlogTalkRadio in Online Management Classes</dc:title>
  <dc:creator>Marjorie Chan</dc:creator>
  <cp:keywords>WSWRC13</cp:keywords>
  <cp:lastModifiedBy>Marjorie Chan</cp:lastModifiedBy>
  <cp:revision>62</cp:revision>
  <cp:lastPrinted>2012-12-15T05:50:40Z</cp:lastPrinted>
  <dcterms:created xsi:type="dcterms:W3CDTF">2007-01-11T16:51:25Z</dcterms:created>
  <dcterms:modified xsi:type="dcterms:W3CDTF">2013-02-09T22:30:59Z</dcterms:modified>
</cp:coreProperties>
</file>