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D7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9DB4-5251-D24B-A4E0-A2B2516A4AE8}" type="datetimeFigureOut">
              <a:rPr lang="en-US" smtClean="0"/>
              <a:t>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5315-3649-BE43-AC99-0C4A0300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single</a:t>
            </a:r>
            <a:r>
              <a:rPr lang="en-US" baseline="0" dirty="0" smtClean="0"/>
              <a:t> camera class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perception of ‘professional’ video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Integrating</a:t>
            </a:r>
            <a:r>
              <a:rPr lang="en-US" baseline="0" dirty="0" smtClean="0"/>
              <a:t> video with social media is a commitment!. </a:t>
            </a:r>
            <a:r>
              <a:rPr lang="en-US" dirty="0" smtClean="0"/>
              <a:t>Boulder Daily Camera</a:t>
            </a:r>
            <a:r>
              <a:rPr lang="en-US" baseline="0" dirty="0" smtClean="0"/>
              <a:t> audience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video integrated into the web, use video to show concept that can’t be adequately explained with the written word, or otherwise communicated with written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Selker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expert in the online equivalent of body language at MIT, the addictive nature of web browsing can leave you with an attention span of nine seconds - the same as a goldfish.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6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Remember-not only can we create social media video using these devices, we can also absorb content from these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5315-3649-BE43-AC99-0C4A03003B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8800-7154-F34C-8559-C2182879690C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ED13-253F-D448-B74A-0ED8357F3B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11" y="5911803"/>
            <a:ext cx="2805810" cy="681642"/>
          </a:xfrm>
        </p:spPr>
        <p:txBody>
          <a:bodyPr anchor="t">
            <a:normAutofit fontScale="90000"/>
          </a:bodyPr>
          <a:lstStyle/>
          <a:p>
            <a:pPr marL="0" indent="0" algn="l"/>
            <a:r>
              <a:rPr lang="en-US" sz="2400" b="1" dirty="0" smtClean="0">
                <a:latin typeface="+mn-lt"/>
              </a:rPr>
              <a:t>Jeff Hammond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February 13, 2013</a:t>
            </a:r>
            <a:endParaRPr lang="en-US" sz="1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113" y="2133339"/>
            <a:ext cx="8368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Integrating Video with Social Media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73" y="1945076"/>
            <a:ext cx="884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Marker Felt"/>
                <a:cs typeface="Marker Felt"/>
              </a:rPr>
              <a:t>Confession Cam</a:t>
            </a:r>
            <a:r>
              <a:rPr lang="en-US" sz="9600" b="1" dirty="0" smtClean="0">
                <a:latin typeface="Marker Felt"/>
                <a:cs typeface="Marker Felt"/>
              </a:rPr>
              <a:t>?</a:t>
            </a:r>
            <a:endParaRPr lang="en-US" sz="9600" b="1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279802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EY_ANTHONY_NEW_PIC1_1_t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493" y="-1"/>
            <a:ext cx="10964763" cy="68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7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43585"/>
            <a:ext cx="8909804" cy="1499130"/>
          </a:xfrm>
        </p:spPr>
        <p:txBody>
          <a:bodyPr/>
          <a:lstStyle/>
          <a:p>
            <a:r>
              <a:rPr lang="en-US" b="1" dirty="0" smtClean="0"/>
              <a:t>“Confession Cam”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63319"/>
            <a:ext cx="6400800" cy="450474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Accepted video convention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Close, personal, intimate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Good for testimonials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-video-editing-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51" y="-244116"/>
            <a:ext cx="9721782" cy="7233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7681" y="273275"/>
            <a:ext cx="5128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4400" b="1" dirty="0" smtClean="0"/>
              <a:t>Technical</a:t>
            </a:r>
          </a:p>
          <a:p>
            <a:r>
              <a:rPr lang="en-US" sz="4400" b="1" dirty="0" smtClean="0"/>
              <a:t> Considerations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62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8"/>
            <a:ext cx="8229600" cy="1143000"/>
          </a:xfrm>
        </p:spPr>
        <p:txBody>
          <a:bodyPr/>
          <a:lstStyle/>
          <a:p>
            <a:r>
              <a:rPr lang="en-US" b="1" dirty="0" smtClean="0"/>
              <a:t>Acquisition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825"/>
            <a:ext cx="8229600" cy="4525963"/>
          </a:xfrm>
        </p:spPr>
        <p:txBody>
          <a:bodyPr/>
          <a:lstStyle/>
          <a:p>
            <a:r>
              <a:rPr lang="en-US" dirty="0" smtClean="0"/>
              <a:t>DSLR</a:t>
            </a:r>
          </a:p>
          <a:p>
            <a:r>
              <a:rPr lang="en-US" dirty="0" smtClean="0"/>
              <a:t>Smart Phone</a:t>
            </a:r>
          </a:p>
          <a:p>
            <a:r>
              <a:rPr lang="en-US" dirty="0" smtClean="0"/>
              <a:t>Tablet/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Flip Cam &amp; assorted flavors</a:t>
            </a:r>
          </a:p>
          <a:p>
            <a:r>
              <a:rPr lang="en-US" dirty="0" smtClean="0"/>
              <a:t>Go Pro</a:t>
            </a:r>
          </a:p>
          <a:p>
            <a:r>
              <a:rPr lang="en-US" dirty="0" smtClean="0"/>
              <a:t>Web Cam</a:t>
            </a:r>
          </a:p>
          <a:p>
            <a:r>
              <a:rPr lang="en-US" dirty="0" smtClean="0"/>
              <a:t>Portable Digital Audio Recorder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8"/>
            <a:ext cx="8229600" cy="1143000"/>
          </a:xfrm>
        </p:spPr>
        <p:txBody>
          <a:bodyPr/>
          <a:lstStyle/>
          <a:p>
            <a:r>
              <a:rPr lang="en-US" b="1" dirty="0" smtClean="0"/>
              <a:t>Accessories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6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Tablet/Smart Phone Slate app</a:t>
            </a:r>
          </a:p>
          <a:p>
            <a:pPr>
              <a:lnSpc>
                <a:spcPct val="110000"/>
              </a:lnSpc>
            </a:pPr>
            <a:r>
              <a:rPr lang="en-US" smtClean="0"/>
              <a:t>iRig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GlideCam</a:t>
            </a:r>
            <a:r>
              <a:rPr lang="en-US" dirty="0" smtClean="0"/>
              <a:t>, </a:t>
            </a:r>
            <a:r>
              <a:rPr lang="en-US" dirty="0" err="1" smtClean="0"/>
              <a:t>EZGripz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Movie Mount for </a:t>
            </a:r>
            <a:r>
              <a:rPr lang="en-US" dirty="0" err="1" smtClean="0"/>
              <a:t>iPad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Logging, storyboarding, scriptwriting, producing apps for </a:t>
            </a:r>
            <a:r>
              <a:rPr lang="en-US" dirty="0" err="1" smtClean="0"/>
              <a:t>iOS</a:t>
            </a:r>
            <a:r>
              <a:rPr lang="en-US" dirty="0" smtClean="0"/>
              <a:t>, Android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Editing software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34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0869" y="5449426"/>
            <a:ext cx="8229600" cy="1014021"/>
          </a:xfrm>
        </p:spPr>
        <p:txBody>
          <a:bodyPr/>
          <a:lstStyle/>
          <a:p>
            <a:r>
              <a:rPr lang="en-US" b="1" dirty="0" smtClean="0"/>
              <a:t>Deployment</a:t>
            </a:r>
            <a:endParaRPr lang="en-US" b="1" dirty="0"/>
          </a:p>
        </p:txBody>
      </p:sp>
      <p:pic>
        <p:nvPicPr>
          <p:cNvPr id="4" name="Content Placeholder 3" descr="megaphone-kid-cropp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b="6606"/>
          <a:stretch>
            <a:fillRect/>
          </a:stretch>
        </p:blipFill>
        <p:spPr>
          <a:xfrm>
            <a:off x="199963" y="433646"/>
            <a:ext cx="8651882" cy="4758202"/>
          </a:xfrm>
          <a:effectLst>
            <a:outerShdw blurRad="2032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8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862"/>
            <a:ext cx="8229600" cy="1143000"/>
          </a:xfrm>
        </p:spPr>
        <p:txBody>
          <a:bodyPr/>
          <a:lstStyle/>
          <a:p>
            <a:r>
              <a:rPr lang="en-US" b="1" dirty="0" smtClean="0"/>
              <a:t>Social Media Video Publishing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950"/>
            <a:ext cx="8686800" cy="5328128"/>
          </a:xfrm>
        </p:spPr>
        <p:txBody>
          <a:bodyPr>
            <a:normAutofit/>
          </a:bodyPr>
          <a:lstStyle/>
          <a:p>
            <a:r>
              <a:rPr lang="en-US" b="1" dirty="0" smtClean="0"/>
              <a:t>YouTube, </a:t>
            </a:r>
            <a:r>
              <a:rPr lang="en-US" b="1" dirty="0" err="1" smtClean="0"/>
              <a:t>Vimeo</a:t>
            </a:r>
            <a:r>
              <a:rPr lang="en-US" b="1" dirty="0" smtClean="0"/>
              <a:t>, etc.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-site specific or embedded</a:t>
            </a:r>
          </a:p>
          <a:p>
            <a:pPr marL="0" indent="0">
              <a:buNone/>
            </a:pPr>
            <a:r>
              <a:rPr lang="en-US" dirty="0" smtClean="0"/>
              <a:t>     -free</a:t>
            </a:r>
          </a:p>
          <a:p>
            <a:pPr marL="0" indent="0">
              <a:buNone/>
            </a:pPr>
            <a:r>
              <a:rPr lang="en-US" dirty="0" smtClean="0"/>
              <a:t>     -risk of unwanted advertising, time constraints</a:t>
            </a:r>
          </a:p>
          <a:p>
            <a:r>
              <a:rPr lang="en-US" b="1" dirty="0" smtClean="0"/>
              <a:t>Streaming Service</a:t>
            </a:r>
          </a:p>
          <a:p>
            <a:pPr marL="0" indent="0">
              <a:buNone/>
            </a:pPr>
            <a:r>
              <a:rPr lang="en-US" dirty="0" smtClean="0"/>
              <a:t>     -higher cost…BUT</a:t>
            </a:r>
          </a:p>
          <a:p>
            <a:pPr marL="0" indent="0">
              <a:buNone/>
            </a:pPr>
            <a:r>
              <a:rPr lang="en-US" dirty="0" smtClean="0"/>
              <a:t>     -no advertising, custom skins, duration-friendly</a:t>
            </a:r>
          </a:p>
          <a:p>
            <a:pPr marL="0" indent="0">
              <a:buNone/>
            </a:pPr>
            <a:r>
              <a:rPr lang="en-US" dirty="0" smtClean="0"/>
              <a:t>     -professional aesthetic</a:t>
            </a:r>
          </a:p>
          <a:p>
            <a:r>
              <a:rPr lang="en-US" b="1" dirty="0" smtClean="0"/>
              <a:t>Social Network Sharing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16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862"/>
            <a:ext cx="8229600" cy="1143000"/>
          </a:xfrm>
        </p:spPr>
        <p:txBody>
          <a:bodyPr/>
          <a:lstStyle/>
          <a:p>
            <a:r>
              <a:rPr lang="en-US" b="1" dirty="0" smtClean="0"/>
              <a:t>Sharing/Working </a:t>
            </a:r>
            <a:r>
              <a:rPr lang="en-US" b="1" dirty="0"/>
              <a:t>W</a:t>
            </a:r>
            <a:r>
              <a:rPr lang="en-US" b="1" dirty="0" smtClean="0"/>
              <a:t>ith </a:t>
            </a:r>
            <a:r>
              <a:rPr lang="en-US" b="1" dirty="0"/>
              <a:t>O</a:t>
            </a:r>
            <a:r>
              <a:rPr lang="en-US" b="1" dirty="0" smtClean="0"/>
              <a:t>thers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5074" y="1398526"/>
            <a:ext cx="6366636" cy="49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/>
              <a:t>Use the Cloud!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      -</a:t>
            </a:r>
            <a:r>
              <a:rPr lang="en-US" sz="3600" dirty="0" err="1" smtClean="0"/>
              <a:t>DropBox</a:t>
            </a:r>
            <a:r>
              <a:rPr lang="en-US" sz="3600" dirty="0" smtClean="0"/>
              <a:t>, </a:t>
            </a:r>
            <a:r>
              <a:rPr lang="en-US" sz="3600" dirty="0" err="1" smtClean="0"/>
              <a:t>iCloud</a:t>
            </a:r>
            <a:r>
              <a:rPr lang="en-US" sz="3600" dirty="0" smtClean="0"/>
              <a:t>,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   </a:t>
            </a:r>
            <a:r>
              <a:rPr lang="en-US" sz="3600" dirty="0" err="1" smtClean="0"/>
              <a:t>MiMedia</a:t>
            </a:r>
            <a:r>
              <a:rPr lang="en-US" sz="3600" dirty="0" smtClean="0"/>
              <a:t>, etc.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/>
              <a:t>Watch usage while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 pushing data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/>
              <a:t>Consider devices with removable storage (SD cards, etc.)</a:t>
            </a:r>
            <a:endParaRPr lang="en-US" sz="3600" dirty="0"/>
          </a:p>
        </p:txBody>
      </p:sp>
      <p:pic>
        <p:nvPicPr>
          <p:cNvPr id="6" name="Picture 5" descr="i_love_herding_cats_magnet-p147285298406230709envtl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92" y="949619"/>
            <a:ext cx="3864808" cy="38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11" y="5911803"/>
            <a:ext cx="2805810" cy="681642"/>
          </a:xfrm>
        </p:spPr>
        <p:txBody>
          <a:bodyPr anchor="t">
            <a:normAutofit/>
          </a:bodyPr>
          <a:lstStyle/>
          <a:p>
            <a:pPr marL="0" indent="0" algn="l"/>
            <a:r>
              <a:rPr lang="en-US" sz="2400" dirty="0" smtClean="0">
                <a:latin typeface="+mn-lt"/>
              </a:rPr>
              <a:t>February 13, 2013</a:t>
            </a:r>
            <a:endParaRPr lang="en-US" sz="1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113" y="1618939"/>
            <a:ext cx="83686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Integrating Video with Social Media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800" b="1" i="1" dirty="0" smtClean="0"/>
              <a:t>Thank you for being here !!!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8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35"/>
            <a:ext cx="7772400" cy="1499130"/>
          </a:xfrm>
        </p:spPr>
        <p:txBody>
          <a:bodyPr/>
          <a:lstStyle/>
          <a:p>
            <a:r>
              <a:rPr lang="en-US" b="1" dirty="0" smtClean="0"/>
              <a:t>A Social Media Explosion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84227"/>
            <a:ext cx="7086600" cy="440063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Anyone </a:t>
            </a:r>
            <a:r>
              <a:rPr lang="en-US" sz="3600" dirty="0">
                <a:solidFill>
                  <a:schemeClr val="tx1"/>
                </a:solidFill>
              </a:rPr>
              <a:t>can be a movie maker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visually-based society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YouTube/web-originated personal </a:t>
            </a:r>
            <a:r>
              <a:rPr lang="en-US" sz="3600" dirty="0">
                <a:solidFill>
                  <a:schemeClr val="tx1"/>
                </a:solidFill>
              </a:rPr>
              <a:t>video </a:t>
            </a:r>
            <a:r>
              <a:rPr lang="en-US" sz="3600" dirty="0" smtClean="0">
                <a:solidFill>
                  <a:schemeClr val="tx1"/>
                </a:solidFill>
              </a:rPr>
              <a:t>production delivery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Social Networks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38200" y="567527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Storyboards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8638480" flipV="1">
            <a:off x="1158875" y="269398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Contract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895885">
            <a:off x="4267200" y="1384906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Site survey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-595574">
            <a:off x="3657600" y="369302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Talent 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4267604">
            <a:off x="6870728" y="2889489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Crew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732992">
            <a:off x="6264275" y="746125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Scripting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2290388">
            <a:off x="3657600" y="4994642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62000" y="4495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 rot="-1738326">
            <a:off x="5410200" y="4972959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Costumes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 rot="528644">
            <a:off x="5575575" y="3934064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 rot="-2035531">
            <a:off x="1295400" y="54864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Facilities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57200" y="17526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Locations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276600" y="23622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5827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3dc4b09-c7c8-4d72-b576-b18dd738f016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1" y="157664"/>
            <a:ext cx="8287632" cy="5160934"/>
          </a:xfrm>
          <a:prstGeom prst="rect">
            <a:avLst/>
          </a:prstGeom>
          <a:effectLst>
            <a:outerShdw blurRad="241300" dir="2700000" sx="101000" sy="101000" algn="tl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9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45460"/>
            <a:ext cx="8909804" cy="1499130"/>
          </a:xfrm>
        </p:spPr>
        <p:txBody>
          <a:bodyPr/>
          <a:lstStyle/>
          <a:p>
            <a:r>
              <a:rPr lang="en-US" b="1" dirty="0"/>
              <a:t>Integrating Video with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0519"/>
            <a:ext cx="6400800" cy="450474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Aesthetics/ID Guidelines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Technical Considerations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Deployment Strategies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irie-dogs-commitment-445x2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5" y="310106"/>
            <a:ext cx="7409581" cy="4978572"/>
          </a:xfrm>
          <a:prstGeom prst="rect">
            <a:avLst/>
          </a:prstGeom>
          <a:effectLst>
            <a:outerShdw blurRad="2286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2039" y="277881"/>
            <a:ext cx="302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B4D7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Edwardian Script ITC"/>
                <a:cs typeface="Edwardian Script ITC"/>
              </a:rPr>
              <a:t>I’ll never leave         you…</a:t>
            </a:r>
            <a:endParaRPr lang="en-US" sz="4400" b="1" dirty="0">
              <a:solidFill>
                <a:srgbClr val="FFB4D7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Edwardian Script ITC"/>
              <a:cs typeface="Edwardian Script IT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297" y="1821081"/>
            <a:ext cx="25301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sx="104000" sy="104000" algn="tl" rotWithShape="0">
                    <a:prstClr val="black"/>
                  </a:outerShdw>
                </a:effectLst>
                <a:latin typeface="Stencil"/>
                <a:cs typeface="Stencil"/>
              </a:rPr>
              <a:t>I’ll be watching…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sx="104000" sy="104000" algn="tl" rotWithShape="0">
                  <a:prstClr val="black"/>
                </a:outerShdw>
              </a:effectLst>
              <a:latin typeface="Stencil"/>
              <a:cs typeface="Stencil"/>
            </a:endParaRPr>
          </a:p>
          <a:p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-and-t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85075"/>
            <a:ext cx="6985000" cy="4648200"/>
          </a:xfrm>
          <a:prstGeom prst="rect">
            <a:avLst/>
          </a:prstGeom>
          <a:effectLst>
            <a:outerShdw blurRad="231775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28945" y="5192227"/>
            <a:ext cx="55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r>
              <a:rPr lang="en-US" sz="3600" b="1" i="1" dirty="0" smtClean="0"/>
              <a:t>Show</a:t>
            </a:r>
            <a:r>
              <a:rPr lang="en-US" sz="3600" b="1" dirty="0" smtClean="0"/>
              <a:t> with video</a:t>
            </a:r>
          </a:p>
          <a:p>
            <a:r>
              <a:rPr lang="en-US" sz="3600" b="1" dirty="0" smtClean="0"/>
              <a:t>           -</a:t>
            </a:r>
            <a:r>
              <a:rPr lang="en-US" sz="3600" b="1" i="1" dirty="0" smtClean="0"/>
              <a:t>Tell</a:t>
            </a:r>
            <a:r>
              <a:rPr lang="en-US" sz="3600" b="1" dirty="0" smtClean="0"/>
              <a:t> with text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030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f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739" y="283344"/>
            <a:ext cx="275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Marker Felt"/>
                <a:cs typeface="Marker Felt"/>
              </a:rPr>
              <a:t>:09</a:t>
            </a:r>
            <a:endParaRPr lang="en-US" sz="5400" b="1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44773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lsey-grammer-show-cancel-mansion-pay-homes-sob-story__o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9" y="1460338"/>
            <a:ext cx="2665828" cy="3998742"/>
          </a:xfrm>
          <a:prstGeom prst="rect">
            <a:avLst/>
          </a:prstGeom>
          <a:effectLst>
            <a:outerShdw blurRad="111125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95861" y="1253850"/>
            <a:ext cx="7829674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 Steady she goes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 Get close to emphasize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 Get wider for perspective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 Hold shots just long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     enough to understand 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 Jump cuts OK*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Don’t neglect the audio!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Get closer for integration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Use ‘confession cam’ sparingly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     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75582" y="241125"/>
            <a:ext cx="551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Visual Grammar  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486" y="5079703"/>
            <a:ext cx="388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Kelsey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Grammer</a:t>
            </a:r>
            <a:endParaRPr lang="en-US" sz="2400" b="1" dirty="0">
              <a:solidFill>
                <a:srgbClr val="FFFF00"/>
              </a:solidFill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39" y="6044905"/>
            <a:ext cx="300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*sometimes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8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392</Words>
  <Application>Microsoft Macintosh PowerPoint</Application>
  <PresentationFormat>On-screen Show (4:3)</PresentationFormat>
  <Paragraphs>100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Jeff Hammond February 13, 2013</vt:lpstr>
      <vt:lpstr>A Social Media Explosion</vt:lpstr>
      <vt:lpstr>PowerPoint Presentation</vt:lpstr>
      <vt:lpstr>PowerPoint Presentation</vt:lpstr>
      <vt:lpstr>Integrating Video with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“Confession Cam”</vt:lpstr>
      <vt:lpstr>PowerPoint Presentation</vt:lpstr>
      <vt:lpstr>Acquisition Options</vt:lpstr>
      <vt:lpstr>Accessories</vt:lpstr>
      <vt:lpstr>Deployment</vt:lpstr>
      <vt:lpstr>Social Media Video Publishing</vt:lpstr>
      <vt:lpstr>Sharing/Working With Others</vt:lpstr>
      <vt:lpstr>February 13, 2013</vt:lpstr>
    </vt:vector>
  </TitlesOfParts>
  <Company>MSCD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Information Technology</cp:lastModifiedBy>
  <cp:revision>65</cp:revision>
  <dcterms:created xsi:type="dcterms:W3CDTF">2012-06-21T16:32:45Z</dcterms:created>
  <dcterms:modified xsi:type="dcterms:W3CDTF">2013-02-12T03:23:26Z</dcterms:modified>
</cp:coreProperties>
</file>