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8" r:id="rId10"/>
    <p:sldId id="270" r:id="rId11"/>
    <p:sldId id="271" r:id="rId12"/>
    <p:sldId id="269" r:id="rId13"/>
    <p:sldId id="272" r:id="rId14"/>
    <p:sldId id="273" r:id="rId15"/>
    <p:sldId id="265" r:id="rId16"/>
    <p:sldId id="274" r:id="rId17"/>
    <p:sldId id="266" r:id="rId18"/>
    <p:sldId id="275" r:id="rId19"/>
    <p:sldId id="26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597" autoAdjust="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96B97-A3DC-402B-9174-09FC4973B471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1919-B638-44C3-8745-F5C0F37D0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r>
              <a:rPr lang="en-US" baseline="0" dirty="0" smtClean="0"/>
              <a:t> was originally what people got most excited about when they saw our early digital collections.  Continues to be an important part of many of our 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always tried</a:t>
            </a:r>
            <a:r>
              <a:rPr lang="en-US" baseline="0" dirty="0" smtClean="0"/>
              <a:t> to consider compatibility when creating online content. When collections were started Flash was the best fit for our streaming media needs; recently we have started to look toward the next phase, and have been thinking about what we need to do to continue to ensure sustained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8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 2011 Adobe</a:t>
            </a:r>
            <a:r>
              <a:rPr lang="en-US" baseline="0" dirty="0" smtClean="0"/>
              <a:t> announced they would stop supporting mobile devices.  Did not directly our existing content, but did make us begin considering alternative formats, particularly non proprietary</a:t>
            </a:r>
          </a:p>
          <a:p>
            <a:r>
              <a:rPr lang="en-US" baseline="0" dirty="0" smtClean="0"/>
              <a:t>Took a closer look at HTML5;  Liked the fact that it could handle media natively in browsers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content is not optimized for mobile</a:t>
            </a:r>
            <a:r>
              <a:rPr lang="en-US" baseline="0" dirty="0" smtClean="0"/>
              <a:t> devices, but the .</a:t>
            </a:r>
            <a:r>
              <a:rPr lang="en-US" baseline="0" dirty="0" err="1" smtClean="0"/>
              <a:t>flv</a:t>
            </a:r>
            <a:r>
              <a:rPr lang="en-US" baseline="0" dirty="0" smtClean="0"/>
              <a:t> format completely excludes Apple devices; HTML5 allows any platform to access the content, provided the correct file format is being served out;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r>
              <a:rPr lang="en-US" baseline="0" dirty="0" smtClean="0"/>
              <a:t> space has been and continues to be an issue for us related to our digital collections; a switch to HTML5 would require us to serve out multiple formats of the same content; working out ways to optimize server space; While working on these issues, we discovered popcorn.js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definition comes from the popcorn project website.  It essentially allows different forms of media to be integrated into one viewing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in itself is often though of as more engaging</a:t>
            </a:r>
            <a:r>
              <a:rPr lang="en-US" baseline="0" dirty="0" smtClean="0"/>
              <a:t> than some other forms of media, but still we were very interested in making our existing video content even more interesting to </a:t>
            </a:r>
            <a:r>
              <a:rPr lang="en-US" baseline="0" smtClean="0"/>
              <a:t>our potential end users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position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1919-B638-44C3-8745-F5C0F37D0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FA6753-08F9-4B6A-A417-E3425ACB720D}" type="datetimeFigureOut">
              <a:rPr lang="en-US" smtClean="0"/>
              <a:t>3/6/2013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8DD1643-82A7-45A5-9506-74EE8E5CC49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gnetwork.com/directcvthrminsec2sec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pcornjs.org/popcorn-docs/plugin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c.edu/library/dcvideo/ww2/ThompsonHarry2/" TargetMode="External"/><Relationship Id="rId2" Type="http://schemas.openxmlformats.org/officeDocument/2006/relationships/hyperlink" Target="http://www.tamuc.edu/library/dcvideo/ww2/ThompsonHarry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mc.tamuc.edu/cdm/search/collection/uw/searchterm/Moving%20Image/order/nos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tag_video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schools.com/tags/tag_audio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zillapopcorn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Digital Popcorn: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/>
              <a:t>Making Media Better</a:t>
            </a:r>
          </a:p>
          <a:p>
            <a:pPr algn="r"/>
            <a:r>
              <a:rPr lang="en-US" dirty="0" smtClean="0"/>
              <a:t>#</a:t>
            </a:r>
            <a:r>
              <a:rPr lang="en-US" dirty="0" err="1" smtClean="0"/>
              <a:t>digipopcorn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8314" y="4801104"/>
            <a:ext cx="59770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Sean Anderson-Technology Librarian/Library Webmaster</a:t>
            </a:r>
          </a:p>
          <a:p>
            <a:r>
              <a:rPr lang="en-US" dirty="0" smtClean="0"/>
              <a:t>@Seanypat1014</a:t>
            </a:r>
          </a:p>
          <a:p>
            <a:endParaRPr lang="en-US" dirty="0" smtClean="0"/>
          </a:p>
          <a:p>
            <a:r>
              <a:rPr lang="en-US" dirty="0" smtClean="0"/>
              <a:t>Adam Northam-Digital Collections Librarian</a:t>
            </a:r>
          </a:p>
          <a:p>
            <a:r>
              <a:rPr lang="en-US" dirty="0" smtClean="0"/>
              <a:t>@atomic_red77</a:t>
            </a:r>
            <a:endParaRPr lang="en-US" dirty="0"/>
          </a:p>
        </p:txBody>
      </p:sp>
      <p:pic>
        <p:nvPicPr>
          <p:cNvPr id="1027" name="Picture 3" descr="C:\Users\northamadam\AppData\Local\Microsoft\Windows\Temporary Internet Files\Content.IE5\JW0QUU1B\MC900362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25" y="4182070"/>
            <a:ext cx="2450591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Creating our </a:t>
            </a:r>
            <a:r>
              <a:rPr lang="en-US" dirty="0" smtClean="0"/>
              <a:t>Webpage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subject material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Display meaningful content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Stationary content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Simple, informative </a:t>
            </a:r>
            <a:r>
              <a:rPr lang="en-US" dirty="0"/>
              <a:t>layout</a:t>
            </a:r>
          </a:p>
          <a:p>
            <a:endParaRPr lang="en-US" dirty="0" smtClean="0"/>
          </a:p>
          <a:p>
            <a:r>
              <a:rPr lang="en-US" dirty="0" smtClean="0"/>
              <a:t>CSS styling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791200" y="2133600"/>
            <a:ext cx="2517698" cy="3017535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32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640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1752600"/>
            <a:ext cx="35814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9200" y="1600200"/>
            <a:ext cx="32766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10200" y="1752600"/>
            <a:ext cx="2590800" cy="2057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3810000"/>
            <a:ext cx="30480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4267200"/>
            <a:ext cx="73152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6553200"/>
            <a:ext cx="4876800" cy="234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Assembling the Popcorn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popcorn machine</a:t>
            </a:r>
          </a:p>
          <a:p>
            <a:pPr lvl="1"/>
            <a:r>
              <a:rPr lang="en-US" dirty="0" smtClean="0"/>
              <a:t>popcorn.js – basic component required for any popcorn project</a:t>
            </a:r>
          </a:p>
          <a:p>
            <a:endParaRPr lang="en-US" dirty="0" smtClean="0"/>
          </a:p>
          <a:p>
            <a:r>
              <a:rPr lang="en-US" dirty="0" smtClean="0"/>
              <a:t>Webpage template</a:t>
            </a:r>
          </a:p>
          <a:p>
            <a:pPr lvl="1"/>
            <a:r>
              <a:rPr lang="en-US" dirty="0" smtClean="0"/>
              <a:t>Color scheme and style based on home site</a:t>
            </a:r>
          </a:p>
          <a:p>
            <a:pPr lvl="1"/>
            <a:r>
              <a:rPr lang="en-US" dirty="0" smtClean="0"/>
              <a:t>Digital Collections logo displayed prominently</a:t>
            </a:r>
          </a:p>
          <a:p>
            <a:pPr lvl="2"/>
            <a:r>
              <a:rPr lang="en-US" dirty="0" smtClean="0"/>
              <a:t>Specific collection name on-screen too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352800"/>
            <a:ext cx="2098135" cy="20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Popping </a:t>
            </a:r>
            <a:r>
              <a:rPr lang="en-US" dirty="0" err="1" smtClean="0"/>
              <a:t>Corntent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Where’s the video?</a:t>
            </a:r>
          </a:p>
          <a:p>
            <a:pPr lvl="1"/>
            <a:r>
              <a:rPr lang="en-US" dirty="0" smtClean="0"/>
              <a:t>Different browsers gave different errors when video did not display!</a:t>
            </a:r>
          </a:p>
          <a:p>
            <a:pPr lvl="1"/>
            <a:r>
              <a:rPr lang="en-US" dirty="0" smtClean="0"/>
              <a:t>&lt;video&gt; and &lt;audio&gt; need unique ID for script to identify it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isn’t Google Maps working?!</a:t>
            </a:r>
          </a:p>
          <a:p>
            <a:pPr lvl="1"/>
            <a:r>
              <a:rPr lang="en-US" dirty="0"/>
              <a:t>Plugins given away separately.  Some assembly required.  No instructions about this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Why is nothing happening at the right time?</a:t>
            </a:r>
          </a:p>
          <a:p>
            <a:pPr lvl="1"/>
            <a:r>
              <a:rPr lang="en-US" dirty="0" smtClean="0"/>
              <a:t>Time in the popcorn.js framework is </a:t>
            </a:r>
            <a:r>
              <a:rPr lang="en-US" dirty="0"/>
              <a:t>in seconds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www.csgnetwork.com/directcvthrminsec2sec.html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Where does “this” go?</a:t>
            </a:r>
          </a:p>
          <a:p>
            <a:pPr lvl="1"/>
            <a:r>
              <a:rPr lang="en-US" dirty="0" smtClean="0"/>
              <a:t>Customizing plugins</a:t>
            </a:r>
          </a:p>
          <a:p>
            <a:pPr lvl="1"/>
            <a:r>
              <a:rPr lang="en-US" dirty="0" smtClean="0"/>
              <a:t>Adapting plugins to meet our needs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Popcorn Plugins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" y="1543050"/>
            <a:ext cx="73723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1998" y="3429000"/>
            <a:ext cx="561975" cy="127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24198" y="3873531"/>
            <a:ext cx="561975" cy="127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24199" y="4841656"/>
            <a:ext cx="561975" cy="1270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86400" y="4850534"/>
            <a:ext cx="561975" cy="127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56669" y="4033050"/>
            <a:ext cx="561975" cy="127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56669" y="3873531"/>
            <a:ext cx="561975" cy="127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486400"/>
            <a:ext cx="4480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http://popcornjs.org/popcorn-docs/plugins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r>
              <a:rPr lang="en-US" dirty="0" smtClean="0"/>
              <a:t>6 February 2013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124197" y="3657600"/>
            <a:ext cx="561975" cy="127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Popcorn.js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we figured out how it worked, we needed to integrate it into our Digital Collections workflow</a:t>
            </a:r>
          </a:p>
          <a:p>
            <a:endParaRPr lang="en-US" dirty="0"/>
          </a:p>
          <a:p>
            <a:r>
              <a:rPr lang="en-US" dirty="0" smtClean="0"/>
              <a:t>Only 2 people currently working on the project</a:t>
            </a:r>
          </a:p>
          <a:p>
            <a:endParaRPr lang="en-US" dirty="0"/>
          </a:p>
          <a:p>
            <a:r>
              <a:rPr lang="en-US" dirty="0" smtClean="0"/>
              <a:t>Detailed log of video with time marks to make programing easier</a:t>
            </a:r>
          </a:p>
          <a:p>
            <a:endParaRPr lang="en-US" dirty="0" smtClean="0"/>
          </a:p>
          <a:p>
            <a:r>
              <a:rPr lang="en-US" dirty="0" smtClean="0"/>
              <a:t>Search Internet to find appropriate supplemental content that can be properly attributed</a:t>
            </a:r>
          </a:p>
          <a:p>
            <a:endParaRPr lang="en-US" dirty="0" smtClean="0"/>
          </a:p>
          <a:p>
            <a:r>
              <a:rPr lang="en-US" dirty="0" smtClean="0"/>
              <a:t>First video took about 40 man-hours to complete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Augment more existing videos from our Digital Collections</a:t>
            </a:r>
          </a:p>
          <a:p>
            <a:endParaRPr lang="en-US" dirty="0" smtClean="0"/>
          </a:p>
          <a:p>
            <a:r>
              <a:rPr lang="en-US" dirty="0" smtClean="0"/>
              <a:t>Expand to include audio-only oral history recordings from Special Collections</a:t>
            </a:r>
          </a:p>
          <a:p>
            <a:endParaRPr lang="en-US" dirty="0" smtClean="0"/>
          </a:p>
          <a:p>
            <a:r>
              <a:rPr lang="en-US" dirty="0" smtClean="0"/>
              <a:t>Investigate grants to facilitate faster processing of content</a:t>
            </a:r>
          </a:p>
          <a:p>
            <a:endParaRPr lang="en-US" dirty="0" smtClean="0"/>
          </a:p>
          <a:p>
            <a:r>
              <a:rPr lang="en-US" dirty="0" smtClean="0"/>
              <a:t>Due to media file sizes, investigate long-term storage options</a:t>
            </a:r>
            <a:endParaRPr lang="en-US" dirty="0"/>
          </a:p>
        </p:txBody>
      </p:sp>
      <p:pic>
        <p:nvPicPr>
          <p:cNvPr id="6148" name="Picture 4" descr="C:\Users\andersonsean\AppData\Local\Microsoft\Windows\Temporary Internet Files\Content.IE5\AEH5MWKM\MP9002555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191432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because you can doesn’t mean you should</a:t>
            </a:r>
          </a:p>
          <a:p>
            <a:endParaRPr lang="en-US" dirty="0"/>
          </a:p>
          <a:p>
            <a:r>
              <a:rPr lang="en-US" dirty="0" smtClean="0"/>
              <a:t>Decide what elements you want and their presentation on-screen</a:t>
            </a:r>
          </a:p>
          <a:p>
            <a:endParaRPr lang="en-US" dirty="0"/>
          </a:p>
          <a:p>
            <a:r>
              <a:rPr lang="en-US" dirty="0"/>
              <a:t>Download and use local copies of script files</a:t>
            </a:r>
          </a:p>
          <a:p>
            <a:endParaRPr lang="en-US" dirty="0" smtClean="0"/>
          </a:p>
          <a:p>
            <a:r>
              <a:rPr lang="en-US" dirty="0" smtClean="0"/>
              <a:t>Take your time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1" name="Picture 3" descr="C:\Users\andersonsean\AppData\Local\Microsoft\Windows\Temporary Internet Files\Content.IE5\TT25NN4X\MC9001570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876800"/>
            <a:ext cx="1459382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Chief Warrant Officer Harry A. Thompson Interview, part I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Chief Warrant Officer Harry A. Thompson Interview, part II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 descr="C:\Users\andersonsean\AppData\Local\Microsoft\Windows\Temporary Internet Files\Content.IE5\EGZ458Q4\MM9003033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1219201" cy="7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f/fa/Pop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3787" y="2967335"/>
            <a:ext cx="4756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POPCORN.js!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3890665"/>
            <a:ext cx="8643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KCCO</a:t>
            </a:r>
            <a:endParaRPr 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What’s the best thing about </a:t>
            </a: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watching a movie online?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6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the Beginning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first digital collection in late 2006</a:t>
            </a:r>
          </a:p>
          <a:p>
            <a:endParaRPr lang="en-US" dirty="0"/>
          </a:p>
          <a:p>
            <a:r>
              <a:rPr lang="en-US" dirty="0" smtClean="0"/>
              <a:t>Video has always been a prominent feature of some collections</a:t>
            </a:r>
          </a:p>
          <a:p>
            <a:endParaRPr lang="en-US" dirty="0"/>
          </a:p>
          <a:p>
            <a:r>
              <a:rPr lang="en-US" dirty="0" smtClean="0"/>
              <a:t>Centerpiece of WWII collection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dmc.tamuc.edu/cdm/search/collection/uw/searchterm/Moving%20Image/order/nosort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Staying Ahead of the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technology-dependent environment is very dynamic</a:t>
            </a:r>
          </a:p>
          <a:p>
            <a:endParaRPr lang="en-US" dirty="0"/>
          </a:p>
          <a:p>
            <a:r>
              <a:rPr lang="en-US" dirty="0" smtClean="0"/>
              <a:t>Format of content has always been a major consideration</a:t>
            </a:r>
          </a:p>
          <a:p>
            <a:endParaRPr lang="en-US" dirty="0"/>
          </a:p>
          <a:p>
            <a:r>
              <a:rPr lang="en-US" dirty="0" smtClean="0"/>
              <a:t>Chose Flash as streaming media format early on, due to it’s wide use on the </a:t>
            </a:r>
            <a:r>
              <a:rPr lang="en-US" dirty="0" err="1" smtClean="0"/>
              <a:t>Interwebz</a:t>
            </a:r>
            <a:r>
              <a:rPr lang="en-US" dirty="0" smtClean="0"/>
              <a:t> and </a:t>
            </a:r>
            <a:r>
              <a:rPr lang="en-US" dirty="0" err="1" smtClean="0"/>
              <a:t>Innertubes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985" y="4800600"/>
            <a:ext cx="25813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HTML5 on the 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dirty="0" smtClean="0"/>
              <a:t>Adobe announced end of support for mobile devices</a:t>
            </a:r>
          </a:p>
          <a:p>
            <a:endParaRPr lang="en-US" dirty="0"/>
          </a:p>
          <a:p>
            <a:r>
              <a:rPr lang="en-US" dirty="0" smtClean="0"/>
              <a:t>Didn’t directly impact current video content but was a good opportunity to explore new options</a:t>
            </a:r>
          </a:p>
          <a:p>
            <a:endParaRPr lang="en-US" dirty="0"/>
          </a:p>
          <a:p>
            <a:r>
              <a:rPr lang="en-US" dirty="0" smtClean="0"/>
              <a:t>HTML5 offered some interesting capabilities that had not previously been available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3" name="Picture 5" descr="C:\Users\andersonsean\AppData\Local\Microsoft\Windows\Temporary Internet Files\Content.IE5\ZZK1EDXO\MM900234742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Exploring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initial exploration of HTML5 capabilities and formats was promising</a:t>
            </a:r>
          </a:p>
          <a:p>
            <a:endParaRPr lang="en-US" dirty="0"/>
          </a:p>
          <a:p>
            <a:r>
              <a:rPr lang="en-US" dirty="0" smtClean="0"/>
              <a:t>Would make content even more widely accessible regardless of platform, including mobile</a:t>
            </a:r>
          </a:p>
          <a:p>
            <a:endParaRPr lang="en-US" dirty="0"/>
          </a:p>
          <a:p>
            <a:r>
              <a:rPr lang="en-US" dirty="0" smtClean="0"/>
              <a:t>Began thinking about migrating media to new formats</a:t>
            </a:r>
          </a:p>
          <a:p>
            <a:endParaRPr lang="en-US" dirty="0"/>
          </a:p>
        </p:txBody>
      </p:sp>
      <p:pic>
        <p:nvPicPr>
          <p:cNvPr id="1026" name="Picture 2" descr="C:\Users\andersonsean\AppData\Local\Microsoft\Windows\Temporary Internet Files\Content.IE5\5AJQHKTO\MC9003832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2286000" cy="20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Exploring HTML5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Biggest issue is that we would need to serve out multiple formats of videos to ensure maximum compatibility (file size, stored where)</a:t>
            </a:r>
          </a:p>
          <a:p>
            <a:endParaRPr lang="en-US" dirty="0"/>
          </a:p>
          <a:p>
            <a:r>
              <a:rPr lang="en-US" dirty="0" smtClean="0"/>
              <a:t>Different browsers support different </a:t>
            </a:r>
            <a:r>
              <a:rPr lang="en-US" dirty="0"/>
              <a:t>formats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www.w3schools.com/tags/tag_video.asp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www.w3schools.com/tags/tag_audio.asp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Leads to more processing work, more storage space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benefits will make the extra work worth it!</a:t>
            </a:r>
          </a:p>
          <a:p>
            <a:endParaRPr lang="en-US" dirty="0" smtClean="0"/>
          </a:p>
          <a:p>
            <a:r>
              <a:rPr lang="en-US" dirty="0" smtClean="0"/>
              <a:t>Discovered Popcorn.js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Popcorn.js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“Popcorn.js </a:t>
            </a:r>
            <a:r>
              <a:rPr lang="en-US" dirty="0"/>
              <a:t>is an HTML5 media framework written in </a:t>
            </a:r>
            <a:r>
              <a:rPr lang="en-US" dirty="0" smtClean="0"/>
              <a:t>JavaScript…for </a:t>
            </a:r>
            <a:r>
              <a:rPr lang="en-US" dirty="0"/>
              <a:t>anyone who wants to create time-based interactive media on the web. Popcorn.js is part of </a:t>
            </a:r>
            <a:r>
              <a:rPr lang="en-US" dirty="0">
                <a:hlinkClick r:id="rId3"/>
              </a:rPr>
              <a:t>Mozilla's Popcorn</a:t>
            </a:r>
            <a:r>
              <a:rPr lang="en-US" dirty="0"/>
              <a:t> project</a:t>
            </a:r>
            <a:r>
              <a:rPr lang="en-US" dirty="0" smtClean="0"/>
              <a:t>.” </a:t>
            </a:r>
            <a:r>
              <a:rPr lang="en-US" sz="1200" dirty="0" smtClean="0"/>
              <a:t>(From popcornjs.org)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Relies on ability of HTML 5 to play media within browsers without 3</a:t>
            </a:r>
            <a:r>
              <a:rPr lang="en-US" baseline="30000" dirty="0" smtClean="0"/>
              <a:t>rd</a:t>
            </a:r>
            <a:r>
              <a:rPr lang="en-US" dirty="0" smtClean="0"/>
              <a:t> party players</a:t>
            </a:r>
          </a:p>
          <a:p>
            <a:endParaRPr lang="en-US" dirty="0" smtClean="0"/>
          </a:p>
          <a:p>
            <a:r>
              <a:rPr lang="en-US" dirty="0" smtClean="0"/>
              <a:t>Uses plugins to allow integration of YouTube, Google Maps, Wikipedia, etc.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239498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Who Wouldn’t Want Popcorn with a Movie?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 saw potential to enhance our existing online media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Pull in other materials to supplement the video on-screen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Appeals to many users’ ability to multitask</a:t>
            </a:r>
            <a:endParaRPr lang="en-US" dirty="0"/>
          </a:p>
        </p:txBody>
      </p:sp>
      <p:pic>
        <p:nvPicPr>
          <p:cNvPr id="3074" name="Picture 2" descr="C:\Users\andersonsean\AppData\Local\Microsoft\Windows\Temporary Internet Files\Content.IE5\BZFA6EAR\MP9004095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Creating the Popcorn Enhanced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Looked for examples online for ideas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Found examples of what NOT to do (information overload!)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Found example of what we liked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Confirmed our concept – on-screen video augmented with content nearby – was valid</a:t>
            </a:r>
          </a:p>
        </p:txBody>
      </p:sp>
      <p:pic>
        <p:nvPicPr>
          <p:cNvPr id="4102" name="Picture 6" descr="C:\Users\andersonsean\AppData\Local\Microsoft\Windows\Temporary Internet Files\Content.IE5\BZFA6EAR\MP9003155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2051511" cy="14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igital Popcorn: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 the Beginning 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taying Ahead of the Curv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HTML5 on the Radar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Exploring HTML5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What is Popcorn.js&amp;quot;&quot;/&gt;&lt;property id=&quot;20307&quot; value=&quot;261&quot;/&gt;&lt;/object&gt;&lt;object type=&quot;3&quot; unique_id=&quot;10090&quot;&gt;&lt;property id=&quot;20148&quot; value=&quot;5&quot;/&gt;&lt;property id=&quot;20300&quot; value=&quot;Slide 6 - &amp;quot;Exploring HTML5&amp;quot;&quot;/&gt;&lt;property id=&quot;20307&quot; value=&quot;262&quot;/&gt;&lt;/object&gt;&lt;object type=&quot;3&quot; unique_id=&quot;10091&quot;&gt;&lt;property id=&quot;20148&quot; value=&quot;5&quot;/&gt;&lt;property id=&quot;20300&quot; value=&quot;Slide 8 - &amp;quot;Who Wouldn’t Want Popcorn with a Movie?&amp;quot;&quot;/&gt;&lt;property id=&quot;20307&quot; value=&quot;263&quot;/&gt;&lt;/object&gt;&lt;object type=&quot;3&quot; unique_id=&quot;10093&quot;&gt;&lt;property id=&quot;20148&quot; value=&quot;5&quot;/&gt;&lt;property id=&quot;20300&quot; value=&quot;Slide 15 - &amp;quot;Popcorn.js At Work&amp;quot;&quot;/&gt;&lt;property id=&quot;20307&quot; value=&quot;265&quot;/&gt;&lt;/object&gt;&lt;object type=&quot;3&quot; unique_id=&quot;10106&quot;&gt;&lt;property id=&quot;20148&quot; value=&quot;5&quot;/&gt;&lt;property id=&quot;20300&quot; value=&quot;Slide 17 - &amp;quot;Recommendations&amp;quot;&quot;/&gt;&lt;property id=&quot;20307&quot; value=&quot;266&quot;/&gt;&lt;/object&gt;&lt;object type=&quot;3&quot; unique_id=&quot;10159&quot;&gt;&lt;property id=&quot;20148&quot; value=&quot;5&quot;/&gt;&lt;property id=&quot;20300&quot; value=&quot;Slide 19&quot;/&gt;&lt;property id=&quot;20307&quot; value=&quot;267&quot;/&gt;&lt;/object&gt;&lt;object type=&quot;3&quot; unique_id=&quot;10286&quot;&gt;&lt;property id=&quot;20148&quot; value=&quot;5&quot;/&gt;&lt;property id=&quot;20300&quot; value=&quot;Slide 9 - &amp;quot;Creating the Popcorn Enhanced Webpage&amp;quot;&quot;/&gt;&lt;property id=&quot;20307&quot; value=&quot;268&quot;/&gt;&lt;/object&gt;&lt;object type=&quot;3&quot; unique_id=&quot;10287&quot;&gt;&lt;property id=&quot;20148&quot; value=&quot;5&quot;/&gt;&lt;property id=&quot;20300&quot; value=&quot;Slide 10 - &amp;quot;Creating our Webpage Template&amp;quot;&quot;/&gt;&lt;property id=&quot;20307&quot; value=&quot;270&quot;/&gt;&lt;/object&gt;&lt;object type=&quot;3&quot; unique_id=&quot;10288&quot;&gt;&lt;property id=&quot;20148&quot; value=&quot;5&quot;/&gt;&lt;property id=&quot;20300&quot; value=&quot;Slide 12 - &amp;quot;Assembling the Popcorn Machine&amp;quot;&quot;/&gt;&lt;property id=&quot;20307&quot; value=&quot;269&quot;/&gt;&lt;/object&gt;&lt;object type=&quot;3&quot; unique_id=&quot;10289&quot;&gt;&lt;property id=&quot;20148&quot; value=&quot;5&quot;/&gt;&lt;property id=&quot;20300&quot; value=&quot;Slide 13 - &amp;quot;Popping Corntent&amp;quot;&quot;/&gt;&lt;property id=&quot;20307&quot; value=&quot;272&quot;/&gt;&lt;/object&gt;&lt;object type=&quot;3&quot; unique_id=&quot;10290&quot;&gt;&lt;property id=&quot;20148&quot; value=&quot;5&quot;/&gt;&lt;property id=&quot;20300&quot; value=&quot;Slide 11&quot;/&gt;&lt;property id=&quot;20307&quot; value=&quot;271&quot;/&gt;&lt;/object&gt;&lt;object type=&quot;3&quot; unique_id=&quot;10345&quot;&gt;&lt;property id=&quot;20148&quot; value=&quot;5&quot;/&gt;&lt;property id=&quot;20300&quot; value=&quot;Slide 14 - &amp;quot;Popcorn Plugins&amp;quot;&quot;/&gt;&lt;property id=&quot;20307&quot; value=&quot;273&quot;/&gt;&lt;/object&gt;&lt;object type=&quot;3&quot; unique_id=&quot;10346&quot;&gt;&lt;property id=&quot;20148&quot; value=&quot;5&quot;/&gt;&lt;property id=&quot;20300&quot; value=&quot;Slide 16 - &amp;quot;Future Plans&amp;quot;&quot;/&gt;&lt;property id=&quot;20307&quot; value=&quot;274&quot;/&gt;&lt;/object&gt;&lt;object type=&quot;3&quot; unique_id=&quot;10347&quot;&gt;&lt;property id=&quot;20148&quot; value=&quot;5&quot;/&gt;&lt;property id=&quot;20300&quot; value=&quot;Slide 18 - &amp;quot;Demo Time!&amp;quot;&quot;/&gt;&lt;property id=&quot;20307&quot; value=&quot;27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14983</TotalTime>
  <Words>934</Words>
  <Application>Microsoft Office PowerPoint</Application>
  <PresentationFormat>On-screen Show (4:3)</PresentationFormat>
  <Paragraphs>158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Digital Popcorn:</vt:lpstr>
      <vt:lpstr>In the Beginning </vt:lpstr>
      <vt:lpstr>Staying Ahead of the Curve</vt:lpstr>
      <vt:lpstr>HTML5 on the Radar</vt:lpstr>
      <vt:lpstr>Exploring HTML5</vt:lpstr>
      <vt:lpstr>Exploring HTML5</vt:lpstr>
      <vt:lpstr>What is Popcorn.js</vt:lpstr>
      <vt:lpstr>Who Wouldn’t Want Popcorn with a Movie?</vt:lpstr>
      <vt:lpstr>Creating the Popcorn Enhanced Webpage</vt:lpstr>
      <vt:lpstr>Creating our Webpage Template</vt:lpstr>
      <vt:lpstr>PowerPoint Presentation</vt:lpstr>
      <vt:lpstr>Assembling the Popcorn Machine</vt:lpstr>
      <vt:lpstr>Popping Corntent</vt:lpstr>
      <vt:lpstr>Popcorn Plugins</vt:lpstr>
      <vt:lpstr>Popcorn.js At Work</vt:lpstr>
      <vt:lpstr>Future Plans</vt:lpstr>
      <vt:lpstr>Recommendations</vt:lpstr>
      <vt:lpstr>Demo Time!</vt:lpstr>
      <vt:lpstr>PowerPoint Presentation</vt:lpstr>
    </vt:vector>
  </TitlesOfParts>
  <Company>Texas A&amp;M University -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Popcorn:</dc:title>
  <dc:creator>Adam Northam</dc:creator>
  <cp:lastModifiedBy>Sean Anderson</cp:lastModifiedBy>
  <cp:revision>137</cp:revision>
  <dcterms:created xsi:type="dcterms:W3CDTF">2013-01-24T16:19:53Z</dcterms:created>
  <dcterms:modified xsi:type="dcterms:W3CDTF">2013-03-06T17:43:23Z</dcterms:modified>
</cp:coreProperties>
</file>