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0"/>
  </p:notesMasterIdLst>
  <p:sldIdLst>
    <p:sldId id="256" r:id="rId2"/>
    <p:sldId id="258" r:id="rId3"/>
    <p:sldId id="281" r:id="rId4"/>
    <p:sldId id="282" r:id="rId5"/>
    <p:sldId id="283" r:id="rId6"/>
    <p:sldId id="284" r:id="rId7"/>
    <p:sldId id="293" r:id="rId8"/>
    <p:sldId id="260" r:id="rId9"/>
    <p:sldId id="261" r:id="rId10"/>
    <p:sldId id="291" r:id="rId11"/>
    <p:sldId id="262" r:id="rId12"/>
    <p:sldId id="294" r:id="rId13"/>
    <p:sldId id="263" r:id="rId14"/>
    <p:sldId id="264" r:id="rId15"/>
    <p:sldId id="265" r:id="rId16"/>
    <p:sldId id="274" r:id="rId17"/>
    <p:sldId id="266" r:id="rId18"/>
    <p:sldId id="267" r:id="rId19"/>
    <p:sldId id="268" r:id="rId20"/>
    <p:sldId id="269" r:id="rId21"/>
    <p:sldId id="270" r:id="rId22"/>
    <p:sldId id="286" r:id="rId23"/>
    <p:sldId id="287" r:id="rId24"/>
    <p:sldId id="295" r:id="rId25"/>
    <p:sldId id="296" r:id="rId26"/>
    <p:sldId id="297" r:id="rId27"/>
    <p:sldId id="298" r:id="rId28"/>
    <p:sldId id="299" r:id="rId29"/>
    <p:sldId id="300" r:id="rId30"/>
    <p:sldId id="275" r:id="rId31"/>
    <p:sldId id="276" r:id="rId32"/>
    <p:sldId id="277" r:id="rId33"/>
    <p:sldId id="278" r:id="rId34"/>
    <p:sldId id="279" r:id="rId35"/>
    <p:sldId id="285" r:id="rId36"/>
    <p:sldId id="289" r:id="rId37"/>
    <p:sldId id="290" r:id="rId38"/>
    <p:sldId id="292" r:id="rId39"/>
  </p:sldIdLst>
  <p:sldSz cx="9144000" cy="6858000" type="screen4x3"/>
  <p:notesSz cx="7007225" cy="92884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1125"/>
    <a:srgbClr val="1D738E"/>
    <a:srgbClr val="209DC3"/>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02" autoAdjust="0"/>
    <p:restoredTop sz="94660"/>
  </p:normalViewPr>
  <p:slideViewPr>
    <p:cSldViewPr snapToGrid="0" snapToObjects="1">
      <p:cViewPr varScale="1">
        <p:scale>
          <a:sx n="78" d="100"/>
          <a:sy n="78" d="100"/>
        </p:scale>
        <p:origin x="-1368"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56"/>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88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68750" y="0"/>
            <a:ext cx="3036888" cy="465138"/>
          </a:xfrm>
          <a:prstGeom prst="rect">
            <a:avLst/>
          </a:prstGeom>
        </p:spPr>
        <p:txBody>
          <a:bodyPr vert="horz" lIns="91440" tIns="45720" rIns="91440" bIns="45720" rtlCol="0"/>
          <a:lstStyle>
            <a:lvl1pPr algn="r">
              <a:defRPr sz="1200"/>
            </a:lvl1pPr>
          </a:lstStyle>
          <a:p>
            <a:fld id="{5210A776-68A1-AD4A-B059-3AD730BECB7C}" type="datetimeFigureOut">
              <a:rPr lang="en-US" smtClean="0"/>
              <a:t>2/13/13</a:t>
            </a:fld>
            <a:endParaRPr lang="en-US"/>
          </a:p>
        </p:txBody>
      </p:sp>
      <p:sp>
        <p:nvSpPr>
          <p:cNvPr id="4" name="Slide Image Placeholder 3"/>
          <p:cNvSpPr>
            <a:spLocks noGrp="1" noRot="1" noChangeAspect="1"/>
          </p:cNvSpPr>
          <p:nvPr>
            <p:ph type="sldImg" idx="2"/>
          </p:nvPr>
        </p:nvSpPr>
        <p:spPr>
          <a:xfrm>
            <a:off x="1181100" y="696913"/>
            <a:ext cx="4645025" cy="3482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0088" y="4411663"/>
            <a:ext cx="5607050" cy="41798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1738"/>
            <a:ext cx="3036888" cy="4651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68750" y="8821738"/>
            <a:ext cx="3036888" cy="465137"/>
          </a:xfrm>
          <a:prstGeom prst="rect">
            <a:avLst/>
          </a:prstGeom>
        </p:spPr>
        <p:txBody>
          <a:bodyPr vert="horz" lIns="91440" tIns="45720" rIns="91440" bIns="45720" rtlCol="0" anchor="b"/>
          <a:lstStyle>
            <a:lvl1pPr algn="r">
              <a:defRPr sz="1200"/>
            </a:lvl1pPr>
          </a:lstStyle>
          <a:p>
            <a:fld id="{89D16F1F-AE8A-644A-9D6A-0E4260EFDFC6}" type="slidenum">
              <a:rPr lang="en-US" smtClean="0"/>
              <a:t>‹#›</a:t>
            </a:fld>
            <a:endParaRPr lang="en-US"/>
          </a:p>
        </p:txBody>
      </p:sp>
    </p:spTree>
    <p:extLst>
      <p:ext uri="{BB962C8B-B14F-4D97-AF65-F5344CB8AC3E}">
        <p14:creationId xmlns:p14="http://schemas.microsoft.com/office/powerpoint/2010/main" val="427908314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Strategy</a:t>
            </a:r>
          </a:p>
          <a:p>
            <a:r>
              <a:rPr lang="en-US" dirty="0"/>
              <a:t>Our current requirements was to develop a Disaster Recovery Site</a:t>
            </a:r>
          </a:p>
          <a:p>
            <a:r>
              <a:rPr lang="en-US" dirty="0"/>
              <a:t>Testing results of the hot back sites were excellent</a:t>
            </a:r>
          </a:p>
          <a:p>
            <a:r>
              <a:rPr lang="en-US" dirty="0"/>
              <a:t>We chose Rackspace as our vendor of choice and decided to use their infrastructure to protect sensitive data (Level 1 and Level 2)</a:t>
            </a:r>
          </a:p>
          <a:p>
            <a:endParaRPr lang="en-US" dirty="0"/>
          </a:p>
        </p:txBody>
      </p:sp>
      <p:sp>
        <p:nvSpPr>
          <p:cNvPr id="4" name="Slide Number Placeholder 3"/>
          <p:cNvSpPr>
            <a:spLocks noGrp="1"/>
          </p:cNvSpPr>
          <p:nvPr>
            <p:ph type="sldNum" sz="quarter" idx="10"/>
          </p:nvPr>
        </p:nvSpPr>
        <p:spPr/>
        <p:txBody>
          <a:bodyPr/>
          <a:lstStyle/>
          <a:p>
            <a:fld id="{3C7A154F-F330-4AD0-956A-00313A12E618}" type="slidenum">
              <a:rPr lang="en-US" smtClean="0"/>
              <a:t>24</a:t>
            </a:fld>
            <a:endParaRPr lang="en-US"/>
          </a:p>
        </p:txBody>
      </p:sp>
    </p:spTree>
    <p:extLst>
      <p:ext uri="{BB962C8B-B14F-4D97-AF65-F5344CB8AC3E}">
        <p14:creationId xmlns:p14="http://schemas.microsoft.com/office/powerpoint/2010/main" val="2995914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omit</a:t>
            </a:r>
            <a:endParaRPr lang="en-US" dirty="0"/>
          </a:p>
        </p:txBody>
      </p:sp>
      <p:sp>
        <p:nvSpPr>
          <p:cNvPr id="4" name="Slide Number Placeholder 3"/>
          <p:cNvSpPr>
            <a:spLocks noGrp="1"/>
          </p:cNvSpPr>
          <p:nvPr>
            <p:ph type="sldNum" sz="quarter" idx="10"/>
          </p:nvPr>
        </p:nvSpPr>
        <p:spPr/>
        <p:txBody>
          <a:bodyPr/>
          <a:lstStyle/>
          <a:p>
            <a:fld id="{3C7A154F-F330-4AD0-956A-00313A12E618}" type="slidenum">
              <a:rPr lang="en-US" smtClean="0"/>
              <a:t>25</a:t>
            </a:fld>
            <a:endParaRPr lang="en-US"/>
          </a:p>
        </p:txBody>
      </p:sp>
    </p:spTree>
    <p:extLst>
      <p:ext uri="{BB962C8B-B14F-4D97-AF65-F5344CB8AC3E}">
        <p14:creationId xmlns:p14="http://schemas.microsoft.com/office/powerpoint/2010/main" val="850860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after slide 33</a:t>
            </a:r>
            <a:endParaRPr lang="en-US" dirty="0"/>
          </a:p>
        </p:txBody>
      </p:sp>
      <p:sp>
        <p:nvSpPr>
          <p:cNvPr id="4" name="Slide Number Placeholder 3"/>
          <p:cNvSpPr>
            <a:spLocks noGrp="1"/>
          </p:cNvSpPr>
          <p:nvPr>
            <p:ph type="sldNum" sz="quarter" idx="10"/>
          </p:nvPr>
        </p:nvSpPr>
        <p:spPr/>
        <p:txBody>
          <a:bodyPr/>
          <a:lstStyle/>
          <a:p>
            <a:fld id="{3C7A154F-F330-4AD0-956A-00313A12E618}" type="slidenum">
              <a:rPr lang="en-US" smtClean="0"/>
              <a:t>28</a:t>
            </a:fld>
            <a:endParaRPr lang="en-US"/>
          </a:p>
        </p:txBody>
      </p:sp>
    </p:spTree>
    <p:extLst>
      <p:ext uri="{BB962C8B-B14F-4D97-AF65-F5344CB8AC3E}">
        <p14:creationId xmlns:p14="http://schemas.microsoft.com/office/powerpoint/2010/main" val="2325828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6388" y="739588"/>
            <a:ext cx="8513762" cy="2729753"/>
          </a:xfrm>
        </p:spPr>
        <p:txBody>
          <a:bodyPr>
            <a:noAutofit/>
          </a:bodyPr>
          <a:lstStyle>
            <a:lvl1pPr algn="l">
              <a:lnSpc>
                <a:spcPts val="10800"/>
              </a:lnSpc>
              <a:defRPr sz="10000" b="1" spc="-250" baseline="0">
                <a:solidFill>
                  <a:schemeClr val="tx2"/>
                </a:solidFill>
              </a:defRPr>
            </a:lvl1pPr>
          </a:lstStyle>
          <a:p>
            <a:r>
              <a:rPr lang="en-US" smtClean="0"/>
              <a:t>Click to edit Master title style</a:t>
            </a:r>
            <a:endParaRPr/>
          </a:p>
        </p:txBody>
      </p:sp>
      <p:sp>
        <p:nvSpPr>
          <p:cNvPr id="3" name="Subtitle 2"/>
          <p:cNvSpPr>
            <a:spLocks noGrp="1"/>
          </p:cNvSpPr>
          <p:nvPr>
            <p:ph type="subTitle" idx="1"/>
          </p:nvPr>
        </p:nvSpPr>
        <p:spPr>
          <a:xfrm>
            <a:off x="306388" y="3505200"/>
            <a:ext cx="4683050" cy="1344706"/>
          </a:xfrm>
        </p:spPr>
        <p:txBody>
          <a:bodyPr anchor="b" anchorCtr="0">
            <a:normAutofit/>
          </a:bodyPr>
          <a:lstStyle>
            <a:lvl1pPr marL="0" indent="0" algn="l">
              <a:buNone/>
              <a:defRPr sz="4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275294"/>
            <a:ext cx="1600200" cy="365125"/>
          </a:xfrm>
        </p:spPr>
        <p:txBody>
          <a:bodyPr/>
          <a:lstStyle>
            <a:lvl1pPr>
              <a:defRPr sz="1100">
                <a:solidFill>
                  <a:schemeClr val="tx2"/>
                </a:solidFill>
              </a:defRPr>
            </a:lvl1pPr>
          </a:lstStyle>
          <a:p>
            <a:fld id="{04DA0B99-DF3F-B145-A8C7-9AAB060FD139}" type="datetimeFigureOut">
              <a:rPr lang="en-US" smtClean="0"/>
              <a:t>2/13/13</a:t>
            </a:fld>
            <a:endParaRPr lang="en-US"/>
          </a:p>
        </p:txBody>
      </p:sp>
      <p:sp>
        <p:nvSpPr>
          <p:cNvPr id="5" name="Footer Placeholder 4"/>
          <p:cNvSpPr>
            <a:spLocks noGrp="1"/>
          </p:cNvSpPr>
          <p:nvPr>
            <p:ph type="ftr" sz="quarter" idx="11"/>
          </p:nvPr>
        </p:nvSpPr>
        <p:spPr>
          <a:xfrm>
            <a:off x="2209800" y="6275294"/>
            <a:ext cx="5638800" cy="365125"/>
          </a:xfrm>
        </p:spPr>
        <p:txBody>
          <a:bodyPr/>
          <a:lstStyle>
            <a:lvl1pPr algn="l">
              <a:defRPr sz="1100">
                <a:solidFill>
                  <a:schemeClr val="tx2"/>
                </a:solidFill>
              </a:defRPr>
            </a:lvl1pPr>
          </a:lstStyle>
          <a:p>
            <a:endParaRPr lang="en-US"/>
          </a:p>
        </p:txBody>
      </p:sp>
      <p:sp>
        <p:nvSpPr>
          <p:cNvPr id="6" name="Slide Number Placeholder 5"/>
          <p:cNvSpPr>
            <a:spLocks noGrp="1"/>
          </p:cNvSpPr>
          <p:nvPr>
            <p:ph type="sldNum" sz="quarter" idx="12"/>
          </p:nvPr>
        </p:nvSpPr>
        <p:spPr>
          <a:xfrm>
            <a:off x="8077200" y="6275294"/>
            <a:ext cx="609600" cy="365125"/>
          </a:xfrm>
        </p:spPr>
        <p:txBody>
          <a:bodyPr/>
          <a:lstStyle>
            <a:lvl1pPr>
              <a:defRPr sz="1400">
                <a:solidFill>
                  <a:schemeClr val="tx2"/>
                </a:solidFill>
              </a:defRPr>
            </a:lvl1pPr>
          </a:lstStyle>
          <a:p>
            <a:fld id="{ADFE5282-26BF-1D46-ACE7-39EBCF2192E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3" y="1227427"/>
            <a:ext cx="3657600" cy="566738"/>
          </a:xfrm>
        </p:spPr>
        <p:txBody>
          <a:bodyPr anchor="b">
            <a:noAutofit/>
          </a:bodyPr>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rot="194096">
            <a:off x="4845353" y="975801"/>
            <a:ext cx="3496570" cy="4747249"/>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31823" y="1799793"/>
            <a:ext cx="3657600" cy="3991408"/>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DA0B99-DF3F-B145-A8C7-9AAB060FD139}" type="datetimeFigureOut">
              <a:rPr lang="en-US" smtClean="0"/>
              <a:t>2/13/13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FE5282-26BF-1D46-ACE7-39EBCF2192E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32011" y="4329953"/>
            <a:ext cx="7907151" cy="927847"/>
          </a:xfrm>
        </p:spPr>
        <p:txBody>
          <a:bodyPr anchor="b" anchorCtr="0">
            <a:noAutofit/>
          </a:bodyPr>
          <a:lstStyle>
            <a:lvl1pPr algn="l">
              <a:defRPr sz="3600"/>
            </a:lvl1pPr>
          </a:lstStyle>
          <a:p>
            <a:r>
              <a:rPr lang="en-US" smtClean="0"/>
              <a:t>Click to edit Master title style</a:t>
            </a:r>
            <a:endParaRPr/>
          </a:p>
        </p:txBody>
      </p:sp>
      <p:sp>
        <p:nvSpPr>
          <p:cNvPr id="3" name="Date Placeholder 2"/>
          <p:cNvSpPr>
            <a:spLocks noGrp="1"/>
          </p:cNvSpPr>
          <p:nvPr>
            <p:ph type="dt" sz="half" idx="10"/>
          </p:nvPr>
        </p:nvSpPr>
        <p:spPr/>
        <p:txBody>
          <a:bodyPr/>
          <a:lstStyle/>
          <a:p>
            <a:fld id="{04DA0B99-DF3F-B145-A8C7-9AAB060FD139}" type="datetimeFigureOut">
              <a:rPr lang="en-US" smtClean="0"/>
              <a:t>2/13/13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FE5282-26BF-1D46-ACE7-39EBCF2192E7}" type="slidenum">
              <a:rPr lang="en-US" smtClean="0"/>
              <a:t>‹#›</a:t>
            </a:fld>
            <a:endParaRPr lang="en-US"/>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Picture Placeholder 2"/>
          <p:cNvSpPr>
            <a:spLocks noGrp="1"/>
          </p:cNvSpPr>
          <p:nvPr>
            <p:ph type="pic" idx="1"/>
          </p:nvPr>
        </p:nvSpPr>
        <p:spPr>
          <a:xfrm rot="319004">
            <a:off x="2075968" y="741009"/>
            <a:ext cx="4914362" cy="3240064"/>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rot="21346724">
            <a:off x="436037" y="494284"/>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632011" y="4329953"/>
            <a:ext cx="7907151" cy="927847"/>
          </a:xfrm>
        </p:spPr>
        <p:txBody>
          <a:bodyPr anchor="b" anchorCtr="0">
            <a:noAutofit/>
          </a:bodyPr>
          <a:lstStyle>
            <a:lvl1pPr algn="l">
              <a:defRPr sz="3600"/>
            </a:lvl1pPr>
          </a:lstStyle>
          <a:p>
            <a:r>
              <a:rPr lang="en-US" smtClean="0"/>
              <a:t>Click to edit Master title style</a:t>
            </a:r>
            <a:endParaRPr/>
          </a:p>
        </p:txBody>
      </p:sp>
      <p:sp>
        <p:nvSpPr>
          <p:cNvPr id="3" name="Date Placeholder 2"/>
          <p:cNvSpPr>
            <a:spLocks noGrp="1"/>
          </p:cNvSpPr>
          <p:nvPr>
            <p:ph type="dt" sz="half" idx="10"/>
          </p:nvPr>
        </p:nvSpPr>
        <p:spPr/>
        <p:txBody>
          <a:bodyPr/>
          <a:lstStyle/>
          <a:p>
            <a:fld id="{04DA0B99-DF3F-B145-A8C7-9AAB060FD139}" type="datetimeFigureOut">
              <a:rPr lang="en-US" smtClean="0"/>
              <a:t>2/13/13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FE5282-26BF-1D46-ACE7-39EBCF2192E7}" type="slidenum">
              <a:rPr lang="en-US" smtClean="0"/>
              <a:t>‹#›</a:t>
            </a:fld>
            <a:endParaRPr lang="en-US"/>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Picture Placeholder 2"/>
          <p:cNvSpPr>
            <a:spLocks noGrp="1"/>
          </p:cNvSpPr>
          <p:nvPr>
            <p:ph type="pic" idx="1"/>
          </p:nvPr>
        </p:nvSpPr>
        <p:spPr>
          <a:xfrm rot="152337">
            <a:off x="4118577" y="735553"/>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4DA0B99-DF3F-B145-A8C7-9AAB060FD139}" type="datetimeFigureOut">
              <a:rPr lang="en-US" smtClean="0"/>
              <a:t>2/13/13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E5282-26BF-1D46-ACE7-39EBCF2192E7}"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2400" y="685801"/>
            <a:ext cx="757518" cy="5440680"/>
          </a:xfrm>
        </p:spPr>
        <p:txBody>
          <a:bodyPr vert="eaVert">
            <a:noAutofit/>
          </a:bodyPr>
          <a:lstStyle/>
          <a:p>
            <a:r>
              <a:rPr lang="en-US" smtClean="0"/>
              <a:t>Click to edit Master title style</a:t>
            </a:r>
            <a:endParaRPr/>
          </a:p>
        </p:txBody>
      </p:sp>
      <p:sp>
        <p:nvSpPr>
          <p:cNvPr id="3" name="Vertical Text Placeholder 2"/>
          <p:cNvSpPr>
            <a:spLocks noGrp="1"/>
          </p:cNvSpPr>
          <p:nvPr>
            <p:ph type="body" orient="vert" idx="1"/>
          </p:nvPr>
        </p:nvSpPr>
        <p:spPr>
          <a:xfrm>
            <a:off x="631825" y="685801"/>
            <a:ext cx="6561137" cy="5440680"/>
          </a:xfrm>
        </p:spPr>
        <p:txBody>
          <a:bodyPr vert="eaVe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4DA0B99-DF3F-B145-A8C7-9AAB060FD139}" type="datetimeFigureOut">
              <a:rPr lang="en-US" smtClean="0"/>
              <a:t>2/13/13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E5282-26BF-1D46-ACE7-39EBCF2192E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normAutofit/>
          </a:bodyPr>
          <a:lstStyle>
            <a:lvl1pPr>
              <a:spcBef>
                <a:spcPts val="2200"/>
              </a:spcBef>
              <a:buClr>
                <a:srgbClr val="FFFF00"/>
              </a:buClr>
              <a:defRPr/>
            </a:lvl1pPr>
            <a:lvl2pPr>
              <a:spcBef>
                <a:spcPts val="600"/>
              </a:spcBef>
              <a:buClr>
                <a:srgbClr val="FFFF00"/>
              </a:buClr>
              <a:defRPr/>
            </a:lvl2pPr>
            <a:lvl3pPr>
              <a:spcBef>
                <a:spcPts val="600"/>
              </a:spcBef>
              <a:buClr>
                <a:srgbClr val="FFFF00"/>
              </a:buClr>
              <a:defRPr/>
            </a:lvl3pPr>
            <a:lvl4pPr>
              <a:spcBef>
                <a:spcPts val="600"/>
              </a:spcBef>
              <a:buClr>
                <a:srgbClr val="FFFF00"/>
              </a:buClr>
              <a:defRPr/>
            </a:lvl4pPr>
            <a:lvl5pPr>
              <a:spcBef>
                <a:spcPts val="600"/>
              </a:spcBef>
              <a:buClr>
                <a:srgbClr val="FFFF00"/>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10"/>
          </p:nvPr>
        </p:nvSpPr>
        <p:spPr/>
        <p:txBody>
          <a:bodyPr/>
          <a:lstStyle/>
          <a:p>
            <a:fld id="{04DA0B99-DF3F-B145-A8C7-9AAB060FD139}" type="datetimeFigureOut">
              <a:rPr lang="en-US" smtClean="0"/>
              <a:t>2/13/13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E5282-26BF-1D46-ACE7-39EBCF2192E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chor="t">
            <a:noAutofit/>
          </a:bodyPr>
          <a:lstStyle>
            <a:lvl1pPr algn="l">
              <a:lnSpc>
                <a:spcPts val="13800"/>
              </a:lnSpc>
              <a:defRPr sz="13500" b="1" cap="none" spc="-250" baseline="0">
                <a:solidFill>
                  <a:schemeClr val="tx2"/>
                </a:solidFill>
              </a:defRPr>
            </a:lvl1pPr>
          </a:lstStyle>
          <a:p>
            <a:r>
              <a:rPr lang="en-US" smtClean="0"/>
              <a:t>Click to edit Master title style</a:t>
            </a:r>
            <a:endParaRPr/>
          </a:p>
        </p:txBody>
      </p:sp>
      <p:sp>
        <p:nvSpPr>
          <p:cNvPr id="3" name="Text Placeholder 2"/>
          <p:cNvSpPr>
            <a:spLocks noGrp="1"/>
          </p:cNvSpPr>
          <p:nvPr>
            <p:ph type="body" idx="1"/>
          </p:nvPr>
        </p:nvSpPr>
        <p:spPr>
          <a:xfrm>
            <a:off x="384874" y="3525980"/>
            <a:ext cx="8355714"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chor="t">
            <a:noAutofit/>
          </a:bodyPr>
          <a:lstStyle>
            <a:lvl1pPr algn="l">
              <a:lnSpc>
                <a:spcPts val="13800"/>
              </a:lnSpc>
              <a:defRPr sz="13500" b="1" cap="none" spc="-250" baseline="0">
                <a:solidFill>
                  <a:schemeClr val="tx2"/>
                </a:solidFill>
              </a:defRPr>
            </a:lvl1pPr>
          </a:lstStyle>
          <a:p>
            <a:r>
              <a:rPr lang="en-US" smtClean="0"/>
              <a:t>Click to edit Master title style</a:t>
            </a:r>
            <a:endParaRPr/>
          </a:p>
        </p:txBody>
      </p:sp>
      <p:sp>
        <p:nvSpPr>
          <p:cNvPr id="3" name="Text Placeholder 2"/>
          <p:cNvSpPr>
            <a:spLocks noGrp="1"/>
          </p:cNvSpPr>
          <p:nvPr>
            <p:ph type="body" idx="1"/>
          </p:nvPr>
        </p:nvSpPr>
        <p:spPr>
          <a:xfrm>
            <a:off x="384874" y="3525980"/>
            <a:ext cx="4428426"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Picture Placeholder 2"/>
          <p:cNvSpPr>
            <a:spLocks noGrp="1"/>
          </p:cNvSpPr>
          <p:nvPr>
            <p:ph type="pic" idx="13"/>
          </p:nvPr>
        </p:nvSpPr>
        <p:spPr>
          <a:xfrm rot="21263043">
            <a:off x="5231118" y="261015"/>
            <a:ext cx="3433660" cy="4204035"/>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a:p>
        </p:txBody>
      </p:sp>
      <p:sp>
        <p:nvSpPr>
          <p:cNvPr id="3" name="Content Placeholder 2"/>
          <p:cNvSpPr>
            <a:spLocks noGrp="1"/>
          </p:cNvSpPr>
          <p:nvPr>
            <p:ph sz="half" idx="1"/>
          </p:nvPr>
        </p:nvSpPr>
        <p:spPr>
          <a:xfrm>
            <a:off x="632012" y="2057400"/>
            <a:ext cx="3863788"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61646" y="2057400"/>
            <a:ext cx="3867912"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4DA0B99-DF3F-B145-A8C7-9AAB060FD139}" type="datetimeFigureOut">
              <a:rPr lang="en-US" smtClean="0"/>
              <a:t>2/13/13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FE5282-26BF-1D46-ACE7-39EBCF2192E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775" y="582706"/>
            <a:ext cx="7918450" cy="788894"/>
          </a:xfrm>
        </p:spPr>
        <p:txBody>
          <a:bodyPr>
            <a:noAutofit/>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35545" y="1546412"/>
            <a:ext cx="3867912" cy="464950"/>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936" y="2147887"/>
            <a:ext cx="3867912" cy="3951288"/>
          </a:xfrm>
        </p:spPr>
        <p:txBody>
          <a:bodyPr>
            <a:normAutofit/>
          </a:bodyPr>
          <a:lstStyle>
            <a:lvl1pPr>
              <a:spcBef>
                <a:spcPts val="2000"/>
              </a:spcBef>
              <a:buClr>
                <a:srgbClr val="FFFF00"/>
              </a:buClr>
              <a:defRPr sz="2000"/>
            </a:lvl1pPr>
            <a:lvl2pPr>
              <a:spcBef>
                <a:spcPts val="600"/>
              </a:spcBef>
              <a:buClr>
                <a:srgbClr val="FFFF00"/>
              </a:buClr>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5" name="Text Placeholder 4"/>
          <p:cNvSpPr>
            <a:spLocks noGrp="1"/>
          </p:cNvSpPr>
          <p:nvPr>
            <p:ph type="body" sz="quarter" idx="3"/>
          </p:nvPr>
        </p:nvSpPr>
        <p:spPr>
          <a:xfrm>
            <a:off x="4663313" y="1545018"/>
            <a:ext cx="3867912" cy="466344"/>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313" y="2147887"/>
            <a:ext cx="3867912" cy="3951288"/>
          </a:xfrm>
        </p:spPr>
        <p:txBody>
          <a:bodyPr>
            <a:normAutofit/>
          </a:bodyPr>
          <a:lstStyle>
            <a:lvl1pPr>
              <a:spcBef>
                <a:spcPts val="2000"/>
              </a:spcBef>
              <a:buClr>
                <a:srgbClr val="FFFF00"/>
              </a:buClr>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7" name="Date Placeholder 6"/>
          <p:cNvSpPr>
            <a:spLocks noGrp="1"/>
          </p:cNvSpPr>
          <p:nvPr>
            <p:ph type="dt" sz="half" idx="10"/>
          </p:nvPr>
        </p:nvSpPr>
        <p:spPr/>
        <p:txBody>
          <a:bodyPr/>
          <a:lstStyle/>
          <a:p>
            <a:fld id="{04DA0B99-DF3F-B145-A8C7-9AAB060FD139}" type="datetimeFigureOut">
              <a:rPr lang="en-US" smtClean="0"/>
              <a:t>2/13/13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FE5282-26BF-1D46-ACE7-39EBCF2192E7}" type="slidenum">
              <a:rPr lang="en-US" smtClean="0"/>
              <a:t>‹#›</a:t>
            </a:fld>
            <a:endParaRPr lang="en-US"/>
          </a:p>
        </p:txBody>
      </p:sp>
      <p:sp>
        <p:nvSpPr>
          <p:cNvPr id="12" name="Rectangle 11"/>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4DA0B99-DF3F-B145-A8C7-9AAB060FD139}" type="datetimeFigureOut">
              <a:rPr lang="en-US" smtClean="0"/>
              <a:t>2/13/13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FE5282-26BF-1D46-ACE7-39EBCF2192E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DA0B99-DF3F-B145-A8C7-9AAB060FD139}" type="datetimeFigureOut">
              <a:rPr lang="en-US" smtClean="0"/>
              <a:t>2/13/13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FE5282-26BF-1D46-ACE7-39EBCF2192E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5" y="1720103"/>
            <a:ext cx="3657600" cy="1162050"/>
          </a:xfrm>
        </p:spPr>
        <p:txBody>
          <a:bodyPr anchor="b">
            <a:noAutofit/>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2650" y="658906"/>
            <a:ext cx="3819338" cy="546725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31825" y="2877671"/>
            <a:ext cx="3657600" cy="2339788"/>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DA0B99-DF3F-B145-A8C7-9AAB060FD139}" type="datetimeFigureOut">
              <a:rPr lang="en-US" smtClean="0"/>
              <a:t>2/13/13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FE5282-26BF-1D46-ACE7-39EBCF2192E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7000">
              <a:srgbClr val="1D738E"/>
            </a:gs>
            <a:gs pos="32000">
              <a:srgbClr val="209DC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775" y="582706"/>
            <a:ext cx="7918450" cy="788894"/>
          </a:xfrm>
          <a:prstGeom prst="rect">
            <a:avLst/>
          </a:prstGeom>
        </p:spPr>
        <p:txBody>
          <a:bodyPr vert="horz" lIns="91440" tIns="45720" rIns="91440" bIns="45720" rtlCol="0" anchor="t" anchorCtr="0">
            <a:noAutofit/>
          </a:bodyPr>
          <a:lstStyle/>
          <a:p>
            <a:r>
              <a:rPr lang="en-US" dirty="0" smtClean="0"/>
              <a:t>Click to edit Master title style</a:t>
            </a:r>
            <a:endParaRPr dirty="0"/>
          </a:p>
        </p:txBody>
      </p:sp>
      <p:sp>
        <p:nvSpPr>
          <p:cNvPr id="3" name="Text Placeholder 2"/>
          <p:cNvSpPr>
            <a:spLocks noGrp="1"/>
          </p:cNvSpPr>
          <p:nvPr>
            <p:ph type="body" idx="1"/>
          </p:nvPr>
        </p:nvSpPr>
        <p:spPr>
          <a:xfrm>
            <a:off x="988358" y="2044700"/>
            <a:ext cx="7167284" cy="40814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457200" y="6275294"/>
            <a:ext cx="1600200" cy="365125"/>
          </a:xfrm>
          <a:prstGeom prst="rect">
            <a:avLst/>
          </a:prstGeom>
        </p:spPr>
        <p:txBody>
          <a:bodyPr vert="horz" lIns="91440" tIns="45720" rIns="91440" bIns="45720" rtlCol="0" anchor="ctr"/>
          <a:lstStyle>
            <a:lvl1pPr algn="l">
              <a:defRPr sz="1100">
                <a:solidFill>
                  <a:schemeClr val="tx2"/>
                </a:solidFill>
              </a:defRPr>
            </a:lvl1pPr>
          </a:lstStyle>
          <a:p>
            <a:fld id="{04DA0B99-DF3F-B145-A8C7-9AAB060FD139}" type="datetimeFigureOut">
              <a:rPr lang="en-US" smtClean="0"/>
              <a:t>2/13/13</a:t>
            </a:fld>
            <a:endParaRPr lang="en-US"/>
          </a:p>
        </p:txBody>
      </p:sp>
      <p:sp>
        <p:nvSpPr>
          <p:cNvPr id="5" name="Footer Placeholder 4"/>
          <p:cNvSpPr>
            <a:spLocks noGrp="1"/>
          </p:cNvSpPr>
          <p:nvPr>
            <p:ph type="ftr" sz="quarter" idx="3"/>
          </p:nvPr>
        </p:nvSpPr>
        <p:spPr>
          <a:xfrm>
            <a:off x="2205318" y="6275294"/>
            <a:ext cx="5643282"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sp>
        <p:nvSpPr>
          <p:cNvPr id="6" name="Slide Number Placeholder 5"/>
          <p:cNvSpPr>
            <a:spLocks noGrp="1"/>
          </p:cNvSpPr>
          <p:nvPr>
            <p:ph type="sldNum" sz="quarter" idx="4"/>
          </p:nvPr>
        </p:nvSpPr>
        <p:spPr>
          <a:xfrm>
            <a:off x="8077200" y="6275294"/>
            <a:ext cx="609600" cy="365125"/>
          </a:xfrm>
          <a:prstGeom prst="rect">
            <a:avLst/>
          </a:prstGeom>
        </p:spPr>
        <p:txBody>
          <a:bodyPr vert="horz" lIns="91440" tIns="45720" rIns="91440" bIns="45720" rtlCol="0" anchor="ctr"/>
          <a:lstStyle>
            <a:lvl1pPr algn="r">
              <a:defRPr sz="1400">
                <a:solidFill>
                  <a:schemeClr val="tx2"/>
                </a:solidFill>
              </a:defRPr>
            </a:lvl1pPr>
          </a:lstStyle>
          <a:p>
            <a:fld id="{ADFE5282-26BF-1D46-ACE7-39EBCF2192E7}"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ctr" defTabSz="914400" rtl="0" eaLnBrk="1" latinLnBrk="0" hangingPunct="1">
        <a:spcBef>
          <a:spcPct val="0"/>
        </a:spcBef>
        <a:buNone/>
        <a:defRPr sz="5400" kern="1200">
          <a:solidFill>
            <a:schemeClr val="accent1"/>
          </a:solidFill>
          <a:latin typeface="Avenir 65 Medium"/>
          <a:ea typeface="+mj-ea"/>
          <a:cs typeface="Avenir 65 Medium"/>
        </a:defRPr>
      </a:lvl1pPr>
    </p:titleStyle>
    <p:bodyStyle>
      <a:lvl1pPr marL="342900" indent="-342900" algn="l" defTabSz="914400" rtl="0" eaLnBrk="1" latinLnBrk="0" hangingPunct="1">
        <a:spcBef>
          <a:spcPct val="20000"/>
        </a:spcBef>
        <a:buClr>
          <a:schemeClr val="bg2"/>
        </a:buClr>
        <a:buSzPct val="90000"/>
        <a:buFont typeface="Wingdings 2" pitchFamily="18" charset="2"/>
        <a:buChar char="Ü"/>
        <a:defRPr sz="2200" kern="1200">
          <a:solidFill>
            <a:schemeClr val="tx1"/>
          </a:solidFill>
          <a:latin typeface="Avenir 45 Book"/>
          <a:ea typeface="+mn-ea"/>
          <a:cs typeface="Avenir 45 Book"/>
        </a:defRPr>
      </a:lvl1pPr>
      <a:lvl2pPr marL="6858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2000" kern="1200">
          <a:solidFill>
            <a:schemeClr val="tx1"/>
          </a:solidFill>
          <a:latin typeface="Avenir 45 Book"/>
          <a:ea typeface="+mn-ea"/>
          <a:cs typeface="Avenir 45 Book"/>
        </a:defRPr>
      </a:lvl2pPr>
      <a:lvl3pPr marL="10350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Avenir 45 Book"/>
          <a:ea typeface="+mn-ea"/>
          <a:cs typeface="Avenir 45 Book"/>
        </a:defRPr>
      </a:lvl3pPr>
      <a:lvl4pPr marL="13716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1800" kern="1200">
          <a:solidFill>
            <a:schemeClr val="tx1"/>
          </a:solidFill>
          <a:latin typeface="Avenir 45 Book"/>
          <a:ea typeface="+mn-ea"/>
          <a:cs typeface="Avenir 45 Book"/>
        </a:defRPr>
      </a:lvl4pPr>
      <a:lvl5pPr marL="17208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Avenir 45 Book"/>
          <a:ea typeface="+mn-ea"/>
          <a:cs typeface="Avenir 45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jpg"/><Relationship Id="rId3"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microsoft.com/office/2007/relationships/hdphoto" Target="../media/hdphoto1.wdp"/></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0238" y="739589"/>
            <a:ext cx="8513762" cy="1877154"/>
          </a:xfrm>
        </p:spPr>
        <p:txBody>
          <a:bodyPr>
            <a:noAutofit/>
          </a:bodyPr>
          <a:lstStyle/>
          <a:p>
            <a:pPr>
              <a:lnSpc>
                <a:spcPct val="100000"/>
              </a:lnSpc>
            </a:pPr>
            <a:r>
              <a:rPr lang="en-US" sz="4000" spc="0" dirty="0" smtClean="0">
                <a:latin typeface="Arno Pro"/>
                <a:cs typeface="Arno Pro"/>
              </a:rPr>
              <a:t>Implementing a “Cloud First” </a:t>
            </a:r>
            <a:br>
              <a:rPr lang="en-US" sz="4000" spc="0" dirty="0" smtClean="0">
                <a:latin typeface="Arno Pro"/>
                <a:cs typeface="Arno Pro"/>
              </a:rPr>
            </a:br>
            <a:r>
              <a:rPr lang="en-US" sz="4000" spc="0" dirty="0" smtClean="0">
                <a:latin typeface="Arno Pro"/>
                <a:cs typeface="Arno Pro"/>
              </a:rPr>
              <a:t>Strategy for Infrastructure</a:t>
            </a:r>
            <a:endParaRPr lang="en-US" sz="4000" spc="0" dirty="0">
              <a:latin typeface="Arno Pro"/>
              <a:cs typeface="Arno Pro"/>
            </a:endParaRPr>
          </a:p>
        </p:txBody>
      </p:sp>
      <p:sp>
        <p:nvSpPr>
          <p:cNvPr id="3" name="Subtitle 2"/>
          <p:cNvSpPr>
            <a:spLocks noGrp="1"/>
          </p:cNvSpPr>
          <p:nvPr>
            <p:ph type="subTitle" idx="1"/>
          </p:nvPr>
        </p:nvSpPr>
        <p:spPr>
          <a:xfrm>
            <a:off x="630238" y="2992957"/>
            <a:ext cx="3941762" cy="876300"/>
          </a:xfrm>
        </p:spPr>
        <p:txBody>
          <a:bodyPr>
            <a:noAutofit/>
          </a:bodyPr>
          <a:lstStyle/>
          <a:p>
            <a:pPr>
              <a:lnSpc>
                <a:spcPct val="120000"/>
              </a:lnSpc>
            </a:pPr>
            <a:r>
              <a:rPr lang="en-US" sz="2000" dirty="0" smtClean="0">
                <a:solidFill>
                  <a:schemeClr val="tx1"/>
                </a:solidFill>
                <a:latin typeface="Avenir 45 Book"/>
                <a:cs typeface="Avenir 45 Book"/>
              </a:rPr>
              <a:t>A. Michael Berman</a:t>
            </a:r>
            <a:br>
              <a:rPr lang="en-US" sz="2000" dirty="0" smtClean="0">
                <a:solidFill>
                  <a:schemeClr val="tx1"/>
                </a:solidFill>
                <a:latin typeface="Avenir 45 Book"/>
                <a:cs typeface="Avenir 45 Book"/>
              </a:rPr>
            </a:br>
            <a:r>
              <a:rPr lang="en-US" sz="2000" dirty="0" smtClean="0">
                <a:solidFill>
                  <a:schemeClr val="tx1"/>
                </a:solidFill>
                <a:latin typeface="Avenir 45 Book"/>
                <a:cs typeface="Avenir 45 Book"/>
              </a:rPr>
              <a:t>VP for Technology &amp; Comm.</a:t>
            </a:r>
            <a:endParaRPr lang="en-US" sz="2000" dirty="0">
              <a:latin typeface="Avenir 45 Book"/>
              <a:cs typeface="Avenir 45 Book"/>
            </a:endParaRPr>
          </a:p>
        </p:txBody>
      </p:sp>
      <p:sp>
        <p:nvSpPr>
          <p:cNvPr id="4" name="Subtitle 2"/>
          <p:cNvSpPr txBox="1">
            <a:spLocks/>
          </p:cNvSpPr>
          <p:nvPr/>
        </p:nvSpPr>
        <p:spPr>
          <a:xfrm>
            <a:off x="4830104" y="2992957"/>
            <a:ext cx="3941851" cy="876300"/>
          </a:xfrm>
          <a:prstGeom prst="rect">
            <a:avLst/>
          </a:prstGeom>
        </p:spPr>
        <p:txBody>
          <a:bodyPr vert="horz" lIns="91440" tIns="45720" rIns="91440" bIns="45720" rtlCol="0" anchor="b" anchorCtr="0">
            <a:noAutofit/>
          </a:bodyPr>
          <a:lstStyle>
            <a:lvl1pPr marL="0" indent="0" algn="l" defTabSz="914400" rtl="0" eaLnBrk="1" latinLnBrk="0" hangingPunct="1">
              <a:spcBef>
                <a:spcPct val="20000"/>
              </a:spcBef>
              <a:buClr>
                <a:schemeClr val="bg2"/>
              </a:buClr>
              <a:buSzPct val="90000"/>
              <a:buFont typeface="Wingdings 2" pitchFamily="18" charset="2"/>
              <a:buNone/>
              <a:defRPr sz="4400" kern="1200">
                <a:solidFill>
                  <a:schemeClr val="accent1"/>
                </a:solidFill>
                <a:latin typeface="Avenir 45 Book"/>
                <a:ea typeface="+mn-ea"/>
                <a:cs typeface="Avenir 45 Book"/>
              </a:defRPr>
            </a:lvl1pPr>
            <a:lvl2pPr marL="457200" indent="0" algn="ctr" defTabSz="914400" rtl="0" eaLnBrk="1" latinLnBrk="0" hangingPunct="1">
              <a:spcBef>
                <a:spcPct val="20000"/>
              </a:spcBef>
              <a:buClr>
                <a:schemeClr val="bg2">
                  <a:lumMod val="60000"/>
                  <a:lumOff val="40000"/>
                </a:schemeClr>
              </a:buClr>
              <a:buSzPct val="90000"/>
              <a:buFont typeface="Wingdings 2" pitchFamily="18" charset="2"/>
              <a:buNone/>
              <a:defRPr sz="2000" kern="1200">
                <a:solidFill>
                  <a:schemeClr val="tx1">
                    <a:tint val="75000"/>
                  </a:schemeClr>
                </a:solidFill>
                <a:latin typeface="Avenir 45 Book"/>
                <a:ea typeface="+mn-ea"/>
                <a:cs typeface="Avenir 45 Book"/>
              </a:defRPr>
            </a:lvl2pPr>
            <a:lvl3pPr marL="914400" indent="0" algn="ctr" defTabSz="914400" rtl="0" eaLnBrk="1" latinLnBrk="0" hangingPunct="1">
              <a:spcBef>
                <a:spcPct val="20000"/>
              </a:spcBef>
              <a:buClr>
                <a:schemeClr val="bg2"/>
              </a:buClr>
              <a:buSzPct val="90000"/>
              <a:buFont typeface="Wingdings 2" pitchFamily="18" charset="2"/>
              <a:buNone/>
              <a:defRPr sz="1800" kern="1200">
                <a:solidFill>
                  <a:schemeClr val="tx1">
                    <a:tint val="75000"/>
                  </a:schemeClr>
                </a:solidFill>
                <a:latin typeface="Avenir 45 Book"/>
                <a:ea typeface="+mn-ea"/>
                <a:cs typeface="Avenir 45 Book"/>
              </a:defRPr>
            </a:lvl3pPr>
            <a:lvl4pPr marL="1371600" indent="0" algn="ctr" defTabSz="914400" rtl="0" eaLnBrk="1" latinLnBrk="0" hangingPunct="1">
              <a:spcBef>
                <a:spcPct val="20000"/>
              </a:spcBef>
              <a:buClr>
                <a:schemeClr val="bg2">
                  <a:lumMod val="60000"/>
                  <a:lumOff val="40000"/>
                </a:schemeClr>
              </a:buClr>
              <a:buSzPct val="90000"/>
              <a:buFont typeface="Wingdings 2" pitchFamily="18" charset="2"/>
              <a:buNone/>
              <a:defRPr sz="1800" kern="1200">
                <a:solidFill>
                  <a:schemeClr val="tx1">
                    <a:tint val="75000"/>
                  </a:schemeClr>
                </a:solidFill>
                <a:latin typeface="Avenir 45 Book"/>
                <a:ea typeface="+mn-ea"/>
                <a:cs typeface="Avenir 45 Book"/>
              </a:defRPr>
            </a:lvl4pPr>
            <a:lvl5pPr marL="1828800" indent="0" algn="ctr" defTabSz="914400" rtl="0" eaLnBrk="1" latinLnBrk="0" hangingPunct="1">
              <a:spcBef>
                <a:spcPct val="20000"/>
              </a:spcBef>
              <a:buClr>
                <a:schemeClr val="bg2"/>
              </a:buClr>
              <a:buSzPct val="90000"/>
              <a:buFont typeface="Wingdings 2" pitchFamily="18" charset="2"/>
              <a:buNone/>
              <a:defRPr sz="1800" kern="1200">
                <a:solidFill>
                  <a:schemeClr val="tx1">
                    <a:tint val="75000"/>
                  </a:schemeClr>
                </a:solidFill>
                <a:latin typeface="Avenir 45 Book"/>
                <a:ea typeface="+mn-ea"/>
                <a:cs typeface="Avenir 45 Book"/>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20000"/>
              </a:lnSpc>
            </a:pPr>
            <a:r>
              <a:rPr lang="en-US" sz="2000" dirty="0" smtClean="0">
                <a:solidFill>
                  <a:schemeClr val="tx1"/>
                </a:solidFill>
              </a:rPr>
              <a:t>Herb Aquino</a:t>
            </a:r>
          </a:p>
          <a:p>
            <a:pPr>
              <a:lnSpc>
                <a:spcPct val="120000"/>
              </a:lnSpc>
            </a:pPr>
            <a:r>
              <a:rPr lang="en-US" sz="2000" dirty="0" smtClean="0">
                <a:solidFill>
                  <a:schemeClr val="tx1"/>
                </a:solidFill>
              </a:rPr>
              <a:t>Infrastructure Manager</a:t>
            </a:r>
            <a:endParaRPr lang="en-US" sz="2000" dirty="0"/>
          </a:p>
        </p:txBody>
      </p:sp>
      <p:grpSp>
        <p:nvGrpSpPr>
          <p:cNvPr id="7" name="Group 6"/>
          <p:cNvGrpSpPr/>
          <p:nvPr/>
        </p:nvGrpSpPr>
        <p:grpSpPr>
          <a:xfrm>
            <a:off x="2626242" y="4787074"/>
            <a:ext cx="3891516" cy="1414131"/>
            <a:chOff x="4827274" y="4550731"/>
            <a:chExt cx="3891516" cy="1414131"/>
          </a:xfrm>
        </p:grpSpPr>
        <p:sp>
          <p:nvSpPr>
            <p:cNvPr id="6" name="Rectangle 5"/>
            <p:cNvSpPr/>
            <p:nvPr/>
          </p:nvSpPr>
          <p:spPr>
            <a:xfrm>
              <a:off x="4827274" y="4550731"/>
              <a:ext cx="3891516" cy="1414131"/>
            </a:xfrm>
            <a:prstGeom prst="rect">
              <a:avLst/>
            </a:prstGeom>
            <a:solidFill>
              <a:schemeClr val="tx1"/>
            </a:solidFill>
            <a:effectLst>
              <a:innerShdw blurRad="635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0" name="Picture 2" descr="Z:\LOGOS\Formal Logo\CI Formal Logo_1B\CI Formal Logo_1B gr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4729" y="4879128"/>
              <a:ext cx="3136606" cy="75733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236" y="1924939"/>
            <a:ext cx="2103975" cy="2805300"/>
          </a:xfrm>
          <a:prstGeom prst="rect">
            <a:avLst/>
          </a:prstGeom>
        </p:spPr>
      </p:pic>
      <p:sp>
        <p:nvSpPr>
          <p:cNvPr id="4" name="TextBox 3"/>
          <p:cNvSpPr txBox="1"/>
          <p:nvPr/>
        </p:nvSpPr>
        <p:spPr>
          <a:xfrm>
            <a:off x="3310488" y="3004423"/>
            <a:ext cx="1586742" cy="646331"/>
          </a:xfrm>
          <a:prstGeom prst="rect">
            <a:avLst/>
          </a:prstGeom>
          <a:noFill/>
        </p:spPr>
        <p:txBody>
          <a:bodyPr wrap="none" rtlCol="0">
            <a:spAutoFit/>
          </a:bodyPr>
          <a:lstStyle/>
          <a:p>
            <a:r>
              <a:rPr lang="en-US" sz="3600" b="1" dirty="0" smtClean="0">
                <a:latin typeface="Avenir 65 Medium"/>
                <a:cs typeface="Avenir 65 Medium"/>
              </a:rPr>
              <a:t>versus</a:t>
            </a:r>
            <a:endParaRPr lang="en-US" sz="3600" b="1" dirty="0">
              <a:latin typeface="Avenir 65 Medium"/>
              <a:cs typeface="Avenir 65 Medium"/>
            </a:endParaRPr>
          </a:p>
        </p:txBody>
      </p:sp>
      <p:sp>
        <p:nvSpPr>
          <p:cNvPr id="5" name="TextBox 4"/>
          <p:cNvSpPr txBox="1"/>
          <p:nvPr/>
        </p:nvSpPr>
        <p:spPr>
          <a:xfrm>
            <a:off x="1149843" y="4839239"/>
            <a:ext cx="1522518" cy="261610"/>
          </a:xfrm>
          <a:prstGeom prst="rect">
            <a:avLst/>
          </a:prstGeom>
          <a:noFill/>
        </p:spPr>
        <p:txBody>
          <a:bodyPr wrap="none" rtlCol="0">
            <a:spAutoFit/>
          </a:bodyPr>
          <a:lstStyle/>
          <a:p>
            <a:r>
              <a:rPr lang="en-US" sz="1100" dirty="0" smtClean="0">
                <a:latin typeface="Avenir 45 Book"/>
                <a:cs typeface="Avenir 45 Book"/>
              </a:rPr>
              <a:t>CC Flickr by mayhem</a:t>
            </a:r>
            <a:endParaRPr lang="en-US" sz="1100" dirty="0">
              <a:latin typeface="Avenir 45 Book"/>
              <a:cs typeface="Avenir 45 Book"/>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6293" y="2296510"/>
            <a:ext cx="3282111" cy="2182732"/>
          </a:xfrm>
          <a:prstGeom prst="rect">
            <a:avLst/>
          </a:prstGeom>
        </p:spPr>
      </p:pic>
      <p:sp>
        <p:nvSpPr>
          <p:cNvPr id="8" name="TextBox 7"/>
          <p:cNvSpPr txBox="1"/>
          <p:nvPr/>
        </p:nvSpPr>
        <p:spPr>
          <a:xfrm>
            <a:off x="5966964" y="4577629"/>
            <a:ext cx="1736373" cy="261610"/>
          </a:xfrm>
          <a:prstGeom prst="rect">
            <a:avLst/>
          </a:prstGeom>
          <a:noFill/>
        </p:spPr>
        <p:txBody>
          <a:bodyPr wrap="none" rtlCol="0">
            <a:spAutoFit/>
          </a:bodyPr>
          <a:lstStyle/>
          <a:p>
            <a:r>
              <a:rPr lang="en-US" sz="1100" dirty="0" smtClean="0">
                <a:latin typeface="Avenir 45 Book"/>
                <a:cs typeface="Avenir 45 Book"/>
              </a:rPr>
              <a:t>CC Flickr by </a:t>
            </a:r>
            <a:r>
              <a:rPr lang="en-US" sz="1100" dirty="0" err="1" smtClean="0">
                <a:latin typeface="Avenir 45 Book"/>
                <a:cs typeface="Avenir 45 Book"/>
              </a:rPr>
              <a:t>dotcompals</a:t>
            </a:r>
            <a:endParaRPr lang="en-US" sz="1100" dirty="0">
              <a:latin typeface="Avenir 45 Book"/>
              <a:cs typeface="Avenir 45 Book"/>
            </a:endParaRPr>
          </a:p>
        </p:txBody>
      </p:sp>
    </p:spTree>
    <p:extLst>
      <p:ext uri="{BB962C8B-B14F-4D97-AF65-F5344CB8AC3E}">
        <p14:creationId xmlns:p14="http://schemas.microsoft.com/office/powerpoint/2010/main" val="54445238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57324" y="114299"/>
            <a:ext cx="6619875" cy="5413743"/>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5122" name="Picture 2" descr="http://www.consrv.ca.gov/cgs/rghm/psha/ofr9608/PublishingImages/s_fig_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4400" y="114299"/>
            <a:ext cx="4620578" cy="51339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50595" y="5623326"/>
            <a:ext cx="6033331" cy="861774"/>
          </a:xfrm>
          <a:prstGeom prst="rect">
            <a:avLst/>
          </a:prstGeom>
          <a:noFill/>
        </p:spPr>
        <p:txBody>
          <a:bodyPr wrap="square" rtlCol="0">
            <a:spAutoFit/>
          </a:bodyPr>
          <a:lstStyle/>
          <a:p>
            <a:r>
              <a:rPr lang="en-US" sz="2800" i="1" dirty="0" smtClean="0">
                <a:latin typeface="Avenir 45 Book"/>
                <a:cs typeface="Avenir 45 Book"/>
              </a:rPr>
              <a:t>Source: </a:t>
            </a:r>
            <a:r>
              <a:rPr lang="en-US" sz="2800" dirty="0" smtClean="0">
                <a:latin typeface="Avenir 45 Book"/>
                <a:cs typeface="Avenir 45 Book"/>
              </a:rPr>
              <a:t>Calif. Dept. of Conservation </a:t>
            </a:r>
          </a:p>
          <a:p>
            <a:endParaRPr lang="en-US" sz="1100" dirty="0">
              <a:latin typeface="Avenir 45 Book"/>
              <a:cs typeface="Avenir 45 Book"/>
            </a:endParaRPr>
          </a:p>
          <a:p>
            <a:r>
              <a:rPr lang="en-US" sz="1100" dirty="0" smtClean="0">
                <a:latin typeface="Avenir 45 Book"/>
                <a:cs typeface="Avenir 45 Book"/>
              </a:rPr>
              <a:t>http</a:t>
            </a:r>
            <a:r>
              <a:rPr lang="en-US" sz="1100" dirty="0">
                <a:latin typeface="Avenir 45 Book"/>
                <a:cs typeface="Avenir 45 Book"/>
              </a:rPr>
              <a:t>://www.consrv.ca.gov/cgs/rghm/psha/ofr9608/Pages/index.aspx</a:t>
            </a:r>
          </a:p>
        </p:txBody>
      </p:sp>
    </p:spTree>
    <p:extLst>
      <p:ext uri="{BB962C8B-B14F-4D97-AF65-F5344CB8AC3E}">
        <p14:creationId xmlns:p14="http://schemas.microsoft.com/office/powerpoint/2010/main" val="382937066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are here…</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56661" y="1947004"/>
            <a:ext cx="6230678" cy="4253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Z:\LOGOS\Spirit Logo\SpiritB_Determined\CI SpiritB_18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813328"/>
            <a:ext cx="489097" cy="577918"/>
          </a:xfrm>
          <a:prstGeom prst="rect">
            <a:avLst/>
          </a:prstGeom>
          <a:noFill/>
          <a:extLst>
            <a:ext uri="{909E8E84-426E-40dd-AFC4-6F175D3DCCD1}">
              <a14:hiddenFill xmlns:a14="http://schemas.microsoft.com/office/drawing/2010/main">
                <a:solidFill>
                  <a:srgbClr val="FFFFFF"/>
                </a:solidFill>
              </a14:hiddenFill>
            </a:ext>
          </a:extLst>
        </p:spPr>
      </p:pic>
      <p:sp>
        <p:nvSpPr>
          <p:cNvPr id="5" name="Down Arrow 4"/>
          <p:cNvSpPr/>
          <p:nvPr/>
        </p:nvSpPr>
        <p:spPr>
          <a:xfrm>
            <a:off x="4646428" y="1690577"/>
            <a:ext cx="414669" cy="1988288"/>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9658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641" y="-40004"/>
            <a:ext cx="9227281" cy="6973217"/>
          </a:xfrm>
        </p:spPr>
      </p:pic>
      <p:sp>
        <p:nvSpPr>
          <p:cNvPr id="5" name="TextBox 4"/>
          <p:cNvSpPr txBox="1"/>
          <p:nvPr/>
        </p:nvSpPr>
        <p:spPr>
          <a:xfrm>
            <a:off x="1500187" y="6130777"/>
            <a:ext cx="6143625" cy="369332"/>
          </a:xfrm>
          <a:prstGeom prst="rect">
            <a:avLst/>
          </a:prstGeom>
          <a:noFill/>
        </p:spPr>
        <p:txBody>
          <a:bodyPr wrap="square" rtlCol="0">
            <a:spAutoFit/>
          </a:bodyPr>
          <a:lstStyle/>
          <a:p>
            <a:r>
              <a:rPr lang="en-US" i="1" dirty="0" smtClean="0">
                <a:latin typeface="Avenir 45 Book"/>
                <a:cs typeface="Avenir 45 Book"/>
              </a:rPr>
              <a:t>Source</a:t>
            </a:r>
            <a:r>
              <a:rPr lang="en-US" i="1" dirty="0">
                <a:latin typeface="Avenir 45 Book"/>
                <a:cs typeface="Avenir 45 Book"/>
              </a:rPr>
              <a:t>: </a:t>
            </a:r>
            <a:r>
              <a:rPr lang="en-US" dirty="0">
                <a:latin typeface="Avenir 45 Book"/>
                <a:cs typeface="Avenir 45 Book"/>
              </a:rPr>
              <a:t>Flickr </a:t>
            </a:r>
            <a:r>
              <a:rPr lang="en-US" dirty="0" smtClean="0">
                <a:latin typeface="Avenir 45 Book"/>
                <a:cs typeface="Avenir 45 Book"/>
              </a:rPr>
              <a:t>– CC by </a:t>
            </a:r>
            <a:r>
              <a:rPr lang="en-US" dirty="0" err="1" smtClean="0">
                <a:latin typeface="Avenir 45 Book"/>
                <a:cs typeface="Avenir 45 Book"/>
              </a:rPr>
              <a:t>Zarzoso</a:t>
            </a:r>
            <a:endParaRPr lang="en-US" dirty="0">
              <a:latin typeface="Avenir 45 Book"/>
              <a:cs typeface="Avenir 45 Book"/>
            </a:endParaRPr>
          </a:p>
        </p:txBody>
      </p:sp>
    </p:spTree>
    <p:extLst>
      <p:ext uri="{BB962C8B-B14F-4D97-AF65-F5344CB8AC3E}">
        <p14:creationId xmlns:p14="http://schemas.microsoft.com/office/powerpoint/2010/main" val="395454930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1863C3FB-0B4E-45CB-8CB7-D7225DEBC4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4469"/>
            <a:ext cx="9143999" cy="616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4528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1863C3FB-0B4E-45CB-8CB7-D7225DEBC4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4469"/>
            <a:ext cx="9143999" cy="616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4572000" y="1933575"/>
            <a:ext cx="1362075" cy="39052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571999" y="2324100"/>
            <a:ext cx="1362075" cy="39052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572000" y="2762250"/>
            <a:ext cx="1362075" cy="39052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6096000" y="2128837"/>
            <a:ext cx="542925"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6105524" y="2543174"/>
            <a:ext cx="542925"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6105524" y="2957512"/>
            <a:ext cx="542925"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953250" y="1954768"/>
            <a:ext cx="962802" cy="369332"/>
          </a:xfrm>
          <a:prstGeom prst="rect">
            <a:avLst/>
          </a:prstGeom>
          <a:noFill/>
        </p:spPr>
        <p:txBody>
          <a:bodyPr wrap="none" rtlCol="0">
            <a:spAutoFit/>
          </a:bodyPr>
          <a:lstStyle/>
          <a:p>
            <a:r>
              <a:rPr lang="en-US" dirty="0" smtClean="0">
                <a:solidFill>
                  <a:srgbClr val="002060"/>
                </a:solidFill>
                <a:latin typeface="Avenir 45 Book"/>
                <a:cs typeface="Avenir 45 Book"/>
              </a:rPr>
              <a:t>Google</a:t>
            </a:r>
            <a:endParaRPr lang="en-US" dirty="0">
              <a:solidFill>
                <a:srgbClr val="002060"/>
              </a:solidFill>
              <a:latin typeface="Avenir 45 Book"/>
              <a:cs typeface="Avenir 45 Book"/>
            </a:endParaRPr>
          </a:p>
        </p:txBody>
      </p:sp>
      <p:sp>
        <p:nvSpPr>
          <p:cNvPr id="15" name="TextBox 14"/>
          <p:cNvSpPr txBox="1"/>
          <p:nvPr/>
        </p:nvSpPr>
        <p:spPr>
          <a:xfrm>
            <a:off x="6953250" y="2386937"/>
            <a:ext cx="1544012" cy="369332"/>
          </a:xfrm>
          <a:prstGeom prst="rect">
            <a:avLst/>
          </a:prstGeom>
          <a:noFill/>
        </p:spPr>
        <p:txBody>
          <a:bodyPr wrap="none" rtlCol="0">
            <a:spAutoFit/>
          </a:bodyPr>
          <a:lstStyle/>
          <a:p>
            <a:r>
              <a:rPr lang="en-US" dirty="0" smtClean="0">
                <a:solidFill>
                  <a:srgbClr val="002060"/>
                </a:solidFill>
                <a:latin typeface="Avenir 45 Book"/>
                <a:cs typeface="Avenir 45 Book"/>
              </a:rPr>
              <a:t>Hosted in VA</a:t>
            </a:r>
            <a:endParaRPr lang="en-US" dirty="0">
              <a:solidFill>
                <a:srgbClr val="002060"/>
              </a:solidFill>
              <a:latin typeface="Avenir 45 Book"/>
              <a:cs typeface="Avenir 45 Book"/>
            </a:endParaRPr>
          </a:p>
        </p:txBody>
      </p:sp>
      <p:sp>
        <p:nvSpPr>
          <p:cNvPr id="16" name="TextBox 15"/>
          <p:cNvSpPr txBox="1"/>
          <p:nvPr/>
        </p:nvSpPr>
        <p:spPr>
          <a:xfrm>
            <a:off x="6953249" y="2800350"/>
            <a:ext cx="1577975" cy="369332"/>
          </a:xfrm>
          <a:prstGeom prst="rect">
            <a:avLst/>
          </a:prstGeom>
          <a:noFill/>
        </p:spPr>
        <p:txBody>
          <a:bodyPr wrap="square" rtlCol="0">
            <a:spAutoFit/>
          </a:bodyPr>
          <a:lstStyle/>
          <a:p>
            <a:r>
              <a:rPr lang="en-US" dirty="0" smtClean="0">
                <a:solidFill>
                  <a:srgbClr val="002060"/>
                </a:solidFill>
                <a:latin typeface="Avenir 45 Book"/>
                <a:cs typeface="Avenir 45 Book"/>
              </a:rPr>
              <a:t>Hosted in UT</a:t>
            </a:r>
            <a:endParaRPr lang="en-US" dirty="0">
              <a:solidFill>
                <a:srgbClr val="002060"/>
              </a:solidFill>
              <a:latin typeface="Avenir 45 Book"/>
              <a:cs typeface="Avenir 45 Book"/>
            </a:endParaRPr>
          </a:p>
        </p:txBody>
      </p:sp>
    </p:spTree>
    <p:extLst>
      <p:ext uri="{BB962C8B-B14F-4D97-AF65-F5344CB8AC3E}">
        <p14:creationId xmlns:p14="http://schemas.microsoft.com/office/powerpoint/2010/main" val="3584408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04841" cy="6828632"/>
          </a:xfrm>
        </p:spPr>
      </p:pic>
      <p:sp>
        <p:nvSpPr>
          <p:cNvPr id="3" name="TextBox 2"/>
          <p:cNvSpPr txBox="1"/>
          <p:nvPr/>
        </p:nvSpPr>
        <p:spPr>
          <a:xfrm>
            <a:off x="854317" y="1525002"/>
            <a:ext cx="7125127" cy="3871829"/>
          </a:xfrm>
          <a:prstGeom prst="rect">
            <a:avLst/>
          </a:prstGeom>
          <a:noFill/>
        </p:spPr>
        <p:txBody>
          <a:bodyPr wrap="none" rtlCol="0">
            <a:spAutoFit/>
          </a:bodyPr>
          <a:lstStyle/>
          <a:p>
            <a:r>
              <a:rPr lang="en-US" sz="2800" b="1" i="1" dirty="0" smtClean="0">
                <a:latin typeface="Avenir 65 Medium"/>
                <a:cs typeface="Avenir 65 Medium"/>
              </a:rPr>
              <a:t>SCENARIO</a:t>
            </a:r>
            <a:endParaRPr lang="en-US" sz="2800" b="1" i="1" dirty="0">
              <a:latin typeface="Avenir 65 Medium"/>
              <a:cs typeface="Avenir 65 Medium"/>
            </a:endParaRPr>
          </a:p>
          <a:p>
            <a:endParaRPr lang="en-US" sz="2400" b="1" dirty="0" smtClean="0">
              <a:latin typeface="Avenir 45 Book"/>
              <a:cs typeface="Avenir 45 Book"/>
            </a:endParaRPr>
          </a:p>
          <a:p>
            <a:pPr>
              <a:lnSpc>
                <a:spcPct val="110000"/>
              </a:lnSpc>
            </a:pPr>
            <a:r>
              <a:rPr lang="en-US" sz="2800" b="1" dirty="0" smtClean="0">
                <a:latin typeface="Avenir 45 Book"/>
                <a:cs typeface="Avenir 45 Book"/>
              </a:rPr>
              <a:t>Regional fire damages campus data center,</a:t>
            </a:r>
            <a:r>
              <a:rPr lang="en-US" sz="2800" b="1" dirty="0">
                <a:latin typeface="Avenir 45 Book"/>
                <a:cs typeface="Avenir 45 Book"/>
              </a:rPr>
              <a:t> </a:t>
            </a:r>
            <a:endParaRPr lang="en-US" sz="2800" b="1" dirty="0" smtClean="0">
              <a:latin typeface="Avenir 45 Book"/>
              <a:cs typeface="Avenir 45 Book"/>
            </a:endParaRPr>
          </a:p>
          <a:p>
            <a:pPr>
              <a:lnSpc>
                <a:spcPct val="110000"/>
              </a:lnSpc>
            </a:pPr>
            <a:r>
              <a:rPr lang="en-US" sz="2800" b="1" dirty="0" smtClean="0">
                <a:latin typeface="Avenir 45 Book"/>
                <a:cs typeface="Avenir 45 Book"/>
              </a:rPr>
              <a:t>rendering it unusable.</a:t>
            </a:r>
          </a:p>
          <a:p>
            <a:endParaRPr lang="en-US" sz="2400" b="1" dirty="0" smtClean="0">
              <a:latin typeface="Avenir 65 Medium"/>
              <a:cs typeface="Avenir 65 Medium"/>
            </a:endParaRPr>
          </a:p>
          <a:p>
            <a:endParaRPr lang="en-US" sz="2400" b="1" dirty="0">
              <a:latin typeface="Avenir 65 Medium"/>
              <a:cs typeface="Avenir 65 Medium"/>
            </a:endParaRPr>
          </a:p>
          <a:p>
            <a:r>
              <a:rPr lang="en-US" sz="2800" b="1" i="1" dirty="0" smtClean="0">
                <a:latin typeface="Avenir 65 Medium"/>
                <a:cs typeface="Avenir 65 Medium"/>
              </a:rPr>
              <a:t>QUESTION</a:t>
            </a:r>
          </a:p>
          <a:p>
            <a:endParaRPr lang="en-US" sz="2800" b="1" i="1" dirty="0">
              <a:latin typeface="Avenir 65 Medium"/>
              <a:cs typeface="Avenir 65 Medium"/>
            </a:endParaRPr>
          </a:p>
          <a:p>
            <a:r>
              <a:rPr lang="en-US" sz="2800" b="1" dirty="0" smtClean="0">
                <a:latin typeface="Avenir 45 Book"/>
                <a:cs typeface="Avenir 45 Book"/>
              </a:rPr>
              <a:t>How </a:t>
            </a:r>
            <a:r>
              <a:rPr lang="en-US" sz="2800" b="1" dirty="0">
                <a:latin typeface="Avenir 45 Book"/>
                <a:cs typeface="Avenir 45 Book"/>
              </a:rPr>
              <a:t>are online student services impacted?</a:t>
            </a:r>
          </a:p>
        </p:txBody>
      </p:sp>
    </p:spTree>
    <p:extLst>
      <p:ext uri="{BB962C8B-B14F-4D97-AF65-F5344CB8AC3E}">
        <p14:creationId xmlns:p14="http://schemas.microsoft.com/office/powerpoint/2010/main" val="233983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04841" cy="6828632"/>
          </a:xfrm>
        </p:spPr>
      </p:pic>
      <p:sp>
        <p:nvSpPr>
          <p:cNvPr id="3" name="TextBox 2"/>
          <p:cNvSpPr txBox="1"/>
          <p:nvPr/>
        </p:nvSpPr>
        <p:spPr>
          <a:xfrm>
            <a:off x="612775" y="962025"/>
            <a:ext cx="7031037" cy="2062103"/>
          </a:xfrm>
          <a:prstGeom prst="rect">
            <a:avLst/>
          </a:prstGeom>
          <a:noFill/>
        </p:spPr>
        <p:txBody>
          <a:bodyPr wrap="square" rtlCol="0">
            <a:spAutoFit/>
          </a:bodyPr>
          <a:lstStyle/>
          <a:p>
            <a:r>
              <a:rPr lang="en-US" sz="3200" dirty="0" smtClean="0"/>
              <a:t>	</a:t>
            </a:r>
            <a:r>
              <a:rPr lang="en-US" sz="3200" dirty="0" smtClean="0">
                <a:latin typeface="Avenir 45 Book"/>
                <a:cs typeface="Avenir 45 Book"/>
              </a:rPr>
              <a:t>Email </a:t>
            </a:r>
          </a:p>
          <a:p>
            <a:r>
              <a:rPr lang="en-US" sz="3200" dirty="0" smtClean="0">
                <a:latin typeface="Avenir 45 Book"/>
                <a:cs typeface="Avenir 45 Book"/>
              </a:rPr>
              <a:t>	Learning Management System</a:t>
            </a:r>
          </a:p>
          <a:p>
            <a:r>
              <a:rPr lang="en-US" sz="3200" dirty="0" smtClean="0">
                <a:latin typeface="Avenir 45 Book"/>
                <a:cs typeface="Avenir 45 Book"/>
              </a:rPr>
              <a:t>	Student Information System</a:t>
            </a:r>
          </a:p>
          <a:p>
            <a:r>
              <a:rPr lang="en-US" sz="3200" dirty="0">
                <a:latin typeface="Avenir 45 Book"/>
                <a:cs typeface="Avenir 45 Book"/>
              </a:rPr>
              <a:t>	</a:t>
            </a:r>
            <a:r>
              <a:rPr lang="en-US" sz="3200" dirty="0" smtClean="0">
                <a:latin typeface="Avenir 45 Book"/>
                <a:cs typeface="Avenir 45 Book"/>
              </a:rPr>
              <a:t>Single-Sign On Portal</a:t>
            </a:r>
            <a:endParaRPr lang="en-US" sz="3200" dirty="0">
              <a:latin typeface="Avenir 45 Book"/>
              <a:cs typeface="Avenir 45 Book"/>
            </a:endParaRPr>
          </a:p>
        </p:txBody>
      </p:sp>
      <p:sp>
        <p:nvSpPr>
          <p:cNvPr id="6" name="Oval 5"/>
          <p:cNvSpPr/>
          <p:nvPr/>
        </p:nvSpPr>
        <p:spPr>
          <a:xfrm>
            <a:off x="749300" y="1047750"/>
            <a:ext cx="323850" cy="323850"/>
          </a:xfrm>
          <a:prstGeom prst="ellipse">
            <a:avLst/>
          </a:prstGeom>
          <a:solidFill>
            <a:srgbClr val="00B05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5412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04841" cy="6828632"/>
          </a:xfrm>
        </p:spPr>
      </p:pic>
      <p:sp>
        <p:nvSpPr>
          <p:cNvPr id="3" name="TextBox 2"/>
          <p:cNvSpPr txBox="1"/>
          <p:nvPr/>
        </p:nvSpPr>
        <p:spPr>
          <a:xfrm>
            <a:off x="612775" y="962025"/>
            <a:ext cx="7031037" cy="2062103"/>
          </a:xfrm>
          <a:prstGeom prst="rect">
            <a:avLst/>
          </a:prstGeom>
          <a:noFill/>
        </p:spPr>
        <p:txBody>
          <a:bodyPr wrap="square" rtlCol="0">
            <a:spAutoFit/>
          </a:bodyPr>
          <a:lstStyle/>
          <a:p>
            <a:r>
              <a:rPr lang="en-US" sz="3200" dirty="0" smtClean="0"/>
              <a:t>	</a:t>
            </a:r>
            <a:r>
              <a:rPr lang="en-US" sz="3200" dirty="0" smtClean="0">
                <a:latin typeface="Avenir 45 Book"/>
                <a:cs typeface="Avenir 45 Book"/>
              </a:rPr>
              <a:t>Email </a:t>
            </a:r>
          </a:p>
          <a:p>
            <a:r>
              <a:rPr lang="en-US" sz="3200" dirty="0" smtClean="0"/>
              <a:t>	</a:t>
            </a:r>
            <a:r>
              <a:rPr lang="en-US" sz="3200" dirty="0" smtClean="0">
                <a:latin typeface="Century Gothic (Body)"/>
                <a:cs typeface="Century Gothic (Body)"/>
              </a:rPr>
              <a:t>Learning Management System</a:t>
            </a:r>
          </a:p>
          <a:p>
            <a:r>
              <a:rPr lang="en-US" sz="3200" dirty="0" smtClean="0">
                <a:latin typeface="Century Gothic (Body)"/>
                <a:cs typeface="Century Gothic (Body)"/>
              </a:rPr>
              <a:t>	Student Information System</a:t>
            </a:r>
          </a:p>
          <a:p>
            <a:r>
              <a:rPr lang="en-US" sz="3200" dirty="0">
                <a:latin typeface="Century Gothic (Body)"/>
                <a:cs typeface="Century Gothic (Body)"/>
              </a:rPr>
              <a:t>	</a:t>
            </a:r>
            <a:r>
              <a:rPr lang="en-US" sz="3200" dirty="0" smtClean="0">
                <a:latin typeface="Century Gothic (Body)"/>
                <a:cs typeface="Century Gothic (Body)"/>
              </a:rPr>
              <a:t>Single-Sign On Portal</a:t>
            </a:r>
            <a:endParaRPr lang="en-US" sz="3200" dirty="0">
              <a:latin typeface="Century Gothic (Body)"/>
              <a:cs typeface="Century Gothic (Body)"/>
            </a:endParaRPr>
          </a:p>
        </p:txBody>
      </p:sp>
      <p:sp>
        <p:nvSpPr>
          <p:cNvPr id="6" name="Oval 5"/>
          <p:cNvSpPr/>
          <p:nvPr/>
        </p:nvSpPr>
        <p:spPr>
          <a:xfrm>
            <a:off x="749300" y="1047750"/>
            <a:ext cx="323850" cy="323850"/>
          </a:xfrm>
          <a:prstGeom prst="ellipse">
            <a:avLst/>
          </a:prstGeom>
          <a:solidFill>
            <a:srgbClr val="00B05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749300" y="1590675"/>
            <a:ext cx="323850" cy="323850"/>
          </a:xfrm>
          <a:prstGeom prst="ellipse">
            <a:avLst/>
          </a:prstGeom>
          <a:solidFill>
            <a:srgbClr val="00B05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1230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04841" cy="6828632"/>
          </a:xfrm>
        </p:spPr>
      </p:pic>
      <p:sp>
        <p:nvSpPr>
          <p:cNvPr id="3" name="TextBox 2"/>
          <p:cNvSpPr txBox="1"/>
          <p:nvPr/>
        </p:nvSpPr>
        <p:spPr>
          <a:xfrm>
            <a:off x="612775" y="962025"/>
            <a:ext cx="7031037" cy="2062103"/>
          </a:xfrm>
          <a:prstGeom prst="rect">
            <a:avLst/>
          </a:prstGeom>
          <a:noFill/>
        </p:spPr>
        <p:txBody>
          <a:bodyPr wrap="square" rtlCol="0">
            <a:spAutoFit/>
          </a:bodyPr>
          <a:lstStyle/>
          <a:p>
            <a:r>
              <a:rPr lang="en-US" sz="3200" dirty="0" smtClean="0"/>
              <a:t>	</a:t>
            </a:r>
            <a:r>
              <a:rPr lang="en-US" sz="3200" dirty="0" smtClean="0">
                <a:latin typeface="Avenir 45 Book"/>
                <a:cs typeface="Avenir 45 Book"/>
              </a:rPr>
              <a:t>Email </a:t>
            </a:r>
          </a:p>
          <a:p>
            <a:r>
              <a:rPr lang="en-US" sz="3200" dirty="0" smtClean="0">
                <a:latin typeface="Avenir 45 Book"/>
                <a:cs typeface="Avenir 45 Book"/>
              </a:rPr>
              <a:t>	Learning Management System</a:t>
            </a:r>
          </a:p>
          <a:p>
            <a:r>
              <a:rPr lang="en-US" sz="3200" dirty="0" smtClean="0"/>
              <a:t>	</a:t>
            </a:r>
            <a:r>
              <a:rPr lang="en-US" sz="3200" dirty="0" smtClean="0">
                <a:latin typeface="Avenir 45 Book"/>
                <a:cs typeface="Avenir 45 Book"/>
              </a:rPr>
              <a:t>Student Information System</a:t>
            </a:r>
          </a:p>
          <a:p>
            <a:r>
              <a:rPr lang="en-US" sz="3200" dirty="0">
                <a:latin typeface="Avenir 45 Book"/>
                <a:cs typeface="Avenir 45 Book"/>
              </a:rPr>
              <a:t>	</a:t>
            </a:r>
            <a:r>
              <a:rPr lang="en-US" sz="3200" dirty="0" smtClean="0">
                <a:latin typeface="Avenir 45 Book"/>
                <a:cs typeface="Avenir 45 Book"/>
              </a:rPr>
              <a:t>Single-Sign On Portal</a:t>
            </a:r>
            <a:endParaRPr lang="en-US" sz="3200" dirty="0">
              <a:latin typeface="Avenir 45 Book"/>
              <a:cs typeface="Avenir 45 Book"/>
            </a:endParaRPr>
          </a:p>
        </p:txBody>
      </p:sp>
      <p:sp>
        <p:nvSpPr>
          <p:cNvPr id="6" name="Oval 5"/>
          <p:cNvSpPr/>
          <p:nvPr/>
        </p:nvSpPr>
        <p:spPr>
          <a:xfrm>
            <a:off x="749300" y="1047750"/>
            <a:ext cx="323850" cy="323850"/>
          </a:xfrm>
          <a:prstGeom prst="ellipse">
            <a:avLst/>
          </a:prstGeom>
          <a:solidFill>
            <a:srgbClr val="00B05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749300" y="1590675"/>
            <a:ext cx="323850" cy="323850"/>
          </a:xfrm>
          <a:prstGeom prst="ellipse">
            <a:avLst/>
          </a:prstGeom>
          <a:solidFill>
            <a:srgbClr val="00B05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749300" y="2066925"/>
            <a:ext cx="323850" cy="323850"/>
          </a:xfrm>
          <a:prstGeom prst="ellipse">
            <a:avLst/>
          </a:prstGeom>
          <a:solidFill>
            <a:srgbClr val="00B05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5771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I:\2012\12_10 formation\IMG_6742_m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3714" y="-1995714"/>
            <a:ext cx="13868400" cy="924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49160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58001"/>
          </a:xfrm>
        </p:spPr>
      </p:pic>
      <p:sp>
        <p:nvSpPr>
          <p:cNvPr id="3" name="TextBox 2"/>
          <p:cNvSpPr txBox="1"/>
          <p:nvPr/>
        </p:nvSpPr>
        <p:spPr>
          <a:xfrm>
            <a:off x="612775" y="962025"/>
            <a:ext cx="7031037" cy="2062103"/>
          </a:xfrm>
          <a:prstGeom prst="rect">
            <a:avLst/>
          </a:prstGeom>
          <a:noFill/>
        </p:spPr>
        <p:txBody>
          <a:bodyPr wrap="square" rtlCol="0">
            <a:spAutoFit/>
          </a:bodyPr>
          <a:lstStyle/>
          <a:p>
            <a:r>
              <a:rPr lang="en-US" sz="3200" dirty="0" smtClean="0"/>
              <a:t>	</a:t>
            </a:r>
            <a:r>
              <a:rPr lang="en-US" sz="3200" dirty="0" smtClean="0">
                <a:latin typeface="Avenir 45 Book"/>
                <a:cs typeface="Avenir 45 Book"/>
              </a:rPr>
              <a:t>Email </a:t>
            </a:r>
          </a:p>
          <a:p>
            <a:r>
              <a:rPr lang="en-US" sz="3200" dirty="0" smtClean="0">
                <a:latin typeface="Avenir 45 Book"/>
                <a:cs typeface="Avenir 45 Book"/>
              </a:rPr>
              <a:t>	Learning Management System</a:t>
            </a:r>
          </a:p>
          <a:p>
            <a:r>
              <a:rPr lang="en-US" sz="3200" dirty="0" smtClean="0">
                <a:latin typeface="Avenir 45 Book"/>
                <a:cs typeface="Avenir 45 Book"/>
              </a:rPr>
              <a:t>	Student Information System</a:t>
            </a:r>
          </a:p>
          <a:p>
            <a:r>
              <a:rPr lang="en-US" sz="3200" dirty="0">
                <a:latin typeface="Avenir 45 Book"/>
                <a:cs typeface="Avenir 45 Book"/>
              </a:rPr>
              <a:t>	</a:t>
            </a:r>
            <a:r>
              <a:rPr lang="en-US" sz="3200" dirty="0" smtClean="0">
                <a:latin typeface="Avenir 45 Book"/>
                <a:cs typeface="Avenir 45 Book"/>
              </a:rPr>
              <a:t>Single-Sign On Portal</a:t>
            </a:r>
            <a:endParaRPr lang="en-US" sz="3200" dirty="0">
              <a:latin typeface="Avenir 45 Book"/>
              <a:cs typeface="Avenir 45 Book"/>
            </a:endParaRPr>
          </a:p>
        </p:txBody>
      </p:sp>
      <p:sp>
        <p:nvSpPr>
          <p:cNvPr id="6" name="Oval 5"/>
          <p:cNvSpPr/>
          <p:nvPr/>
        </p:nvSpPr>
        <p:spPr>
          <a:xfrm>
            <a:off x="749300" y="1047750"/>
            <a:ext cx="323850" cy="323850"/>
          </a:xfrm>
          <a:prstGeom prst="ellipse">
            <a:avLst/>
          </a:prstGeom>
          <a:solidFill>
            <a:srgbClr val="00B05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749300" y="1590675"/>
            <a:ext cx="323850" cy="323850"/>
          </a:xfrm>
          <a:prstGeom prst="ellipse">
            <a:avLst/>
          </a:prstGeom>
          <a:solidFill>
            <a:srgbClr val="00B05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749300" y="2066925"/>
            <a:ext cx="323850" cy="323850"/>
          </a:xfrm>
          <a:prstGeom prst="ellipse">
            <a:avLst/>
          </a:prstGeom>
          <a:solidFill>
            <a:srgbClr val="00B05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749300" y="2543175"/>
            <a:ext cx="323850" cy="323850"/>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5985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58001"/>
          </a:xfrm>
        </p:spPr>
      </p:pic>
      <p:sp>
        <p:nvSpPr>
          <p:cNvPr id="3" name="TextBox 2"/>
          <p:cNvSpPr txBox="1"/>
          <p:nvPr/>
        </p:nvSpPr>
        <p:spPr>
          <a:xfrm>
            <a:off x="612775" y="962025"/>
            <a:ext cx="7031037" cy="2062103"/>
          </a:xfrm>
          <a:prstGeom prst="rect">
            <a:avLst/>
          </a:prstGeom>
          <a:noFill/>
        </p:spPr>
        <p:txBody>
          <a:bodyPr wrap="square" rtlCol="0">
            <a:spAutoFit/>
          </a:bodyPr>
          <a:lstStyle/>
          <a:p>
            <a:r>
              <a:rPr lang="en-US" sz="3200" dirty="0" smtClean="0"/>
              <a:t>	</a:t>
            </a:r>
            <a:r>
              <a:rPr lang="en-US" sz="3200" dirty="0" smtClean="0">
                <a:latin typeface="Avenir 45 Book"/>
                <a:cs typeface="Avenir 45 Book"/>
              </a:rPr>
              <a:t>Email </a:t>
            </a:r>
          </a:p>
          <a:p>
            <a:r>
              <a:rPr lang="en-US" sz="3200" dirty="0" smtClean="0">
                <a:latin typeface="Avenir 45 Book"/>
                <a:cs typeface="Avenir 45 Book"/>
              </a:rPr>
              <a:t>	Learning Management System</a:t>
            </a:r>
          </a:p>
          <a:p>
            <a:r>
              <a:rPr lang="en-US" sz="3200" dirty="0" smtClean="0">
                <a:latin typeface="Avenir 45 Book"/>
                <a:cs typeface="Avenir 45 Book"/>
              </a:rPr>
              <a:t>	Student Information System</a:t>
            </a:r>
          </a:p>
          <a:p>
            <a:r>
              <a:rPr lang="en-US" sz="3200" dirty="0">
                <a:latin typeface="Avenir 45 Book"/>
                <a:cs typeface="Avenir 45 Book"/>
              </a:rPr>
              <a:t>	</a:t>
            </a:r>
            <a:r>
              <a:rPr lang="en-US" sz="3200" dirty="0" smtClean="0">
                <a:latin typeface="Avenir 45 Book"/>
                <a:cs typeface="Avenir 45 Book"/>
              </a:rPr>
              <a:t>Single-Sign On Portal</a:t>
            </a:r>
            <a:endParaRPr lang="en-US" sz="3200" dirty="0">
              <a:latin typeface="Avenir 45 Book"/>
              <a:cs typeface="Avenir 45 Book"/>
            </a:endParaRPr>
          </a:p>
        </p:txBody>
      </p:sp>
      <p:sp>
        <p:nvSpPr>
          <p:cNvPr id="6" name="Oval 5"/>
          <p:cNvSpPr/>
          <p:nvPr/>
        </p:nvSpPr>
        <p:spPr>
          <a:xfrm>
            <a:off x="749300" y="1047750"/>
            <a:ext cx="323850" cy="323850"/>
          </a:xfrm>
          <a:prstGeom prst="ellipse">
            <a:avLst/>
          </a:prstGeom>
          <a:solidFill>
            <a:srgbClr val="00B05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749300" y="1590675"/>
            <a:ext cx="323850" cy="323850"/>
          </a:xfrm>
          <a:prstGeom prst="ellipse">
            <a:avLst/>
          </a:prstGeom>
          <a:solidFill>
            <a:srgbClr val="00B05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749300" y="2066925"/>
            <a:ext cx="323850" cy="323850"/>
          </a:xfrm>
          <a:prstGeom prst="ellipse">
            <a:avLst/>
          </a:prstGeom>
          <a:solidFill>
            <a:srgbClr val="00B05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749300" y="2543175"/>
            <a:ext cx="323850" cy="323850"/>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566987" y="3105149"/>
            <a:ext cx="4143375" cy="1569660"/>
          </a:xfrm>
          <a:prstGeom prst="rect">
            <a:avLst/>
          </a:prstGeom>
          <a:noFill/>
        </p:spPr>
        <p:txBody>
          <a:bodyPr wrap="square" rtlCol="0">
            <a:spAutoFit/>
          </a:bodyPr>
          <a:lstStyle/>
          <a:p>
            <a:r>
              <a:rPr lang="en-US" sz="9600"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Stencil" pitchFamily="82" charset="0"/>
              </a:rPr>
              <a:t>FAIL!</a:t>
            </a:r>
            <a:endParaRPr lang="en-US" sz="9600"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Stencil" pitchFamily="82" charset="0"/>
            </a:endParaRPr>
          </a:p>
        </p:txBody>
      </p:sp>
    </p:spTree>
    <p:extLst>
      <p:ext uri="{BB962C8B-B14F-4D97-AF65-F5344CB8AC3E}">
        <p14:creationId xmlns:p14="http://schemas.microsoft.com/office/powerpoint/2010/main" val="2071252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Options Evaluated</a:t>
            </a:r>
            <a:endParaRPr lang="en-US" dirty="0"/>
          </a:p>
        </p:txBody>
      </p:sp>
      <p:sp>
        <p:nvSpPr>
          <p:cNvPr id="3" name="Content Placeholder 2"/>
          <p:cNvSpPr>
            <a:spLocks noGrp="1"/>
          </p:cNvSpPr>
          <p:nvPr>
            <p:ph idx="1"/>
          </p:nvPr>
        </p:nvSpPr>
        <p:spPr/>
        <p:txBody>
          <a:bodyPr>
            <a:normAutofit/>
          </a:bodyPr>
          <a:lstStyle/>
          <a:p>
            <a:r>
              <a:rPr lang="en-US" sz="3200" dirty="0" smtClean="0"/>
              <a:t>Remote campus co-location</a:t>
            </a:r>
          </a:p>
          <a:p>
            <a:r>
              <a:rPr lang="en-US" sz="3200" dirty="0" smtClean="0"/>
              <a:t>Mirror service on campus</a:t>
            </a:r>
          </a:p>
          <a:p>
            <a:r>
              <a:rPr lang="en-US" sz="3200" dirty="0" smtClean="0"/>
              <a:t>Public Cloud</a:t>
            </a:r>
          </a:p>
          <a:p>
            <a:r>
              <a:rPr lang="en-US" sz="3200" dirty="0" smtClean="0"/>
              <a:t>Hosted Private Cloud</a:t>
            </a:r>
            <a:endParaRPr lang="en-US" sz="3200" dirty="0"/>
          </a:p>
        </p:txBody>
      </p:sp>
    </p:spTree>
    <p:extLst>
      <p:ext uri="{BB962C8B-B14F-4D97-AF65-F5344CB8AC3E}">
        <p14:creationId xmlns:p14="http://schemas.microsoft.com/office/powerpoint/2010/main" val="373923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Options Evaluated</a:t>
            </a:r>
            <a:endParaRPr lang="en-US" dirty="0"/>
          </a:p>
        </p:txBody>
      </p:sp>
      <p:sp>
        <p:nvSpPr>
          <p:cNvPr id="3" name="Content Placeholder 2"/>
          <p:cNvSpPr>
            <a:spLocks noGrp="1"/>
          </p:cNvSpPr>
          <p:nvPr>
            <p:ph idx="1"/>
          </p:nvPr>
        </p:nvSpPr>
        <p:spPr/>
        <p:txBody>
          <a:bodyPr>
            <a:normAutofit/>
          </a:bodyPr>
          <a:lstStyle/>
          <a:p>
            <a:r>
              <a:rPr lang="en-US" sz="3200" dirty="0" smtClean="0"/>
              <a:t>Remote campus co-location</a:t>
            </a:r>
          </a:p>
          <a:p>
            <a:r>
              <a:rPr lang="en-US" sz="3200" dirty="0" smtClean="0"/>
              <a:t>Mirror service on campus</a:t>
            </a:r>
          </a:p>
          <a:p>
            <a:r>
              <a:rPr lang="en-US" sz="3200" dirty="0" smtClean="0"/>
              <a:t>Public Cloud</a:t>
            </a:r>
          </a:p>
          <a:p>
            <a:r>
              <a:rPr lang="en-US" sz="3200" dirty="0" smtClean="0">
                <a:solidFill>
                  <a:srgbClr val="0000FF"/>
                </a:solidFill>
              </a:rPr>
              <a:t>Hosted Private Cloud</a:t>
            </a:r>
            <a:endParaRPr lang="en-US" sz="3200" dirty="0">
              <a:solidFill>
                <a:srgbClr val="0000FF"/>
              </a:solidFill>
            </a:endParaRPr>
          </a:p>
        </p:txBody>
      </p:sp>
    </p:spTree>
    <p:extLst>
      <p:ext uri="{BB962C8B-B14F-4D97-AF65-F5344CB8AC3E}">
        <p14:creationId xmlns:p14="http://schemas.microsoft.com/office/powerpoint/2010/main" val="3492576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6705600" cy="1143000"/>
          </a:xfrm>
        </p:spPr>
        <p:txBody>
          <a:bodyPr>
            <a:normAutofit fontScale="90000"/>
          </a:bodyPr>
          <a:lstStyle/>
          <a:p>
            <a:r>
              <a:rPr lang="en-US" dirty="0" smtClean="0"/>
              <a:t>Why did we choose hosted private cloud?</a:t>
            </a:r>
            <a:endParaRPr lang="en-US" dirty="0"/>
          </a:p>
        </p:txBody>
      </p:sp>
      <p:sp>
        <p:nvSpPr>
          <p:cNvPr id="3" name="Content Placeholder 2"/>
          <p:cNvSpPr>
            <a:spLocks noGrp="1"/>
          </p:cNvSpPr>
          <p:nvPr>
            <p:ph idx="1"/>
          </p:nvPr>
        </p:nvSpPr>
        <p:spPr/>
        <p:txBody>
          <a:bodyPr>
            <a:normAutofit/>
          </a:bodyPr>
          <a:lstStyle/>
          <a:p>
            <a:r>
              <a:rPr lang="en-US" dirty="0" smtClean="0"/>
              <a:t>Scalable	</a:t>
            </a:r>
          </a:p>
          <a:p>
            <a:pPr lvl="1"/>
            <a:r>
              <a:rPr lang="en-US" dirty="0" smtClean="0"/>
              <a:t>Instantaneous Satisfaction (spin up VMs on demand)</a:t>
            </a:r>
          </a:p>
          <a:p>
            <a:pPr lvl="1"/>
            <a:r>
              <a:rPr lang="en-US" dirty="0" smtClean="0"/>
              <a:t>Reduce capacity as necessary</a:t>
            </a:r>
          </a:p>
          <a:p>
            <a:pPr lvl="1"/>
            <a:r>
              <a:rPr lang="en-US" dirty="0" smtClean="0"/>
              <a:t>Rapid deployment and development</a:t>
            </a:r>
          </a:p>
          <a:p>
            <a:r>
              <a:rPr lang="en-US" dirty="0" smtClean="0"/>
              <a:t>Data Security constraints (Level 1 and Level 2)</a:t>
            </a:r>
          </a:p>
          <a:p>
            <a:r>
              <a:rPr lang="en-US" dirty="0" smtClean="0"/>
              <a:t>High Availability Meet Customer Needs</a:t>
            </a:r>
          </a:p>
          <a:p>
            <a:pPr lvl="1"/>
            <a:r>
              <a:rPr lang="en-US" dirty="0" smtClean="0"/>
              <a:t>24/7 Support</a:t>
            </a:r>
          </a:p>
          <a:p>
            <a:pPr lvl="1"/>
            <a:r>
              <a:rPr lang="en-US" dirty="0" smtClean="0"/>
              <a:t>Robust Infrastructure</a:t>
            </a:r>
          </a:p>
          <a:p>
            <a:pPr lvl="1"/>
            <a:r>
              <a:rPr lang="en-US" dirty="0" smtClean="0"/>
              <a:t>Excellent Customer Satisfaction (Fanatical Support)</a:t>
            </a:r>
          </a:p>
          <a:p>
            <a:endParaRPr lang="en-US" dirty="0" smtClean="0"/>
          </a:p>
          <a:p>
            <a:pPr lvl="1"/>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119881061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Architecture (Current)</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4400" y="1035457"/>
            <a:ext cx="7239000" cy="5715613"/>
          </a:xfrm>
        </p:spPr>
      </p:pic>
    </p:spTree>
    <p:extLst>
      <p:ext uri="{BB962C8B-B14F-4D97-AF65-F5344CB8AC3E}">
        <p14:creationId xmlns:p14="http://schemas.microsoft.com/office/powerpoint/2010/main" val="202206673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762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Architecture (Single Sign On)</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823" y="827978"/>
            <a:ext cx="7419577" cy="6030022"/>
          </a:xfrm>
          <a:prstGeom prst="rect">
            <a:avLst/>
          </a:prstGeom>
        </p:spPr>
      </p:pic>
    </p:spTree>
    <p:extLst>
      <p:ext uri="{BB962C8B-B14F-4D97-AF65-F5344CB8AC3E}">
        <p14:creationId xmlns:p14="http://schemas.microsoft.com/office/powerpoint/2010/main" val="193867859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762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Architecture (Future)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665" y="721604"/>
            <a:ext cx="7771935" cy="6136395"/>
          </a:xfrm>
          <a:prstGeom prst="rect">
            <a:avLst/>
          </a:prstGeom>
        </p:spPr>
      </p:pic>
    </p:spTree>
    <p:extLst>
      <p:ext uri="{BB962C8B-B14F-4D97-AF65-F5344CB8AC3E}">
        <p14:creationId xmlns:p14="http://schemas.microsoft.com/office/powerpoint/2010/main" val="326399997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of the Current DR Architecture</a:t>
            </a:r>
            <a:endParaRPr lang="en-US" dirty="0"/>
          </a:p>
        </p:txBody>
      </p:sp>
      <p:sp>
        <p:nvSpPr>
          <p:cNvPr id="3" name="Content Placeholder 2"/>
          <p:cNvSpPr>
            <a:spLocks noGrp="1"/>
          </p:cNvSpPr>
          <p:nvPr>
            <p:ph idx="1"/>
          </p:nvPr>
        </p:nvSpPr>
        <p:spPr>
          <a:xfrm>
            <a:off x="988358" y="2523418"/>
            <a:ext cx="7167284" cy="3602745"/>
          </a:xfrm>
        </p:spPr>
        <p:txBody>
          <a:bodyPr/>
          <a:lstStyle/>
          <a:p>
            <a:r>
              <a:rPr lang="en-US" dirty="0" smtClean="0"/>
              <a:t>Two physical servers</a:t>
            </a:r>
          </a:p>
          <a:p>
            <a:r>
              <a:rPr lang="en-US" dirty="0" smtClean="0"/>
              <a:t>Cisco ASA firewall</a:t>
            </a:r>
          </a:p>
          <a:p>
            <a:r>
              <a:rPr lang="en-US" dirty="0"/>
              <a:t>5</a:t>
            </a:r>
            <a:r>
              <a:rPr lang="en-US" dirty="0" smtClean="0"/>
              <a:t> VMs</a:t>
            </a:r>
          </a:p>
          <a:p>
            <a:r>
              <a:rPr lang="en-US" dirty="0" smtClean="0"/>
              <a:t>Cost DR site one-time setup cost: $1,250 (servers/</a:t>
            </a:r>
            <a:r>
              <a:rPr lang="en-US" dirty="0" err="1" smtClean="0"/>
              <a:t>vmware</a:t>
            </a:r>
            <a:r>
              <a:rPr lang="en-US" dirty="0" smtClean="0"/>
              <a:t>/firewall/VMs)</a:t>
            </a:r>
          </a:p>
          <a:p>
            <a:r>
              <a:rPr lang="en-US" dirty="0" smtClean="0"/>
              <a:t>Current DR site monthly costs: $4,100</a:t>
            </a:r>
            <a:endParaRPr lang="en-US" dirty="0"/>
          </a:p>
        </p:txBody>
      </p:sp>
    </p:spTree>
    <p:extLst>
      <p:ext uri="{BB962C8B-B14F-4D97-AF65-F5344CB8AC3E}">
        <p14:creationId xmlns:p14="http://schemas.microsoft.com/office/powerpoint/2010/main" val="175730079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of using Rackspace as Primary</a:t>
            </a:r>
            <a:endParaRPr lang="en-US" dirty="0"/>
          </a:p>
        </p:txBody>
      </p:sp>
      <p:sp>
        <p:nvSpPr>
          <p:cNvPr id="3" name="Content Placeholder 2"/>
          <p:cNvSpPr>
            <a:spLocks noGrp="1"/>
          </p:cNvSpPr>
          <p:nvPr>
            <p:ph idx="1"/>
          </p:nvPr>
        </p:nvSpPr>
        <p:spPr>
          <a:xfrm>
            <a:off x="988358" y="2442018"/>
            <a:ext cx="7167284" cy="3684145"/>
          </a:xfrm>
        </p:spPr>
        <p:txBody>
          <a:bodyPr>
            <a:normAutofit lnSpcReduction="10000"/>
          </a:bodyPr>
          <a:lstStyle/>
          <a:p>
            <a:r>
              <a:rPr lang="en-US" dirty="0" smtClean="0"/>
              <a:t>Two Physical Servers</a:t>
            </a:r>
          </a:p>
          <a:p>
            <a:r>
              <a:rPr lang="en-US" dirty="0" smtClean="0"/>
              <a:t>Cisco ASA firewall</a:t>
            </a:r>
          </a:p>
          <a:p>
            <a:r>
              <a:rPr lang="en-US" dirty="0" smtClean="0"/>
              <a:t>9 VMs</a:t>
            </a:r>
          </a:p>
          <a:p>
            <a:r>
              <a:rPr lang="en-US" dirty="0" smtClean="0"/>
              <a:t>Brocade load balancer</a:t>
            </a:r>
          </a:p>
          <a:p>
            <a:r>
              <a:rPr lang="en-US" dirty="0" smtClean="0"/>
              <a:t>Future live site setup costs: $550 (setup costs related to going from 5 to 9 </a:t>
            </a:r>
            <a:r>
              <a:rPr lang="en-US" dirty="0" err="1" smtClean="0"/>
              <a:t>Vms</a:t>
            </a:r>
            <a:r>
              <a:rPr lang="en-US" dirty="0" smtClean="0"/>
              <a:t> and brocade load balancer) </a:t>
            </a:r>
          </a:p>
          <a:p>
            <a:r>
              <a:rPr lang="en-US" dirty="0" smtClean="0"/>
              <a:t>Future monthly cost: estimated to $5,800</a:t>
            </a:r>
            <a:endParaRPr lang="en-US" dirty="0"/>
          </a:p>
          <a:p>
            <a:endParaRPr lang="en-US" dirty="0" smtClean="0"/>
          </a:p>
          <a:p>
            <a:endParaRPr lang="en-US" dirty="0"/>
          </a:p>
        </p:txBody>
      </p:sp>
    </p:spTree>
    <p:extLst>
      <p:ext uri="{BB962C8B-B14F-4D97-AF65-F5344CB8AC3E}">
        <p14:creationId xmlns:p14="http://schemas.microsoft.com/office/powerpoint/2010/main" val="49056596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8358" y="267333"/>
            <a:ext cx="7167284" cy="5748481"/>
          </a:xfrm>
        </p:spPr>
        <p:txBody>
          <a:bodyPr>
            <a:noAutofit/>
          </a:bodyPr>
          <a:lstStyle/>
          <a:p>
            <a:pPr marL="0" indent="0">
              <a:lnSpc>
                <a:spcPct val="120000"/>
              </a:lnSpc>
              <a:spcBef>
                <a:spcPts val="0"/>
              </a:spcBef>
              <a:buNone/>
            </a:pPr>
            <a:r>
              <a:rPr lang="en-US" sz="1100" b="1" dirty="0">
                <a:latin typeface="Avenir 65 Medium"/>
                <a:cs typeface="Avenir 65 Medium"/>
              </a:rPr>
              <a:t>2. The NIST Definition of Cloud Computing</a:t>
            </a:r>
          </a:p>
          <a:p>
            <a:pPr marL="0" indent="0">
              <a:lnSpc>
                <a:spcPct val="120000"/>
              </a:lnSpc>
              <a:spcBef>
                <a:spcPts val="0"/>
              </a:spcBef>
            </a:pPr>
            <a:endParaRPr lang="en-US" sz="1100" dirty="0" smtClean="0">
              <a:latin typeface="Avenir 45 Book"/>
              <a:cs typeface="Avenir 45 Book"/>
            </a:endParaRPr>
          </a:p>
          <a:p>
            <a:pPr marL="0" indent="0">
              <a:lnSpc>
                <a:spcPct val="120000"/>
              </a:lnSpc>
              <a:spcBef>
                <a:spcPts val="0"/>
              </a:spcBef>
              <a:buNone/>
            </a:pPr>
            <a:r>
              <a:rPr lang="en-US" sz="1100" dirty="0" smtClean="0">
                <a:latin typeface="Avenir 45 Book"/>
                <a:cs typeface="Avenir 45 Book"/>
              </a:rPr>
              <a:t>Cloud </a:t>
            </a:r>
            <a:r>
              <a:rPr lang="en-US" sz="1100" dirty="0">
                <a:latin typeface="Avenir 45 Book"/>
                <a:cs typeface="Avenir 45 Book"/>
              </a:rPr>
              <a:t>computing is a model for enabling ubiquitous, convenient, on-demand network access to a shared </a:t>
            </a:r>
            <a:r>
              <a:rPr lang="en-US" sz="1100" dirty="0" smtClean="0">
                <a:latin typeface="Avenir 45 Book"/>
                <a:cs typeface="Avenir 45 Book"/>
              </a:rPr>
              <a:t>pool </a:t>
            </a:r>
            <a:r>
              <a:rPr lang="en-US" sz="1100" dirty="0">
                <a:latin typeface="Avenir 45 Book"/>
                <a:cs typeface="Avenir 45 Book"/>
              </a:rPr>
              <a:t>of configurable computing resources (e.g., networks, servers, storage, applications, and services) that </a:t>
            </a:r>
            <a:r>
              <a:rPr lang="en-US" sz="1100" dirty="0" smtClean="0">
                <a:latin typeface="Avenir 45 Book"/>
                <a:cs typeface="Avenir 45 Book"/>
              </a:rPr>
              <a:t>can </a:t>
            </a:r>
            <a:r>
              <a:rPr lang="en-US" sz="1100" dirty="0">
                <a:latin typeface="Avenir 45 Book"/>
                <a:cs typeface="Avenir 45 Book"/>
              </a:rPr>
              <a:t>be </a:t>
            </a:r>
            <a:r>
              <a:rPr lang="en-US" sz="1100" dirty="0" smtClean="0">
                <a:latin typeface="Avenir 45 Book"/>
                <a:cs typeface="Avenir 45 Book"/>
              </a:rPr>
              <a:t>rapidly provisioned </a:t>
            </a:r>
            <a:r>
              <a:rPr lang="en-US" sz="1100" dirty="0">
                <a:latin typeface="Avenir 45 Book"/>
                <a:cs typeface="Avenir 45 Book"/>
              </a:rPr>
              <a:t>and released with minimal management effort or service provider interaction. </a:t>
            </a:r>
            <a:r>
              <a:rPr lang="en-US" sz="1100" dirty="0" smtClean="0">
                <a:latin typeface="Avenir 45 Book"/>
                <a:cs typeface="Avenir 45 Book"/>
              </a:rPr>
              <a:t> This </a:t>
            </a:r>
            <a:r>
              <a:rPr lang="en-US" sz="1100" dirty="0">
                <a:latin typeface="Avenir 45 Book"/>
                <a:cs typeface="Avenir 45 Book"/>
              </a:rPr>
              <a:t>cloud model is composed of five essential characteristics, three service models, and four deployment </a:t>
            </a:r>
            <a:r>
              <a:rPr lang="en-US" sz="1100" dirty="0" smtClean="0">
                <a:latin typeface="Avenir 45 Book"/>
                <a:cs typeface="Avenir 45 Book"/>
              </a:rPr>
              <a:t>models</a:t>
            </a:r>
            <a:r>
              <a:rPr lang="en-US" sz="1100" dirty="0">
                <a:latin typeface="Avenir 45 Book"/>
                <a:cs typeface="Avenir 45 Book"/>
              </a:rPr>
              <a:t>.</a:t>
            </a:r>
          </a:p>
          <a:p>
            <a:pPr marL="0" indent="0">
              <a:lnSpc>
                <a:spcPct val="120000"/>
              </a:lnSpc>
              <a:spcBef>
                <a:spcPts val="0"/>
              </a:spcBef>
            </a:pPr>
            <a:endParaRPr lang="en-US" sz="1100" dirty="0" smtClean="0">
              <a:latin typeface="Avenir 45 Book"/>
              <a:cs typeface="Avenir 45 Book"/>
            </a:endParaRPr>
          </a:p>
          <a:p>
            <a:pPr marL="0" indent="0">
              <a:lnSpc>
                <a:spcPct val="120000"/>
              </a:lnSpc>
              <a:spcBef>
                <a:spcPts val="0"/>
              </a:spcBef>
              <a:buNone/>
            </a:pPr>
            <a:r>
              <a:rPr lang="en-US" sz="1100" b="1" dirty="0">
                <a:latin typeface="Avenir 65 Medium"/>
                <a:cs typeface="Avenir 65 Medium"/>
              </a:rPr>
              <a:t>Essential Characteristics:</a:t>
            </a:r>
          </a:p>
          <a:p>
            <a:pPr marL="0" indent="0">
              <a:lnSpc>
                <a:spcPct val="120000"/>
              </a:lnSpc>
              <a:spcBef>
                <a:spcPts val="0"/>
              </a:spcBef>
              <a:buNone/>
            </a:pPr>
            <a:endParaRPr lang="en-US" sz="1100" dirty="0" smtClean="0">
              <a:latin typeface="Avenir 45 Book"/>
              <a:cs typeface="Avenir 45 Book"/>
            </a:endParaRPr>
          </a:p>
          <a:p>
            <a:pPr marL="0" indent="0">
              <a:lnSpc>
                <a:spcPct val="120000"/>
              </a:lnSpc>
              <a:spcBef>
                <a:spcPts val="0"/>
              </a:spcBef>
              <a:buNone/>
            </a:pPr>
            <a:r>
              <a:rPr lang="en-US" sz="1100" b="1" dirty="0">
                <a:latin typeface="Avenir 65 Medium"/>
                <a:cs typeface="Avenir 65 Medium"/>
              </a:rPr>
              <a:t>On-demand self-service. </a:t>
            </a:r>
            <a:r>
              <a:rPr lang="en-US" sz="1100" dirty="0">
                <a:latin typeface="Avenir 45 Book"/>
                <a:cs typeface="Avenir 45 Book"/>
              </a:rPr>
              <a:t>A consumer can unilaterally provision computing capabilities, such as </a:t>
            </a:r>
            <a:r>
              <a:rPr lang="en-US" sz="1100" dirty="0" smtClean="0">
                <a:latin typeface="Avenir 45 Book"/>
                <a:cs typeface="Avenir 45 Book"/>
              </a:rPr>
              <a:t>server </a:t>
            </a:r>
            <a:r>
              <a:rPr lang="en-US" sz="1100" dirty="0">
                <a:latin typeface="Avenir 45 Book"/>
                <a:cs typeface="Avenir 45 Book"/>
              </a:rPr>
              <a:t>time and network storage, as needed automatically without requiring human </a:t>
            </a:r>
            <a:r>
              <a:rPr lang="en-US" sz="1100" dirty="0" smtClean="0">
                <a:latin typeface="Avenir 45 Book"/>
                <a:cs typeface="Avenir 45 Book"/>
              </a:rPr>
              <a:t>interaction </a:t>
            </a:r>
            <a:r>
              <a:rPr lang="en-US" sz="1100" dirty="0">
                <a:latin typeface="Avenir 45 Book"/>
                <a:cs typeface="Avenir 45 Book"/>
              </a:rPr>
              <a:t>with each service provider. </a:t>
            </a:r>
          </a:p>
          <a:p>
            <a:pPr marL="0" indent="0">
              <a:lnSpc>
                <a:spcPct val="120000"/>
              </a:lnSpc>
              <a:spcBef>
                <a:spcPts val="0"/>
              </a:spcBef>
              <a:buNone/>
            </a:pPr>
            <a:endParaRPr lang="en-US" sz="1100" dirty="0" smtClean="0">
              <a:latin typeface="Avenir 45 Book"/>
              <a:cs typeface="Avenir 45 Book"/>
            </a:endParaRPr>
          </a:p>
          <a:p>
            <a:pPr marL="0" indent="0">
              <a:lnSpc>
                <a:spcPct val="120000"/>
              </a:lnSpc>
              <a:spcBef>
                <a:spcPts val="0"/>
              </a:spcBef>
              <a:buNone/>
            </a:pPr>
            <a:r>
              <a:rPr lang="en-US" sz="1100" b="1" dirty="0">
                <a:latin typeface="Avenir 65 Medium"/>
                <a:cs typeface="Avenir 65 Medium"/>
              </a:rPr>
              <a:t>Broad network access. </a:t>
            </a:r>
            <a:r>
              <a:rPr lang="en-US" sz="1100" dirty="0">
                <a:latin typeface="Avenir 45 Book"/>
                <a:cs typeface="Avenir 45 Book"/>
              </a:rPr>
              <a:t>Capabilities are available over the network </a:t>
            </a:r>
            <a:r>
              <a:rPr lang="en-US" sz="1100" dirty="0" smtClean="0">
                <a:latin typeface="Avenir 45 Book"/>
                <a:cs typeface="Avenir 45 Book"/>
              </a:rPr>
              <a:t>and accessed </a:t>
            </a:r>
            <a:r>
              <a:rPr lang="en-US" sz="1100" dirty="0">
                <a:latin typeface="Avenir 45 Book"/>
                <a:cs typeface="Avenir 45 Book"/>
              </a:rPr>
              <a:t>through standard </a:t>
            </a:r>
            <a:r>
              <a:rPr lang="en-US" sz="1100" dirty="0" smtClean="0">
                <a:latin typeface="Avenir 45 Book"/>
                <a:cs typeface="Avenir 45 Book"/>
              </a:rPr>
              <a:t>mechanisms </a:t>
            </a:r>
            <a:r>
              <a:rPr lang="en-US" sz="1100" dirty="0">
                <a:latin typeface="Avenir 45 Book"/>
                <a:cs typeface="Avenir 45 Book"/>
              </a:rPr>
              <a:t>that promote use by  heterogeneous thin or thick  client platforms (e.g., </a:t>
            </a:r>
            <a:r>
              <a:rPr lang="en-US" sz="1100" dirty="0" smtClean="0">
                <a:latin typeface="Avenir 45 Book"/>
                <a:cs typeface="Avenir 45 Book"/>
              </a:rPr>
              <a:t>mobile </a:t>
            </a:r>
            <a:r>
              <a:rPr lang="en-US" sz="1100" dirty="0">
                <a:latin typeface="Avenir 45 Book"/>
                <a:cs typeface="Avenir 45 Book"/>
              </a:rPr>
              <a:t>phones, tablets, laptops, and workstations).</a:t>
            </a:r>
          </a:p>
          <a:p>
            <a:pPr marL="0" indent="0">
              <a:lnSpc>
                <a:spcPct val="120000"/>
              </a:lnSpc>
              <a:spcBef>
                <a:spcPts val="0"/>
              </a:spcBef>
              <a:buNone/>
            </a:pPr>
            <a:endParaRPr lang="en-US" sz="1100" dirty="0" smtClean="0">
              <a:latin typeface="Avenir 45 Book"/>
              <a:cs typeface="Avenir 45 Book"/>
            </a:endParaRPr>
          </a:p>
          <a:p>
            <a:pPr marL="0" indent="0">
              <a:lnSpc>
                <a:spcPct val="120000"/>
              </a:lnSpc>
              <a:spcBef>
                <a:spcPts val="0"/>
              </a:spcBef>
              <a:buNone/>
            </a:pPr>
            <a:r>
              <a:rPr lang="en-US" sz="1100" b="1" dirty="0">
                <a:latin typeface="Avenir 65 Medium"/>
                <a:cs typeface="Avenir 65 Medium"/>
              </a:rPr>
              <a:t>Resource pooling. </a:t>
            </a:r>
            <a:r>
              <a:rPr lang="en-US" sz="1100" dirty="0">
                <a:latin typeface="Avenir 45 Book"/>
                <a:cs typeface="Avenir 45 Book"/>
              </a:rPr>
              <a:t>The provider’s computing resources are pooled to serve multiple consumers </a:t>
            </a:r>
            <a:r>
              <a:rPr lang="en-US" sz="1100" dirty="0" smtClean="0">
                <a:latin typeface="Avenir 45 Book"/>
                <a:cs typeface="Avenir 45 Book"/>
              </a:rPr>
              <a:t>using </a:t>
            </a:r>
            <a:r>
              <a:rPr lang="en-US" sz="1100" dirty="0">
                <a:latin typeface="Avenir 45 Book"/>
                <a:cs typeface="Avenir 45 Book"/>
              </a:rPr>
              <a:t>a multi-tenant model, with different physical and virtual resources dynamically </a:t>
            </a:r>
            <a:r>
              <a:rPr lang="en-US" sz="1100" dirty="0" smtClean="0">
                <a:latin typeface="Avenir 45 Book"/>
                <a:cs typeface="Avenir 45 Book"/>
              </a:rPr>
              <a:t>assigned </a:t>
            </a:r>
            <a:r>
              <a:rPr lang="en-US" sz="1100" dirty="0">
                <a:latin typeface="Avenir 45 Book"/>
                <a:cs typeface="Avenir 45 Book"/>
              </a:rPr>
              <a:t>and reassigned according to consumer demand. There is a sense of location </a:t>
            </a:r>
            <a:r>
              <a:rPr lang="en-US" sz="1100" dirty="0" smtClean="0">
                <a:latin typeface="Avenir 45 Book"/>
                <a:cs typeface="Avenir 45 Book"/>
              </a:rPr>
              <a:t>independence </a:t>
            </a:r>
            <a:r>
              <a:rPr lang="en-US" sz="1100" dirty="0">
                <a:latin typeface="Avenir 45 Book"/>
                <a:cs typeface="Avenir 45 Book"/>
              </a:rPr>
              <a:t>in that the customer generally has no control or knowledge over the exact </a:t>
            </a:r>
            <a:r>
              <a:rPr lang="en-US" sz="1100" dirty="0" smtClean="0">
                <a:latin typeface="Avenir 45 Book"/>
                <a:cs typeface="Avenir 45 Book"/>
              </a:rPr>
              <a:t>location </a:t>
            </a:r>
            <a:r>
              <a:rPr lang="en-US" sz="1100" dirty="0">
                <a:latin typeface="Avenir 45 Book"/>
                <a:cs typeface="Avenir 45 Book"/>
              </a:rPr>
              <a:t>of the provided resources but may be able to specify location at a higher level of </a:t>
            </a:r>
            <a:r>
              <a:rPr lang="en-US" sz="1100" dirty="0" smtClean="0">
                <a:latin typeface="Avenir 45 Book"/>
                <a:cs typeface="Avenir 45 Book"/>
              </a:rPr>
              <a:t>abstraction </a:t>
            </a:r>
            <a:r>
              <a:rPr lang="en-US" sz="1100" dirty="0">
                <a:latin typeface="Avenir 45 Book"/>
                <a:cs typeface="Avenir 45 Book"/>
              </a:rPr>
              <a:t>(e.g., country, state, or datacenter). Examples of resources include storage, </a:t>
            </a:r>
            <a:r>
              <a:rPr lang="en-US" sz="1100" dirty="0" smtClean="0">
                <a:latin typeface="Avenir 45 Book"/>
                <a:cs typeface="Avenir 45 Book"/>
              </a:rPr>
              <a:t>processing</a:t>
            </a:r>
            <a:r>
              <a:rPr lang="en-US" sz="1100" dirty="0">
                <a:latin typeface="Avenir 45 Book"/>
                <a:cs typeface="Avenir 45 Book"/>
              </a:rPr>
              <a:t>, memory, and network bandwidth.</a:t>
            </a:r>
          </a:p>
          <a:p>
            <a:pPr marL="0" indent="0">
              <a:lnSpc>
                <a:spcPct val="120000"/>
              </a:lnSpc>
              <a:spcBef>
                <a:spcPts val="0"/>
              </a:spcBef>
              <a:buNone/>
            </a:pPr>
            <a:endParaRPr lang="en-US" sz="1100" dirty="0" smtClean="0">
              <a:latin typeface="Avenir 45 Book"/>
              <a:cs typeface="Avenir 45 Book"/>
            </a:endParaRPr>
          </a:p>
          <a:p>
            <a:pPr marL="0" indent="0">
              <a:lnSpc>
                <a:spcPct val="120000"/>
              </a:lnSpc>
              <a:spcBef>
                <a:spcPts val="0"/>
              </a:spcBef>
              <a:buNone/>
            </a:pPr>
            <a:r>
              <a:rPr lang="en-US" sz="1100" b="1" dirty="0">
                <a:latin typeface="Avenir 65 Medium"/>
                <a:cs typeface="Avenir 65 Medium"/>
              </a:rPr>
              <a:t>Rapid elasticity. </a:t>
            </a:r>
            <a:r>
              <a:rPr lang="en-US" sz="1100" dirty="0">
                <a:latin typeface="Avenir 45 Book"/>
                <a:cs typeface="Avenir 45 Book"/>
              </a:rPr>
              <a:t>Capabilities can be elastically provisioned and released, in some cases </a:t>
            </a:r>
            <a:r>
              <a:rPr lang="en-US" sz="1100" dirty="0" smtClean="0">
                <a:latin typeface="Avenir 45 Book"/>
                <a:cs typeface="Avenir 45 Book"/>
              </a:rPr>
              <a:t>automatically</a:t>
            </a:r>
            <a:r>
              <a:rPr lang="en-US" sz="1100" dirty="0">
                <a:latin typeface="Avenir 45 Book"/>
                <a:cs typeface="Avenir 45 Book"/>
              </a:rPr>
              <a:t>, to scale rapidly outward and inward commensurate with demand. To the </a:t>
            </a:r>
            <a:r>
              <a:rPr lang="en-US" sz="1100" dirty="0" smtClean="0">
                <a:latin typeface="Avenir 45 Book"/>
                <a:cs typeface="Avenir 45 Book"/>
              </a:rPr>
              <a:t>consumer</a:t>
            </a:r>
            <a:r>
              <a:rPr lang="en-US" sz="1100" dirty="0">
                <a:latin typeface="Avenir 45 Book"/>
                <a:cs typeface="Avenir 45 Book"/>
              </a:rPr>
              <a:t>, the capabilities available for provisioning often appear to be unlimited and can </a:t>
            </a:r>
            <a:r>
              <a:rPr lang="en-US" sz="1100" dirty="0" smtClean="0">
                <a:latin typeface="Avenir 45 Book"/>
                <a:cs typeface="Avenir 45 Book"/>
              </a:rPr>
              <a:t>be </a:t>
            </a:r>
            <a:r>
              <a:rPr lang="en-US" sz="1100" dirty="0">
                <a:latin typeface="Avenir 45 Book"/>
                <a:cs typeface="Avenir 45 Book"/>
              </a:rPr>
              <a:t>appropriated in any quantity at any time.</a:t>
            </a:r>
          </a:p>
          <a:p>
            <a:pPr marL="0" indent="0">
              <a:lnSpc>
                <a:spcPct val="120000"/>
              </a:lnSpc>
              <a:spcBef>
                <a:spcPts val="0"/>
              </a:spcBef>
              <a:buNone/>
            </a:pPr>
            <a:endParaRPr lang="en-US" sz="1100" dirty="0" smtClean="0">
              <a:latin typeface="Avenir 45 Book"/>
              <a:cs typeface="Avenir 45 Book"/>
            </a:endParaRPr>
          </a:p>
          <a:p>
            <a:pPr marL="0" indent="0">
              <a:lnSpc>
                <a:spcPct val="120000"/>
              </a:lnSpc>
              <a:spcBef>
                <a:spcPts val="0"/>
              </a:spcBef>
              <a:buNone/>
            </a:pPr>
            <a:r>
              <a:rPr lang="en-US" sz="1100" b="1" dirty="0">
                <a:latin typeface="Avenir 65 Medium"/>
                <a:cs typeface="Avenir 65 Medium"/>
              </a:rPr>
              <a:t>Measured service. </a:t>
            </a:r>
            <a:r>
              <a:rPr lang="en-US" sz="1100" dirty="0">
                <a:latin typeface="Avenir 45 Book"/>
                <a:cs typeface="Avenir 45 Book"/>
              </a:rPr>
              <a:t>Cloud systems automatically control and optimize resource use by leveraging </a:t>
            </a:r>
            <a:r>
              <a:rPr lang="en-US" sz="1100" dirty="0" smtClean="0">
                <a:latin typeface="Avenir 45 Book"/>
                <a:cs typeface="Avenir 45 Book"/>
              </a:rPr>
              <a:t>a </a:t>
            </a:r>
            <a:r>
              <a:rPr lang="en-US" sz="1100" dirty="0">
                <a:latin typeface="Avenir 45 Book"/>
                <a:cs typeface="Avenir 45 Book"/>
              </a:rPr>
              <a:t>metering </a:t>
            </a:r>
            <a:r>
              <a:rPr lang="en-US" sz="1100" dirty="0" smtClean="0">
                <a:latin typeface="Avenir 45 Book"/>
                <a:cs typeface="Avenir 45 Book"/>
              </a:rPr>
              <a:t>capability at </a:t>
            </a:r>
            <a:r>
              <a:rPr lang="en-US" sz="1100" dirty="0">
                <a:latin typeface="Avenir 45 Book"/>
                <a:cs typeface="Avenir 45 Book"/>
              </a:rPr>
              <a:t>some level of abstraction appropriate to the type of service (e.g., </a:t>
            </a:r>
            <a:r>
              <a:rPr lang="en-US" sz="1100" dirty="0" smtClean="0">
                <a:latin typeface="Avenir 45 Book"/>
                <a:cs typeface="Avenir 45 Book"/>
              </a:rPr>
              <a:t>storage</a:t>
            </a:r>
            <a:r>
              <a:rPr lang="en-US" sz="1100" dirty="0">
                <a:latin typeface="Avenir 45 Book"/>
                <a:cs typeface="Avenir 45 Book"/>
              </a:rPr>
              <a:t>, processing, bandwidth, and active user accounts). Resource usage can be </a:t>
            </a:r>
            <a:r>
              <a:rPr lang="en-US" sz="1100" dirty="0" smtClean="0">
                <a:latin typeface="Avenir 45 Book"/>
                <a:cs typeface="Avenir 45 Book"/>
              </a:rPr>
              <a:t>monitored</a:t>
            </a:r>
            <a:r>
              <a:rPr lang="en-US" sz="1100" dirty="0">
                <a:latin typeface="Avenir 45 Book"/>
                <a:cs typeface="Avenir 45 Book"/>
              </a:rPr>
              <a:t>, controlled, and reported, providing transparency for both the provider and </a:t>
            </a:r>
            <a:r>
              <a:rPr lang="en-US" sz="1100" dirty="0" smtClean="0">
                <a:latin typeface="Avenir 45 Book"/>
                <a:cs typeface="Avenir 45 Book"/>
              </a:rPr>
              <a:t>consumer </a:t>
            </a:r>
            <a:r>
              <a:rPr lang="en-US" sz="1100" dirty="0">
                <a:latin typeface="Avenir 45 Book"/>
                <a:cs typeface="Avenir 45 Book"/>
              </a:rPr>
              <a:t>of the utilized service</a:t>
            </a:r>
          </a:p>
        </p:txBody>
      </p:sp>
    </p:spTree>
    <p:extLst>
      <p:ext uri="{BB962C8B-B14F-4D97-AF65-F5344CB8AC3E}">
        <p14:creationId xmlns:p14="http://schemas.microsoft.com/office/powerpoint/2010/main" val="137750601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Which is more reliable?</a:t>
            </a:r>
            <a:endParaRPr lang="en-US" dirty="0"/>
          </a:p>
        </p:txBody>
      </p:sp>
      <p:sp>
        <p:nvSpPr>
          <p:cNvPr id="5" name="Text Placeholder 4"/>
          <p:cNvSpPr>
            <a:spLocks noGrp="1"/>
          </p:cNvSpPr>
          <p:nvPr>
            <p:ph type="body" idx="1"/>
          </p:nvPr>
        </p:nvSpPr>
        <p:spPr/>
        <p:txBody>
          <a:bodyPr/>
          <a:lstStyle/>
          <a:p>
            <a:r>
              <a:rPr lang="en-US" dirty="0" smtClean="0"/>
              <a:t>On-premise</a:t>
            </a:r>
            <a:endParaRPr lang="en-US" dirty="0"/>
          </a:p>
        </p:txBody>
      </p:sp>
      <p:sp>
        <p:nvSpPr>
          <p:cNvPr id="6" name="Content Placeholder 5"/>
          <p:cNvSpPr>
            <a:spLocks noGrp="1"/>
          </p:cNvSpPr>
          <p:nvPr>
            <p:ph sz="half" idx="2"/>
          </p:nvPr>
        </p:nvSpPr>
        <p:spPr/>
        <p:txBody>
          <a:bodyPr/>
          <a:lstStyle/>
          <a:p>
            <a:r>
              <a:rPr lang="en-US" dirty="0" smtClean="0"/>
              <a:t>Very good data center facilities</a:t>
            </a:r>
          </a:p>
          <a:p>
            <a:endParaRPr lang="en-US" dirty="0"/>
          </a:p>
        </p:txBody>
      </p:sp>
      <p:sp>
        <p:nvSpPr>
          <p:cNvPr id="7" name="Text Placeholder 6"/>
          <p:cNvSpPr>
            <a:spLocks noGrp="1"/>
          </p:cNvSpPr>
          <p:nvPr>
            <p:ph type="body" sz="quarter" idx="3"/>
          </p:nvPr>
        </p:nvSpPr>
        <p:spPr/>
        <p:txBody>
          <a:bodyPr/>
          <a:lstStyle/>
          <a:p>
            <a:r>
              <a:rPr lang="en-US" dirty="0" smtClean="0"/>
              <a:t>Remote Hosted</a:t>
            </a:r>
            <a:endParaRPr lang="en-US" dirty="0"/>
          </a:p>
        </p:txBody>
      </p:sp>
      <p:sp>
        <p:nvSpPr>
          <p:cNvPr id="8" name="Content Placeholder 7"/>
          <p:cNvSpPr>
            <a:spLocks noGrp="1"/>
          </p:cNvSpPr>
          <p:nvPr>
            <p:ph sz="quarter" idx="4"/>
          </p:nvPr>
        </p:nvSpPr>
        <p:spPr/>
        <p:txBody>
          <a:bodyPr/>
          <a:lstStyle/>
          <a:p>
            <a:r>
              <a:rPr lang="en-US" dirty="0" smtClean="0"/>
              <a:t>World-class data center facilities</a:t>
            </a:r>
          </a:p>
          <a:p>
            <a:endParaRPr lang="en-US" dirty="0"/>
          </a:p>
        </p:txBody>
      </p:sp>
    </p:spTree>
    <p:extLst>
      <p:ext uri="{BB962C8B-B14F-4D97-AF65-F5344CB8AC3E}">
        <p14:creationId xmlns:p14="http://schemas.microsoft.com/office/powerpoint/2010/main" val="315909723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Which is more reliable?</a:t>
            </a:r>
            <a:endParaRPr lang="en-US" dirty="0"/>
          </a:p>
        </p:txBody>
      </p:sp>
      <p:sp>
        <p:nvSpPr>
          <p:cNvPr id="5" name="Text Placeholder 4"/>
          <p:cNvSpPr>
            <a:spLocks noGrp="1"/>
          </p:cNvSpPr>
          <p:nvPr>
            <p:ph type="body" idx="1"/>
          </p:nvPr>
        </p:nvSpPr>
        <p:spPr/>
        <p:txBody>
          <a:bodyPr/>
          <a:lstStyle/>
          <a:p>
            <a:r>
              <a:rPr lang="en-US" dirty="0" smtClean="0"/>
              <a:t>On-premise</a:t>
            </a:r>
            <a:endParaRPr lang="en-US" dirty="0"/>
          </a:p>
        </p:txBody>
      </p:sp>
      <p:sp>
        <p:nvSpPr>
          <p:cNvPr id="6" name="Content Placeholder 5"/>
          <p:cNvSpPr>
            <a:spLocks noGrp="1"/>
          </p:cNvSpPr>
          <p:nvPr>
            <p:ph sz="half" idx="2"/>
          </p:nvPr>
        </p:nvSpPr>
        <p:spPr/>
        <p:txBody>
          <a:bodyPr/>
          <a:lstStyle/>
          <a:p>
            <a:r>
              <a:rPr lang="en-US" dirty="0" smtClean="0"/>
              <a:t>Very good data center facilities</a:t>
            </a:r>
          </a:p>
          <a:p>
            <a:r>
              <a:rPr lang="en-US" dirty="0" smtClean="0"/>
              <a:t>Network with modest amount of redundancy</a:t>
            </a:r>
          </a:p>
        </p:txBody>
      </p:sp>
      <p:sp>
        <p:nvSpPr>
          <p:cNvPr id="7" name="Text Placeholder 6"/>
          <p:cNvSpPr>
            <a:spLocks noGrp="1"/>
          </p:cNvSpPr>
          <p:nvPr>
            <p:ph type="body" sz="quarter" idx="3"/>
          </p:nvPr>
        </p:nvSpPr>
        <p:spPr/>
        <p:txBody>
          <a:bodyPr/>
          <a:lstStyle/>
          <a:p>
            <a:r>
              <a:rPr lang="en-US" dirty="0" smtClean="0"/>
              <a:t>Remote Hosted</a:t>
            </a:r>
            <a:endParaRPr lang="en-US" dirty="0"/>
          </a:p>
        </p:txBody>
      </p:sp>
      <p:sp>
        <p:nvSpPr>
          <p:cNvPr id="8" name="Content Placeholder 7"/>
          <p:cNvSpPr>
            <a:spLocks noGrp="1"/>
          </p:cNvSpPr>
          <p:nvPr>
            <p:ph sz="quarter" idx="4"/>
          </p:nvPr>
        </p:nvSpPr>
        <p:spPr/>
        <p:txBody>
          <a:bodyPr/>
          <a:lstStyle/>
          <a:p>
            <a:r>
              <a:rPr lang="en-US" dirty="0" smtClean="0"/>
              <a:t>World-class data center facilities</a:t>
            </a:r>
          </a:p>
          <a:p>
            <a:r>
              <a:rPr lang="en-US" dirty="0" smtClean="0"/>
              <a:t>Network with massive redundancy</a:t>
            </a:r>
          </a:p>
          <a:p>
            <a:endParaRPr lang="en-US" dirty="0"/>
          </a:p>
        </p:txBody>
      </p:sp>
    </p:spTree>
    <p:extLst>
      <p:ext uri="{BB962C8B-B14F-4D97-AF65-F5344CB8AC3E}">
        <p14:creationId xmlns:p14="http://schemas.microsoft.com/office/powerpoint/2010/main" val="36705157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Which is more reliable?</a:t>
            </a:r>
            <a:endParaRPr lang="en-US" dirty="0"/>
          </a:p>
        </p:txBody>
      </p:sp>
      <p:sp>
        <p:nvSpPr>
          <p:cNvPr id="5" name="Text Placeholder 4"/>
          <p:cNvSpPr>
            <a:spLocks noGrp="1"/>
          </p:cNvSpPr>
          <p:nvPr>
            <p:ph type="body" idx="1"/>
          </p:nvPr>
        </p:nvSpPr>
        <p:spPr/>
        <p:txBody>
          <a:bodyPr/>
          <a:lstStyle/>
          <a:p>
            <a:r>
              <a:rPr lang="en-US" dirty="0" smtClean="0"/>
              <a:t>On-premise</a:t>
            </a:r>
            <a:endParaRPr lang="en-US" dirty="0"/>
          </a:p>
        </p:txBody>
      </p:sp>
      <p:sp>
        <p:nvSpPr>
          <p:cNvPr id="6" name="Content Placeholder 5"/>
          <p:cNvSpPr>
            <a:spLocks noGrp="1"/>
          </p:cNvSpPr>
          <p:nvPr>
            <p:ph sz="half" idx="2"/>
          </p:nvPr>
        </p:nvSpPr>
        <p:spPr/>
        <p:txBody>
          <a:bodyPr/>
          <a:lstStyle/>
          <a:p>
            <a:r>
              <a:rPr lang="en-US" dirty="0" smtClean="0"/>
              <a:t>Very good data center facilities</a:t>
            </a:r>
          </a:p>
          <a:p>
            <a:r>
              <a:rPr lang="en-US" dirty="0" smtClean="0"/>
              <a:t>Network with modest amount of redundancy</a:t>
            </a:r>
          </a:p>
          <a:p>
            <a:r>
              <a:rPr lang="en-US" dirty="0" smtClean="0"/>
              <a:t>Well-qualified staff</a:t>
            </a:r>
          </a:p>
        </p:txBody>
      </p:sp>
      <p:sp>
        <p:nvSpPr>
          <p:cNvPr id="7" name="Text Placeholder 6"/>
          <p:cNvSpPr>
            <a:spLocks noGrp="1"/>
          </p:cNvSpPr>
          <p:nvPr>
            <p:ph type="body" sz="quarter" idx="3"/>
          </p:nvPr>
        </p:nvSpPr>
        <p:spPr/>
        <p:txBody>
          <a:bodyPr/>
          <a:lstStyle/>
          <a:p>
            <a:r>
              <a:rPr lang="en-US" dirty="0" smtClean="0"/>
              <a:t>Remote Hosted</a:t>
            </a:r>
            <a:endParaRPr lang="en-US" dirty="0"/>
          </a:p>
        </p:txBody>
      </p:sp>
      <p:sp>
        <p:nvSpPr>
          <p:cNvPr id="8" name="Content Placeholder 7"/>
          <p:cNvSpPr>
            <a:spLocks noGrp="1"/>
          </p:cNvSpPr>
          <p:nvPr>
            <p:ph sz="quarter" idx="4"/>
          </p:nvPr>
        </p:nvSpPr>
        <p:spPr/>
        <p:txBody>
          <a:bodyPr/>
          <a:lstStyle/>
          <a:p>
            <a:r>
              <a:rPr lang="en-US" dirty="0" smtClean="0"/>
              <a:t>World-class data center facilities</a:t>
            </a:r>
          </a:p>
          <a:p>
            <a:r>
              <a:rPr lang="en-US" dirty="0" smtClean="0"/>
              <a:t>Network with massive redundancy</a:t>
            </a:r>
          </a:p>
          <a:p>
            <a:r>
              <a:rPr lang="en-US" dirty="0" smtClean="0"/>
              <a:t>Well-qualified staff</a:t>
            </a:r>
          </a:p>
          <a:p>
            <a:endParaRPr lang="en-US" dirty="0"/>
          </a:p>
        </p:txBody>
      </p:sp>
    </p:spTree>
    <p:extLst>
      <p:ext uri="{BB962C8B-B14F-4D97-AF65-F5344CB8AC3E}">
        <p14:creationId xmlns:p14="http://schemas.microsoft.com/office/powerpoint/2010/main" val="357101893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Which is more reliable?</a:t>
            </a:r>
            <a:endParaRPr lang="en-US" dirty="0"/>
          </a:p>
        </p:txBody>
      </p:sp>
      <p:sp>
        <p:nvSpPr>
          <p:cNvPr id="5" name="Text Placeholder 4"/>
          <p:cNvSpPr>
            <a:spLocks noGrp="1"/>
          </p:cNvSpPr>
          <p:nvPr>
            <p:ph type="body" idx="1"/>
          </p:nvPr>
        </p:nvSpPr>
        <p:spPr/>
        <p:txBody>
          <a:bodyPr/>
          <a:lstStyle/>
          <a:p>
            <a:r>
              <a:rPr lang="en-US" dirty="0" smtClean="0"/>
              <a:t>On-premise</a:t>
            </a:r>
            <a:endParaRPr lang="en-US" dirty="0"/>
          </a:p>
        </p:txBody>
      </p:sp>
      <p:sp>
        <p:nvSpPr>
          <p:cNvPr id="6" name="Content Placeholder 5"/>
          <p:cNvSpPr>
            <a:spLocks noGrp="1"/>
          </p:cNvSpPr>
          <p:nvPr>
            <p:ph sz="half" idx="2"/>
          </p:nvPr>
        </p:nvSpPr>
        <p:spPr/>
        <p:txBody>
          <a:bodyPr/>
          <a:lstStyle/>
          <a:p>
            <a:r>
              <a:rPr lang="en-US" dirty="0" smtClean="0"/>
              <a:t>Very good data center facilities</a:t>
            </a:r>
          </a:p>
          <a:p>
            <a:r>
              <a:rPr lang="en-US" dirty="0" smtClean="0"/>
              <a:t>Network with modest amount of redundancy</a:t>
            </a:r>
          </a:p>
          <a:p>
            <a:r>
              <a:rPr lang="en-US" dirty="0" smtClean="0"/>
              <a:t>Well-qualified staff</a:t>
            </a:r>
          </a:p>
          <a:p>
            <a:r>
              <a:rPr lang="en-US" dirty="0"/>
              <a:t>Staffed 8-5, Monday-Friday</a:t>
            </a:r>
          </a:p>
          <a:p>
            <a:endParaRPr lang="en-US" dirty="0"/>
          </a:p>
        </p:txBody>
      </p:sp>
      <p:sp>
        <p:nvSpPr>
          <p:cNvPr id="7" name="Text Placeholder 6"/>
          <p:cNvSpPr>
            <a:spLocks noGrp="1"/>
          </p:cNvSpPr>
          <p:nvPr>
            <p:ph type="body" sz="quarter" idx="3"/>
          </p:nvPr>
        </p:nvSpPr>
        <p:spPr/>
        <p:txBody>
          <a:bodyPr/>
          <a:lstStyle/>
          <a:p>
            <a:r>
              <a:rPr lang="en-US" dirty="0" smtClean="0"/>
              <a:t>Remote Hosted</a:t>
            </a:r>
            <a:endParaRPr lang="en-US" dirty="0"/>
          </a:p>
        </p:txBody>
      </p:sp>
      <p:sp>
        <p:nvSpPr>
          <p:cNvPr id="8" name="Content Placeholder 7"/>
          <p:cNvSpPr>
            <a:spLocks noGrp="1"/>
          </p:cNvSpPr>
          <p:nvPr>
            <p:ph sz="quarter" idx="4"/>
          </p:nvPr>
        </p:nvSpPr>
        <p:spPr/>
        <p:txBody>
          <a:bodyPr/>
          <a:lstStyle/>
          <a:p>
            <a:r>
              <a:rPr lang="en-US" dirty="0" smtClean="0"/>
              <a:t>World-class data center facilities</a:t>
            </a:r>
          </a:p>
          <a:p>
            <a:r>
              <a:rPr lang="en-US" dirty="0" smtClean="0"/>
              <a:t>Network with massive redundancy</a:t>
            </a:r>
          </a:p>
          <a:p>
            <a:r>
              <a:rPr lang="en-US" dirty="0" smtClean="0"/>
              <a:t>Well-qualified staff</a:t>
            </a:r>
          </a:p>
          <a:p>
            <a:r>
              <a:rPr lang="en-US" dirty="0"/>
              <a:t>Staffed 24/7</a:t>
            </a:r>
          </a:p>
          <a:p>
            <a:endParaRPr lang="en-US" dirty="0"/>
          </a:p>
        </p:txBody>
      </p:sp>
    </p:spTree>
    <p:extLst>
      <p:ext uri="{BB962C8B-B14F-4D97-AF65-F5344CB8AC3E}">
        <p14:creationId xmlns:p14="http://schemas.microsoft.com/office/powerpoint/2010/main" val="186510563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 Mental Evolution…</a:t>
            </a:r>
            <a:endParaRPr lang="en-US" dirty="0"/>
          </a:p>
        </p:txBody>
      </p:sp>
      <p:sp>
        <p:nvSpPr>
          <p:cNvPr id="8" name="Content Placeholder 7"/>
          <p:cNvSpPr>
            <a:spLocks noGrp="1"/>
          </p:cNvSpPr>
          <p:nvPr>
            <p:ph idx="1"/>
          </p:nvPr>
        </p:nvSpPr>
        <p:spPr/>
        <p:txBody>
          <a:bodyPr/>
          <a:lstStyle/>
          <a:p>
            <a:pPr marL="457200" indent="-457200">
              <a:buClr>
                <a:srgbClr val="FFFF00"/>
              </a:buClr>
              <a:buFont typeface="+mj-lt"/>
              <a:buAutoNum type="arabicPeriod"/>
            </a:pPr>
            <a:r>
              <a:rPr lang="en-US" dirty="0" smtClean="0"/>
              <a:t>Use remote site as a hot backup, disaster recovery location</a:t>
            </a:r>
          </a:p>
          <a:p>
            <a:pPr marL="457200" indent="-457200">
              <a:buClr>
                <a:srgbClr val="FFFF00"/>
              </a:buClr>
              <a:buFont typeface="+mj-lt"/>
              <a:buAutoNum type="arabicPeriod"/>
            </a:pPr>
            <a:r>
              <a:rPr lang="en-US" dirty="0" smtClean="0"/>
              <a:t>Use remote site as a live, load-balanced mirror of campus site</a:t>
            </a:r>
          </a:p>
          <a:p>
            <a:pPr marL="457200" indent="-457200">
              <a:buClr>
                <a:srgbClr val="FFFF00"/>
              </a:buClr>
              <a:buFont typeface="+mj-lt"/>
              <a:buAutoNum type="arabicPeriod"/>
            </a:pPr>
            <a:r>
              <a:rPr lang="en-US" dirty="0" smtClean="0"/>
              <a:t>Use campus site as a live, load balanced mirror of remote site</a:t>
            </a:r>
          </a:p>
          <a:p>
            <a:pPr marL="457200" indent="-457200">
              <a:buClr>
                <a:srgbClr val="FFFF00"/>
              </a:buClr>
              <a:buFont typeface="+mj-lt"/>
              <a:buAutoNum type="arabicPeriod"/>
            </a:pPr>
            <a:r>
              <a:rPr lang="en-US" dirty="0" smtClean="0"/>
              <a:t>(Eventually) – use public cloud as a live, load balanced mirror for primary hosted site</a:t>
            </a:r>
            <a:endParaRPr lang="en-US" dirty="0"/>
          </a:p>
        </p:txBody>
      </p:sp>
    </p:spTree>
    <p:extLst>
      <p:ext uri="{BB962C8B-B14F-4D97-AF65-F5344CB8AC3E}">
        <p14:creationId xmlns:p14="http://schemas.microsoft.com/office/powerpoint/2010/main" val="17066507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“cloud” initiatives</a:t>
            </a:r>
            <a:endParaRPr lang="en-US" dirty="0"/>
          </a:p>
        </p:txBody>
      </p:sp>
      <p:sp>
        <p:nvSpPr>
          <p:cNvPr id="3" name="Content Placeholder 2"/>
          <p:cNvSpPr>
            <a:spLocks noGrp="1"/>
          </p:cNvSpPr>
          <p:nvPr>
            <p:ph idx="1"/>
          </p:nvPr>
        </p:nvSpPr>
        <p:spPr/>
        <p:txBody>
          <a:bodyPr/>
          <a:lstStyle/>
          <a:p>
            <a:pPr>
              <a:buFont typeface="Wingdings" pitchFamily="2" charset="2"/>
              <a:buChar char="q"/>
            </a:pPr>
            <a:r>
              <a:rPr lang="en-US" dirty="0" smtClean="0"/>
              <a:t>Academic servers via Amazon AWS</a:t>
            </a:r>
          </a:p>
          <a:p>
            <a:pPr>
              <a:buFont typeface="Wingdings" pitchFamily="2" charset="2"/>
              <a:buChar char="q"/>
            </a:pPr>
            <a:r>
              <a:rPr lang="en-US" dirty="0" smtClean="0"/>
              <a:t>Cloud appliance file share (best for large, infrequently-used files, e.g. photo/video archives)</a:t>
            </a:r>
          </a:p>
          <a:p>
            <a:pPr>
              <a:buFont typeface="Wingdings" pitchFamily="2" charset="2"/>
              <a:buChar char="q"/>
            </a:pPr>
            <a:r>
              <a:rPr lang="en-US" dirty="0" smtClean="0"/>
              <a:t>Cloud-based backups</a:t>
            </a:r>
          </a:p>
          <a:p>
            <a:pPr>
              <a:buFont typeface="Wingdings" pitchFamily="2" charset="2"/>
              <a:buChar char="q"/>
            </a:pPr>
            <a:r>
              <a:rPr lang="en-US" dirty="0" smtClean="0"/>
              <a:t>Move primary campus website hosting to public cloud</a:t>
            </a:r>
          </a:p>
          <a:p>
            <a:pPr>
              <a:buFont typeface="Wingdings" pitchFamily="2" charset="2"/>
              <a:buChar char="q"/>
            </a:pPr>
            <a:r>
              <a:rPr lang="en-US" dirty="0" smtClean="0"/>
              <a:t>Migrate from mixed </a:t>
            </a:r>
            <a:r>
              <a:rPr lang="en-US" dirty="0" err="1" smtClean="0"/>
              <a:t>SaaS</a:t>
            </a:r>
            <a:r>
              <a:rPr lang="en-US" dirty="0" smtClean="0"/>
              <a:t>/locally hosted email to full </a:t>
            </a:r>
            <a:r>
              <a:rPr lang="en-US" dirty="0" err="1" smtClean="0"/>
              <a:t>SaaS</a:t>
            </a:r>
            <a:r>
              <a:rPr lang="en-US" dirty="0" smtClean="0"/>
              <a:t>-based email</a:t>
            </a:r>
          </a:p>
          <a:p>
            <a:pPr>
              <a:buFont typeface="Wingdings" pitchFamily="2" charset="2"/>
              <a:buChar char="q"/>
            </a:pPr>
            <a:endParaRPr lang="en-US" dirty="0" smtClean="0"/>
          </a:p>
          <a:p>
            <a:pPr>
              <a:buFont typeface="Wingdings" pitchFamily="2" charset="2"/>
              <a:buChar char="q"/>
            </a:pPr>
            <a:endParaRPr lang="en-US" dirty="0"/>
          </a:p>
        </p:txBody>
      </p:sp>
      <p:sp>
        <p:nvSpPr>
          <p:cNvPr id="4" name="Multiply 3"/>
          <p:cNvSpPr/>
          <p:nvPr/>
        </p:nvSpPr>
        <p:spPr>
          <a:xfrm>
            <a:off x="1015410" y="2169043"/>
            <a:ext cx="308344" cy="223284"/>
          </a:xfrm>
          <a:prstGeom prst="mathMultiply">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Multiply 4"/>
          <p:cNvSpPr/>
          <p:nvPr/>
        </p:nvSpPr>
        <p:spPr>
          <a:xfrm>
            <a:off x="1015410" y="2743202"/>
            <a:ext cx="308344" cy="223284"/>
          </a:xfrm>
          <a:prstGeom prst="mathMultiply">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ultiply 5"/>
          <p:cNvSpPr/>
          <p:nvPr/>
        </p:nvSpPr>
        <p:spPr>
          <a:xfrm>
            <a:off x="1015410" y="3732030"/>
            <a:ext cx="308344" cy="223284"/>
          </a:xfrm>
          <a:prstGeom prst="mathMultiply">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Multiply 8"/>
          <p:cNvSpPr/>
          <p:nvPr/>
        </p:nvSpPr>
        <p:spPr>
          <a:xfrm>
            <a:off x="1015410" y="4338085"/>
            <a:ext cx="308344" cy="223284"/>
          </a:xfrm>
          <a:prstGeom prst="mathMultiply">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901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Considerations</a:t>
            </a:r>
            <a:endParaRPr lang="en-US" dirty="0"/>
          </a:p>
        </p:txBody>
      </p:sp>
      <p:sp>
        <p:nvSpPr>
          <p:cNvPr id="3" name="Content Placeholder 2"/>
          <p:cNvSpPr>
            <a:spLocks noGrp="1"/>
          </p:cNvSpPr>
          <p:nvPr>
            <p:ph idx="1"/>
          </p:nvPr>
        </p:nvSpPr>
        <p:spPr/>
        <p:txBody>
          <a:bodyPr/>
          <a:lstStyle/>
          <a:p>
            <a:r>
              <a:rPr lang="en-US" dirty="0" smtClean="0"/>
              <a:t>Security and auditing – </a:t>
            </a:r>
            <a:br>
              <a:rPr lang="en-US" dirty="0" smtClean="0"/>
            </a:br>
            <a:r>
              <a:rPr lang="en-US" dirty="0" smtClean="0"/>
              <a:t>Personally-Identifiable Information </a:t>
            </a:r>
          </a:p>
          <a:p>
            <a:r>
              <a:rPr lang="en-US" dirty="0" smtClean="0"/>
              <a:t>Changing role of IT staff</a:t>
            </a:r>
          </a:p>
          <a:p>
            <a:r>
              <a:rPr lang="en-US" dirty="0" smtClean="0"/>
              <a:t>Network connectivity</a:t>
            </a:r>
          </a:p>
          <a:p>
            <a:r>
              <a:rPr lang="en-US" dirty="0" smtClean="0"/>
              <a:t>Residents vs. Commuters </a:t>
            </a:r>
          </a:p>
          <a:p>
            <a:r>
              <a:rPr lang="en-US" dirty="0" smtClean="0">
                <a:solidFill>
                  <a:srgbClr val="C00000"/>
                </a:solidFill>
              </a:rPr>
              <a:t>Cost</a:t>
            </a:r>
          </a:p>
          <a:p>
            <a:r>
              <a:rPr lang="en-US" dirty="0" smtClean="0"/>
              <a:t>CSU Collaboration, and CENIC initiatives</a:t>
            </a:r>
          </a:p>
          <a:p>
            <a:endParaRPr lang="en-US" dirty="0" smtClean="0"/>
          </a:p>
          <a:p>
            <a:endParaRPr lang="en-US" dirty="0"/>
          </a:p>
        </p:txBody>
      </p:sp>
    </p:spTree>
    <p:extLst>
      <p:ext uri="{BB962C8B-B14F-4D97-AF65-F5344CB8AC3E}">
        <p14:creationId xmlns:p14="http://schemas.microsoft.com/office/powerpoint/2010/main" val="229220358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54000" contrast="-36000"/>
                    </a14:imgEffect>
                  </a14:imgLayer>
                </a14:imgProps>
              </a:ext>
              <a:ext uri="{28A0092B-C50C-407E-A947-70E740481C1C}">
                <a14:useLocalDpi xmlns:a14="http://schemas.microsoft.com/office/drawing/2010/main" val="0"/>
              </a:ext>
            </a:extLst>
          </a:blip>
          <a:stretch>
            <a:fillRect/>
          </a:stretch>
        </p:blipFill>
        <p:spPr>
          <a:xfrm>
            <a:off x="-1168177" y="1"/>
            <a:ext cx="10312177" cy="6858000"/>
          </a:xfrm>
          <a:prstGeom prst="rect">
            <a:avLst/>
          </a:prstGeom>
        </p:spPr>
      </p:pic>
      <p:sp>
        <p:nvSpPr>
          <p:cNvPr id="2" name="Title 1"/>
          <p:cNvSpPr>
            <a:spLocks noGrp="1"/>
          </p:cNvSpPr>
          <p:nvPr>
            <p:ph type="title"/>
          </p:nvPr>
        </p:nvSpPr>
        <p:spPr>
          <a:xfrm>
            <a:off x="0" y="582706"/>
            <a:ext cx="7918450" cy="788894"/>
          </a:xfrm>
        </p:spPr>
        <p:txBody>
          <a:bodyPr/>
          <a:lstStyle/>
          <a:p>
            <a:r>
              <a:rPr lang="en-US" dirty="0" smtClean="0"/>
              <a:t>Questions?</a:t>
            </a:r>
            <a:endParaRPr lang="en-US" dirty="0"/>
          </a:p>
        </p:txBody>
      </p:sp>
      <p:sp>
        <p:nvSpPr>
          <p:cNvPr id="3" name="Content Placeholder 2"/>
          <p:cNvSpPr>
            <a:spLocks noGrp="1"/>
          </p:cNvSpPr>
          <p:nvPr>
            <p:ph idx="1"/>
          </p:nvPr>
        </p:nvSpPr>
        <p:spPr>
          <a:xfrm>
            <a:off x="375583" y="2044700"/>
            <a:ext cx="7167284" cy="4081463"/>
          </a:xfrm>
        </p:spPr>
        <p:txBody>
          <a:bodyPr>
            <a:normAutofit/>
          </a:bodyPr>
          <a:lstStyle/>
          <a:p>
            <a:pPr marL="0" indent="0">
              <a:buNone/>
            </a:pPr>
            <a:r>
              <a:rPr lang="en-US" sz="3200" dirty="0" smtClean="0">
                <a:latin typeface="Avenir 65 Medium"/>
                <a:cs typeface="Avenir 65 Medium"/>
              </a:rPr>
              <a:t>CONTACT INFORMATION</a:t>
            </a:r>
          </a:p>
          <a:p>
            <a:pPr lvl="1">
              <a:lnSpc>
                <a:spcPct val="120000"/>
              </a:lnSpc>
            </a:pPr>
            <a:r>
              <a:rPr lang="en-US" sz="3200" dirty="0" smtClean="0"/>
              <a:t>michael.berman@csuci.edu</a:t>
            </a:r>
          </a:p>
          <a:p>
            <a:pPr lvl="1">
              <a:lnSpc>
                <a:spcPct val="120000"/>
              </a:lnSpc>
            </a:pPr>
            <a:r>
              <a:rPr lang="en-US" sz="3200" dirty="0"/>
              <a:t>h</a:t>
            </a:r>
            <a:r>
              <a:rPr lang="en-US" sz="3200" dirty="0" smtClean="0"/>
              <a:t>erb.aquino@csuci.edu</a:t>
            </a:r>
          </a:p>
        </p:txBody>
      </p:sp>
    </p:spTree>
    <p:extLst>
      <p:ext uri="{BB962C8B-B14F-4D97-AF65-F5344CB8AC3E}">
        <p14:creationId xmlns:p14="http://schemas.microsoft.com/office/powerpoint/2010/main" val="74508437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r>
              <a:rPr lang="en-US" dirty="0" smtClean="0"/>
              <a:t>www.rackspace.com</a:t>
            </a:r>
          </a:p>
          <a:p>
            <a:r>
              <a:rPr lang="en-US" dirty="0" smtClean="0"/>
              <a:t>aws.amazon.com</a:t>
            </a:r>
          </a:p>
          <a:p>
            <a:r>
              <a:rPr lang="en-US" dirty="0" smtClean="0"/>
              <a:t>www.nasuni.com</a:t>
            </a:r>
          </a:p>
          <a:p>
            <a:r>
              <a:rPr lang="en-US" dirty="0" smtClean="0"/>
              <a:t>www.zetta.net</a:t>
            </a:r>
          </a:p>
          <a:p>
            <a:r>
              <a:rPr lang="en-US" dirty="0" smtClean="0"/>
              <a:t>www.cenic.org</a:t>
            </a:r>
          </a:p>
          <a:p>
            <a:r>
              <a:rPr lang="en-US" dirty="0" smtClean="0"/>
              <a:t>www.csuci.edu/tc</a:t>
            </a:r>
          </a:p>
          <a:p>
            <a:endParaRPr lang="en-US" dirty="0" smtClean="0"/>
          </a:p>
          <a:p>
            <a:endParaRPr lang="en-US" dirty="0" smtClean="0"/>
          </a:p>
          <a:p>
            <a:endParaRPr lang="en-US" dirty="0"/>
          </a:p>
        </p:txBody>
      </p:sp>
    </p:spTree>
    <p:extLst>
      <p:ext uri="{BB962C8B-B14F-4D97-AF65-F5344CB8AC3E}">
        <p14:creationId xmlns:p14="http://schemas.microsoft.com/office/powerpoint/2010/main" val="952683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988358" y="267333"/>
            <a:ext cx="7167284" cy="5748481"/>
          </a:xfrm>
          <a:prstGeom prst="rect">
            <a:avLst/>
          </a:prstGeom>
        </p:spPr>
        <p:txBody>
          <a:bodyPr vert="horz" lIns="91440" tIns="45720" rIns="91440" bIns="45720" rtlCol="0">
            <a:noAutofit/>
          </a:bodyPr>
          <a:lstStyle>
            <a:lvl1pPr marL="342900" indent="-342900" algn="l" defTabSz="914400" rtl="0" eaLnBrk="1" latinLnBrk="0" hangingPunct="1">
              <a:spcBef>
                <a:spcPts val="2200"/>
              </a:spcBef>
              <a:buClr>
                <a:srgbClr val="FFFF00"/>
              </a:buClr>
              <a:buSzPct val="90000"/>
              <a:buFont typeface="Wingdings 2" pitchFamily="18" charset="2"/>
              <a:buChar char="Ü"/>
              <a:defRPr sz="2200" kern="1200">
                <a:solidFill>
                  <a:schemeClr val="tx1"/>
                </a:solidFill>
                <a:latin typeface="+mn-lt"/>
                <a:ea typeface="+mn-ea"/>
                <a:cs typeface="+mn-cs"/>
              </a:defRPr>
            </a:lvl1pPr>
            <a:lvl2pPr marL="685800" indent="-336550" algn="l" defTabSz="914400" rtl="0" eaLnBrk="1" latinLnBrk="0" hangingPunct="1">
              <a:spcBef>
                <a:spcPts val="600"/>
              </a:spcBef>
              <a:buClr>
                <a:srgbClr val="FFFF00"/>
              </a:buClr>
              <a:buSzPct val="90000"/>
              <a:buFont typeface="Wingdings 2" pitchFamily="18" charset="2"/>
              <a:buChar char="Ü"/>
              <a:defRPr sz="2000" kern="1200">
                <a:solidFill>
                  <a:schemeClr val="tx1"/>
                </a:solidFill>
                <a:latin typeface="+mn-lt"/>
                <a:ea typeface="+mn-ea"/>
                <a:cs typeface="+mn-cs"/>
              </a:defRPr>
            </a:lvl2pPr>
            <a:lvl3pPr marL="1035050" indent="-349250" algn="l" defTabSz="914400" rtl="0" eaLnBrk="1" latinLnBrk="0" hangingPunct="1">
              <a:spcBef>
                <a:spcPts val="600"/>
              </a:spcBef>
              <a:buClr>
                <a:srgbClr val="FFFF00"/>
              </a:buClr>
              <a:buSzPct val="90000"/>
              <a:buFont typeface="Wingdings 2" pitchFamily="18" charset="2"/>
              <a:buChar char="Ü"/>
              <a:defRPr sz="1800" kern="1200">
                <a:solidFill>
                  <a:schemeClr val="tx1"/>
                </a:solidFill>
                <a:latin typeface="+mn-lt"/>
                <a:ea typeface="+mn-ea"/>
                <a:cs typeface="+mn-cs"/>
              </a:defRPr>
            </a:lvl3pPr>
            <a:lvl4pPr marL="1371600" indent="-336550" algn="l" defTabSz="914400" rtl="0" eaLnBrk="1" latinLnBrk="0" hangingPunct="1">
              <a:spcBef>
                <a:spcPts val="600"/>
              </a:spcBef>
              <a:buClr>
                <a:srgbClr val="FFFF00"/>
              </a:buClr>
              <a:buSzPct val="90000"/>
              <a:buFont typeface="Wingdings 2" pitchFamily="18" charset="2"/>
              <a:buChar char="Ü"/>
              <a:defRPr sz="1800" kern="1200">
                <a:solidFill>
                  <a:schemeClr val="tx1"/>
                </a:solidFill>
                <a:latin typeface="+mn-lt"/>
                <a:ea typeface="+mn-ea"/>
                <a:cs typeface="+mn-cs"/>
              </a:defRPr>
            </a:lvl4pPr>
            <a:lvl5pPr marL="1720850" indent="-349250" algn="l" defTabSz="914400" rtl="0" eaLnBrk="1" latinLnBrk="0" hangingPunct="1">
              <a:spcBef>
                <a:spcPts val="600"/>
              </a:spcBef>
              <a:buClr>
                <a:srgbClr val="FFFF00"/>
              </a:buClr>
              <a:buSzPct val="90000"/>
              <a:buFont typeface="Wingdings 2" pitchFamily="18" charset="2"/>
              <a:buChar char="Ü"/>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spcBef>
                <a:spcPts val="0"/>
              </a:spcBef>
              <a:buFont typeface="Wingdings 2" pitchFamily="18" charset="2"/>
              <a:buNone/>
            </a:pPr>
            <a:r>
              <a:rPr lang="en-US" sz="1100" b="1" dirty="0" smtClean="0">
                <a:latin typeface="Avenir 65 Medium"/>
                <a:cs typeface="Avenir 65 Medium"/>
              </a:rPr>
              <a:t>2. The NIST Definition of Cloud Computing</a:t>
            </a:r>
          </a:p>
          <a:p>
            <a:pPr marL="0" indent="0">
              <a:lnSpc>
                <a:spcPct val="120000"/>
              </a:lnSpc>
              <a:spcBef>
                <a:spcPts val="0"/>
              </a:spcBef>
            </a:pPr>
            <a:endParaRPr lang="en-US" sz="1100" dirty="0" smtClean="0">
              <a:latin typeface="Avenir 45 Book"/>
              <a:cs typeface="Avenir 45 Book"/>
            </a:endParaRPr>
          </a:p>
          <a:p>
            <a:pPr marL="0" indent="0">
              <a:lnSpc>
                <a:spcPct val="120000"/>
              </a:lnSpc>
              <a:spcBef>
                <a:spcPts val="0"/>
              </a:spcBef>
              <a:buFont typeface="Wingdings 2" pitchFamily="18" charset="2"/>
              <a:buNone/>
            </a:pPr>
            <a:r>
              <a:rPr lang="en-US" sz="1100" dirty="0" smtClean="0">
                <a:latin typeface="Avenir 45 Book"/>
                <a:cs typeface="Avenir 45 Book"/>
              </a:rPr>
              <a:t>Cloud computing is a model for enabling ubiquitous, convenient, on-demand network access to a shared pool of configurable computing resources (e.g., networks, servers, storage, applications, and services) that can be rapidly provisioned and released with minimal management effort or service provider interaction.  This cloud model is composed of five essential characteristics, three service models, and four deployment models.</a:t>
            </a:r>
          </a:p>
          <a:p>
            <a:pPr marL="0" indent="0">
              <a:lnSpc>
                <a:spcPct val="120000"/>
              </a:lnSpc>
              <a:spcBef>
                <a:spcPts val="0"/>
              </a:spcBef>
            </a:pPr>
            <a:endParaRPr lang="en-US" sz="1100" dirty="0" smtClean="0">
              <a:latin typeface="Avenir 45 Book"/>
              <a:cs typeface="Avenir 45 Book"/>
            </a:endParaRPr>
          </a:p>
          <a:p>
            <a:pPr marL="0" indent="0">
              <a:lnSpc>
                <a:spcPct val="120000"/>
              </a:lnSpc>
              <a:spcBef>
                <a:spcPts val="0"/>
              </a:spcBef>
              <a:buFont typeface="Wingdings 2" pitchFamily="18" charset="2"/>
              <a:buNone/>
            </a:pPr>
            <a:r>
              <a:rPr lang="en-US" sz="1100" b="1" dirty="0" smtClean="0">
                <a:latin typeface="Avenir 65 Medium"/>
                <a:cs typeface="Avenir 65 Medium"/>
              </a:rPr>
              <a:t>Essential Characteristics:</a:t>
            </a:r>
          </a:p>
          <a:p>
            <a:pPr marL="0" indent="0">
              <a:lnSpc>
                <a:spcPct val="120000"/>
              </a:lnSpc>
              <a:spcBef>
                <a:spcPts val="0"/>
              </a:spcBef>
              <a:buFont typeface="Wingdings 2" pitchFamily="18" charset="2"/>
              <a:buNone/>
            </a:pPr>
            <a:endParaRPr lang="en-US" sz="1100" dirty="0" smtClean="0">
              <a:latin typeface="Avenir 45 Book"/>
              <a:cs typeface="Avenir 45 Book"/>
            </a:endParaRPr>
          </a:p>
          <a:p>
            <a:pPr marL="0" indent="0">
              <a:lnSpc>
                <a:spcPct val="120000"/>
              </a:lnSpc>
              <a:spcBef>
                <a:spcPts val="0"/>
              </a:spcBef>
              <a:buFont typeface="Wingdings 2" pitchFamily="18" charset="2"/>
              <a:buNone/>
            </a:pPr>
            <a:r>
              <a:rPr lang="en-US" sz="1100" b="1" dirty="0" smtClean="0">
                <a:latin typeface="Avenir 65 Medium"/>
                <a:cs typeface="Avenir 65 Medium"/>
              </a:rPr>
              <a:t>On-demand self-service. </a:t>
            </a:r>
            <a:r>
              <a:rPr lang="en-US" sz="1100" dirty="0" smtClean="0">
                <a:latin typeface="Avenir 45 Book"/>
                <a:cs typeface="Avenir 45 Book"/>
              </a:rPr>
              <a:t>A consumer can unilaterally provision computing capabilities, such as server time and network storage, as needed automatically without requiring human interaction with each service provider. </a:t>
            </a:r>
          </a:p>
          <a:p>
            <a:pPr marL="0" indent="0">
              <a:lnSpc>
                <a:spcPct val="120000"/>
              </a:lnSpc>
              <a:spcBef>
                <a:spcPts val="0"/>
              </a:spcBef>
              <a:buFont typeface="Wingdings 2" pitchFamily="18" charset="2"/>
              <a:buNone/>
            </a:pPr>
            <a:endParaRPr lang="en-US" sz="1100" dirty="0" smtClean="0">
              <a:latin typeface="Avenir 45 Book"/>
              <a:cs typeface="Avenir 45 Book"/>
            </a:endParaRPr>
          </a:p>
          <a:p>
            <a:pPr marL="0" indent="0">
              <a:lnSpc>
                <a:spcPct val="120000"/>
              </a:lnSpc>
              <a:spcBef>
                <a:spcPts val="0"/>
              </a:spcBef>
              <a:buFont typeface="Wingdings 2" pitchFamily="18" charset="2"/>
              <a:buNone/>
            </a:pPr>
            <a:r>
              <a:rPr lang="en-US" sz="1100" b="1" dirty="0" smtClean="0">
                <a:latin typeface="Avenir 65 Medium"/>
                <a:cs typeface="Avenir 65 Medium"/>
              </a:rPr>
              <a:t>Broad network access. </a:t>
            </a:r>
            <a:r>
              <a:rPr lang="en-US" sz="1100" dirty="0" smtClean="0">
                <a:latin typeface="Avenir 45 Book"/>
                <a:cs typeface="Avenir 45 Book"/>
              </a:rPr>
              <a:t>Capabilities are available over the network and accessed through standard mechanisms that promote use by  heterogeneous thin or thick  client platforms (e.g., mobile phones, tablets, laptops, and workstations).</a:t>
            </a:r>
          </a:p>
          <a:p>
            <a:pPr marL="0" indent="0">
              <a:lnSpc>
                <a:spcPct val="120000"/>
              </a:lnSpc>
              <a:spcBef>
                <a:spcPts val="0"/>
              </a:spcBef>
              <a:buFont typeface="Wingdings 2" pitchFamily="18" charset="2"/>
              <a:buNone/>
            </a:pPr>
            <a:endParaRPr lang="en-US" sz="1100" dirty="0" smtClean="0">
              <a:latin typeface="Avenir 45 Book"/>
              <a:cs typeface="Avenir 45 Book"/>
            </a:endParaRPr>
          </a:p>
          <a:p>
            <a:pPr marL="0" indent="0">
              <a:lnSpc>
                <a:spcPct val="120000"/>
              </a:lnSpc>
              <a:spcBef>
                <a:spcPts val="0"/>
              </a:spcBef>
              <a:buFont typeface="Wingdings 2" pitchFamily="18" charset="2"/>
              <a:buNone/>
            </a:pPr>
            <a:r>
              <a:rPr lang="en-US" sz="1100" b="1" dirty="0" smtClean="0">
                <a:latin typeface="Avenir 65 Medium"/>
                <a:cs typeface="Avenir 65 Medium"/>
              </a:rPr>
              <a:t>Resource pooling. </a:t>
            </a:r>
            <a:r>
              <a:rPr lang="en-US" sz="1100" dirty="0" smtClean="0">
                <a:latin typeface="Avenir 45 Book"/>
                <a:cs typeface="Avenir 45 Book"/>
              </a:rPr>
              <a:t>The provider’s computing resources are pooled to serve multiple consumers using a multi-tenant model, with different physical and virtual resources dynamically assigned and reassigned according to consumer demand. There is a sense of location independence in that the customer generally has no control or knowledge over the exact location of the provided resources but may be able to specify location at a higher level of abstraction (e.g., country, state, or datacenter). Examples of resources include storage, processing, memory, and network bandwidth.</a:t>
            </a:r>
          </a:p>
          <a:p>
            <a:pPr marL="0" indent="0">
              <a:lnSpc>
                <a:spcPct val="120000"/>
              </a:lnSpc>
              <a:spcBef>
                <a:spcPts val="0"/>
              </a:spcBef>
              <a:buFont typeface="Wingdings 2" pitchFamily="18" charset="2"/>
              <a:buNone/>
            </a:pPr>
            <a:endParaRPr lang="en-US" sz="1100" dirty="0" smtClean="0">
              <a:latin typeface="Avenir 45 Book"/>
              <a:cs typeface="Avenir 45 Book"/>
            </a:endParaRPr>
          </a:p>
          <a:p>
            <a:pPr marL="0" indent="0">
              <a:lnSpc>
                <a:spcPct val="120000"/>
              </a:lnSpc>
              <a:spcBef>
                <a:spcPts val="0"/>
              </a:spcBef>
              <a:buFont typeface="Wingdings 2" pitchFamily="18" charset="2"/>
              <a:buNone/>
            </a:pPr>
            <a:r>
              <a:rPr lang="en-US" sz="1100" b="1" dirty="0" smtClean="0">
                <a:latin typeface="Avenir 65 Medium"/>
                <a:cs typeface="Avenir 65 Medium"/>
              </a:rPr>
              <a:t>Rapid elasticity. </a:t>
            </a:r>
            <a:r>
              <a:rPr lang="en-US" sz="1100" dirty="0" smtClean="0">
                <a:latin typeface="Avenir 45 Book"/>
                <a:cs typeface="Avenir 45 Book"/>
              </a:rPr>
              <a:t>Capabilities can be elastically provisioned and released, in some cases automatically, to scale rapidly outward and inward commensurate with demand. To the consumer, the capabilities available for provisioning often appear to be unlimited and can be appropriated in any quantity at any time.</a:t>
            </a:r>
          </a:p>
          <a:p>
            <a:pPr marL="0" indent="0">
              <a:lnSpc>
                <a:spcPct val="120000"/>
              </a:lnSpc>
              <a:spcBef>
                <a:spcPts val="0"/>
              </a:spcBef>
              <a:buFont typeface="Wingdings 2" pitchFamily="18" charset="2"/>
              <a:buNone/>
            </a:pPr>
            <a:endParaRPr lang="en-US" sz="1100" dirty="0" smtClean="0">
              <a:latin typeface="Avenir 45 Book"/>
              <a:cs typeface="Avenir 45 Book"/>
            </a:endParaRPr>
          </a:p>
          <a:p>
            <a:pPr marL="0" indent="0">
              <a:lnSpc>
                <a:spcPct val="120000"/>
              </a:lnSpc>
              <a:spcBef>
                <a:spcPts val="0"/>
              </a:spcBef>
              <a:buFont typeface="Wingdings 2" pitchFamily="18" charset="2"/>
              <a:buNone/>
            </a:pPr>
            <a:r>
              <a:rPr lang="en-US" sz="1100" b="1" dirty="0" smtClean="0">
                <a:latin typeface="Avenir 65 Medium"/>
                <a:cs typeface="Avenir 65 Medium"/>
              </a:rPr>
              <a:t>Measured service. </a:t>
            </a:r>
            <a:r>
              <a:rPr lang="en-US" sz="1100" dirty="0" smtClean="0">
                <a:latin typeface="Avenir 45 Book"/>
                <a:cs typeface="Avenir 45 Book"/>
              </a:rPr>
              <a:t>Cloud systems automatically control and optimize resource use by leveraging a metering capability at some level of abstraction appropriate to the type of service (e.g., storage, processing, bandwidth, and active user accounts). Resource usage can be monitored, controlled, and reported, providing transparency for both the provider and consumer of the utilized service</a:t>
            </a:r>
            <a:endParaRPr lang="en-US" sz="1100" dirty="0">
              <a:latin typeface="Avenir 45 Book"/>
              <a:cs typeface="Avenir 45 Book"/>
            </a:endParaRPr>
          </a:p>
        </p:txBody>
      </p:sp>
      <p:sp>
        <p:nvSpPr>
          <p:cNvPr id="4" name="&quot;No&quot; Symbol 3"/>
          <p:cNvSpPr/>
          <p:nvPr/>
        </p:nvSpPr>
        <p:spPr>
          <a:xfrm>
            <a:off x="988358" y="367469"/>
            <a:ext cx="6643354" cy="6123062"/>
          </a:xfrm>
          <a:prstGeom prst="noSmoking">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52496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Strategic Issue:</a:t>
            </a:r>
            <a:endParaRPr lang="en-US" dirty="0"/>
          </a:p>
        </p:txBody>
      </p:sp>
      <p:sp>
        <p:nvSpPr>
          <p:cNvPr id="3" name="Content Placeholder 2"/>
          <p:cNvSpPr>
            <a:spLocks noGrp="1"/>
          </p:cNvSpPr>
          <p:nvPr>
            <p:ph idx="1"/>
          </p:nvPr>
        </p:nvSpPr>
        <p:spPr>
          <a:xfrm>
            <a:off x="988358" y="2588367"/>
            <a:ext cx="7167284" cy="1681266"/>
          </a:xfrm>
        </p:spPr>
        <p:txBody>
          <a:bodyPr>
            <a:normAutofit/>
          </a:bodyPr>
          <a:lstStyle/>
          <a:p>
            <a:pPr marL="0" indent="0">
              <a:buNone/>
            </a:pPr>
            <a:r>
              <a:rPr lang="en-US" sz="3200" dirty="0" smtClean="0"/>
              <a:t>What stays on-premises </a:t>
            </a:r>
            <a:br>
              <a:rPr lang="en-US" sz="3200" dirty="0" smtClean="0"/>
            </a:br>
            <a:r>
              <a:rPr lang="en-US" sz="3200" dirty="0" smtClean="0"/>
              <a:t>(i.e., in your data center) </a:t>
            </a:r>
            <a:br>
              <a:rPr lang="en-US" sz="3200" dirty="0" smtClean="0"/>
            </a:br>
            <a:r>
              <a:rPr lang="en-US" sz="3200" dirty="0" smtClean="0"/>
              <a:t>and what goes somewhere else?</a:t>
            </a:r>
            <a:endParaRPr lang="en-US" sz="3200" dirty="0"/>
          </a:p>
        </p:txBody>
      </p:sp>
    </p:spTree>
    <p:extLst>
      <p:ext uri="{BB962C8B-B14F-4D97-AF65-F5344CB8AC3E}">
        <p14:creationId xmlns:p14="http://schemas.microsoft.com/office/powerpoint/2010/main" val="2515090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dirty="0" smtClean="0"/>
              <a:t>Poll</a:t>
            </a:r>
            <a:endParaRPr lang="en-US" sz="6000" dirty="0"/>
          </a:p>
        </p:txBody>
      </p:sp>
      <p:sp>
        <p:nvSpPr>
          <p:cNvPr id="3" name="Content Placeholder 2"/>
          <p:cNvSpPr>
            <a:spLocks noGrp="1"/>
          </p:cNvSpPr>
          <p:nvPr>
            <p:ph idx="1"/>
          </p:nvPr>
        </p:nvSpPr>
        <p:spPr/>
        <p:txBody>
          <a:bodyPr>
            <a:normAutofit lnSpcReduction="10000"/>
          </a:bodyPr>
          <a:lstStyle/>
          <a:p>
            <a:pPr marL="0" indent="0">
              <a:buNone/>
            </a:pPr>
            <a:r>
              <a:rPr lang="en-US" sz="4400" dirty="0" smtClean="0"/>
              <a:t>How long do you think your institution will maintain an on-premises, full-service data center like you (probably) have now?</a:t>
            </a:r>
            <a:br>
              <a:rPr lang="en-US" sz="4400" dirty="0" smtClean="0"/>
            </a:br>
            <a:endParaRPr lang="en-US" sz="4400" dirty="0"/>
          </a:p>
        </p:txBody>
      </p:sp>
    </p:spTree>
    <p:extLst>
      <p:ext uri="{BB962C8B-B14F-4D97-AF65-F5344CB8AC3E}">
        <p14:creationId xmlns:p14="http://schemas.microsoft.com/office/powerpoint/2010/main" val="2342581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Long Will You Keep Traditional Data Center?</a:t>
            </a:r>
            <a:endParaRPr lang="en-US" dirty="0"/>
          </a:p>
        </p:txBody>
      </p:sp>
      <p:sp>
        <p:nvSpPr>
          <p:cNvPr id="3" name="Content Placeholder 2"/>
          <p:cNvSpPr>
            <a:spLocks noGrp="1"/>
          </p:cNvSpPr>
          <p:nvPr>
            <p:ph idx="1"/>
          </p:nvPr>
        </p:nvSpPr>
        <p:spPr>
          <a:xfrm>
            <a:off x="988358" y="2626242"/>
            <a:ext cx="7167284" cy="3499921"/>
          </a:xfrm>
        </p:spPr>
        <p:txBody>
          <a:bodyPr/>
          <a:lstStyle/>
          <a:p>
            <a:r>
              <a:rPr lang="en-US" dirty="0" smtClean="0"/>
              <a:t>0 years (we already have moved most of our services to the cloud)</a:t>
            </a:r>
          </a:p>
          <a:p>
            <a:r>
              <a:rPr lang="en-US" dirty="0" smtClean="0"/>
              <a:t>2 years</a:t>
            </a:r>
          </a:p>
          <a:p>
            <a:r>
              <a:rPr lang="en-US" dirty="0" smtClean="0"/>
              <a:t>4 years</a:t>
            </a:r>
          </a:p>
          <a:p>
            <a:r>
              <a:rPr lang="en-US" dirty="0" smtClean="0"/>
              <a:t>Forever, or at least as long as I’m working there…</a:t>
            </a:r>
            <a:endParaRPr lang="en-US" dirty="0"/>
          </a:p>
        </p:txBody>
      </p:sp>
    </p:spTree>
    <p:extLst>
      <p:ext uri="{BB962C8B-B14F-4D97-AF65-F5344CB8AC3E}">
        <p14:creationId xmlns:p14="http://schemas.microsoft.com/office/powerpoint/2010/main" val="1179079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42"/>
            <a:ext cx="9144000" cy="683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882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6606" y="-9772"/>
            <a:ext cx="5130787" cy="6867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987547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wiligh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wilight">
      <a:majorFont>
        <a:latin typeface="Century Gothic"/>
        <a:ea typeface=""/>
        <a:cs typeface=""/>
        <a:font script="Jpan" typeface="ＭＳ Ｐゴシック"/>
      </a:majorFont>
      <a:minorFont>
        <a:latin typeface="Century Gothic"/>
        <a:ea typeface=""/>
        <a:cs typeface=""/>
        <a:font script="Jpan" typeface="ＭＳ Ｐゴシック"/>
      </a:minorFont>
    </a:fontScheme>
    <a:fmtScheme name="Twilight">
      <a:fillStyleLst>
        <a:solidFill>
          <a:schemeClr val="phClr"/>
        </a:solidFill>
        <a:gradFill rotWithShape="1">
          <a:gsLst>
            <a:gs pos="0">
              <a:schemeClr val="phClr">
                <a:tint val="100000"/>
                <a:shade val="60000"/>
                <a:satMod val="130000"/>
              </a:schemeClr>
            </a:gs>
            <a:gs pos="100000">
              <a:schemeClr val="phClr">
                <a:tint val="100000"/>
                <a:shade val="94000"/>
                <a:satMod val="135000"/>
              </a:schemeClr>
            </a:gs>
          </a:gsLst>
          <a:path path="circle">
            <a:fillToRect l="100000" t="100000" r="100000" b="100000"/>
          </a:path>
        </a:gradFill>
        <a:gradFill rotWithShape="1">
          <a:gsLst>
            <a:gs pos="0">
              <a:schemeClr val="phClr">
                <a:shade val="60000"/>
                <a:satMod val="130000"/>
              </a:schemeClr>
            </a:gs>
            <a:gs pos="100000">
              <a:schemeClr val="phClr">
                <a:shade val="94000"/>
                <a:satMod val="135000"/>
              </a:schemeClr>
            </a:gs>
          </a:gsLst>
          <a:lin ang="16200000" scaled="0"/>
        </a:gradFill>
      </a:fillStyleLst>
      <a:lnStyleLst>
        <a:ln w="19050" cap="flat" cmpd="sng" algn="ctr">
          <a:solidFill>
            <a:schemeClr val="phClr">
              <a:shade val="95000"/>
              <a:satMod val="105000"/>
            </a:schemeClr>
          </a:solidFill>
          <a:prstDash val="solid"/>
        </a:ln>
        <a:ln w="19050"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innerShdw blurRad="38100" dist="12700" dir="5400000">
              <a:srgbClr val="FFFFFF">
                <a:alpha val="75000"/>
              </a:srgbClr>
            </a:innerShdw>
            <a:outerShdw blurRad="88900" dist="50800" dir="5400000" sx="102000" sy="102000" algn="tr" rotWithShape="0">
              <a:srgbClr val="808080">
                <a:alpha val="50000"/>
              </a:srgbClr>
            </a:outerShdw>
          </a:effectLst>
        </a:effectStyle>
        <a:effectStyle>
          <a:effectLst>
            <a:outerShdw blurRad="317500" dist="762000" dir="5400000" sy="45000" rotWithShape="0">
              <a:srgbClr val="000000">
                <a:alpha val="35000"/>
              </a:srgbClr>
            </a:outerShdw>
          </a:effectLst>
          <a:scene3d>
            <a:camera prst="orthographicFront">
              <a:rot lat="0" lon="0" rev="0"/>
            </a:camera>
            <a:lightRig rig="balanced" dir="tl"/>
          </a:scene3d>
          <a:sp3d extrusionH="12700" prstMaterial="softEdge">
            <a:bevelT w="38100" h="12700"/>
          </a:sp3d>
        </a:effectStyle>
      </a:effectStyleLst>
      <a:bgFillStyleLst>
        <a:solidFill>
          <a:schemeClr val="phClr"/>
        </a:solidFill>
        <a:blipFill rotWithShape="1">
          <a:blip xmlns:r="http://schemas.openxmlformats.org/officeDocument/2006/relationships" r:embed="rId1">
            <a:duotone>
              <a:schemeClr val="phClr">
                <a:shade val="10000"/>
                <a:satMod val="200000"/>
              </a:schemeClr>
              <a:schemeClr val="phClr">
                <a:tint val="30000"/>
                <a:satMod val="300000"/>
              </a:schemeClr>
            </a:duotone>
          </a:blip>
          <a:stretch/>
        </a:blipFill>
        <a:blipFill rotWithShape="1">
          <a:blip xmlns:r="http://schemas.openxmlformats.org/officeDocument/2006/relationships" r:embed="rId2">
            <a:duotone>
              <a:schemeClr val="phClr">
                <a:shade val="20000"/>
                <a:satMod val="200000"/>
              </a:schemeClr>
              <a:schemeClr val="phClr">
                <a:tint val="5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911</TotalTime>
  <Words>1399</Words>
  <Application>Microsoft Macintosh PowerPoint</Application>
  <PresentationFormat>On-screen Show (4:3)</PresentationFormat>
  <Paragraphs>195</Paragraphs>
  <Slides>38</Slides>
  <Notes>3</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Twilight</vt:lpstr>
      <vt:lpstr>Implementing a “Cloud First”  Strategy for Infrastructure</vt:lpstr>
      <vt:lpstr>PowerPoint Presentation</vt:lpstr>
      <vt:lpstr>PowerPoint Presentation</vt:lpstr>
      <vt:lpstr>PowerPoint Presentation</vt:lpstr>
      <vt:lpstr>Strategic Issue:</vt:lpstr>
      <vt:lpstr>Poll</vt:lpstr>
      <vt:lpstr>How Long Will You Keep Traditional Data Center?</vt:lpstr>
      <vt:lpstr>PowerPoint Presentation</vt:lpstr>
      <vt:lpstr>PowerPoint Presentation</vt:lpstr>
      <vt:lpstr>PowerPoint Presentation</vt:lpstr>
      <vt:lpstr>PowerPoint Presentation</vt:lpstr>
      <vt:lpstr>You are 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Options Evaluated</vt:lpstr>
      <vt:lpstr>Options Evaluated</vt:lpstr>
      <vt:lpstr>Why did we choose hosted private cloud?</vt:lpstr>
      <vt:lpstr>Architecture (Current)</vt:lpstr>
      <vt:lpstr>PowerPoint Presentation</vt:lpstr>
      <vt:lpstr>PowerPoint Presentation</vt:lpstr>
      <vt:lpstr>Cost of the Current DR Architecture</vt:lpstr>
      <vt:lpstr>Cost of using Rackspace as Primary</vt:lpstr>
      <vt:lpstr>Which is more reliable?</vt:lpstr>
      <vt:lpstr>Which is more reliable?</vt:lpstr>
      <vt:lpstr>Which is more reliable?</vt:lpstr>
      <vt:lpstr>Which is more reliable?</vt:lpstr>
      <vt:lpstr>A Mental Evolution…</vt:lpstr>
      <vt:lpstr>Other “cloud” initiatives</vt:lpstr>
      <vt:lpstr>Considerations</vt:lpstr>
      <vt:lpstr>Questions?</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Implementing a “Cloud First”  Strategy for Infrastructure</dc:title>
  <cp:lastModifiedBy>Michael Berman</cp:lastModifiedBy>
  <cp:revision>1</cp:revision>
  <cp:lastPrinted>2012-05-09T20:07:18Z</cp:lastPrinted>
  <dcterms:created xsi:type="dcterms:W3CDTF">2012-04-27T15:00:12Z</dcterms:created>
  <dcterms:modified xsi:type="dcterms:W3CDTF">2013-02-13T14:56:28Z</dcterms:modified>
</cp:coreProperties>
</file>