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handoutMasterIdLst>
    <p:handoutMasterId r:id="rId29"/>
  </p:handoutMasterIdLst>
  <p:sldIdLst>
    <p:sldId id="264" r:id="rId2"/>
    <p:sldId id="312" r:id="rId3"/>
    <p:sldId id="269" r:id="rId4"/>
    <p:sldId id="257" r:id="rId5"/>
    <p:sldId id="294" r:id="rId6"/>
    <p:sldId id="303" r:id="rId7"/>
    <p:sldId id="304" r:id="rId8"/>
    <p:sldId id="309" r:id="rId9"/>
    <p:sldId id="275" r:id="rId10"/>
    <p:sldId id="276" r:id="rId11"/>
    <p:sldId id="291" r:id="rId12"/>
    <p:sldId id="297" r:id="rId13"/>
    <p:sldId id="298" r:id="rId14"/>
    <p:sldId id="280" r:id="rId15"/>
    <p:sldId id="313" r:id="rId16"/>
    <p:sldId id="315" r:id="rId17"/>
    <p:sldId id="256" r:id="rId18"/>
    <p:sldId id="308" r:id="rId19"/>
    <p:sldId id="261" r:id="rId20"/>
    <p:sldId id="282" r:id="rId21"/>
    <p:sldId id="306" r:id="rId22"/>
    <p:sldId id="293" r:id="rId23"/>
    <p:sldId id="316" r:id="rId24"/>
    <p:sldId id="311" r:id="rId25"/>
    <p:sldId id="290" r:id="rId26"/>
    <p:sldId id="28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02" autoAdjust="0"/>
  </p:normalViewPr>
  <p:slideViewPr>
    <p:cSldViewPr>
      <p:cViewPr>
        <p:scale>
          <a:sx n="107" d="100"/>
          <a:sy n="107" d="100"/>
        </p:scale>
        <p:origin x="-11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582AF-8620-416B-BDD7-B271492A61B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DBC7D8C-7D73-46E4-BE4B-4CF11F9242FE}">
      <dgm:prSet phldrT="[Text]"/>
      <dgm:spPr/>
      <dgm:t>
        <a:bodyPr/>
        <a:lstStyle/>
        <a:p>
          <a:r>
            <a:rPr lang="en-US" dirty="0" smtClean="0"/>
            <a:t>IT Proposes</a:t>
          </a:r>
        </a:p>
        <a:p>
          <a:r>
            <a:rPr lang="en-US" dirty="0" smtClean="0"/>
            <a:t>Microsoft </a:t>
          </a:r>
          <a:r>
            <a:rPr lang="en-US" dirty="0" err="1" smtClean="0"/>
            <a:t>Lync</a:t>
          </a:r>
          <a:endParaRPr lang="en-US" dirty="0" smtClean="0"/>
        </a:p>
      </dgm:t>
    </dgm:pt>
    <dgm:pt modelId="{B894B0FA-3E4D-4293-A838-EF9D96E84A9F}" type="parTrans" cxnId="{CC9E5813-D7EB-4D96-9F07-09047BF33D9A}">
      <dgm:prSet/>
      <dgm:spPr/>
      <dgm:t>
        <a:bodyPr/>
        <a:lstStyle/>
        <a:p>
          <a:endParaRPr lang="en-US"/>
        </a:p>
      </dgm:t>
    </dgm:pt>
    <dgm:pt modelId="{635B5D87-5FB8-48EF-AE84-FB8D88E0CF50}" type="sibTrans" cxnId="{CC9E5813-D7EB-4D96-9F07-09047BF33D9A}">
      <dgm:prSet/>
      <dgm:spPr/>
      <dgm:t>
        <a:bodyPr/>
        <a:lstStyle/>
        <a:p>
          <a:endParaRPr lang="en-US"/>
        </a:p>
      </dgm:t>
    </dgm:pt>
    <dgm:pt modelId="{179F3E6A-728E-4877-B6E1-8BC897583814}">
      <dgm:prSet phldrT="[Text]"/>
      <dgm:spPr/>
      <dgm:t>
        <a:bodyPr/>
        <a:lstStyle/>
        <a:p>
          <a:r>
            <a:rPr lang="en-US" dirty="0" smtClean="0"/>
            <a:t>N702 Conduct Two  Sessions on Microsoft </a:t>
          </a:r>
          <a:r>
            <a:rPr lang="en-US" dirty="0" err="1" smtClean="0"/>
            <a:t>Lync</a:t>
          </a:r>
          <a:r>
            <a:rPr lang="en-US" dirty="0" smtClean="0"/>
            <a:t> Platform</a:t>
          </a:r>
          <a:endParaRPr lang="en-US" dirty="0"/>
        </a:p>
      </dgm:t>
    </dgm:pt>
    <dgm:pt modelId="{7895D9B6-CBED-4F11-9A40-D8F945A4614C}" type="parTrans" cxnId="{55456E94-7908-465E-AB04-24BA385C5D84}">
      <dgm:prSet/>
      <dgm:spPr/>
      <dgm:t>
        <a:bodyPr/>
        <a:lstStyle/>
        <a:p>
          <a:endParaRPr lang="en-US"/>
        </a:p>
      </dgm:t>
    </dgm:pt>
    <dgm:pt modelId="{2880937D-5610-468E-A522-477FE0B119D2}" type="sibTrans" cxnId="{55456E94-7908-465E-AB04-24BA385C5D84}">
      <dgm:prSet/>
      <dgm:spPr/>
      <dgm:t>
        <a:bodyPr/>
        <a:lstStyle/>
        <a:p>
          <a:endParaRPr lang="en-US"/>
        </a:p>
      </dgm:t>
    </dgm:pt>
    <dgm:pt modelId="{531348BF-6921-43E9-AAAF-EBA2F62D30E8}">
      <dgm:prSet phldrT="[Text]"/>
      <dgm:spPr/>
      <dgm:t>
        <a:bodyPr/>
        <a:lstStyle/>
        <a:p>
          <a:r>
            <a:rPr lang="en-US" dirty="0" smtClean="0"/>
            <a:t>IT evaluates Adobe Connect and Cisco </a:t>
          </a:r>
          <a:r>
            <a:rPr lang="en-US" dirty="0" err="1" smtClean="0"/>
            <a:t>Webex</a:t>
          </a:r>
          <a:endParaRPr lang="en-US" dirty="0"/>
        </a:p>
      </dgm:t>
    </dgm:pt>
    <dgm:pt modelId="{D4AB54D7-75C6-40B4-946D-F77AF1217594}" type="parTrans" cxnId="{D5124D78-BBB5-4E01-B514-3A9618C42154}">
      <dgm:prSet/>
      <dgm:spPr/>
      <dgm:t>
        <a:bodyPr/>
        <a:lstStyle/>
        <a:p>
          <a:endParaRPr lang="en-US"/>
        </a:p>
      </dgm:t>
    </dgm:pt>
    <dgm:pt modelId="{051AEB42-1890-4EB0-BF01-7B4385EE13E4}" type="sibTrans" cxnId="{D5124D78-BBB5-4E01-B514-3A9618C42154}">
      <dgm:prSet/>
      <dgm:spPr/>
      <dgm:t>
        <a:bodyPr/>
        <a:lstStyle/>
        <a:p>
          <a:endParaRPr lang="en-US"/>
        </a:p>
      </dgm:t>
    </dgm:pt>
    <dgm:pt modelId="{4959B274-F7D1-4FA2-A54E-189114408F79}">
      <dgm:prSet phldrT="[Text]"/>
      <dgm:spPr/>
      <dgm:t>
        <a:bodyPr/>
        <a:lstStyle/>
        <a:p>
          <a:r>
            <a:rPr lang="en-US" dirty="0" smtClean="0"/>
            <a:t>N702 Conducts Final Two Session on Cisco </a:t>
          </a:r>
          <a:r>
            <a:rPr lang="en-US" dirty="0" err="1" smtClean="0"/>
            <a:t>Webex</a:t>
          </a:r>
          <a:r>
            <a:rPr lang="en-US" dirty="0" smtClean="0"/>
            <a:t> Platform</a:t>
          </a:r>
          <a:endParaRPr lang="en-US" dirty="0"/>
        </a:p>
      </dgm:t>
    </dgm:pt>
    <dgm:pt modelId="{91AC91CF-95B1-4AEA-9355-FA6EB5E69F02}" type="parTrans" cxnId="{BA397051-2ED2-444E-9A6A-6EE00DA0E064}">
      <dgm:prSet/>
      <dgm:spPr/>
      <dgm:t>
        <a:bodyPr/>
        <a:lstStyle/>
        <a:p>
          <a:endParaRPr lang="en-US"/>
        </a:p>
      </dgm:t>
    </dgm:pt>
    <dgm:pt modelId="{C585F516-1BB6-4A03-B0FA-F3E4CE2C0423}" type="sibTrans" cxnId="{BA397051-2ED2-444E-9A6A-6EE00DA0E064}">
      <dgm:prSet/>
      <dgm:spPr/>
      <dgm:t>
        <a:bodyPr/>
        <a:lstStyle/>
        <a:p>
          <a:endParaRPr lang="en-US"/>
        </a:p>
      </dgm:t>
    </dgm:pt>
    <dgm:pt modelId="{9D0F7C1E-2425-472B-A9B4-40507709B6E4}">
      <dgm:prSet phldrT="[Text]"/>
      <dgm:spPr/>
      <dgm:t>
        <a:bodyPr/>
        <a:lstStyle/>
        <a:p>
          <a:r>
            <a:rPr lang="en-US" dirty="0" smtClean="0"/>
            <a:t>IT Reviews the request and analyzes viable solutions</a:t>
          </a:r>
          <a:endParaRPr lang="en-US" dirty="0"/>
        </a:p>
      </dgm:t>
    </dgm:pt>
    <dgm:pt modelId="{51A3D363-A6B0-4687-8CAF-56F6A2877AB6}" type="parTrans" cxnId="{C41283D3-A8B7-4A06-9B42-83EF6026191B}">
      <dgm:prSet/>
      <dgm:spPr/>
      <dgm:t>
        <a:bodyPr/>
        <a:lstStyle/>
        <a:p>
          <a:endParaRPr lang="en-US"/>
        </a:p>
      </dgm:t>
    </dgm:pt>
    <dgm:pt modelId="{CDEFC81F-7899-4ABB-8652-BFF66E35AB23}" type="sibTrans" cxnId="{C41283D3-A8B7-4A06-9B42-83EF6026191B}">
      <dgm:prSet/>
      <dgm:spPr/>
      <dgm:t>
        <a:bodyPr/>
        <a:lstStyle/>
        <a:p>
          <a:endParaRPr lang="en-US"/>
        </a:p>
      </dgm:t>
    </dgm:pt>
    <dgm:pt modelId="{CBC89076-B869-484D-BCCE-DC63313002E5}">
      <dgm:prSet/>
      <dgm:spPr/>
      <dgm:t>
        <a:bodyPr/>
        <a:lstStyle/>
        <a:p>
          <a:r>
            <a:rPr lang="en-US" dirty="0" smtClean="0"/>
            <a:t>IT Engages N702 Faculty on concerns that </a:t>
          </a:r>
          <a:r>
            <a:rPr lang="en-US" dirty="0" err="1" smtClean="0"/>
            <a:t>Lync</a:t>
          </a:r>
          <a:r>
            <a:rPr lang="en-US" dirty="0" smtClean="0"/>
            <a:t> does not meet all requirements </a:t>
          </a:r>
          <a:endParaRPr lang="en-US" dirty="0"/>
        </a:p>
      </dgm:t>
    </dgm:pt>
    <dgm:pt modelId="{A237B162-EFD1-4970-A2E4-8653A98929E9}" type="parTrans" cxnId="{D66411D5-6721-4BE8-8FB5-3E55F88D957A}">
      <dgm:prSet/>
      <dgm:spPr/>
      <dgm:t>
        <a:bodyPr/>
        <a:lstStyle/>
        <a:p>
          <a:endParaRPr lang="en-US"/>
        </a:p>
      </dgm:t>
    </dgm:pt>
    <dgm:pt modelId="{9D5B0915-F094-4AF2-BE8A-B9C4AAF44B8E}" type="sibTrans" cxnId="{D66411D5-6721-4BE8-8FB5-3E55F88D957A}">
      <dgm:prSet/>
      <dgm:spPr/>
      <dgm:t>
        <a:bodyPr/>
        <a:lstStyle/>
        <a:p>
          <a:endParaRPr lang="en-US"/>
        </a:p>
      </dgm:t>
    </dgm:pt>
    <dgm:pt modelId="{F79F1491-E215-4424-9486-A586D3354104}">
      <dgm:prSet phldrT="[Text]"/>
      <dgm:spPr/>
      <dgm:t>
        <a:bodyPr/>
        <a:lstStyle/>
        <a:p>
          <a:r>
            <a:rPr lang="en-US" dirty="0" smtClean="0"/>
            <a:t>Request for Synchronous Learning Platform</a:t>
          </a:r>
          <a:endParaRPr lang="en-US" dirty="0"/>
        </a:p>
      </dgm:t>
    </dgm:pt>
    <dgm:pt modelId="{1B9C0F40-9578-4255-AC2B-E45F8798F662}" type="sibTrans" cxnId="{F4D2E8A8-2695-43CA-A08E-3E85D208DCD3}">
      <dgm:prSet/>
      <dgm:spPr/>
      <dgm:t>
        <a:bodyPr/>
        <a:lstStyle/>
        <a:p>
          <a:endParaRPr lang="en-US"/>
        </a:p>
      </dgm:t>
    </dgm:pt>
    <dgm:pt modelId="{E4DFC395-B3B7-4EC3-A946-2C2130DC3556}" type="parTrans" cxnId="{F4D2E8A8-2695-43CA-A08E-3E85D208DCD3}">
      <dgm:prSet/>
      <dgm:spPr/>
      <dgm:t>
        <a:bodyPr/>
        <a:lstStyle/>
        <a:p>
          <a:endParaRPr lang="en-US"/>
        </a:p>
      </dgm:t>
    </dgm:pt>
    <dgm:pt modelId="{13504B88-4DBE-4138-84F9-E33C145973A7}">
      <dgm:prSet phldrT="[Text]"/>
      <dgm:spPr/>
      <dgm:t>
        <a:bodyPr/>
        <a:lstStyle/>
        <a:p>
          <a:r>
            <a:rPr lang="en-US" dirty="0" smtClean="0"/>
            <a:t>Cisco WebEx meets needs for the course’s synchronous learning component</a:t>
          </a:r>
          <a:endParaRPr lang="en-US" dirty="0"/>
        </a:p>
      </dgm:t>
    </dgm:pt>
    <dgm:pt modelId="{7F4D2561-D590-4993-9517-573E3208DD28}" type="parTrans" cxnId="{156FD521-74F9-4AA7-9181-179969BF5D73}">
      <dgm:prSet/>
      <dgm:spPr/>
      <dgm:t>
        <a:bodyPr/>
        <a:lstStyle/>
        <a:p>
          <a:endParaRPr lang="en-US"/>
        </a:p>
      </dgm:t>
    </dgm:pt>
    <dgm:pt modelId="{9543A1C7-66DF-4B3D-B943-9586DB84ACF1}" type="sibTrans" cxnId="{156FD521-74F9-4AA7-9181-179969BF5D73}">
      <dgm:prSet/>
      <dgm:spPr/>
      <dgm:t>
        <a:bodyPr/>
        <a:lstStyle/>
        <a:p>
          <a:endParaRPr lang="en-US"/>
        </a:p>
      </dgm:t>
    </dgm:pt>
    <dgm:pt modelId="{E90365DD-484F-4C7E-9433-45AD68D49297}" type="pres">
      <dgm:prSet presAssocID="{A38582AF-8620-416B-BDD7-B271492A61B3}" presName="diagram" presStyleCnt="0">
        <dgm:presLayoutVars>
          <dgm:dir/>
          <dgm:resizeHandles val="exact"/>
        </dgm:presLayoutVars>
      </dgm:prSet>
      <dgm:spPr/>
      <dgm:t>
        <a:bodyPr/>
        <a:lstStyle/>
        <a:p>
          <a:endParaRPr lang="en-US"/>
        </a:p>
      </dgm:t>
    </dgm:pt>
    <dgm:pt modelId="{7C3BE3F3-DAF6-4863-A225-2BF24E8EFB7E}" type="pres">
      <dgm:prSet presAssocID="{F79F1491-E215-4424-9486-A586D3354104}" presName="node" presStyleLbl="node1" presStyleIdx="0" presStyleCnt="8">
        <dgm:presLayoutVars>
          <dgm:bulletEnabled val="1"/>
        </dgm:presLayoutVars>
      </dgm:prSet>
      <dgm:spPr/>
      <dgm:t>
        <a:bodyPr/>
        <a:lstStyle/>
        <a:p>
          <a:endParaRPr lang="en-US"/>
        </a:p>
      </dgm:t>
    </dgm:pt>
    <dgm:pt modelId="{605E180C-391F-4628-826C-7846CC5CC645}" type="pres">
      <dgm:prSet presAssocID="{1B9C0F40-9578-4255-AC2B-E45F8798F662}" presName="sibTrans" presStyleLbl="sibTrans2D1" presStyleIdx="0" presStyleCnt="7"/>
      <dgm:spPr/>
      <dgm:t>
        <a:bodyPr/>
        <a:lstStyle/>
        <a:p>
          <a:endParaRPr lang="en-US"/>
        </a:p>
      </dgm:t>
    </dgm:pt>
    <dgm:pt modelId="{7519C7C4-B02F-431C-A943-0C5ABE2C3A2A}" type="pres">
      <dgm:prSet presAssocID="{1B9C0F40-9578-4255-AC2B-E45F8798F662}" presName="connectorText" presStyleLbl="sibTrans2D1" presStyleIdx="0" presStyleCnt="7"/>
      <dgm:spPr/>
      <dgm:t>
        <a:bodyPr/>
        <a:lstStyle/>
        <a:p>
          <a:endParaRPr lang="en-US"/>
        </a:p>
      </dgm:t>
    </dgm:pt>
    <dgm:pt modelId="{9E0DC587-D562-4C31-A718-CD84BE1D5C6E}" type="pres">
      <dgm:prSet presAssocID="{9D0F7C1E-2425-472B-A9B4-40507709B6E4}" presName="node" presStyleLbl="node1" presStyleIdx="1" presStyleCnt="8">
        <dgm:presLayoutVars>
          <dgm:bulletEnabled val="1"/>
        </dgm:presLayoutVars>
      </dgm:prSet>
      <dgm:spPr/>
      <dgm:t>
        <a:bodyPr/>
        <a:lstStyle/>
        <a:p>
          <a:endParaRPr lang="en-US"/>
        </a:p>
      </dgm:t>
    </dgm:pt>
    <dgm:pt modelId="{6D761888-9674-4A11-9458-76A79DEE989A}" type="pres">
      <dgm:prSet presAssocID="{CDEFC81F-7899-4ABB-8652-BFF66E35AB23}" presName="sibTrans" presStyleLbl="sibTrans2D1" presStyleIdx="1" presStyleCnt="7"/>
      <dgm:spPr/>
      <dgm:t>
        <a:bodyPr/>
        <a:lstStyle/>
        <a:p>
          <a:endParaRPr lang="en-US"/>
        </a:p>
      </dgm:t>
    </dgm:pt>
    <dgm:pt modelId="{452EE07C-AB3D-4970-9915-FFDDEA73D94B}" type="pres">
      <dgm:prSet presAssocID="{CDEFC81F-7899-4ABB-8652-BFF66E35AB23}" presName="connectorText" presStyleLbl="sibTrans2D1" presStyleIdx="1" presStyleCnt="7"/>
      <dgm:spPr/>
      <dgm:t>
        <a:bodyPr/>
        <a:lstStyle/>
        <a:p>
          <a:endParaRPr lang="en-US"/>
        </a:p>
      </dgm:t>
    </dgm:pt>
    <dgm:pt modelId="{E4585C71-2C7D-46CB-A22D-D115ADCCB4A0}" type="pres">
      <dgm:prSet presAssocID="{CDBC7D8C-7D73-46E4-BE4B-4CF11F9242FE}" presName="node" presStyleLbl="node1" presStyleIdx="2" presStyleCnt="8">
        <dgm:presLayoutVars>
          <dgm:bulletEnabled val="1"/>
        </dgm:presLayoutVars>
      </dgm:prSet>
      <dgm:spPr/>
      <dgm:t>
        <a:bodyPr/>
        <a:lstStyle/>
        <a:p>
          <a:endParaRPr lang="en-US"/>
        </a:p>
      </dgm:t>
    </dgm:pt>
    <dgm:pt modelId="{BF661946-260A-4742-9B14-2487C6050731}" type="pres">
      <dgm:prSet presAssocID="{635B5D87-5FB8-48EF-AE84-FB8D88E0CF50}" presName="sibTrans" presStyleLbl="sibTrans2D1" presStyleIdx="2" presStyleCnt="7"/>
      <dgm:spPr/>
      <dgm:t>
        <a:bodyPr/>
        <a:lstStyle/>
        <a:p>
          <a:endParaRPr lang="en-US"/>
        </a:p>
      </dgm:t>
    </dgm:pt>
    <dgm:pt modelId="{B7AA4B85-78A0-4F44-A8F1-609152971106}" type="pres">
      <dgm:prSet presAssocID="{635B5D87-5FB8-48EF-AE84-FB8D88E0CF50}" presName="connectorText" presStyleLbl="sibTrans2D1" presStyleIdx="2" presStyleCnt="7"/>
      <dgm:spPr/>
      <dgm:t>
        <a:bodyPr/>
        <a:lstStyle/>
        <a:p>
          <a:endParaRPr lang="en-US"/>
        </a:p>
      </dgm:t>
    </dgm:pt>
    <dgm:pt modelId="{73CEDDB4-D971-4ECE-8B08-4D33004E64EB}" type="pres">
      <dgm:prSet presAssocID="{179F3E6A-728E-4877-B6E1-8BC897583814}" presName="node" presStyleLbl="node1" presStyleIdx="3" presStyleCnt="8">
        <dgm:presLayoutVars>
          <dgm:bulletEnabled val="1"/>
        </dgm:presLayoutVars>
      </dgm:prSet>
      <dgm:spPr/>
      <dgm:t>
        <a:bodyPr/>
        <a:lstStyle/>
        <a:p>
          <a:endParaRPr lang="en-US"/>
        </a:p>
      </dgm:t>
    </dgm:pt>
    <dgm:pt modelId="{9F0DB6A2-4AB8-4984-8927-E05F29B7FCF7}" type="pres">
      <dgm:prSet presAssocID="{2880937D-5610-468E-A522-477FE0B119D2}" presName="sibTrans" presStyleLbl="sibTrans2D1" presStyleIdx="3" presStyleCnt="7"/>
      <dgm:spPr/>
      <dgm:t>
        <a:bodyPr/>
        <a:lstStyle/>
        <a:p>
          <a:endParaRPr lang="en-US"/>
        </a:p>
      </dgm:t>
    </dgm:pt>
    <dgm:pt modelId="{104C94C8-F521-436D-9484-96E5D4305482}" type="pres">
      <dgm:prSet presAssocID="{2880937D-5610-468E-A522-477FE0B119D2}" presName="connectorText" presStyleLbl="sibTrans2D1" presStyleIdx="3" presStyleCnt="7"/>
      <dgm:spPr/>
      <dgm:t>
        <a:bodyPr/>
        <a:lstStyle/>
        <a:p>
          <a:endParaRPr lang="en-US"/>
        </a:p>
      </dgm:t>
    </dgm:pt>
    <dgm:pt modelId="{711B91CA-DA54-4031-9914-54EE1589C165}" type="pres">
      <dgm:prSet presAssocID="{CBC89076-B869-484D-BCCE-DC63313002E5}" presName="node" presStyleLbl="node1" presStyleIdx="4" presStyleCnt="8">
        <dgm:presLayoutVars>
          <dgm:bulletEnabled val="1"/>
        </dgm:presLayoutVars>
      </dgm:prSet>
      <dgm:spPr/>
      <dgm:t>
        <a:bodyPr/>
        <a:lstStyle/>
        <a:p>
          <a:endParaRPr lang="en-US"/>
        </a:p>
      </dgm:t>
    </dgm:pt>
    <dgm:pt modelId="{6E1FF61B-5F34-4D72-87A8-B4009A3B0645}" type="pres">
      <dgm:prSet presAssocID="{9D5B0915-F094-4AF2-BE8A-B9C4AAF44B8E}" presName="sibTrans" presStyleLbl="sibTrans2D1" presStyleIdx="4" presStyleCnt="7"/>
      <dgm:spPr/>
      <dgm:t>
        <a:bodyPr/>
        <a:lstStyle/>
        <a:p>
          <a:endParaRPr lang="en-US"/>
        </a:p>
      </dgm:t>
    </dgm:pt>
    <dgm:pt modelId="{167FB68F-C27B-4129-A70B-044926FCC944}" type="pres">
      <dgm:prSet presAssocID="{9D5B0915-F094-4AF2-BE8A-B9C4AAF44B8E}" presName="connectorText" presStyleLbl="sibTrans2D1" presStyleIdx="4" presStyleCnt="7"/>
      <dgm:spPr/>
      <dgm:t>
        <a:bodyPr/>
        <a:lstStyle/>
        <a:p>
          <a:endParaRPr lang="en-US"/>
        </a:p>
      </dgm:t>
    </dgm:pt>
    <dgm:pt modelId="{3334EBCD-7F58-4749-9E80-D9BE0D055093}" type="pres">
      <dgm:prSet presAssocID="{531348BF-6921-43E9-AAAF-EBA2F62D30E8}" presName="node" presStyleLbl="node1" presStyleIdx="5" presStyleCnt="8">
        <dgm:presLayoutVars>
          <dgm:bulletEnabled val="1"/>
        </dgm:presLayoutVars>
      </dgm:prSet>
      <dgm:spPr/>
      <dgm:t>
        <a:bodyPr/>
        <a:lstStyle/>
        <a:p>
          <a:endParaRPr lang="en-US"/>
        </a:p>
      </dgm:t>
    </dgm:pt>
    <dgm:pt modelId="{0013D9AB-3CB6-49FC-B601-6192D0109E06}" type="pres">
      <dgm:prSet presAssocID="{051AEB42-1890-4EB0-BF01-7B4385EE13E4}" presName="sibTrans" presStyleLbl="sibTrans2D1" presStyleIdx="5" presStyleCnt="7"/>
      <dgm:spPr/>
      <dgm:t>
        <a:bodyPr/>
        <a:lstStyle/>
        <a:p>
          <a:endParaRPr lang="en-US"/>
        </a:p>
      </dgm:t>
    </dgm:pt>
    <dgm:pt modelId="{9E83D63B-E15F-4011-9F5D-4322D2E8AF25}" type="pres">
      <dgm:prSet presAssocID="{051AEB42-1890-4EB0-BF01-7B4385EE13E4}" presName="connectorText" presStyleLbl="sibTrans2D1" presStyleIdx="5" presStyleCnt="7"/>
      <dgm:spPr/>
      <dgm:t>
        <a:bodyPr/>
        <a:lstStyle/>
        <a:p>
          <a:endParaRPr lang="en-US"/>
        </a:p>
      </dgm:t>
    </dgm:pt>
    <dgm:pt modelId="{3FAAB6AD-3BE9-4A9C-98C5-3AE599AD6D4C}" type="pres">
      <dgm:prSet presAssocID="{4959B274-F7D1-4FA2-A54E-189114408F79}" presName="node" presStyleLbl="node1" presStyleIdx="6" presStyleCnt="8">
        <dgm:presLayoutVars>
          <dgm:bulletEnabled val="1"/>
        </dgm:presLayoutVars>
      </dgm:prSet>
      <dgm:spPr/>
      <dgm:t>
        <a:bodyPr/>
        <a:lstStyle/>
        <a:p>
          <a:endParaRPr lang="en-US"/>
        </a:p>
      </dgm:t>
    </dgm:pt>
    <dgm:pt modelId="{7B067FA0-C837-48BE-A463-C8518E9E145A}" type="pres">
      <dgm:prSet presAssocID="{C585F516-1BB6-4A03-B0FA-F3E4CE2C0423}" presName="sibTrans" presStyleLbl="sibTrans2D1" presStyleIdx="6" presStyleCnt="7"/>
      <dgm:spPr/>
      <dgm:t>
        <a:bodyPr/>
        <a:lstStyle/>
        <a:p>
          <a:endParaRPr lang="en-US"/>
        </a:p>
      </dgm:t>
    </dgm:pt>
    <dgm:pt modelId="{A5FAC74C-0BCE-4641-B21B-80C169335DF8}" type="pres">
      <dgm:prSet presAssocID="{C585F516-1BB6-4A03-B0FA-F3E4CE2C0423}" presName="connectorText" presStyleLbl="sibTrans2D1" presStyleIdx="6" presStyleCnt="7"/>
      <dgm:spPr/>
      <dgm:t>
        <a:bodyPr/>
        <a:lstStyle/>
        <a:p>
          <a:endParaRPr lang="en-US"/>
        </a:p>
      </dgm:t>
    </dgm:pt>
    <dgm:pt modelId="{24E89A00-8901-4C1A-B12D-4E2A487AE8B2}" type="pres">
      <dgm:prSet presAssocID="{13504B88-4DBE-4138-84F9-E33C145973A7}" presName="node" presStyleLbl="node1" presStyleIdx="7" presStyleCnt="8">
        <dgm:presLayoutVars>
          <dgm:bulletEnabled val="1"/>
        </dgm:presLayoutVars>
      </dgm:prSet>
      <dgm:spPr/>
      <dgm:t>
        <a:bodyPr/>
        <a:lstStyle/>
        <a:p>
          <a:endParaRPr lang="en-US"/>
        </a:p>
      </dgm:t>
    </dgm:pt>
  </dgm:ptLst>
  <dgm:cxnLst>
    <dgm:cxn modelId="{55456E94-7908-465E-AB04-24BA385C5D84}" srcId="{A38582AF-8620-416B-BDD7-B271492A61B3}" destId="{179F3E6A-728E-4877-B6E1-8BC897583814}" srcOrd="3" destOrd="0" parTransId="{7895D9B6-CBED-4F11-9A40-D8F945A4614C}" sibTransId="{2880937D-5610-468E-A522-477FE0B119D2}"/>
    <dgm:cxn modelId="{F4D2E8A8-2695-43CA-A08E-3E85D208DCD3}" srcId="{A38582AF-8620-416B-BDD7-B271492A61B3}" destId="{F79F1491-E215-4424-9486-A586D3354104}" srcOrd="0" destOrd="0" parTransId="{E4DFC395-B3B7-4EC3-A946-2C2130DC3556}" sibTransId="{1B9C0F40-9578-4255-AC2B-E45F8798F662}"/>
    <dgm:cxn modelId="{D5124D78-BBB5-4E01-B514-3A9618C42154}" srcId="{A38582AF-8620-416B-BDD7-B271492A61B3}" destId="{531348BF-6921-43E9-AAAF-EBA2F62D30E8}" srcOrd="5" destOrd="0" parTransId="{D4AB54D7-75C6-40B4-946D-F77AF1217594}" sibTransId="{051AEB42-1890-4EB0-BF01-7B4385EE13E4}"/>
    <dgm:cxn modelId="{C41283D3-A8B7-4A06-9B42-83EF6026191B}" srcId="{A38582AF-8620-416B-BDD7-B271492A61B3}" destId="{9D0F7C1E-2425-472B-A9B4-40507709B6E4}" srcOrd="1" destOrd="0" parTransId="{51A3D363-A6B0-4687-8CAF-56F6A2877AB6}" sibTransId="{CDEFC81F-7899-4ABB-8652-BFF66E35AB23}"/>
    <dgm:cxn modelId="{C6FC570B-1E0E-4F65-94BB-E3915ABB123D}" type="presOf" srcId="{2880937D-5610-468E-A522-477FE0B119D2}" destId="{9F0DB6A2-4AB8-4984-8927-E05F29B7FCF7}" srcOrd="0" destOrd="0" presId="urn:microsoft.com/office/officeart/2005/8/layout/process5"/>
    <dgm:cxn modelId="{80194583-C2D6-4B9E-8812-6F0886F3502E}" type="presOf" srcId="{9D5B0915-F094-4AF2-BE8A-B9C4AAF44B8E}" destId="{167FB68F-C27B-4129-A70B-044926FCC944}" srcOrd="1" destOrd="0" presId="urn:microsoft.com/office/officeart/2005/8/layout/process5"/>
    <dgm:cxn modelId="{EEE8C95D-B384-42F8-B3BE-738C5E4DC8FF}" type="presOf" srcId="{9D0F7C1E-2425-472B-A9B4-40507709B6E4}" destId="{9E0DC587-D562-4C31-A718-CD84BE1D5C6E}" srcOrd="0" destOrd="0" presId="urn:microsoft.com/office/officeart/2005/8/layout/process5"/>
    <dgm:cxn modelId="{B4115502-1649-4B29-B8D2-4BE7D24C7D63}" type="presOf" srcId="{F79F1491-E215-4424-9486-A586D3354104}" destId="{7C3BE3F3-DAF6-4863-A225-2BF24E8EFB7E}" srcOrd="0" destOrd="0" presId="urn:microsoft.com/office/officeart/2005/8/layout/process5"/>
    <dgm:cxn modelId="{6CE53D20-CE28-4E9C-8342-1B0F80E6A589}" type="presOf" srcId="{635B5D87-5FB8-48EF-AE84-FB8D88E0CF50}" destId="{BF661946-260A-4742-9B14-2487C6050731}" srcOrd="0" destOrd="0" presId="urn:microsoft.com/office/officeart/2005/8/layout/process5"/>
    <dgm:cxn modelId="{156FD521-74F9-4AA7-9181-179969BF5D73}" srcId="{A38582AF-8620-416B-BDD7-B271492A61B3}" destId="{13504B88-4DBE-4138-84F9-E33C145973A7}" srcOrd="7" destOrd="0" parTransId="{7F4D2561-D590-4993-9517-573E3208DD28}" sibTransId="{9543A1C7-66DF-4B3D-B943-9586DB84ACF1}"/>
    <dgm:cxn modelId="{BA397051-2ED2-444E-9A6A-6EE00DA0E064}" srcId="{A38582AF-8620-416B-BDD7-B271492A61B3}" destId="{4959B274-F7D1-4FA2-A54E-189114408F79}" srcOrd="6" destOrd="0" parTransId="{91AC91CF-95B1-4AEA-9355-FA6EB5E69F02}" sibTransId="{C585F516-1BB6-4A03-B0FA-F3E4CE2C0423}"/>
    <dgm:cxn modelId="{1FADA0C7-3D97-4F1E-B13B-BEFB57038043}" type="presOf" srcId="{13504B88-4DBE-4138-84F9-E33C145973A7}" destId="{24E89A00-8901-4C1A-B12D-4E2A487AE8B2}" srcOrd="0" destOrd="0" presId="urn:microsoft.com/office/officeart/2005/8/layout/process5"/>
    <dgm:cxn modelId="{D66411D5-6721-4BE8-8FB5-3E55F88D957A}" srcId="{A38582AF-8620-416B-BDD7-B271492A61B3}" destId="{CBC89076-B869-484D-BCCE-DC63313002E5}" srcOrd="4" destOrd="0" parTransId="{A237B162-EFD1-4970-A2E4-8653A98929E9}" sibTransId="{9D5B0915-F094-4AF2-BE8A-B9C4AAF44B8E}"/>
    <dgm:cxn modelId="{C2CF7EC8-A4BB-49E0-A00E-87E7802C8806}" type="presOf" srcId="{179F3E6A-728E-4877-B6E1-8BC897583814}" destId="{73CEDDB4-D971-4ECE-8B08-4D33004E64EB}" srcOrd="0" destOrd="0" presId="urn:microsoft.com/office/officeart/2005/8/layout/process5"/>
    <dgm:cxn modelId="{9F1A5309-B305-411F-BD67-ED8111D15450}" type="presOf" srcId="{531348BF-6921-43E9-AAAF-EBA2F62D30E8}" destId="{3334EBCD-7F58-4749-9E80-D9BE0D055093}" srcOrd="0" destOrd="0" presId="urn:microsoft.com/office/officeart/2005/8/layout/process5"/>
    <dgm:cxn modelId="{14C3F44A-6676-45C5-BF63-278C7997AF07}" type="presOf" srcId="{A38582AF-8620-416B-BDD7-B271492A61B3}" destId="{E90365DD-484F-4C7E-9433-45AD68D49297}" srcOrd="0" destOrd="0" presId="urn:microsoft.com/office/officeart/2005/8/layout/process5"/>
    <dgm:cxn modelId="{69F6B884-EE75-400A-83B0-5D3A86ADA193}" type="presOf" srcId="{C585F516-1BB6-4A03-B0FA-F3E4CE2C0423}" destId="{7B067FA0-C837-48BE-A463-C8518E9E145A}" srcOrd="0" destOrd="0" presId="urn:microsoft.com/office/officeart/2005/8/layout/process5"/>
    <dgm:cxn modelId="{372C67A3-77DE-4127-99E1-402FE1F79608}" type="presOf" srcId="{4959B274-F7D1-4FA2-A54E-189114408F79}" destId="{3FAAB6AD-3BE9-4A9C-98C5-3AE599AD6D4C}" srcOrd="0" destOrd="0" presId="urn:microsoft.com/office/officeart/2005/8/layout/process5"/>
    <dgm:cxn modelId="{10D6C095-33C8-4313-B932-A39A7AB79CD8}" type="presOf" srcId="{1B9C0F40-9578-4255-AC2B-E45F8798F662}" destId="{7519C7C4-B02F-431C-A943-0C5ABE2C3A2A}" srcOrd="1" destOrd="0" presId="urn:microsoft.com/office/officeart/2005/8/layout/process5"/>
    <dgm:cxn modelId="{C9440CE1-A235-4072-84AA-5E67B0F0A011}" type="presOf" srcId="{9D5B0915-F094-4AF2-BE8A-B9C4AAF44B8E}" destId="{6E1FF61B-5F34-4D72-87A8-B4009A3B0645}" srcOrd="0" destOrd="0" presId="urn:microsoft.com/office/officeart/2005/8/layout/process5"/>
    <dgm:cxn modelId="{33B6B077-7BF8-42C0-ACED-66FC771FA767}" type="presOf" srcId="{051AEB42-1890-4EB0-BF01-7B4385EE13E4}" destId="{0013D9AB-3CB6-49FC-B601-6192D0109E06}" srcOrd="0" destOrd="0" presId="urn:microsoft.com/office/officeart/2005/8/layout/process5"/>
    <dgm:cxn modelId="{D1CE6358-052D-437B-A7E4-0078A39BC130}" type="presOf" srcId="{C585F516-1BB6-4A03-B0FA-F3E4CE2C0423}" destId="{A5FAC74C-0BCE-4641-B21B-80C169335DF8}" srcOrd="1" destOrd="0" presId="urn:microsoft.com/office/officeart/2005/8/layout/process5"/>
    <dgm:cxn modelId="{81BC69C9-6DA9-42D0-8BB5-D7C7A773C25C}" type="presOf" srcId="{CDEFC81F-7899-4ABB-8652-BFF66E35AB23}" destId="{452EE07C-AB3D-4970-9915-FFDDEA73D94B}" srcOrd="1" destOrd="0" presId="urn:microsoft.com/office/officeart/2005/8/layout/process5"/>
    <dgm:cxn modelId="{FAE79F21-7BEC-41C7-8F19-39FE62C5B1E8}" type="presOf" srcId="{CDBC7D8C-7D73-46E4-BE4B-4CF11F9242FE}" destId="{E4585C71-2C7D-46CB-A22D-D115ADCCB4A0}" srcOrd="0" destOrd="0" presId="urn:microsoft.com/office/officeart/2005/8/layout/process5"/>
    <dgm:cxn modelId="{3E4796EB-B74A-4971-8753-21E82278FF9D}" type="presOf" srcId="{2880937D-5610-468E-A522-477FE0B119D2}" destId="{104C94C8-F521-436D-9484-96E5D4305482}" srcOrd="1" destOrd="0" presId="urn:microsoft.com/office/officeart/2005/8/layout/process5"/>
    <dgm:cxn modelId="{5073B8E2-BCDA-4B5D-AFA7-A27D06E12C2B}" type="presOf" srcId="{635B5D87-5FB8-48EF-AE84-FB8D88E0CF50}" destId="{B7AA4B85-78A0-4F44-A8F1-609152971106}" srcOrd="1" destOrd="0" presId="urn:microsoft.com/office/officeart/2005/8/layout/process5"/>
    <dgm:cxn modelId="{CC9E5813-D7EB-4D96-9F07-09047BF33D9A}" srcId="{A38582AF-8620-416B-BDD7-B271492A61B3}" destId="{CDBC7D8C-7D73-46E4-BE4B-4CF11F9242FE}" srcOrd="2" destOrd="0" parTransId="{B894B0FA-3E4D-4293-A838-EF9D96E84A9F}" sibTransId="{635B5D87-5FB8-48EF-AE84-FB8D88E0CF50}"/>
    <dgm:cxn modelId="{8D09744C-9A6A-4FAA-AB25-697AFE907668}" type="presOf" srcId="{CDEFC81F-7899-4ABB-8652-BFF66E35AB23}" destId="{6D761888-9674-4A11-9458-76A79DEE989A}" srcOrd="0" destOrd="0" presId="urn:microsoft.com/office/officeart/2005/8/layout/process5"/>
    <dgm:cxn modelId="{56EF4A34-02F1-4CCB-82AF-BD524A9F455D}" type="presOf" srcId="{051AEB42-1890-4EB0-BF01-7B4385EE13E4}" destId="{9E83D63B-E15F-4011-9F5D-4322D2E8AF25}" srcOrd="1" destOrd="0" presId="urn:microsoft.com/office/officeart/2005/8/layout/process5"/>
    <dgm:cxn modelId="{21433739-08B0-4079-8D8A-3754FF4F464D}" type="presOf" srcId="{CBC89076-B869-484D-BCCE-DC63313002E5}" destId="{711B91CA-DA54-4031-9914-54EE1589C165}" srcOrd="0" destOrd="0" presId="urn:microsoft.com/office/officeart/2005/8/layout/process5"/>
    <dgm:cxn modelId="{2E059D05-D363-4992-9255-F52AEADD9E3B}" type="presOf" srcId="{1B9C0F40-9578-4255-AC2B-E45F8798F662}" destId="{605E180C-391F-4628-826C-7846CC5CC645}" srcOrd="0" destOrd="0" presId="urn:microsoft.com/office/officeart/2005/8/layout/process5"/>
    <dgm:cxn modelId="{14614077-671F-4574-917E-DB4EC3A2A615}" type="presParOf" srcId="{E90365DD-484F-4C7E-9433-45AD68D49297}" destId="{7C3BE3F3-DAF6-4863-A225-2BF24E8EFB7E}" srcOrd="0" destOrd="0" presId="urn:microsoft.com/office/officeart/2005/8/layout/process5"/>
    <dgm:cxn modelId="{809B9D5D-DFD5-480D-A91F-6481EA19C18A}" type="presParOf" srcId="{E90365DD-484F-4C7E-9433-45AD68D49297}" destId="{605E180C-391F-4628-826C-7846CC5CC645}" srcOrd="1" destOrd="0" presId="urn:microsoft.com/office/officeart/2005/8/layout/process5"/>
    <dgm:cxn modelId="{4CCD0C03-6AB4-40DB-B0C5-865CE004F537}" type="presParOf" srcId="{605E180C-391F-4628-826C-7846CC5CC645}" destId="{7519C7C4-B02F-431C-A943-0C5ABE2C3A2A}" srcOrd="0" destOrd="0" presId="urn:microsoft.com/office/officeart/2005/8/layout/process5"/>
    <dgm:cxn modelId="{F981AD69-92F5-4530-8B3F-4C9A32DBD7B8}" type="presParOf" srcId="{E90365DD-484F-4C7E-9433-45AD68D49297}" destId="{9E0DC587-D562-4C31-A718-CD84BE1D5C6E}" srcOrd="2" destOrd="0" presId="urn:microsoft.com/office/officeart/2005/8/layout/process5"/>
    <dgm:cxn modelId="{D8D89907-9F61-44B6-9A2C-6E6A82140797}" type="presParOf" srcId="{E90365DD-484F-4C7E-9433-45AD68D49297}" destId="{6D761888-9674-4A11-9458-76A79DEE989A}" srcOrd="3" destOrd="0" presId="urn:microsoft.com/office/officeart/2005/8/layout/process5"/>
    <dgm:cxn modelId="{2A871584-A49C-4E61-BFAD-EFDF059C71BA}" type="presParOf" srcId="{6D761888-9674-4A11-9458-76A79DEE989A}" destId="{452EE07C-AB3D-4970-9915-FFDDEA73D94B}" srcOrd="0" destOrd="0" presId="urn:microsoft.com/office/officeart/2005/8/layout/process5"/>
    <dgm:cxn modelId="{A345903C-5BC5-4788-BF7C-5B9D7C2A36B3}" type="presParOf" srcId="{E90365DD-484F-4C7E-9433-45AD68D49297}" destId="{E4585C71-2C7D-46CB-A22D-D115ADCCB4A0}" srcOrd="4" destOrd="0" presId="urn:microsoft.com/office/officeart/2005/8/layout/process5"/>
    <dgm:cxn modelId="{060BB01C-E0F2-42A2-9B98-7834BEFEDA2D}" type="presParOf" srcId="{E90365DD-484F-4C7E-9433-45AD68D49297}" destId="{BF661946-260A-4742-9B14-2487C6050731}" srcOrd="5" destOrd="0" presId="urn:microsoft.com/office/officeart/2005/8/layout/process5"/>
    <dgm:cxn modelId="{C160B284-9427-4801-805A-8AB57E3D7230}" type="presParOf" srcId="{BF661946-260A-4742-9B14-2487C6050731}" destId="{B7AA4B85-78A0-4F44-A8F1-609152971106}" srcOrd="0" destOrd="0" presId="urn:microsoft.com/office/officeart/2005/8/layout/process5"/>
    <dgm:cxn modelId="{0470C414-349A-46C6-89BA-92C6D25E6F3E}" type="presParOf" srcId="{E90365DD-484F-4C7E-9433-45AD68D49297}" destId="{73CEDDB4-D971-4ECE-8B08-4D33004E64EB}" srcOrd="6" destOrd="0" presId="urn:microsoft.com/office/officeart/2005/8/layout/process5"/>
    <dgm:cxn modelId="{746BAD86-6BE0-4812-9104-23731F076780}" type="presParOf" srcId="{E90365DD-484F-4C7E-9433-45AD68D49297}" destId="{9F0DB6A2-4AB8-4984-8927-E05F29B7FCF7}" srcOrd="7" destOrd="0" presId="urn:microsoft.com/office/officeart/2005/8/layout/process5"/>
    <dgm:cxn modelId="{93A29E66-A5D8-47C1-A021-158B5470F003}" type="presParOf" srcId="{9F0DB6A2-4AB8-4984-8927-E05F29B7FCF7}" destId="{104C94C8-F521-436D-9484-96E5D4305482}" srcOrd="0" destOrd="0" presId="urn:microsoft.com/office/officeart/2005/8/layout/process5"/>
    <dgm:cxn modelId="{C551AE3D-A77C-4B23-9A76-5DB9D59163EB}" type="presParOf" srcId="{E90365DD-484F-4C7E-9433-45AD68D49297}" destId="{711B91CA-DA54-4031-9914-54EE1589C165}" srcOrd="8" destOrd="0" presId="urn:microsoft.com/office/officeart/2005/8/layout/process5"/>
    <dgm:cxn modelId="{BC553D0A-8791-44E4-97D6-10767F5A25A6}" type="presParOf" srcId="{E90365DD-484F-4C7E-9433-45AD68D49297}" destId="{6E1FF61B-5F34-4D72-87A8-B4009A3B0645}" srcOrd="9" destOrd="0" presId="urn:microsoft.com/office/officeart/2005/8/layout/process5"/>
    <dgm:cxn modelId="{E5E54CA8-CA77-4E69-B798-8C78CF065C10}" type="presParOf" srcId="{6E1FF61B-5F34-4D72-87A8-B4009A3B0645}" destId="{167FB68F-C27B-4129-A70B-044926FCC944}" srcOrd="0" destOrd="0" presId="urn:microsoft.com/office/officeart/2005/8/layout/process5"/>
    <dgm:cxn modelId="{9D2758B9-F6F1-4B65-988C-ECF8FE4D9187}" type="presParOf" srcId="{E90365DD-484F-4C7E-9433-45AD68D49297}" destId="{3334EBCD-7F58-4749-9E80-D9BE0D055093}" srcOrd="10" destOrd="0" presId="urn:microsoft.com/office/officeart/2005/8/layout/process5"/>
    <dgm:cxn modelId="{9CF15314-12F8-4781-A306-7E8BC3E84B51}" type="presParOf" srcId="{E90365DD-484F-4C7E-9433-45AD68D49297}" destId="{0013D9AB-3CB6-49FC-B601-6192D0109E06}" srcOrd="11" destOrd="0" presId="urn:microsoft.com/office/officeart/2005/8/layout/process5"/>
    <dgm:cxn modelId="{771D299B-0BBF-4866-8F11-B2E0B9551E83}" type="presParOf" srcId="{0013D9AB-3CB6-49FC-B601-6192D0109E06}" destId="{9E83D63B-E15F-4011-9F5D-4322D2E8AF25}" srcOrd="0" destOrd="0" presId="urn:microsoft.com/office/officeart/2005/8/layout/process5"/>
    <dgm:cxn modelId="{4FEFD6F6-A998-4545-91D7-FA71E0B3F3AF}" type="presParOf" srcId="{E90365DD-484F-4C7E-9433-45AD68D49297}" destId="{3FAAB6AD-3BE9-4A9C-98C5-3AE599AD6D4C}" srcOrd="12" destOrd="0" presId="urn:microsoft.com/office/officeart/2005/8/layout/process5"/>
    <dgm:cxn modelId="{2F6ED7D1-3191-41E9-A920-EDC4019FFE38}" type="presParOf" srcId="{E90365DD-484F-4C7E-9433-45AD68D49297}" destId="{7B067FA0-C837-48BE-A463-C8518E9E145A}" srcOrd="13" destOrd="0" presId="urn:microsoft.com/office/officeart/2005/8/layout/process5"/>
    <dgm:cxn modelId="{52896054-0248-4E78-B931-3C3BC9EAC4D2}" type="presParOf" srcId="{7B067FA0-C837-48BE-A463-C8518E9E145A}" destId="{A5FAC74C-0BCE-4641-B21B-80C169335DF8}" srcOrd="0" destOrd="0" presId="urn:microsoft.com/office/officeart/2005/8/layout/process5"/>
    <dgm:cxn modelId="{3E22F615-582C-4D7F-AC0C-2BEEA65FA65C}" type="presParOf" srcId="{E90365DD-484F-4C7E-9433-45AD68D49297}" destId="{24E89A00-8901-4C1A-B12D-4E2A487AE8B2}"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BE3F3-DAF6-4863-A225-2BF24E8EFB7E}">
      <dsp:nvSpPr>
        <dsp:cNvPr id="0" name=""/>
        <dsp:cNvSpPr/>
      </dsp:nvSpPr>
      <dsp:spPr>
        <a:xfrm>
          <a:off x="3616" y="640020"/>
          <a:ext cx="1581224" cy="9487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Request for Synchronous Learning Platform</a:t>
          </a:r>
          <a:endParaRPr lang="en-US" sz="1200" kern="1200" dirty="0"/>
        </a:p>
      </dsp:txBody>
      <dsp:txXfrm>
        <a:off x="31403" y="667807"/>
        <a:ext cx="1525650" cy="893160"/>
      </dsp:txXfrm>
    </dsp:sp>
    <dsp:sp modelId="{605E180C-391F-4628-826C-7846CC5CC645}">
      <dsp:nvSpPr>
        <dsp:cNvPr id="0" name=""/>
        <dsp:cNvSpPr/>
      </dsp:nvSpPr>
      <dsp:spPr>
        <a:xfrm>
          <a:off x="1723988" y="918315"/>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723988" y="996744"/>
        <a:ext cx="234653" cy="235285"/>
      </dsp:txXfrm>
    </dsp:sp>
    <dsp:sp modelId="{9E0DC587-D562-4C31-A718-CD84BE1D5C6E}">
      <dsp:nvSpPr>
        <dsp:cNvPr id="0" name=""/>
        <dsp:cNvSpPr/>
      </dsp:nvSpPr>
      <dsp:spPr>
        <a:xfrm>
          <a:off x="2217330" y="640020"/>
          <a:ext cx="1581224" cy="9487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IT Reviews the request and analyzes viable solutions</a:t>
          </a:r>
          <a:endParaRPr lang="en-US" sz="1200" kern="1200" dirty="0"/>
        </a:p>
      </dsp:txBody>
      <dsp:txXfrm>
        <a:off x="2245117" y="667807"/>
        <a:ext cx="1525650" cy="893160"/>
      </dsp:txXfrm>
    </dsp:sp>
    <dsp:sp modelId="{6D761888-9674-4A11-9458-76A79DEE989A}">
      <dsp:nvSpPr>
        <dsp:cNvPr id="0" name=""/>
        <dsp:cNvSpPr/>
      </dsp:nvSpPr>
      <dsp:spPr>
        <a:xfrm>
          <a:off x="3937702" y="918315"/>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937702" y="996744"/>
        <a:ext cx="234653" cy="235285"/>
      </dsp:txXfrm>
    </dsp:sp>
    <dsp:sp modelId="{E4585C71-2C7D-46CB-A22D-D115ADCCB4A0}">
      <dsp:nvSpPr>
        <dsp:cNvPr id="0" name=""/>
        <dsp:cNvSpPr/>
      </dsp:nvSpPr>
      <dsp:spPr>
        <a:xfrm>
          <a:off x="4431044" y="640020"/>
          <a:ext cx="1581224" cy="9487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IT Proposes</a:t>
          </a:r>
        </a:p>
        <a:p>
          <a:pPr lvl="0" algn="ctr" defTabSz="533400">
            <a:lnSpc>
              <a:spcPct val="90000"/>
            </a:lnSpc>
            <a:spcBef>
              <a:spcPct val="0"/>
            </a:spcBef>
            <a:spcAft>
              <a:spcPct val="35000"/>
            </a:spcAft>
          </a:pPr>
          <a:r>
            <a:rPr lang="en-US" sz="1200" kern="1200" dirty="0" smtClean="0"/>
            <a:t>Microsoft </a:t>
          </a:r>
          <a:r>
            <a:rPr lang="en-US" sz="1200" kern="1200" dirty="0" err="1" smtClean="0"/>
            <a:t>Lync</a:t>
          </a:r>
          <a:endParaRPr lang="en-US" sz="1200" kern="1200" dirty="0" smtClean="0"/>
        </a:p>
      </dsp:txBody>
      <dsp:txXfrm>
        <a:off x="4458831" y="667807"/>
        <a:ext cx="1525650" cy="893160"/>
      </dsp:txXfrm>
    </dsp:sp>
    <dsp:sp modelId="{BF661946-260A-4742-9B14-2487C6050731}">
      <dsp:nvSpPr>
        <dsp:cNvPr id="0" name=""/>
        <dsp:cNvSpPr/>
      </dsp:nvSpPr>
      <dsp:spPr>
        <a:xfrm>
          <a:off x="6151417" y="918315"/>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151417" y="996744"/>
        <a:ext cx="234653" cy="235285"/>
      </dsp:txXfrm>
    </dsp:sp>
    <dsp:sp modelId="{73CEDDB4-D971-4ECE-8B08-4D33004E64EB}">
      <dsp:nvSpPr>
        <dsp:cNvPr id="0" name=""/>
        <dsp:cNvSpPr/>
      </dsp:nvSpPr>
      <dsp:spPr>
        <a:xfrm>
          <a:off x="6644759" y="640020"/>
          <a:ext cx="1581224" cy="9487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N702 Conduct Two  Sessions on Microsoft </a:t>
          </a:r>
          <a:r>
            <a:rPr lang="en-US" sz="1200" kern="1200" dirty="0" err="1" smtClean="0"/>
            <a:t>Lync</a:t>
          </a:r>
          <a:r>
            <a:rPr lang="en-US" sz="1200" kern="1200" dirty="0" smtClean="0"/>
            <a:t> Platform</a:t>
          </a:r>
          <a:endParaRPr lang="en-US" sz="1200" kern="1200" dirty="0"/>
        </a:p>
      </dsp:txBody>
      <dsp:txXfrm>
        <a:off x="6672546" y="667807"/>
        <a:ext cx="1525650" cy="893160"/>
      </dsp:txXfrm>
    </dsp:sp>
    <dsp:sp modelId="{9F0DB6A2-4AB8-4984-8927-E05F29B7FCF7}">
      <dsp:nvSpPr>
        <dsp:cNvPr id="0" name=""/>
        <dsp:cNvSpPr/>
      </dsp:nvSpPr>
      <dsp:spPr>
        <a:xfrm rot="5400000">
          <a:off x="7267761" y="1699440"/>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7317728" y="1727902"/>
        <a:ext cx="235285" cy="234653"/>
      </dsp:txXfrm>
    </dsp:sp>
    <dsp:sp modelId="{711B91CA-DA54-4031-9914-54EE1589C165}">
      <dsp:nvSpPr>
        <dsp:cNvPr id="0" name=""/>
        <dsp:cNvSpPr/>
      </dsp:nvSpPr>
      <dsp:spPr>
        <a:xfrm>
          <a:off x="6644759" y="2221244"/>
          <a:ext cx="1581224" cy="9487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IT Engages N702 Faculty on concerns that </a:t>
          </a:r>
          <a:r>
            <a:rPr lang="en-US" sz="1200" kern="1200" dirty="0" err="1" smtClean="0"/>
            <a:t>Lync</a:t>
          </a:r>
          <a:r>
            <a:rPr lang="en-US" sz="1200" kern="1200" dirty="0" smtClean="0"/>
            <a:t> does not meet all requirements </a:t>
          </a:r>
          <a:endParaRPr lang="en-US" sz="1200" kern="1200" dirty="0"/>
        </a:p>
      </dsp:txBody>
      <dsp:txXfrm>
        <a:off x="6672546" y="2249031"/>
        <a:ext cx="1525650" cy="893160"/>
      </dsp:txXfrm>
    </dsp:sp>
    <dsp:sp modelId="{6E1FF61B-5F34-4D72-87A8-B4009A3B0645}">
      <dsp:nvSpPr>
        <dsp:cNvPr id="0" name=""/>
        <dsp:cNvSpPr/>
      </dsp:nvSpPr>
      <dsp:spPr>
        <a:xfrm rot="10800000">
          <a:off x="6170391" y="2499540"/>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270957" y="2577969"/>
        <a:ext cx="234653" cy="235285"/>
      </dsp:txXfrm>
    </dsp:sp>
    <dsp:sp modelId="{3334EBCD-7F58-4749-9E80-D9BE0D055093}">
      <dsp:nvSpPr>
        <dsp:cNvPr id="0" name=""/>
        <dsp:cNvSpPr/>
      </dsp:nvSpPr>
      <dsp:spPr>
        <a:xfrm>
          <a:off x="4431044" y="2221244"/>
          <a:ext cx="1581224" cy="9487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IT evaluates Adobe Connect and Cisco </a:t>
          </a:r>
          <a:r>
            <a:rPr lang="en-US" sz="1200" kern="1200" dirty="0" err="1" smtClean="0"/>
            <a:t>Webex</a:t>
          </a:r>
          <a:endParaRPr lang="en-US" sz="1200" kern="1200" dirty="0"/>
        </a:p>
      </dsp:txBody>
      <dsp:txXfrm>
        <a:off x="4458831" y="2249031"/>
        <a:ext cx="1525650" cy="893160"/>
      </dsp:txXfrm>
    </dsp:sp>
    <dsp:sp modelId="{0013D9AB-3CB6-49FC-B601-6192D0109E06}">
      <dsp:nvSpPr>
        <dsp:cNvPr id="0" name=""/>
        <dsp:cNvSpPr/>
      </dsp:nvSpPr>
      <dsp:spPr>
        <a:xfrm rot="10800000">
          <a:off x="3956677" y="2499540"/>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057243" y="2577969"/>
        <a:ext cx="234653" cy="235285"/>
      </dsp:txXfrm>
    </dsp:sp>
    <dsp:sp modelId="{3FAAB6AD-3BE9-4A9C-98C5-3AE599AD6D4C}">
      <dsp:nvSpPr>
        <dsp:cNvPr id="0" name=""/>
        <dsp:cNvSpPr/>
      </dsp:nvSpPr>
      <dsp:spPr>
        <a:xfrm>
          <a:off x="2217330" y="2221244"/>
          <a:ext cx="1581224" cy="9487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N702 Conducts Final Two Session on Cisco </a:t>
          </a:r>
          <a:r>
            <a:rPr lang="en-US" sz="1200" kern="1200" dirty="0" err="1" smtClean="0"/>
            <a:t>Webex</a:t>
          </a:r>
          <a:r>
            <a:rPr lang="en-US" sz="1200" kern="1200" dirty="0" smtClean="0"/>
            <a:t> Platform</a:t>
          </a:r>
          <a:endParaRPr lang="en-US" sz="1200" kern="1200" dirty="0"/>
        </a:p>
      </dsp:txBody>
      <dsp:txXfrm>
        <a:off x="2245117" y="2249031"/>
        <a:ext cx="1525650" cy="893160"/>
      </dsp:txXfrm>
    </dsp:sp>
    <dsp:sp modelId="{7B067FA0-C837-48BE-A463-C8518E9E145A}">
      <dsp:nvSpPr>
        <dsp:cNvPr id="0" name=""/>
        <dsp:cNvSpPr/>
      </dsp:nvSpPr>
      <dsp:spPr>
        <a:xfrm rot="10800000">
          <a:off x="1742963" y="2499540"/>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843529" y="2577969"/>
        <a:ext cx="234653" cy="235285"/>
      </dsp:txXfrm>
    </dsp:sp>
    <dsp:sp modelId="{24E89A00-8901-4C1A-B12D-4E2A487AE8B2}">
      <dsp:nvSpPr>
        <dsp:cNvPr id="0" name=""/>
        <dsp:cNvSpPr/>
      </dsp:nvSpPr>
      <dsp:spPr>
        <a:xfrm>
          <a:off x="3616" y="2221244"/>
          <a:ext cx="1581224" cy="9487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Cisco WebEx meets needs for the course’s synchronous learning component</a:t>
          </a:r>
          <a:endParaRPr lang="en-US" sz="1200" kern="1200" dirty="0"/>
        </a:p>
      </dsp:txBody>
      <dsp:txXfrm>
        <a:off x="31403" y="2249031"/>
        <a:ext cx="1525650" cy="8931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57D2ED8-E723-48AD-8421-A1512C3DB0E7}" type="datetimeFigureOut">
              <a:rPr lang="en-US" smtClean="0"/>
              <a:t>2/10/2013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1E4BE9BD-CB00-4C26-B2A3-581C06AA1D1E}" type="slidenum">
              <a:rPr lang="en-US" smtClean="0"/>
              <a:t>‹#›</a:t>
            </a:fld>
            <a:endParaRPr lang="en-US"/>
          </a:p>
        </p:txBody>
      </p:sp>
    </p:spTree>
    <p:extLst>
      <p:ext uri="{BB962C8B-B14F-4D97-AF65-F5344CB8AC3E}">
        <p14:creationId xmlns:p14="http://schemas.microsoft.com/office/powerpoint/2010/main" val="587858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D083AC3-E6C6-44DD-BD70-0FBC5594913E}" type="datetimeFigureOut">
              <a:rPr lang="en-US" smtClean="0"/>
              <a:t>2/10/2013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E97A9AC-8A10-4A97-A26B-1685BE4FA670}" type="slidenum">
              <a:rPr lang="en-US" smtClean="0"/>
              <a:t>‹#›</a:t>
            </a:fld>
            <a:endParaRPr lang="en-US"/>
          </a:p>
        </p:txBody>
      </p:sp>
    </p:spTree>
    <p:extLst>
      <p:ext uri="{BB962C8B-B14F-4D97-AF65-F5344CB8AC3E}">
        <p14:creationId xmlns:p14="http://schemas.microsoft.com/office/powerpoint/2010/main" val="349295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5588DF-1A10-44AA-90F7-99AA55DC72AB}"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D90F4-875D-4CB3-9EC1-528C7651E48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1E233-6663-4913-BF3F-6CCC3A710A8D}"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D90F4-875D-4CB3-9EC1-528C7651E4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523C2C-45E9-4422-8C1A-9D79FBABA05C}"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D90F4-875D-4CB3-9EC1-528C7651E4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C9782-6038-4B56-BB39-129E7E47B6EB}"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D90F4-875D-4CB3-9EC1-528C7651E4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CD3AC-57C5-46AA-A58F-278B618BB762}"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D90F4-875D-4CB3-9EC1-528C7651E48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E9B764-7CC7-4C59-841B-00CC88E76C09}" type="datetime1">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D90F4-875D-4CB3-9EC1-528C7651E4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AD63F6-DE8D-430B-AE98-052AAF81850F}" type="datetime1">
              <a:rPr lang="en-US" smtClean="0"/>
              <a:t>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D90F4-875D-4CB3-9EC1-528C7651E48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5BD3A5-5284-493E-87AB-2E02EAFABF67}" type="datetime1">
              <a:rPr lang="en-US" smtClean="0"/>
              <a:t>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D90F4-875D-4CB3-9EC1-528C7651E4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C6F33-9EAB-440B-84B6-AB4601B97FBA}" type="datetime1">
              <a:rPr lang="en-US" smtClean="0"/>
              <a:t>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D90F4-875D-4CB3-9EC1-528C7651E4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1F836-9320-440A-9CAF-D8CB6D6F18EF}" type="datetime1">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D90F4-875D-4CB3-9EC1-528C7651E48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395F6-B1B6-436B-904B-58B0F6830DE4}" type="datetime1">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D90F4-875D-4CB3-9EC1-528C7651E4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1E117F7-D93D-463E-ACE8-ED5FF074F05C}" type="datetime1">
              <a:rPr lang="en-US" smtClean="0"/>
              <a:t>2/10/2013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B4D90F4-875D-4CB3-9EC1-528C7651E4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419352"/>
            <a:ext cx="5947622" cy="4457448"/>
          </a:xfrm>
        </p:spPr>
      </p:pic>
      <p:sp>
        <p:nvSpPr>
          <p:cNvPr id="2" name="Rectangle 1"/>
          <p:cNvSpPr/>
          <p:nvPr/>
        </p:nvSpPr>
        <p:spPr>
          <a:xfrm>
            <a:off x="914400" y="5257800"/>
            <a:ext cx="7391400" cy="1200329"/>
          </a:xfrm>
          <a:prstGeom prst="rect">
            <a:avLst/>
          </a:prstGeom>
        </p:spPr>
        <p:txBody>
          <a:bodyPr wrap="square">
            <a:spAutoFit/>
          </a:bodyPr>
          <a:lstStyle/>
          <a:p>
            <a:pPr algn="ctr"/>
            <a:r>
              <a:rPr lang="en-US" dirty="0">
                <a:solidFill>
                  <a:srgbClr val="462D22"/>
                </a:solidFill>
                <a:latin typeface="Verdana" pitchFamily="34" charset="0"/>
              </a:rPr>
              <a:t>Blair Simmons MS</a:t>
            </a:r>
          </a:p>
          <a:p>
            <a:pPr algn="ctr"/>
            <a:r>
              <a:rPr lang="en-US" dirty="0" smtClean="0">
                <a:solidFill>
                  <a:srgbClr val="462D22"/>
                </a:solidFill>
                <a:latin typeface="Verdana" pitchFamily="34" charset="0"/>
              </a:rPr>
              <a:t>Patricia </a:t>
            </a:r>
            <a:r>
              <a:rPr lang="en-US" dirty="0">
                <a:solidFill>
                  <a:srgbClr val="462D22"/>
                </a:solidFill>
                <a:latin typeface="Verdana" pitchFamily="34" charset="0"/>
              </a:rPr>
              <a:t>Brennan PhD, RN, </a:t>
            </a:r>
            <a:r>
              <a:rPr lang="en-US" dirty="0" smtClean="0">
                <a:solidFill>
                  <a:srgbClr val="462D22"/>
                </a:solidFill>
                <a:latin typeface="Verdana" pitchFamily="34" charset="0"/>
              </a:rPr>
              <a:t>MS</a:t>
            </a:r>
            <a:endParaRPr lang="en-US" dirty="0">
              <a:solidFill>
                <a:srgbClr val="462D22"/>
              </a:solidFill>
              <a:latin typeface="Verdana" pitchFamily="34" charset="0"/>
            </a:endParaRPr>
          </a:p>
          <a:p>
            <a:pPr algn="ctr"/>
            <a:r>
              <a:rPr lang="en-US" dirty="0">
                <a:solidFill>
                  <a:srgbClr val="462D22"/>
                </a:solidFill>
                <a:latin typeface="Verdana" pitchFamily="34" charset="0"/>
              </a:rPr>
              <a:t>Marcus Walton BS, CCNA</a:t>
            </a:r>
          </a:p>
          <a:p>
            <a:pPr algn="ctr"/>
            <a:r>
              <a:rPr lang="en-US" dirty="0" smtClean="0">
                <a:solidFill>
                  <a:srgbClr val="462D22"/>
                </a:solidFill>
                <a:latin typeface="Verdana" pitchFamily="34" charset="0"/>
              </a:rPr>
              <a:t>Ellie </a:t>
            </a:r>
            <a:r>
              <a:rPr lang="en-US" dirty="0">
                <a:solidFill>
                  <a:srgbClr val="462D22"/>
                </a:solidFill>
                <a:latin typeface="Verdana" pitchFamily="34" charset="0"/>
              </a:rPr>
              <a:t>Hoffman </a:t>
            </a:r>
            <a:r>
              <a:rPr lang="en-US" dirty="0" smtClean="0">
                <a:solidFill>
                  <a:srgbClr val="462D22"/>
                </a:solidFill>
                <a:latin typeface="Verdana" pitchFamily="34" charset="0"/>
              </a:rPr>
              <a:t>MA</a:t>
            </a:r>
            <a:endParaRPr lang="en-US" dirty="0">
              <a:solidFill>
                <a:srgbClr val="462D22"/>
              </a:solidFill>
              <a:latin typeface="Verdana"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524000"/>
            <a:ext cx="1981200" cy="678089"/>
          </a:xfrm>
          <a:prstGeom prst="rect">
            <a:avLst/>
          </a:prstGeom>
        </p:spPr>
      </p:pic>
      <p:sp>
        <p:nvSpPr>
          <p:cNvPr id="6" name="Rectangle 5"/>
          <p:cNvSpPr/>
          <p:nvPr/>
        </p:nvSpPr>
        <p:spPr>
          <a:xfrm>
            <a:off x="1219200" y="4673025"/>
            <a:ext cx="6897016" cy="584775"/>
          </a:xfrm>
          <a:prstGeom prst="rect">
            <a:avLst/>
          </a:prstGeom>
        </p:spPr>
        <p:txBody>
          <a:bodyPr wrap="none">
            <a:spAutoFit/>
          </a:bodyPr>
          <a:lstStyle/>
          <a:p>
            <a:r>
              <a:rPr lang="en-US" sz="3200" dirty="0">
                <a:solidFill>
                  <a:srgbClr val="C00000"/>
                </a:solidFill>
              </a:rPr>
              <a:t>Creating a Virtual Classroom at SMU</a:t>
            </a:r>
          </a:p>
        </p:txBody>
      </p:sp>
    </p:spTree>
    <p:extLst>
      <p:ext uri="{BB962C8B-B14F-4D97-AF65-F5344CB8AC3E}">
        <p14:creationId xmlns:p14="http://schemas.microsoft.com/office/powerpoint/2010/main" val="292057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8200" y="1066800"/>
            <a:ext cx="7086600" cy="4953000"/>
          </a:xfrm>
        </p:spPr>
        <p:txBody>
          <a:bodyPr>
            <a:normAutofit fontScale="70000" lnSpcReduction="20000"/>
          </a:bodyPr>
          <a:lstStyle/>
          <a:p>
            <a:endParaRPr lang="en-US" dirty="0" smtClean="0"/>
          </a:p>
          <a:p>
            <a:pPr marL="0" indent="0">
              <a:buNone/>
            </a:pPr>
            <a:r>
              <a:rPr lang="en-US" dirty="0" smtClean="0"/>
              <a:t>	Administrative approval</a:t>
            </a:r>
          </a:p>
          <a:p>
            <a:pPr marL="0" indent="0">
              <a:buNone/>
            </a:pPr>
            <a:endParaRPr lang="en-US" dirty="0" smtClean="0"/>
          </a:p>
          <a:p>
            <a:pPr marL="0" indent="0">
              <a:buNone/>
            </a:pPr>
            <a:r>
              <a:rPr lang="en-US" dirty="0" smtClean="0"/>
              <a:t>	Student support</a:t>
            </a:r>
          </a:p>
          <a:p>
            <a:pPr marL="365760" lvl="1" indent="0">
              <a:buNone/>
            </a:pPr>
            <a:r>
              <a:rPr lang="en-US" dirty="0" smtClean="0"/>
              <a:t>			</a:t>
            </a:r>
          </a:p>
          <a:p>
            <a:pPr marL="0" indent="0">
              <a:buNone/>
            </a:pPr>
            <a:r>
              <a:rPr lang="en-US" dirty="0" smtClean="0"/>
              <a:t>	New Pedagogy</a:t>
            </a:r>
            <a:endParaRPr lang="en-US" dirty="0" smtClean="0">
              <a:solidFill>
                <a:srgbClr val="FF0000"/>
              </a:solidFill>
            </a:endParaRPr>
          </a:p>
          <a:p>
            <a:pPr marL="0" indent="0">
              <a:buNone/>
            </a:pPr>
            <a:endParaRPr lang="en-US" dirty="0" smtClean="0"/>
          </a:p>
          <a:p>
            <a:pPr marL="0" indent="0">
              <a:buNone/>
            </a:pPr>
            <a:r>
              <a:rPr lang="en-US" dirty="0" smtClean="0"/>
              <a:t>	Technical Expertise</a:t>
            </a:r>
          </a:p>
          <a:p>
            <a:pPr marL="0" lvl="1" indent="0">
              <a:buNone/>
            </a:pPr>
            <a:r>
              <a:rPr lang="en-US" dirty="0"/>
              <a:t>     </a:t>
            </a:r>
            <a:r>
              <a:rPr lang="en-US" dirty="0" smtClean="0"/>
              <a:t>		</a:t>
            </a:r>
          </a:p>
          <a:p>
            <a:pPr marL="0" indent="0">
              <a:buNone/>
            </a:pPr>
            <a:r>
              <a:rPr lang="en-US" dirty="0" smtClean="0"/>
              <a:t>	Training   </a:t>
            </a:r>
          </a:p>
          <a:p>
            <a:pPr marL="0" indent="0">
              <a:buNone/>
            </a:pPr>
            <a:endParaRPr lang="en-US" dirty="0" smtClean="0"/>
          </a:p>
          <a:p>
            <a:pPr marL="0" indent="0">
              <a:buNone/>
            </a:pPr>
            <a:r>
              <a:rPr lang="en-US" dirty="0" smtClean="0"/>
              <a:t>	Time Commitment</a:t>
            </a:r>
          </a:p>
          <a:p>
            <a:pPr marL="0" indent="0">
              <a:buNone/>
            </a:pPr>
            <a:endParaRPr lang="en-US" dirty="0" smtClean="0"/>
          </a:p>
          <a:p>
            <a:pPr marL="0" indent="0">
              <a:buNone/>
            </a:pPr>
            <a:r>
              <a:rPr lang="en-US" dirty="0" smtClean="0"/>
              <a:t>	More Training </a:t>
            </a:r>
            <a:r>
              <a:rPr lang="en-US" dirty="0" smtClean="0">
                <a:solidFill>
                  <a:srgbClr val="FF0000"/>
                </a:solidFill>
              </a:rPr>
              <a:t> </a:t>
            </a:r>
          </a:p>
          <a:p>
            <a:pPr marL="0" indent="0">
              <a:buNone/>
            </a:pPr>
            <a:endParaRPr lang="en-US" dirty="0" smtClean="0"/>
          </a:p>
          <a:p>
            <a:pPr marL="0" indent="0">
              <a:buNone/>
            </a:pPr>
            <a:r>
              <a:rPr lang="en-US" dirty="0" smtClean="0"/>
              <a:t>	Flexibility  </a:t>
            </a:r>
            <a:r>
              <a:rPr lang="en-US" dirty="0" smtClean="0">
                <a:solidFill>
                  <a:srgbClr val="FF0000"/>
                </a:solidFill>
              </a:rPr>
              <a:t> </a:t>
            </a:r>
            <a:endParaRPr lang="en-US" dirty="0">
              <a:solidFill>
                <a:srgbClr val="FF0000"/>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88" r="3988" b="9585"/>
          <a:stretch/>
        </p:blipFill>
        <p:spPr>
          <a:xfrm>
            <a:off x="4876800" y="1371600"/>
            <a:ext cx="578358" cy="871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015254"/>
            <a:ext cx="609600" cy="883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Left-Right Arrow 8"/>
          <p:cNvSpPr/>
          <p:nvPr/>
        </p:nvSpPr>
        <p:spPr>
          <a:xfrm>
            <a:off x="838200" y="685800"/>
            <a:ext cx="7162800" cy="762000"/>
          </a:xfrm>
          <a:prstGeom prst="leftRightArrow">
            <a:avLst/>
          </a:prstGeom>
          <a:solidFill>
            <a:schemeClr val="accent1">
              <a:lumMod val="7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C00000"/>
                </a:solidFill>
              </a:rPr>
              <a:t>SUPPORT</a:t>
            </a:r>
            <a:endParaRPr lang="en-US" sz="2000" dirty="0">
              <a:solidFill>
                <a:srgbClr val="C00000"/>
              </a:solidFill>
            </a:endParaRPr>
          </a:p>
        </p:txBody>
      </p:sp>
      <p:pic>
        <p:nvPicPr>
          <p:cNvPr id="11" name="Picture 2" descr="C:\Users\pbrennan\AppData\Local\Microsoft\Windows\Temporary Internet Files\Content.IE5\5AD4NSBK\MP91022089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958"/>
          <a:stretch/>
        </p:blipFill>
        <p:spPr bwMode="auto">
          <a:xfrm>
            <a:off x="3810000" y="1812131"/>
            <a:ext cx="792956" cy="65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2" descr="C:\Users\ehoffman\AppData\Local\Microsoft\Windows\Temporary Internet Files\Content.IE5\AG2CIWEE\MP90040067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4077292"/>
            <a:ext cx="761912" cy="761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2" descr="C:\Users\pbrennan\AppData\Local\Microsoft\Windows\Temporary Internet Files\Content.IE5\3ZMKFJT6\MP900382649[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8551" y="2452870"/>
            <a:ext cx="634856" cy="822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5410200"/>
            <a:ext cx="999661" cy="554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ounded Rectangular Callout 16"/>
          <p:cNvSpPr/>
          <p:nvPr/>
        </p:nvSpPr>
        <p:spPr>
          <a:xfrm>
            <a:off x="2988469" y="3749172"/>
            <a:ext cx="381000" cy="29851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3559505" y="4876800"/>
            <a:ext cx="381000" cy="29851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04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ppt_w</p:attrName>
                                        </p:attrNameLst>
                                      </p:cBhvr>
                                      <p:tavLst>
                                        <p:tav tm="0" fmla="#ppt_w*sin(2.5*pi*$)">
                                          <p:val>
                                            <p:fltVal val="0"/>
                                          </p:val>
                                        </p:tav>
                                        <p:tav tm="100000">
                                          <p:val>
                                            <p:fltVal val="1"/>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anim calcmode="lin" valueType="num">
                                      <p:cBhvr>
                                        <p:cTn id="36" dur="2000" fill="hold"/>
                                        <p:tgtEl>
                                          <p:spTgt spid="17"/>
                                        </p:tgtEl>
                                        <p:attrNameLst>
                                          <p:attrName>ppt_w</p:attrName>
                                        </p:attrNameLst>
                                      </p:cBhvr>
                                      <p:tavLst>
                                        <p:tav tm="0" fmla="#ppt_w*sin(2.5*pi*$)">
                                          <p:val>
                                            <p:fltVal val="0"/>
                                          </p:val>
                                        </p:tav>
                                        <p:tav tm="100000">
                                          <p:val>
                                            <p:fltVal val="1"/>
                                          </p:val>
                                        </p:tav>
                                      </p:tavLst>
                                    </p:anim>
                                    <p:anim calcmode="lin" valueType="num">
                                      <p:cBhvr>
                                        <p:cTn id="3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anim calcmode="lin" valueType="num">
                                      <p:cBhvr>
                                        <p:cTn id="43" dur="2000" fill="hold"/>
                                        <p:tgtEl>
                                          <p:spTgt spid="12"/>
                                        </p:tgtEl>
                                        <p:attrNameLst>
                                          <p:attrName>ppt_w</p:attrName>
                                        </p:attrNameLst>
                                      </p:cBhvr>
                                      <p:tavLst>
                                        <p:tav tm="0" fmla="#ppt_w*sin(2.5*pi*$)">
                                          <p:val>
                                            <p:fltVal val="0"/>
                                          </p:val>
                                        </p:tav>
                                        <p:tav tm="100000">
                                          <p:val>
                                            <p:fltVal val="1"/>
                                          </p:val>
                                        </p:tav>
                                      </p:tavLst>
                                    </p:anim>
                                    <p:anim calcmode="lin" valueType="num">
                                      <p:cBhvr>
                                        <p:cTn id="4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anim calcmode="lin" valueType="num">
                                      <p:cBhvr>
                                        <p:cTn id="50" dur="2000" fill="hold"/>
                                        <p:tgtEl>
                                          <p:spTgt spid="18"/>
                                        </p:tgtEl>
                                        <p:attrNameLst>
                                          <p:attrName>ppt_w</p:attrName>
                                        </p:attrNameLst>
                                      </p:cBhvr>
                                      <p:tavLst>
                                        <p:tav tm="0" fmla="#ppt_w*sin(2.5*pi*$)">
                                          <p:val>
                                            <p:fltVal val="0"/>
                                          </p:val>
                                        </p:tav>
                                        <p:tav tm="100000">
                                          <p:val>
                                            <p:fltVal val="1"/>
                                          </p:val>
                                        </p:tav>
                                      </p:tavLst>
                                    </p:anim>
                                    <p:anim calcmode="lin" valueType="num">
                                      <p:cBhvr>
                                        <p:cTn id="51"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2000"/>
                                        <p:tgtEl>
                                          <p:spTgt spid="16"/>
                                        </p:tgtEl>
                                      </p:cBhvr>
                                    </p:animEffect>
                                    <p:anim calcmode="lin" valueType="num">
                                      <p:cBhvr>
                                        <p:cTn id="57" dur="2000" fill="hold"/>
                                        <p:tgtEl>
                                          <p:spTgt spid="16"/>
                                        </p:tgtEl>
                                        <p:attrNameLst>
                                          <p:attrName>ppt_w</p:attrName>
                                        </p:attrNameLst>
                                      </p:cBhvr>
                                      <p:tavLst>
                                        <p:tav tm="0" fmla="#ppt_w*sin(2.5*pi*$)">
                                          <p:val>
                                            <p:fltVal val="0"/>
                                          </p:val>
                                        </p:tav>
                                        <p:tav tm="100000">
                                          <p:val>
                                            <p:fltVal val="1"/>
                                          </p:val>
                                        </p:tav>
                                      </p:tavLst>
                                    </p:anim>
                                    <p:anim calcmode="lin" valueType="num">
                                      <p:cBhvr>
                                        <p:cTn id="5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Challenges</a:t>
            </a:r>
            <a:endParaRPr lang="en-US" dirty="0"/>
          </a:p>
        </p:txBody>
      </p:sp>
      <p:pic>
        <p:nvPicPr>
          <p:cNvPr id="4" name="Picture 3" descr="Facultychallen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354784"/>
            <a:ext cx="2832100" cy="5486400"/>
          </a:xfrm>
          <a:prstGeom prst="rect">
            <a:avLst/>
          </a:prstGeom>
        </p:spPr>
      </p:pic>
      <p:sp>
        <p:nvSpPr>
          <p:cNvPr id="11" name="Rectangle 10"/>
          <p:cNvSpPr/>
          <p:nvPr/>
        </p:nvSpPr>
        <p:spPr>
          <a:xfrm>
            <a:off x="152400" y="29718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smtClean="0">
                <a:solidFill>
                  <a:schemeClr val="tx2">
                    <a:lumMod val="75000"/>
                  </a:schemeClr>
                </a:solidFill>
              </a:rPr>
              <a:t>Logistically </a:t>
            </a:r>
            <a:r>
              <a:rPr lang="en-US" sz="2000" dirty="0" smtClean="0">
                <a:solidFill>
                  <a:schemeClr val="tx1">
                    <a:lumMod val="90000"/>
                    <a:lumOff val="10000"/>
                  </a:schemeClr>
                </a:solidFill>
              </a:rPr>
              <a:t>naïv</a:t>
            </a:r>
            <a:r>
              <a:rPr lang="en-US" sz="2000" dirty="0">
                <a:solidFill>
                  <a:schemeClr val="tx1">
                    <a:lumMod val="90000"/>
                    <a:lumOff val="10000"/>
                  </a:schemeClr>
                </a:solidFill>
              </a:rPr>
              <a:t>e</a:t>
            </a:r>
          </a:p>
        </p:txBody>
      </p:sp>
      <p:sp>
        <p:nvSpPr>
          <p:cNvPr id="12" name="Rectangle 11"/>
          <p:cNvSpPr/>
          <p:nvPr/>
        </p:nvSpPr>
        <p:spPr>
          <a:xfrm>
            <a:off x="152400" y="40386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smtClean="0">
                <a:solidFill>
                  <a:schemeClr val="tx2">
                    <a:lumMod val="75000"/>
                  </a:schemeClr>
                </a:solidFill>
              </a:rPr>
              <a:t>Training needs</a:t>
            </a:r>
            <a:endParaRPr lang="en-US" sz="2000" dirty="0">
              <a:solidFill>
                <a:srgbClr val="A53926"/>
              </a:solidFill>
            </a:endParaRPr>
          </a:p>
        </p:txBody>
      </p:sp>
      <p:sp>
        <p:nvSpPr>
          <p:cNvPr id="13" name="Rectangle 12"/>
          <p:cNvSpPr/>
          <p:nvPr/>
        </p:nvSpPr>
        <p:spPr>
          <a:xfrm>
            <a:off x="152400" y="49530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smtClean="0">
                <a:solidFill>
                  <a:schemeClr val="tx2">
                    <a:lumMod val="75000"/>
                  </a:schemeClr>
                </a:solidFill>
              </a:rPr>
              <a:t>Time Constraints</a:t>
            </a:r>
            <a:endParaRPr lang="en-US" sz="2000" dirty="0">
              <a:solidFill>
                <a:srgbClr val="A53926"/>
              </a:solidFill>
            </a:endParaRPr>
          </a:p>
        </p:txBody>
      </p:sp>
      <p:sp>
        <p:nvSpPr>
          <p:cNvPr id="14" name="Rectangle 13"/>
          <p:cNvSpPr/>
          <p:nvPr/>
        </p:nvSpPr>
        <p:spPr>
          <a:xfrm>
            <a:off x="152400" y="19050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smtClean="0">
                <a:solidFill>
                  <a:schemeClr val="tx2">
                    <a:lumMod val="75000"/>
                  </a:schemeClr>
                </a:solidFill>
              </a:rPr>
              <a:t>Limited experience in </a:t>
            </a:r>
          </a:p>
          <a:p>
            <a:pPr lvl="1"/>
            <a:r>
              <a:rPr lang="en-US" sz="2000" dirty="0" smtClean="0">
                <a:solidFill>
                  <a:schemeClr val="tx2">
                    <a:lumMod val="75000"/>
                  </a:schemeClr>
                </a:solidFill>
              </a:rPr>
              <a:t>synchronous online teaching</a:t>
            </a:r>
            <a:endParaRPr lang="en-US" sz="2000" dirty="0">
              <a:solidFill>
                <a:srgbClr val="A53926"/>
              </a:solidFill>
            </a:endParaRPr>
          </a:p>
        </p:txBody>
      </p:sp>
    </p:spTree>
    <p:extLst>
      <p:ext uri="{BB962C8B-B14F-4D97-AF65-F5344CB8AC3E}">
        <p14:creationId xmlns:p14="http://schemas.microsoft.com/office/powerpoint/2010/main" val="25271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ppt_x</p:attrName>
                                        </p:attrNameLst>
                                      </p:cBhvr>
                                      <p:tavLst>
                                        <p:tav tm="0">
                                          <p:val>
                                            <p:strVal val="#ppt_x+#ppt_w*1.125000"/>
                                          </p:val>
                                        </p:tav>
                                        <p:tav tm="100000">
                                          <p:val>
                                            <p:strVal val="#ppt_x"/>
                                          </p:val>
                                        </p:tav>
                                      </p:tavLst>
                                    </p:anim>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Challenges</a:t>
            </a:r>
            <a:endParaRPr lang="en-US" dirty="0"/>
          </a:p>
        </p:txBody>
      </p:sp>
      <p:sp>
        <p:nvSpPr>
          <p:cNvPr id="11" name="Rectangle 10"/>
          <p:cNvSpPr/>
          <p:nvPr/>
        </p:nvSpPr>
        <p:spPr>
          <a:xfrm>
            <a:off x="152400" y="29718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smtClean="0">
                <a:solidFill>
                  <a:schemeClr val="tx2">
                    <a:lumMod val="75000"/>
                  </a:schemeClr>
                </a:solidFill>
              </a:rPr>
              <a:t>Technically </a:t>
            </a:r>
            <a:r>
              <a:rPr lang="en-US" sz="2000" dirty="0" smtClean="0">
                <a:solidFill>
                  <a:schemeClr val="tx1">
                    <a:lumMod val="90000"/>
                    <a:lumOff val="10000"/>
                  </a:schemeClr>
                </a:solidFill>
              </a:rPr>
              <a:t>naïv</a:t>
            </a:r>
            <a:r>
              <a:rPr lang="en-US" sz="2000" dirty="0">
                <a:solidFill>
                  <a:schemeClr val="tx1">
                    <a:lumMod val="90000"/>
                    <a:lumOff val="10000"/>
                  </a:schemeClr>
                </a:solidFill>
              </a:rPr>
              <a:t>e</a:t>
            </a:r>
          </a:p>
        </p:txBody>
      </p:sp>
      <p:sp>
        <p:nvSpPr>
          <p:cNvPr id="12" name="Rectangle 11"/>
          <p:cNvSpPr/>
          <p:nvPr/>
        </p:nvSpPr>
        <p:spPr>
          <a:xfrm>
            <a:off x="152400" y="40386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smtClean="0">
                <a:solidFill>
                  <a:schemeClr val="tx2">
                    <a:lumMod val="75000"/>
                  </a:schemeClr>
                </a:solidFill>
              </a:rPr>
              <a:t>Training needs</a:t>
            </a:r>
            <a:endParaRPr lang="en-US" sz="2000" dirty="0">
              <a:solidFill>
                <a:srgbClr val="A53926"/>
              </a:solidFill>
            </a:endParaRPr>
          </a:p>
        </p:txBody>
      </p:sp>
      <p:sp>
        <p:nvSpPr>
          <p:cNvPr id="13" name="Rectangle 12"/>
          <p:cNvSpPr/>
          <p:nvPr/>
        </p:nvSpPr>
        <p:spPr>
          <a:xfrm>
            <a:off x="152400" y="49530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smtClean="0">
                <a:solidFill>
                  <a:schemeClr val="tx2">
                    <a:lumMod val="75000"/>
                  </a:schemeClr>
                </a:solidFill>
              </a:rPr>
              <a:t>Time Constraints</a:t>
            </a:r>
            <a:endParaRPr lang="en-US" sz="2000" dirty="0">
              <a:solidFill>
                <a:srgbClr val="A53926"/>
              </a:solidFill>
            </a:endParaRPr>
          </a:p>
        </p:txBody>
      </p:sp>
      <p:sp>
        <p:nvSpPr>
          <p:cNvPr id="14" name="Rectangle 13"/>
          <p:cNvSpPr/>
          <p:nvPr/>
        </p:nvSpPr>
        <p:spPr>
          <a:xfrm>
            <a:off x="152400" y="19050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smtClean="0">
                <a:solidFill>
                  <a:schemeClr val="tx2">
                    <a:lumMod val="75000"/>
                  </a:schemeClr>
                </a:solidFill>
              </a:rPr>
              <a:t>Limited experiences in </a:t>
            </a:r>
          </a:p>
          <a:p>
            <a:pPr lvl="1"/>
            <a:r>
              <a:rPr lang="en-US" sz="2000" dirty="0" smtClean="0">
                <a:solidFill>
                  <a:schemeClr val="tx2">
                    <a:lumMod val="75000"/>
                  </a:schemeClr>
                </a:solidFill>
              </a:rPr>
              <a:t>synchronous online learning</a:t>
            </a:r>
            <a:endParaRPr lang="en-US" sz="2000" dirty="0">
              <a:solidFill>
                <a:srgbClr val="A53926"/>
              </a:solidFill>
            </a:endParaRPr>
          </a:p>
        </p:txBody>
      </p:sp>
      <p:pic>
        <p:nvPicPr>
          <p:cNvPr id="3" name="Picture 2" descr="Studentchallen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340639"/>
            <a:ext cx="2832100" cy="5486400"/>
          </a:xfrm>
          <a:prstGeom prst="rect">
            <a:avLst/>
          </a:prstGeom>
        </p:spPr>
      </p:pic>
    </p:spTree>
    <p:extLst>
      <p:ext uri="{BB962C8B-B14F-4D97-AF65-F5344CB8AC3E}">
        <p14:creationId xmlns:p14="http://schemas.microsoft.com/office/powerpoint/2010/main" val="40213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left)">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ppt_x</p:attrName>
                                        </p:attrNameLst>
                                      </p:cBhvr>
                                      <p:tavLst>
                                        <p:tav tm="0">
                                          <p:val>
                                            <p:strVal val="#ppt_x+#ppt_w*1.125000"/>
                                          </p:val>
                                        </p:tav>
                                        <p:tav tm="100000">
                                          <p:val>
                                            <p:strVal val="#ppt_x"/>
                                          </p:val>
                                        </p:tav>
                                      </p:tavLst>
                                    </p:anim>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Support Challenges</a:t>
            </a:r>
            <a:endParaRPr lang="en-US" dirty="0"/>
          </a:p>
        </p:txBody>
      </p:sp>
      <p:sp>
        <p:nvSpPr>
          <p:cNvPr id="11" name="Rectangle 10"/>
          <p:cNvSpPr/>
          <p:nvPr/>
        </p:nvSpPr>
        <p:spPr>
          <a:xfrm>
            <a:off x="152400" y="29718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dirty="0" smtClean="0">
                <a:solidFill>
                  <a:schemeClr val="tx1">
                    <a:lumMod val="90000"/>
                    <a:lumOff val="10000"/>
                  </a:schemeClr>
                </a:solidFill>
              </a:rPr>
              <a:t>Complexity </a:t>
            </a:r>
            <a:r>
              <a:rPr lang="en-US" dirty="0">
                <a:solidFill>
                  <a:schemeClr val="tx1">
                    <a:lumMod val="90000"/>
                    <a:lumOff val="10000"/>
                  </a:schemeClr>
                </a:solidFill>
              </a:rPr>
              <a:t>of supporting a wide array of end user technologies</a:t>
            </a:r>
          </a:p>
        </p:txBody>
      </p:sp>
      <p:sp>
        <p:nvSpPr>
          <p:cNvPr id="12" name="Rectangle 11"/>
          <p:cNvSpPr/>
          <p:nvPr/>
        </p:nvSpPr>
        <p:spPr>
          <a:xfrm>
            <a:off x="152400" y="40386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dirty="0" smtClean="0">
                <a:solidFill>
                  <a:schemeClr val="tx1">
                    <a:lumMod val="90000"/>
                    <a:lumOff val="10000"/>
                  </a:schemeClr>
                </a:solidFill>
              </a:rPr>
              <a:t>Distance </a:t>
            </a:r>
            <a:r>
              <a:rPr lang="en-US" dirty="0">
                <a:solidFill>
                  <a:schemeClr val="tx1">
                    <a:lumMod val="90000"/>
                    <a:lumOff val="10000"/>
                  </a:schemeClr>
                </a:solidFill>
              </a:rPr>
              <a:t>separation impedes capacity for technical assistance</a:t>
            </a:r>
          </a:p>
        </p:txBody>
      </p:sp>
      <p:sp>
        <p:nvSpPr>
          <p:cNvPr id="13" name="Rectangle 12"/>
          <p:cNvSpPr/>
          <p:nvPr/>
        </p:nvSpPr>
        <p:spPr>
          <a:xfrm>
            <a:off x="152400" y="49530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dirty="0" smtClean="0">
                <a:solidFill>
                  <a:schemeClr val="tx2">
                    <a:lumMod val="75000"/>
                  </a:schemeClr>
                </a:solidFill>
              </a:rPr>
              <a:t>Instant </a:t>
            </a:r>
            <a:r>
              <a:rPr lang="en-US" dirty="0">
                <a:solidFill>
                  <a:schemeClr val="tx2">
                    <a:lumMod val="75000"/>
                  </a:schemeClr>
                </a:solidFill>
              </a:rPr>
              <a:t>results a must for real-time communication support</a:t>
            </a:r>
            <a:endParaRPr lang="en-US" dirty="0">
              <a:solidFill>
                <a:srgbClr val="A53926"/>
              </a:solidFill>
            </a:endParaRPr>
          </a:p>
        </p:txBody>
      </p:sp>
      <p:sp>
        <p:nvSpPr>
          <p:cNvPr id="14" name="Rectangle 13"/>
          <p:cNvSpPr/>
          <p:nvPr/>
        </p:nvSpPr>
        <p:spPr>
          <a:xfrm>
            <a:off x="152400" y="1905000"/>
            <a:ext cx="4495800" cy="685800"/>
          </a:xfrm>
          <a:prstGeom prst="rect">
            <a:avLst/>
          </a:prstGeom>
          <a:gradFill flip="none" rotWithShape="1">
            <a:gsLst>
              <a:gs pos="0">
                <a:schemeClr val="accent1">
                  <a:shade val="70000"/>
                  <a:satMod val="150000"/>
                  <a:alpha val="52000"/>
                </a:schemeClr>
              </a:gs>
              <a:gs pos="34000">
                <a:schemeClr val="accent1">
                  <a:shade val="70000"/>
                  <a:satMod val="140000"/>
                  <a:alpha val="52000"/>
                </a:schemeClr>
              </a:gs>
              <a:gs pos="70000">
                <a:schemeClr val="accent1">
                  <a:tint val="100000"/>
                  <a:shade val="90000"/>
                  <a:satMod val="140000"/>
                  <a:alpha val="52000"/>
                </a:schemeClr>
              </a:gs>
              <a:gs pos="100000">
                <a:schemeClr val="accent1">
                  <a:tint val="100000"/>
                  <a:shade val="100000"/>
                  <a:satMod val="100000"/>
                  <a:alpha val="52000"/>
                </a:schemeClr>
              </a:gs>
            </a:gsLst>
            <a:path path="circle">
              <a:fillToRect l="100000" t="100000" r="100000" b="10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dirty="0" smtClean="0">
                <a:solidFill>
                  <a:schemeClr val="tx2">
                    <a:lumMod val="75000"/>
                  </a:schemeClr>
                </a:solidFill>
              </a:rPr>
              <a:t>Learning </a:t>
            </a:r>
            <a:r>
              <a:rPr lang="en-US" dirty="0">
                <a:solidFill>
                  <a:schemeClr val="tx2">
                    <a:lumMod val="75000"/>
                  </a:schemeClr>
                </a:solidFill>
              </a:rPr>
              <a:t>curve for managing synchronous communication solution</a:t>
            </a:r>
            <a:endParaRPr lang="en-US" dirty="0">
              <a:solidFill>
                <a:srgbClr val="A53926"/>
              </a:solidFill>
            </a:endParaRPr>
          </a:p>
        </p:txBody>
      </p:sp>
      <p:pic>
        <p:nvPicPr>
          <p:cNvPr id="4" name="Picture 3" descr="TechSuppo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371600"/>
            <a:ext cx="2832100" cy="5486400"/>
          </a:xfrm>
          <a:prstGeom prst="rect">
            <a:avLst/>
          </a:prstGeom>
        </p:spPr>
      </p:pic>
    </p:spTree>
    <p:extLst>
      <p:ext uri="{BB962C8B-B14F-4D97-AF65-F5344CB8AC3E}">
        <p14:creationId xmlns:p14="http://schemas.microsoft.com/office/powerpoint/2010/main" val="23549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ppt_x</p:attrName>
                                        </p:attrNameLst>
                                      </p:cBhvr>
                                      <p:tavLst>
                                        <p:tav tm="0">
                                          <p:val>
                                            <p:strVal val="#ppt_x+#ppt_w*1.125000"/>
                                          </p:val>
                                        </p:tav>
                                        <p:tav tm="100000">
                                          <p:val>
                                            <p:strVal val="#ppt_x"/>
                                          </p:val>
                                        </p:tav>
                                      </p:tavLst>
                                    </p:anim>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ilotocollabrevi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23898"/>
            <a:ext cx="5888708" cy="6134072"/>
          </a:xfrm>
          <a:prstGeom prst="rect">
            <a:avLst/>
          </a:prstGeom>
        </p:spPr>
      </p:pic>
      <p:sp>
        <p:nvSpPr>
          <p:cNvPr id="4" name="Rectangle 3"/>
          <p:cNvSpPr/>
          <p:nvPr/>
        </p:nvSpPr>
        <p:spPr>
          <a:xfrm>
            <a:off x="457200" y="1447800"/>
            <a:ext cx="1981200" cy="3505200"/>
          </a:xfrm>
          <a:prstGeom prst="rect">
            <a:avLst/>
          </a:prstGeom>
          <a:solidFill>
            <a:schemeClr val="bg2">
              <a:lumMod val="75000"/>
            </a:schemeClr>
          </a:solidFill>
          <a:ln w="12700" cmpd="sng">
            <a:solidFill>
              <a:srgbClr val="29293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A53926"/>
                </a:solidFill>
              </a:rPr>
              <a:t> Silos!</a:t>
            </a:r>
            <a:endParaRPr lang="en-US" dirty="0">
              <a:solidFill>
                <a:srgbClr val="A53926"/>
              </a:solidFill>
            </a:endParaRPr>
          </a:p>
          <a:p>
            <a:r>
              <a:rPr lang="en-US" sz="3200" dirty="0" smtClean="0">
                <a:solidFill>
                  <a:schemeClr val="bg2">
                    <a:lumMod val="10000"/>
                  </a:schemeClr>
                </a:solidFill>
              </a:rPr>
              <a:t>Success required</a:t>
            </a:r>
          </a:p>
          <a:p>
            <a:r>
              <a:rPr lang="en-US" sz="3200" dirty="0" smtClean="0">
                <a:solidFill>
                  <a:schemeClr val="bg2">
                    <a:lumMod val="10000"/>
                  </a:schemeClr>
                </a:solidFill>
              </a:rPr>
              <a:t>moving outside</a:t>
            </a:r>
          </a:p>
          <a:p>
            <a:r>
              <a:rPr lang="en-US" sz="3200" dirty="0" smtClean="0">
                <a:solidFill>
                  <a:schemeClr val="bg2">
                    <a:lumMod val="10000"/>
                  </a:schemeClr>
                </a:solidFill>
              </a:rPr>
              <a:t>of our silos</a:t>
            </a:r>
            <a:endParaRPr lang="en-US" sz="3200" dirty="0"/>
          </a:p>
        </p:txBody>
      </p:sp>
    </p:spTree>
    <p:extLst>
      <p:ext uri="{BB962C8B-B14F-4D97-AF65-F5344CB8AC3E}">
        <p14:creationId xmlns:p14="http://schemas.microsoft.com/office/powerpoint/2010/main" val="39567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0"/>
            <a:ext cx="6019800" cy="1077218"/>
          </a:xfrm>
          <a:prstGeom prst="rect">
            <a:avLst/>
          </a:prstGeom>
          <a:noFill/>
        </p:spPr>
        <p:txBody>
          <a:bodyPr wrap="square" rtlCol="0">
            <a:spAutoFit/>
          </a:bodyPr>
          <a:lstStyle/>
          <a:p>
            <a:pPr algn="ctr"/>
            <a:endParaRPr lang="en-US" sz="3200" dirty="0" smtClean="0"/>
          </a:p>
          <a:p>
            <a:pPr algn="ctr"/>
            <a:r>
              <a:rPr lang="en-US" sz="3200" dirty="0">
                <a:solidFill>
                  <a:schemeClr val="tx1">
                    <a:lumMod val="75000"/>
                    <a:lumOff val="25000"/>
                  </a:schemeClr>
                </a:solidFill>
              </a:rPr>
              <a:t>Ramping up the Network</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995290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965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365137"/>
            <a:ext cx="5410200" cy="584775"/>
          </a:xfrm>
          <a:prstGeom prst="rect">
            <a:avLst/>
          </a:prstGeom>
        </p:spPr>
        <p:txBody>
          <a:bodyPr wrap="square">
            <a:spAutoFit/>
          </a:bodyPr>
          <a:lstStyle/>
          <a:p>
            <a:pPr algn="ctr"/>
            <a:r>
              <a:rPr lang="en-US" sz="3200" dirty="0">
                <a:solidFill>
                  <a:schemeClr val="tx1">
                    <a:lumMod val="75000"/>
                    <a:lumOff val="25000"/>
                  </a:schemeClr>
                </a:solidFill>
              </a:rPr>
              <a:t>Supporting BYOD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95400"/>
            <a:ext cx="5101882" cy="2590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90800"/>
            <a:ext cx="4202097" cy="4113716"/>
          </a:xfrm>
          <a:prstGeom prst="rect">
            <a:avLst/>
          </a:prstGeom>
        </p:spPr>
      </p:pic>
      <p:sp>
        <p:nvSpPr>
          <p:cNvPr id="8" name="TextBox 7"/>
          <p:cNvSpPr txBox="1"/>
          <p:nvPr/>
        </p:nvSpPr>
        <p:spPr>
          <a:xfrm>
            <a:off x="2499256" y="6172200"/>
            <a:ext cx="1843774" cy="261610"/>
          </a:xfrm>
          <a:prstGeom prst="rect">
            <a:avLst/>
          </a:prstGeom>
          <a:noFill/>
        </p:spPr>
        <p:txBody>
          <a:bodyPr wrap="none" rtlCol="0">
            <a:spAutoFit/>
          </a:bodyPr>
          <a:lstStyle/>
          <a:p>
            <a:r>
              <a:rPr lang="en-US" sz="1100" dirty="0" smtClean="0"/>
              <a:t>Source: smartinsights.com</a:t>
            </a:r>
            <a:endParaRPr lang="en-US" dirty="0"/>
          </a:p>
        </p:txBody>
      </p:sp>
    </p:spTree>
    <p:extLst>
      <p:ext uri="{BB962C8B-B14F-4D97-AF65-F5344CB8AC3E}">
        <p14:creationId xmlns:p14="http://schemas.microsoft.com/office/powerpoint/2010/main" val="350596578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brennan\AppData\Local\Microsoft\Windows\Temporary Internet Files\Content.Outlook\QKMO5Q01\Teleconferencing_Diagra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 y="970262"/>
            <a:ext cx="7376160" cy="5391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0"/>
            <a:ext cx="6019800" cy="1077218"/>
          </a:xfrm>
          <a:prstGeom prst="rect">
            <a:avLst/>
          </a:prstGeom>
          <a:noFill/>
        </p:spPr>
        <p:txBody>
          <a:bodyPr wrap="square" rtlCol="0">
            <a:spAutoFit/>
          </a:bodyPr>
          <a:lstStyle/>
          <a:p>
            <a:pPr algn="ctr"/>
            <a:endParaRPr lang="en-US" sz="3200" dirty="0" smtClean="0"/>
          </a:p>
          <a:p>
            <a:pPr algn="ctr"/>
            <a:r>
              <a:rPr lang="en-US" sz="3200" dirty="0" smtClean="0">
                <a:solidFill>
                  <a:schemeClr val="tx1">
                    <a:lumMod val="75000"/>
                    <a:lumOff val="25000"/>
                  </a:schemeClr>
                </a:solidFill>
              </a:rPr>
              <a:t>Future:  Convergence</a:t>
            </a:r>
            <a:endParaRPr lang="en-US" sz="3200" dirty="0">
              <a:solidFill>
                <a:schemeClr val="tx1">
                  <a:lumMod val="75000"/>
                  <a:lumOff val="25000"/>
                </a:schemeClr>
              </a:solidFill>
            </a:endParaRPr>
          </a:p>
        </p:txBody>
      </p:sp>
      <p:sp>
        <p:nvSpPr>
          <p:cNvPr id="3" name="TextBox 2"/>
          <p:cNvSpPr txBox="1"/>
          <p:nvPr/>
        </p:nvSpPr>
        <p:spPr>
          <a:xfrm>
            <a:off x="577049" y="6400800"/>
            <a:ext cx="2459776" cy="276999"/>
          </a:xfrm>
          <a:prstGeom prst="rect">
            <a:avLst/>
          </a:prstGeom>
          <a:noFill/>
        </p:spPr>
        <p:txBody>
          <a:bodyPr wrap="none" rtlCol="0">
            <a:spAutoFit/>
          </a:bodyPr>
          <a:lstStyle/>
          <a:p>
            <a:r>
              <a:rPr lang="en-US" sz="1200" i="1" dirty="0" smtClean="0"/>
              <a:t>Source: </a:t>
            </a:r>
            <a:r>
              <a:rPr lang="en-US" sz="1200" i="1" dirty="0" err="1"/>
              <a:t>VideoCentric</a:t>
            </a:r>
            <a:r>
              <a:rPr lang="en-US" sz="1200" i="1" dirty="0"/>
              <a:t> Ltd. (2009) </a:t>
            </a:r>
          </a:p>
        </p:txBody>
      </p:sp>
    </p:spTree>
    <p:extLst>
      <p:ext uri="{BB962C8B-B14F-4D97-AF65-F5344CB8AC3E}">
        <p14:creationId xmlns:p14="http://schemas.microsoft.com/office/powerpoint/2010/main" val="296802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Growing Pains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4246261"/>
              </p:ext>
            </p:extLst>
          </p:nvPr>
        </p:nvGraphicFramePr>
        <p:xfrm>
          <a:off x="457200" y="2438400"/>
          <a:ext cx="8229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1600200"/>
            <a:ext cx="1187898" cy="52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413557"/>
            <a:ext cx="7921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1378239"/>
            <a:ext cx="16224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88963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Platform 1: </a:t>
            </a:r>
            <a:r>
              <a:rPr lang="en-US" dirty="0" err="1" smtClean="0"/>
              <a:t>Lync</a:t>
            </a:r>
            <a:endParaRPr lang="en-US" dirty="0"/>
          </a:p>
        </p:txBody>
      </p:sp>
      <p:sp>
        <p:nvSpPr>
          <p:cNvPr id="7" name="Text Placeholder 6"/>
          <p:cNvSpPr>
            <a:spLocks noGrp="1"/>
          </p:cNvSpPr>
          <p:nvPr>
            <p:ph type="body" idx="1"/>
          </p:nvPr>
        </p:nvSpPr>
        <p:spPr/>
        <p:txBody>
          <a:bodyPr>
            <a:normAutofit fontScale="92500" lnSpcReduction="20000"/>
          </a:bodyPr>
          <a:lstStyle/>
          <a:p>
            <a:r>
              <a:rPr lang="en-US" dirty="0" smtClean="0"/>
              <a:t>Session 1 (Jan, 2012) </a:t>
            </a:r>
          </a:p>
          <a:p>
            <a:r>
              <a:rPr lang="en-US" dirty="0" smtClean="0"/>
              <a:t>Session 2 (Feb, 2012)</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700" y="2590800"/>
            <a:ext cx="4461154" cy="3341688"/>
          </a:xfrm>
        </p:spPr>
      </p:pic>
      <p:sp>
        <p:nvSpPr>
          <p:cNvPr id="9" name="Content Placeholder 8"/>
          <p:cNvSpPr>
            <a:spLocks noGrp="1"/>
          </p:cNvSpPr>
          <p:nvPr>
            <p:ph sz="quarter" idx="4"/>
          </p:nvPr>
        </p:nvSpPr>
        <p:spPr>
          <a:xfrm>
            <a:off x="4648200" y="1676400"/>
            <a:ext cx="4343400" cy="4713288"/>
          </a:xfrm>
        </p:spPr>
        <p:txBody>
          <a:bodyPr>
            <a:normAutofit fontScale="92500"/>
          </a:bodyPr>
          <a:lstStyle/>
          <a:p>
            <a:pPr lvl="0"/>
            <a:r>
              <a:rPr lang="en-US" dirty="0"/>
              <a:t>Requires installed software</a:t>
            </a:r>
          </a:p>
          <a:p>
            <a:pPr lvl="0"/>
            <a:r>
              <a:rPr lang="en-US" dirty="0"/>
              <a:t>Fully integrated audio and video</a:t>
            </a:r>
          </a:p>
          <a:p>
            <a:pPr lvl="0"/>
            <a:r>
              <a:rPr lang="en-US" dirty="0"/>
              <a:t>No per-session cost</a:t>
            </a:r>
          </a:p>
          <a:p>
            <a:pPr lvl="0"/>
            <a:r>
              <a:rPr lang="en-US" dirty="0"/>
              <a:t>Sessions can be initiated by any faculty or staff member</a:t>
            </a:r>
          </a:p>
          <a:p>
            <a:pPr lvl="0"/>
            <a:r>
              <a:rPr lang="en-US" dirty="0"/>
              <a:t>Limited feature support for Mac and mobile</a:t>
            </a:r>
          </a:p>
          <a:p>
            <a:pPr lvl="0"/>
            <a:r>
              <a:rPr lang="en-US" dirty="0"/>
              <a:t>Displays only one attendee video at a </a:t>
            </a:r>
            <a:r>
              <a:rPr lang="en-US" dirty="0" smtClean="0"/>
              <a:t>time</a:t>
            </a:r>
            <a:r>
              <a:rPr lang="en-US" dirty="0"/>
              <a:t> (social presence)</a:t>
            </a:r>
          </a:p>
          <a:p>
            <a:pPr lvl="0"/>
            <a:r>
              <a:rPr lang="en-US" dirty="0"/>
              <a:t>Very limited access for non-SMU community members</a:t>
            </a:r>
          </a:p>
          <a:p>
            <a:endParaRPr lang="en-US" dirty="0" smtClean="0"/>
          </a:p>
          <a:p>
            <a:endParaRPr lang="en-US" dirty="0"/>
          </a:p>
          <a:p>
            <a:endParaRPr lang="en-US" dirty="0"/>
          </a:p>
        </p:txBody>
      </p:sp>
    </p:spTree>
    <p:extLst>
      <p:ext uri="{BB962C8B-B14F-4D97-AF65-F5344CB8AC3E}">
        <p14:creationId xmlns:p14="http://schemas.microsoft.com/office/powerpoint/2010/main" val="385057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 from this session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1)  The importance of providing a social presence and collaborative approach to online learning in by supplementing asynchronous learning with online synchronous sessions to deliver dynamic content through real-time interactions in a virtual classroom. </a:t>
            </a:r>
          </a:p>
          <a:p>
            <a:pPr marL="0" indent="0">
              <a:buNone/>
            </a:pPr>
            <a:endParaRPr lang="en-US" dirty="0"/>
          </a:p>
          <a:p>
            <a:pPr marL="0" indent="0">
              <a:buNone/>
            </a:pPr>
            <a:r>
              <a:rPr lang="en-US" dirty="0"/>
              <a:t>2)  </a:t>
            </a:r>
            <a:r>
              <a:rPr lang="en-US" dirty="0" smtClean="0"/>
              <a:t>How institutions </a:t>
            </a:r>
            <a:r>
              <a:rPr lang="en-US" dirty="0"/>
              <a:t>must embrace a culture of collaboration, in which academic program leadership, faculty, information technology, and students work together to effectively adopt new models for academic </a:t>
            </a:r>
            <a:r>
              <a:rPr lang="en-US" dirty="0" smtClean="0"/>
              <a:t>pedagogy </a:t>
            </a:r>
            <a:r>
              <a:rPr lang="en-US" dirty="0"/>
              <a:t>and content delivery.</a:t>
            </a:r>
          </a:p>
          <a:p>
            <a:pPr marL="0" indent="0">
              <a:buNone/>
            </a:pPr>
            <a:endParaRPr lang="en-US" dirty="0"/>
          </a:p>
          <a:p>
            <a:pPr marL="0" indent="0">
              <a:buNone/>
            </a:pPr>
            <a:r>
              <a:rPr lang="en-US" dirty="0"/>
              <a:t>3)  </a:t>
            </a:r>
            <a:r>
              <a:rPr lang="en-US" dirty="0" smtClean="0"/>
              <a:t>Approaches </a:t>
            </a:r>
            <a:r>
              <a:rPr lang="en-US" dirty="0"/>
              <a:t>to evaluating, analyzing, and mastering synchronous communication technologies for the purpose of incorporating synchronous learning into doctoral-level courses.</a:t>
            </a:r>
          </a:p>
          <a:p>
            <a:pPr marL="0" indent="0">
              <a:buNone/>
            </a:pPr>
            <a:endParaRPr lang="en-US" dirty="0"/>
          </a:p>
        </p:txBody>
      </p:sp>
      <p:sp>
        <p:nvSpPr>
          <p:cNvPr id="4" name="Slide Number Placeholder 3"/>
          <p:cNvSpPr>
            <a:spLocks noGrp="1"/>
          </p:cNvSpPr>
          <p:nvPr>
            <p:ph type="sldNum" sz="quarter" idx="12"/>
          </p:nvPr>
        </p:nvSpPr>
        <p:spPr/>
        <p:txBody>
          <a:bodyPr/>
          <a:lstStyle/>
          <a:p>
            <a:fld id="{CB4D90F4-875D-4CB3-9EC1-528C7651E482}" type="slidenum">
              <a:rPr lang="en-US" smtClean="0"/>
              <a:t>2</a:t>
            </a:fld>
            <a:endParaRPr lang="en-US"/>
          </a:p>
        </p:txBody>
      </p:sp>
    </p:spTree>
    <p:extLst>
      <p:ext uri="{BB962C8B-B14F-4D97-AF65-F5344CB8AC3E}">
        <p14:creationId xmlns:p14="http://schemas.microsoft.com/office/powerpoint/2010/main" val="2628376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Platform 2: WebEx</a:t>
            </a:r>
            <a:endParaRPr lang="en-US" dirty="0"/>
          </a:p>
        </p:txBody>
      </p:sp>
      <p:sp>
        <p:nvSpPr>
          <p:cNvPr id="7" name="Text Placeholder 6"/>
          <p:cNvSpPr>
            <a:spLocks noGrp="1"/>
          </p:cNvSpPr>
          <p:nvPr>
            <p:ph type="body" idx="1"/>
          </p:nvPr>
        </p:nvSpPr>
        <p:spPr>
          <a:xfrm>
            <a:off x="152400" y="1676400"/>
            <a:ext cx="4343400" cy="639762"/>
          </a:xfrm>
        </p:spPr>
        <p:txBody>
          <a:bodyPr>
            <a:normAutofit fontScale="92500" lnSpcReduction="20000"/>
          </a:bodyPr>
          <a:lstStyle/>
          <a:p>
            <a:pPr algn="l"/>
            <a:r>
              <a:rPr lang="en-US" dirty="0" smtClean="0"/>
              <a:t>Session 3 (NIH Speaker: March 2012)</a:t>
            </a:r>
          </a:p>
          <a:p>
            <a:pPr algn="l"/>
            <a:r>
              <a:rPr lang="en-US" dirty="0" smtClean="0"/>
              <a:t>Session 4 (Students: April 2012)</a:t>
            </a:r>
            <a:endParaRPr lang="en-US"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939455"/>
            <a:ext cx="3932238" cy="2949178"/>
          </a:xfrm>
        </p:spPr>
      </p:pic>
      <p:sp>
        <p:nvSpPr>
          <p:cNvPr id="9" name="Content Placeholder 8"/>
          <p:cNvSpPr>
            <a:spLocks noGrp="1"/>
          </p:cNvSpPr>
          <p:nvPr>
            <p:ph sz="quarter" idx="4"/>
          </p:nvPr>
        </p:nvSpPr>
        <p:spPr>
          <a:xfrm>
            <a:off x="4754880" y="1676400"/>
            <a:ext cx="4236720" cy="4713288"/>
          </a:xfrm>
        </p:spPr>
        <p:txBody>
          <a:bodyPr>
            <a:normAutofit lnSpcReduction="10000"/>
          </a:bodyPr>
          <a:lstStyle/>
          <a:p>
            <a:pPr lvl="0"/>
            <a:r>
              <a:rPr lang="en-US" dirty="0"/>
              <a:t>Web-based</a:t>
            </a:r>
          </a:p>
          <a:p>
            <a:pPr lvl="0"/>
            <a:r>
              <a:rPr lang="en-US" dirty="0"/>
              <a:t>Requires direct-dial phone accessibility</a:t>
            </a:r>
          </a:p>
          <a:p>
            <a:pPr lvl="0"/>
            <a:r>
              <a:rPr lang="en-US" dirty="0"/>
              <a:t>Significant per-session cost</a:t>
            </a:r>
          </a:p>
          <a:p>
            <a:pPr lvl="0"/>
            <a:r>
              <a:rPr lang="en-US" dirty="0"/>
              <a:t>Sessions must be initiated by an administrator</a:t>
            </a:r>
          </a:p>
          <a:p>
            <a:pPr lvl="0"/>
            <a:r>
              <a:rPr lang="en-US" dirty="0"/>
              <a:t>Excellent support for Mac and mobile</a:t>
            </a:r>
          </a:p>
          <a:p>
            <a:pPr lvl="0"/>
            <a:r>
              <a:rPr lang="en-US" dirty="0"/>
              <a:t>Displays multiple attendee video at a </a:t>
            </a:r>
            <a:r>
              <a:rPr lang="en-US" dirty="0" smtClean="0"/>
              <a:t>time (social presence)</a:t>
            </a:r>
            <a:endParaRPr lang="en-US" dirty="0"/>
          </a:p>
          <a:p>
            <a:pPr lvl="0"/>
            <a:r>
              <a:rPr lang="en-US" dirty="0"/>
              <a:t>Accessible by any invitee</a:t>
            </a:r>
          </a:p>
        </p:txBody>
      </p:sp>
    </p:spTree>
    <p:extLst>
      <p:ext uri="{BB962C8B-B14F-4D97-AF65-F5344CB8AC3E}">
        <p14:creationId xmlns:p14="http://schemas.microsoft.com/office/powerpoint/2010/main" val="21428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uccess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71500"/>
            <a:ext cx="5486400" cy="571500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0031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Student comments</a:t>
            </a:r>
            <a:endParaRPr lang="en-US" dirty="0"/>
          </a:p>
        </p:txBody>
      </p:sp>
      <p:sp>
        <p:nvSpPr>
          <p:cNvPr id="2" name="Oval Callout 1"/>
          <p:cNvSpPr/>
          <p:nvPr/>
        </p:nvSpPr>
        <p:spPr>
          <a:xfrm>
            <a:off x="381000" y="5638800"/>
            <a:ext cx="3505200" cy="609600"/>
          </a:xfrm>
          <a:prstGeom prst="wedgeEllipseCallout">
            <a:avLst>
              <a:gd name="adj1" fmla="val 51545"/>
              <a:gd name="adj2" fmla="val 9910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liked the sessions!</a:t>
            </a:r>
            <a:endParaRPr lang="en-US" dirty="0"/>
          </a:p>
        </p:txBody>
      </p:sp>
      <p:sp>
        <p:nvSpPr>
          <p:cNvPr id="6" name="Oval Callout 5"/>
          <p:cNvSpPr/>
          <p:nvPr/>
        </p:nvSpPr>
        <p:spPr>
          <a:xfrm>
            <a:off x="76200" y="1295400"/>
            <a:ext cx="3505200" cy="609600"/>
          </a:xfrm>
          <a:prstGeom prst="wedgeEllipseCallout">
            <a:avLst>
              <a:gd name="adj1" fmla="val 20729"/>
              <a:gd name="adj2" fmla="val 99107"/>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enjoyed it a lot</a:t>
            </a:r>
            <a:endParaRPr lang="en-US" dirty="0"/>
          </a:p>
        </p:txBody>
      </p:sp>
      <p:sp>
        <p:nvSpPr>
          <p:cNvPr id="10" name="Oval Callout 9"/>
          <p:cNvSpPr/>
          <p:nvPr/>
        </p:nvSpPr>
        <p:spPr>
          <a:xfrm>
            <a:off x="5562600" y="3886200"/>
            <a:ext cx="3505200" cy="762000"/>
          </a:xfrm>
          <a:prstGeom prst="wedgeEllipseCallout">
            <a:avLst>
              <a:gd name="adj1" fmla="val -32435"/>
              <a:gd name="adj2" fmla="val 84308"/>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liked talking to and seeing everyone</a:t>
            </a:r>
            <a:endParaRPr lang="en-US" dirty="0"/>
          </a:p>
        </p:txBody>
      </p:sp>
      <p:sp>
        <p:nvSpPr>
          <p:cNvPr id="11" name="Oval Callout 10"/>
          <p:cNvSpPr/>
          <p:nvPr/>
        </p:nvSpPr>
        <p:spPr>
          <a:xfrm>
            <a:off x="5410200" y="685800"/>
            <a:ext cx="3505200" cy="609600"/>
          </a:xfrm>
          <a:prstGeom prst="wedgeEllipseCallout">
            <a:avLst>
              <a:gd name="adj1" fmla="val -15504"/>
              <a:gd name="adj2" fmla="val 18089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It was nice to be  face-</a:t>
            </a:r>
          </a:p>
          <a:p>
            <a:pPr algn="ctr"/>
            <a:r>
              <a:rPr lang="en-US" dirty="0" smtClean="0"/>
              <a:t>to-face</a:t>
            </a:r>
            <a:endParaRPr lang="en-US" dirty="0"/>
          </a:p>
        </p:txBody>
      </p:sp>
      <p:sp>
        <p:nvSpPr>
          <p:cNvPr id="12" name="Oval Callout 11"/>
          <p:cNvSpPr/>
          <p:nvPr/>
        </p:nvSpPr>
        <p:spPr>
          <a:xfrm>
            <a:off x="2819400" y="1295400"/>
            <a:ext cx="3886200" cy="1143000"/>
          </a:xfrm>
          <a:prstGeom prst="wedgeEllipseCallout">
            <a:avLst>
              <a:gd name="adj1" fmla="val 14027"/>
              <a:gd name="adj2" fmla="val 88537"/>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think even with the problems (technical) it helped to feel like a group</a:t>
            </a:r>
            <a:endParaRPr lang="en-US" dirty="0"/>
          </a:p>
        </p:txBody>
      </p:sp>
      <p:sp>
        <p:nvSpPr>
          <p:cNvPr id="13" name="Oval Callout 12"/>
          <p:cNvSpPr/>
          <p:nvPr/>
        </p:nvSpPr>
        <p:spPr>
          <a:xfrm>
            <a:off x="4876800" y="2514600"/>
            <a:ext cx="3581400" cy="990600"/>
          </a:xfrm>
          <a:prstGeom prst="wedgeEllipseCallout">
            <a:avLst>
              <a:gd name="adj1" fmla="val -2910"/>
              <a:gd name="adj2" fmla="val 76639"/>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liked it because it gave us a chance to discuss</a:t>
            </a:r>
            <a:endParaRPr lang="en-US" dirty="0"/>
          </a:p>
        </p:txBody>
      </p:sp>
      <p:sp>
        <p:nvSpPr>
          <p:cNvPr id="14" name="Oval Callout 13"/>
          <p:cNvSpPr/>
          <p:nvPr/>
        </p:nvSpPr>
        <p:spPr>
          <a:xfrm>
            <a:off x="152400" y="2362200"/>
            <a:ext cx="3581400" cy="1295400"/>
          </a:xfrm>
          <a:prstGeom prst="wedgeEllipseCallout">
            <a:avLst>
              <a:gd name="adj1" fmla="val -5230"/>
              <a:gd name="adj2" fmla="val 8650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think they (the synchronous sessions) are a helpful addition</a:t>
            </a:r>
            <a:endParaRPr lang="en-US" dirty="0"/>
          </a:p>
        </p:txBody>
      </p:sp>
      <p:sp>
        <p:nvSpPr>
          <p:cNvPr id="15" name="Oval Callout 14"/>
          <p:cNvSpPr/>
          <p:nvPr/>
        </p:nvSpPr>
        <p:spPr>
          <a:xfrm>
            <a:off x="4572000" y="5029200"/>
            <a:ext cx="3657600" cy="1143000"/>
          </a:xfrm>
          <a:prstGeom prst="wedgeEllipseCallout">
            <a:avLst>
              <a:gd name="adj1" fmla="val -14855"/>
              <a:gd name="adj2" fmla="val 86385"/>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 MORE group discussion would be helpful</a:t>
            </a:r>
            <a:endParaRPr lang="en-US" dirty="0"/>
          </a:p>
        </p:txBody>
      </p:sp>
      <p:sp>
        <p:nvSpPr>
          <p:cNvPr id="16" name="Oval Callout 15"/>
          <p:cNvSpPr/>
          <p:nvPr/>
        </p:nvSpPr>
        <p:spPr>
          <a:xfrm>
            <a:off x="1676400" y="3429000"/>
            <a:ext cx="3810000" cy="1981200"/>
          </a:xfrm>
          <a:prstGeom prst="wedgeEllipseCallout">
            <a:avLst>
              <a:gd name="adj1" fmla="val 14715"/>
              <a:gd name="adj2" fmla="val 67101"/>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Thank you for the effort involved in making this synchronous session happen. It was a fabulous addition to the curriculum</a:t>
            </a:r>
            <a:endParaRPr lang="en-US" dirty="0"/>
          </a:p>
        </p:txBody>
      </p:sp>
    </p:spTree>
    <p:extLst>
      <p:ext uri="{BB962C8B-B14F-4D97-AF65-F5344CB8AC3E}">
        <p14:creationId xmlns:p14="http://schemas.microsoft.com/office/powerpoint/2010/main" val="3873204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4D90F4-875D-4CB3-9EC1-528C7651E482}" type="slidenum">
              <a:rPr lang="en-US" smtClean="0"/>
              <a:t>23</a:t>
            </a:fld>
            <a:endParaRPr lang="en-US"/>
          </a:p>
        </p:txBody>
      </p:sp>
      <p:sp>
        <p:nvSpPr>
          <p:cNvPr id="3" name="Rectangle 2"/>
          <p:cNvSpPr/>
          <p:nvPr/>
        </p:nvSpPr>
        <p:spPr>
          <a:xfrm>
            <a:off x="838200" y="2667000"/>
            <a:ext cx="7543800" cy="1569660"/>
          </a:xfrm>
          <a:prstGeom prst="rect">
            <a:avLst/>
          </a:prstGeom>
        </p:spPr>
        <p:txBody>
          <a:bodyPr wrap="square">
            <a:spAutoFit/>
          </a:bodyPr>
          <a:lstStyle/>
          <a:p>
            <a:r>
              <a:rPr lang="en-US" sz="3200" b="1" dirty="0"/>
              <a:t>"If </a:t>
            </a:r>
            <a:r>
              <a:rPr lang="en-US" sz="3200" b="1" dirty="0" smtClean="0"/>
              <a:t>people </a:t>
            </a:r>
            <a:r>
              <a:rPr lang="en-US" sz="3200" b="1" dirty="0"/>
              <a:t>waited to do something until they could do it perfectly, few things would ever get done."  </a:t>
            </a:r>
            <a:endParaRPr lang="en-US" sz="3200" dirty="0"/>
          </a:p>
        </p:txBody>
      </p:sp>
      <p:sp>
        <p:nvSpPr>
          <p:cNvPr id="5" name="Title 7"/>
          <p:cNvSpPr txBox="1">
            <a:spLocks/>
          </p:cNvSpPr>
          <p:nvPr/>
        </p:nvSpPr>
        <p:spPr>
          <a:xfrm>
            <a:off x="443883" y="6096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Student comments</a:t>
            </a:r>
            <a:endParaRPr lang="en-US" dirty="0"/>
          </a:p>
        </p:txBody>
      </p:sp>
    </p:spTree>
    <p:extLst>
      <p:ext uri="{BB962C8B-B14F-4D97-AF65-F5344CB8AC3E}">
        <p14:creationId xmlns:p14="http://schemas.microsoft.com/office/powerpoint/2010/main" val="3108293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latin typeface="Arial"/>
                <a:cs typeface="Arial"/>
              </a:rPr>
              <a:t>Recommendations</a:t>
            </a:r>
            <a:endParaRPr lang="en-US" dirty="0">
              <a:solidFill>
                <a:schemeClr val="tx1">
                  <a:lumMod val="75000"/>
                  <a:lumOff val="25000"/>
                </a:schemeClr>
              </a:solidFill>
              <a:latin typeface="Arial"/>
              <a:cs typeface="Arial"/>
            </a:endParaRPr>
          </a:p>
        </p:txBody>
      </p:sp>
      <p:sp>
        <p:nvSpPr>
          <p:cNvPr id="4" name="Rectangle 3"/>
          <p:cNvSpPr/>
          <p:nvPr/>
        </p:nvSpPr>
        <p:spPr>
          <a:xfrm>
            <a:off x="314324" y="1371600"/>
            <a:ext cx="6315076" cy="1295400"/>
          </a:xfrm>
          <a:prstGeom prst="rect">
            <a:avLst/>
          </a:prstGeom>
          <a:ln w="12700" cmpd="sng">
            <a:solidFill>
              <a:srgbClr val="29293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dirty="0">
                <a:solidFill>
                  <a:schemeClr val="tx1"/>
                </a:solidFill>
              </a:rPr>
              <a:t>Continue to utilize synchronous on-line sessions in </a:t>
            </a:r>
            <a:r>
              <a:rPr lang="en-US" sz="2400" dirty="0" smtClean="0">
                <a:solidFill>
                  <a:schemeClr val="tx1"/>
                </a:solidFill>
              </a:rPr>
              <a:t>N702 – Health Policy and Advocacy</a:t>
            </a:r>
            <a:endParaRPr lang="en-US" sz="2400" dirty="0">
              <a:solidFill>
                <a:schemeClr val="tx1"/>
              </a:solidFill>
            </a:endParaRPr>
          </a:p>
        </p:txBody>
      </p:sp>
      <p:sp>
        <p:nvSpPr>
          <p:cNvPr id="6" name="Rectangle 5"/>
          <p:cNvSpPr/>
          <p:nvPr/>
        </p:nvSpPr>
        <p:spPr>
          <a:xfrm>
            <a:off x="314324" y="2743200"/>
            <a:ext cx="6315076" cy="1295400"/>
          </a:xfrm>
          <a:prstGeom prst="rect">
            <a:avLst/>
          </a:prstGeom>
          <a:ln w="12700" cmpd="sng">
            <a:solidFill>
              <a:srgbClr val="29293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dirty="0">
                <a:solidFill>
                  <a:schemeClr val="tx1"/>
                </a:solidFill>
              </a:rPr>
              <a:t>Encourage the adoption of synchronous learning methods in other on-line graduate </a:t>
            </a:r>
            <a:r>
              <a:rPr lang="en-US" sz="2400" dirty="0" smtClean="0">
                <a:solidFill>
                  <a:schemeClr val="tx1"/>
                </a:solidFill>
              </a:rPr>
              <a:t>courses</a:t>
            </a:r>
            <a:endParaRPr lang="en-US" sz="2400" dirty="0">
              <a:solidFill>
                <a:schemeClr val="tx1"/>
              </a:solidFill>
            </a:endParaRPr>
          </a:p>
        </p:txBody>
      </p:sp>
      <p:sp>
        <p:nvSpPr>
          <p:cNvPr id="7" name="Rectangle 6"/>
          <p:cNvSpPr/>
          <p:nvPr/>
        </p:nvSpPr>
        <p:spPr>
          <a:xfrm>
            <a:off x="328612" y="4114800"/>
            <a:ext cx="6300788" cy="1295400"/>
          </a:xfrm>
          <a:prstGeom prst="rect">
            <a:avLst/>
          </a:prstGeom>
          <a:ln w="12700" cmpd="sng">
            <a:solidFill>
              <a:srgbClr val="29293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dirty="0">
                <a:solidFill>
                  <a:schemeClr val="tx1"/>
                </a:solidFill>
              </a:rPr>
              <a:t>Act as a resource (individually and as a team) for other faculty interested in working  this new pedagogical approach </a:t>
            </a:r>
            <a:endParaRPr lang="en-US" sz="2400" dirty="0">
              <a:solidFill>
                <a:schemeClr val="tx1"/>
              </a:solidFill>
            </a:endParaRPr>
          </a:p>
        </p:txBody>
      </p:sp>
      <p:sp>
        <p:nvSpPr>
          <p:cNvPr id="8" name="Rectangle 7"/>
          <p:cNvSpPr/>
          <p:nvPr/>
        </p:nvSpPr>
        <p:spPr>
          <a:xfrm>
            <a:off x="333374" y="5486400"/>
            <a:ext cx="6296025" cy="1295400"/>
          </a:xfrm>
          <a:prstGeom prst="rect">
            <a:avLst/>
          </a:prstGeom>
          <a:ln w="12700" cmpd="sng">
            <a:solidFill>
              <a:srgbClr val="29293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dirty="0">
                <a:solidFill>
                  <a:schemeClr val="tx1"/>
                </a:solidFill>
              </a:rPr>
              <a:t>Continue to work collaboratively across disciplines to successfully achieve course and institutional learning objectives</a:t>
            </a:r>
            <a:endParaRPr lang="en-US" sz="2400" dirty="0">
              <a:solidFill>
                <a:schemeClr val="tx1"/>
              </a:solidFill>
            </a:endParaRPr>
          </a:p>
        </p:txBody>
      </p:sp>
    </p:spTree>
    <p:extLst>
      <p:ext uri="{BB962C8B-B14F-4D97-AF65-F5344CB8AC3E}">
        <p14:creationId xmlns:p14="http://schemas.microsoft.com/office/powerpoint/2010/main" val="4347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57200"/>
            <a:ext cx="7663574" cy="5607492"/>
          </a:xfrm>
        </p:spPr>
      </p:pic>
      <p:sp>
        <p:nvSpPr>
          <p:cNvPr id="5" name="TextBox 4"/>
          <p:cNvSpPr txBox="1"/>
          <p:nvPr/>
        </p:nvSpPr>
        <p:spPr>
          <a:xfrm>
            <a:off x="1447800" y="2362200"/>
            <a:ext cx="609600" cy="523220"/>
          </a:xfrm>
          <a:prstGeom prst="rect">
            <a:avLst/>
          </a:prstGeom>
          <a:noFill/>
        </p:spPr>
        <p:txBody>
          <a:bodyPr wrap="square" rtlCol="0">
            <a:spAutoFit/>
          </a:bodyPr>
          <a:lstStyle/>
          <a:p>
            <a:r>
              <a:rPr lang="en-US" sz="2800" b="1" dirty="0" smtClean="0"/>
              <a:t>IT</a:t>
            </a:r>
            <a:endParaRPr lang="en-US" sz="2800" b="1" dirty="0"/>
          </a:p>
        </p:txBody>
      </p:sp>
      <p:sp>
        <p:nvSpPr>
          <p:cNvPr id="6" name="TextBox 5"/>
          <p:cNvSpPr txBox="1"/>
          <p:nvPr/>
        </p:nvSpPr>
        <p:spPr>
          <a:xfrm>
            <a:off x="5595227" y="2971800"/>
            <a:ext cx="1643773" cy="461665"/>
          </a:xfrm>
          <a:prstGeom prst="rect">
            <a:avLst/>
          </a:prstGeom>
          <a:noFill/>
        </p:spPr>
        <p:txBody>
          <a:bodyPr wrap="square" rtlCol="0">
            <a:spAutoFit/>
          </a:bodyPr>
          <a:lstStyle/>
          <a:p>
            <a:r>
              <a:rPr lang="en-US" sz="2400" b="1" dirty="0" smtClean="0"/>
              <a:t>Faculty</a:t>
            </a:r>
            <a:endParaRPr lang="en-US" sz="2400" b="1" dirty="0"/>
          </a:p>
        </p:txBody>
      </p:sp>
      <p:sp>
        <p:nvSpPr>
          <p:cNvPr id="7" name="TextBox 6"/>
          <p:cNvSpPr txBox="1"/>
          <p:nvPr/>
        </p:nvSpPr>
        <p:spPr>
          <a:xfrm>
            <a:off x="7239000" y="3385810"/>
            <a:ext cx="1423060" cy="430887"/>
          </a:xfrm>
          <a:prstGeom prst="rect">
            <a:avLst/>
          </a:prstGeom>
          <a:noFill/>
        </p:spPr>
        <p:txBody>
          <a:bodyPr wrap="square" rtlCol="0">
            <a:spAutoFit/>
          </a:bodyPr>
          <a:lstStyle/>
          <a:p>
            <a:r>
              <a:rPr lang="en-US" sz="2200" b="1" dirty="0" smtClean="0"/>
              <a:t>Students</a:t>
            </a:r>
            <a:endParaRPr lang="en-US" sz="2200" b="1" dirty="0"/>
          </a:p>
        </p:txBody>
      </p:sp>
      <p:sp>
        <p:nvSpPr>
          <p:cNvPr id="8" name="TextBox 7"/>
          <p:cNvSpPr txBox="1"/>
          <p:nvPr/>
        </p:nvSpPr>
        <p:spPr>
          <a:xfrm>
            <a:off x="4289236" y="5638800"/>
            <a:ext cx="1654364" cy="369332"/>
          </a:xfrm>
          <a:prstGeom prst="rect">
            <a:avLst/>
          </a:prstGeom>
          <a:noFill/>
        </p:spPr>
        <p:txBody>
          <a:bodyPr wrap="none" rtlCol="0">
            <a:spAutoFit/>
          </a:bodyPr>
          <a:lstStyle/>
          <a:p>
            <a:r>
              <a:rPr lang="en-US" b="1" dirty="0" smtClean="0"/>
              <a:t>NIH Researcher</a:t>
            </a:r>
            <a:endParaRPr lang="en-US" b="1" dirty="0"/>
          </a:p>
        </p:txBody>
      </p:sp>
      <p:sp>
        <p:nvSpPr>
          <p:cNvPr id="9" name="TextBox 8"/>
          <p:cNvSpPr txBox="1"/>
          <p:nvPr/>
        </p:nvSpPr>
        <p:spPr>
          <a:xfrm>
            <a:off x="4038600" y="3124200"/>
            <a:ext cx="1175627" cy="646331"/>
          </a:xfrm>
          <a:prstGeom prst="rect">
            <a:avLst/>
          </a:prstGeom>
          <a:noFill/>
        </p:spPr>
        <p:txBody>
          <a:bodyPr wrap="square" rtlCol="0">
            <a:spAutoFit/>
          </a:bodyPr>
          <a:lstStyle/>
          <a:p>
            <a:pPr algn="ctr"/>
            <a:r>
              <a:rPr lang="en-US" dirty="0" smtClean="0">
                <a:solidFill>
                  <a:schemeClr val="bg1"/>
                </a:solidFill>
              </a:rPr>
              <a:t>Synch</a:t>
            </a:r>
          </a:p>
          <a:p>
            <a:pPr algn="ctr"/>
            <a:r>
              <a:rPr lang="en-US" dirty="0" smtClean="0">
                <a:solidFill>
                  <a:schemeClr val="bg1"/>
                </a:solidFill>
              </a:rPr>
              <a:t>Learning</a:t>
            </a:r>
            <a:r>
              <a:rPr lang="en-US" dirty="0" smtClean="0"/>
              <a:t> </a:t>
            </a:r>
            <a:endParaRPr lang="en-US" dirty="0"/>
          </a:p>
        </p:txBody>
      </p:sp>
      <p:sp>
        <p:nvSpPr>
          <p:cNvPr id="3" name="TextBox 2"/>
          <p:cNvSpPr txBox="1"/>
          <p:nvPr/>
        </p:nvSpPr>
        <p:spPr>
          <a:xfrm>
            <a:off x="6629400" y="5334000"/>
            <a:ext cx="1981200" cy="984885"/>
          </a:xfrm>
          <a:prstGeom prst="rect">
            <a:avLst/>
          </a:prstGeom>
          <a:noFill/>
        </p:spPr>
        <p:txBody>
          <a:bodyPr wrap="square" rtlCol="0">
            <a:spAutoFit/>
          </a:bodyPr>
          <a:lstStyle/>
          <a:p>
            <a:r>
              <a:rPr lang="en-US" sz="2000" b="1" dirty="0" smtClean="0"/>
              <a:t>Instructional Design</a:t>
            </a:r>
          </a:p>
          <a:p>
            <a:endParaRPr lang="en-US" dirty="0"/>
          </a:p>
        </p:txBody>
      </p:sp>
      <p:pic>
        <p:nvPicPr>
          <p:cNvPr id="1026" name="Picture 2" descr="C:\Program Files\Microsoft Office\MEDIA\CAGCAT10\j03005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038600"/>
            <a:ext cx="809846" cy="6964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6096000"/>
            <a:ext cx="8915400" cy="707886"/>
          </a:xfrm>
          <a:prstGeom prst="rect">
            <a:avLst/>
          </a:prstGeom>
          <a:noFill/>
        </p:spPr>
        <p:txBody>
          <a:bodyPr wrap="square" rtlCol="0">
            <a:spAutoFit/>
          </a:bodyPr>
          <a:lstStyle/>
          <a:p>
            <a:r>
              <a:rPr lang="en-US" sz="2000" dirty="0" smtClean="0"/>
              <a:t>Thank you…and let’s continue to break out of our silos to create the best learning environments for our students!</a:t>
            </a:r>
            <a:endParaRPr lang="en-US" sz="2000" dirty="0"/>
          </a:p>
        </p:txBody>
      </p:sp>
    </p:spTree>
    <p:extLst>
      <p:ext uri="{BB962C8B-B14F-4D97-AF65-F5344CB8AC3E}">
        <p14:creationId xmlns:p14="http://schemas.microsoft.com/office/powerpoint/2010/main" val="192632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0" name="Picture 2" descr="C:\Users\pbrennan\AppData\Local\Microsoft\Windows\Temporary Internet Files\Content.IE5\3ZMKFJT6\MP90038264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447800"/>
            <a:ext cx="4114800" cy="533400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307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N702 Health Policy </a:t>
            </a:r>
            <a:endParaRPr lang="en-US" sz="3600" dirty="0"/>
          </a:p>
        </p:txBody>
      </p:sp>
      <p:sp>
        <p:nvSpPr>
          <p:cNvPr id="3" name="Text Placeholder 2"/>
          <p:cNvSpPr>
            <a:spLocks noGrp="1"/>
          </p:cNvSpPr>
          <p:nvPr>
            <p:ph type="body" idx="1"/>
          </p:nvPr>
        </p:nvSpPr>
        <p:spPr>
          <a:xfrm>
            <a:off x="457200" y="1295400"/>
            <a:ext cx="3931920" cy="639762"/>
          </a:xfrm>
        </p:spPr>
        <p:txBody>
          <a:bodyPr>
            <a:noAutofit/>
          </a:bodyPr>
          <a:lstStyle/>
          <a:p>
            <a:r>
              <a:rPr lang="en-US" sz="2400" dirty="0" smtClean="0">
                <a:solidFill>
                  <a:srgbClr val="C00000"/>
                </a:solidFill>
              </a:rPr>
              <a:t>N702 Health Policy and Advocacy</a:t>
            </a:r>
            <a:endParaRPr lang="en-US" sz="2400" dirty="0">
              <a:solidFill>
                <a:srgbClr val="C00000"/>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 y="2133600"/>
            <a:ext cx="4419600" cy="3633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p:cNvSpPr>
            <a:spLocks noGrp="1"/>
          </p:cNvSpPr>
          <p:nvPr>
            <p:ph type="body" sz="quarter" idx="3"/>
          </p:nvPr>
        </p:nvSpPr>
        <p:spPr>
          <a:xfrm>
            <a:off x="4754880" y="1143000"/>
            <a:ext cx="3931920" cy="639762"/>
          </a:xfrm>
        </p:spPr>
        <p:txBody>
          <a:bodyPr>
            <a:noAutofit/>
          </a:bodyPr>
          <a:lstStyle/>
          <a:p>
            <a:r>
              <a:rPr lang="en-US" sz="3600" dirty="0" smtClean="0">
                <a:solidFill>
                  <a:srgbClr val="C00000"/>
                </a:solidFill>
              </a:rPr>
              <a:t>Challenge</a:t>
            </a:r>
            <a:endParaRPr lang="en-US" sz="3600" dirty="0">
              <a:solidFill>
                <a:srgbClr val="C00000"/>
              </a:solidFill>
            </a:endParaRPr>
          </a:p>
        </p:txBody>
      </p:sp>
      <p:sp>
        <p:nvSpPr>
          <p:cNvPr id="8" name="Content Placeholder 7"/>
          <p:cNvSpPr>
            <a:spLocks noGrp="1"/>
          </p:cNvSpPr>
          <p:nvPr>
            <p:ph sz="quarter" idx="4"/>
          </p:nvPr>
        </p:nvSpPr>
        <p:spPr>
          <a:xfrm>
            <a:off x="4678680" y="1828800"/>
            <a:ext cx="4465320" cy="3951288"/>
          </a:xfrm>
        </p:spPr>
        <p:txBody>
          <a:bodyPr/>
          <a:lstStyle/>
          <a:p>
            <a:r>
              <a:rPr lang="en-US" dirty="0" smtClean="0"/>
              <a:t>Create an atmosphere encouraging dialogue </a:t>
            </a:r>
            <a:r>
              <a:rPr lang="en-US" dirty="0"/>
              <a:t>and </a:t>
            </a:r>
            <a:r>
              <a:rPr lang="en-US" dirty="0" smtClean="0"/>
              <a:t>discourse</a:t>
            </a:r>
          </a:p>
          <a:p>
            <a:r>
              <a:rPr lang="en-US" dirty="0" smtClean="0"/>
              <a:t>Provide for </a:t>
            </a:r>
            <a:r>
              <a:rPr lang="en-US" dirty="0"/>
              <a:t>engaged student learning during a particularly dynamic time in health policy </a:t>
            </a:r>
            <a:r>
              <a:rPr lang="en-US" dirty="0" smtClean="0"/>
              <a:t>development</a:t>
            </a:r>
            <a:endParaRPr lang="en-US" dirty="0"/>
          </a:p>
          <a:p>
            <a:endParaRPr lang="en-US" dirty="0"/>
          </a:p>
        </p:txBody>
      </p:sp>
      <p:sp>
        <p:nvSpPr>
          <p:cNvPr id="2" name="TextBox 1"/>
          <p:cNvSpPr txBox="1"/>
          <p:nvPr/>
        </p:nvSpPr>
        <p:spPr>
          <a:xfrm>
            <a:off x="533400" y="265093"/>
            <a:ext cx="9390027" cy="1138773"/>
          </a:xfrm>
          <a:prstGeom prst="rect">
            <a:avLst/>
          </a:prstGeom>
          <a:noFill/>
        </p:spPr>
        <p:txBody>
          <a:bodyPr wrap="square" rtlCol="0">
            <a:spAutoFit/>
          </a:bodyPr>
          <a:lstStyle/>
          <a:p>
            <a:endParaRPr lang="en-US" sz="2800" dirty="0" smtClean="0"/>
          </a:p>
          <a:p>
            <a:r>
              <a:rPr lang="en-US" sz="4000" dirty="0" smtClean="0">
                <a:solidFill>
                  <a:schemeClr val="tx1">
                    <a:lumMod val="75000"/>
                    <a:lumOff val="25000"/>
                  </a:schemeClr>
                </a:solidFill>
              </a:rPr>
              <a:t>The Opportunity and the Challenge</a:t>
            </a:r>
            <a:endParaRPr lang="en-US" sz="4000" dirty="0">
              <a:solidFill>
                <a:schemeClr val="tx1">
                  <a:lumMod val="75000"/>
                  <a:lumOff val="25000"/>
                </a:schemeClr>
              </a:solidFill>
            </a:endParaRPr>
          </a:p>
        </p:txBody>
      </p:sp>
      <p:pic>
        <p:nvPicPr>
          <p:cNvPr id="9" name="Picture 2" descr="C:\Users\pbrennan\AppData\Local\Microsoft\Windows\Temporary Internet Files\Content.IE5\TE1R2OEL\MC9001857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566" y="4536488"/>
            <a:ext cx="3057434" cy="2092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180180"/>
            <a:ext cx="3334305" cy="2500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688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tml.slidesharecdn.com/newculturelearning-111212185114-phpapp01/output023.png?1323891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r>
              <a:rPr lang="en-US" dirty="0"/>
              <a:t>3</a:t>
            </a:r>
          </a:p>
        </p:txBody>
      </p:sp>
    </p:spTree>
    <p:extLst>
      <p:ext uri="{BB962C8B-B14F-4D97-AF65-F5344CB8AC3E}">
        <p14:creationId xmlns:p14="http://schemas.microsoft.com/office/powerpoint/2010/main" val="229326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0" y="2971800"/>
            <a:ext cx="5029200" cy="2743200"/>
          </a:xfrm>
          <a:prstGeom prst="rect">
            <a:avLst/>
          </a:prstGeom>
          <a:ln w="12700" cmpd="sng">
            <a:solidFill>
              <a:srgbClr val="29293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A53926"/>
                </a:solidFill>
              </a:rPr>
              <a:t>*Social </a:t>
            </a:r>
            <a:r>
              <a:rPr lang="en-US" sz="3200" dirty="0">
                <a:solidFill>
                  <a:srgbClr val="A53926"/>
                </a:solidFill>
              </a:rPr>
              <a:t>Presence</a:t>
            </a:r>
            <a:endParaRPr lang="en-US" dirty="0">
              <a:solidFill>
                <a:srgbClr val="A53926"/>
              </a:solidFill>
            </a:endParaRPr>
          </a:p>
          <a:p>
            <a:r>
              <a:rPr lang="en-US" dirty="0">
                <a:solidFill>
                  <a:schemeClr val="bg2">
                    <a:lumMod val="10000"/>
                  </a:schemeClr>
                </a:solidFill>
              </a:rPr>
              <a:t>“The ability of participants to identify with the community (e.g., course of study), communicate purposefully in a trusting environment, and develop inter-personal relationships by way of projecting their individual personalities.” (Garrison, 2009) </a:t>
            </a:r>
            <a:endParaRPr lang="en-US" dirty="0"/>
          </a:p>
        </p:txBody>
      </p:sp>
      <p:sp>
        <p:nvSpPr>
          <p:cNvPr id="3" name="Title 2"/>
          <p:cNvSpPr>
            <a:spLocks noGrp="1"/>
          </p:cNvSpPr>
          <p:nvPr>
            <p:ph type="title"/>
          </p:nvPr>
        </p:nvSpPr>
        <p:spPr>
          <a:xfrm>
            <a:off x="457200" y="228600"/>
            <a:ext cx="8229600" cy="990600"/>
          </a:xfrm>
        </p:spPr>
        <p:txBody>
          <a:bodyPr/>
          <a:lstStyle/>
          <a:p>
            <a:r>
              <a:rPr lang="en-US" dirty="0" smtClean="0"/>
              <a:t>Purpose</a:t>
            </a:r>
            <a:endParaRPr lang="en-US" dirty="0"/>
          </a:p>
        </p:txBody>
      </p:sp>
      <p:sp>
        <p:nvSpPr>
          <p:cNvPr id="4" name="Content Placeholder 3"/>
          <p:cNvSpPr>
            <a:spLocks noGrp="1"/>
          </p:cNvSpPr>
          <p:nvPr>
            <p:ph idx="1"/>
          </p:nvPr>
        </p:nvSpPr>
        <p:spPr>
          <a:xfrm>
            <a:off x="457200" y="1066800"/>
            <a:ext cx="8229600" cy="4876800"/>
          </a:xfrm>
        </p:spPr>
        <p:txBody>
          <a:bodyPr>
            <a:noAutofit/>
          </a:bodyPr>
          <a:lstStyle/>
          <a:p>
            <a:pPr marL="0" indent="0">
              <a:buNone/>
            </a:pPr>
            <a:r>
              <a:rPr lang="en-US" sz="2000" dirty="0" smtClean="0"/>
              <a:t>The purpose of this project was to provide a </a:t>
            </a:r>
            <a:r>
              <a:rPr lang="en-US" sz="2000" dirty="0" smtClean="0">
                <a:solidFill>
                  <a:srgbClr val="C00000"/>
                </a:solidFill>
              </a:rPr>
              <a:t>social presence* </a:t>
            </a:r>
            <a:r>
              <a:rPr lang="en-US" sz="2000" dirty="0" smtClean="0"/>
              <a:t>and collaborative approach to on-line learning in the DNP Program at Samuel Merritt University by supplementing </a:t>
            </a:r>
            <a:r>
              <a:rPr lang="en-US" sz="2000" dirty="0" smtClean="0">
                <a:solidFill>
                  <a:srgbClr val="C00000"/>
                </a:solidFill>
              </a:rPr>
              <a:t>asynchronous learning </a:t>
            </a:r>
            <a:r>
              <a:rPr lang="en-US" sz="2000" dirty="0" smtClean="0"/>
              <a:t>with 4 on-line </a:t>
            </a:r>
            <a:r>
              <a:rPr lang="en-US" sz="2000" dirty="0" smtClean="0">
                <a:solidFill>
                  <a:srgbClr val="C00000"/>
                </a:solidFill>
              </a:rPr>
              <a:t>synchronous sessions </a:t>
            </a:r>
            <a:r>
              <a:rPr lang="en-US" sz="2000" dirty="0" smtClean="0"/>
              <a:t>to deliver dynamic content (Health Policy)</a:t>
            </a:r>
            <a:r>
              <a:rPr lang="en-US" sz="2000" dirty="0" smtClean="0">
                <a:solidFill>
                  <a:srgbClr val="C00000"/>
                </a:solidFill>
              </a:rPr>
              <a:t> </a:t>
            </a:r>
            <a:r>
              <a:rPr lang="en-US" sz="2000" dirty="0" smtClean="0"/>
              <a:t>through real-time interactions in a virtual classroom. </a:t>
            </a:r>
            <a:endParaRPr lang="en-US" sz="2000" dirty="0">
              <a:solidFill>
                <a:srgbClr val="C00000"/>
              </a:solidFill>
            </a:endParaRPr>
          </a:p>
        </p:txBody>
      </p:sp>
    </p:spTree>
    <p:extLst>
      <p:ext uri="{BB962C8B-B14F-4D97-AF65-F5344CB8AC3E}">
        <p14:creationId xmlns:p14="http://schemas.microsoft.com/office/powerpoint/2010/main" val="30426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799"/>
            <a:ext cx="8458200" cy="2523768"/>
          </a:xfrm>
          <a:prstGeom prst="rect">
            <a:avLst/>
          </a:prstGeom>
          <a:noFill/>
          <a:ln cap="rnd" cmpd="sng">
            <a:solidFill>
              <a:schemeClr val="bg2">
                <a:lumMod val="25000"/>
              </a:schemeClr>
            </a:solidFill>
            <a:prstDash val="solid"/>
          </a:ln>
          <a:effectLst>
            <a:outerShdw blurRad="50800" dist="12700" dir="2700000" algn="tl" rotWithShape="0">
              <a:prstClr val="black">
                <a:alpha val="40000"/>
              </a:prstClr>
            </a:outerShdw>
          </a:effectLst>
        </p:spPr>
        <p:txBody>
          <a:bodyPr wrap="square" rtlCol="0">
            <a:spAutoFit/>
          </a:bodyPr>
          <a:lstStyle/>
          <a:p>
            <a:pPr algn="ctr"/>
            <a:r>
              <a:rPr lang="en-US" sz="4000" dirty="0" smtClean="0">
                <a:solidFill>
                  <a:schemeClr val="bg2">
                    <a:lumMod val="10000"/>
                  </a:schemeClr>
                </a:solidFill>
              </a:rPr>
              <a:t>What is asynchronous learning?</a:t>
            </a:r>
            <a:endParaRPr lang="en-US" sz="4000" dirty="0">
              <a:solidFill>
                <a:schemeClr val="bg2">
                  <a:lumMod val="10000"/>
                </a:schemeClr>
              </a:solidFill>
            </a:endParaRPr>
          </a:p>
          <a:p>
            <a:endParaRPr lang="en-US" dirty="0" smtClean="0">
              <a:solidFill>
                <a:schemeClr val="bg2">
                  <a:lumMod val="10000"/>
                </a:schemeClr>
              </a:solidFill>
            </a:endParaRPr>
          </a:p>
          <a:p>
            <a:r>
              <a:rPr lang="en-US" dirty="0" smtClean="0">
                <a:solidFill>
                  <a:schemeClr val="bg2">
                    <a:lumMod val="10000"/>
                  </a:schemeClr>
                </a:solidFill>
              </a:rPr>
              <a:t>“</a:t>
            </a:r>
            <a:r>
              <a:rPr lang="en-US" sz="2000" dirty="0" smtClean="0">
                <a:solidFill>
                  <a:schemeClr val="bg2">
                    <a:lumMod val="10000"/>
                  </a:schemeClr>
                </a:solidFill>
              </a:rPr>
              <a:t>Literally, not at the same time, asynchronous describes the affordance of online learning and teaching that allows people to work at times that fit their own priorities.  Asynchronous learning affords more reflective thinking.”</a:t>
            </a:r>
          </a:p>
          <a:p>
            <a:pPr algn="r"/>
            <a:r>
              <a:rPr lang="en-US" sz="2000" dirty="0" smtClean="0">
                <a:solidFill>
                  <a:schemeClr val="bg2">
                    <a:lumMod val="10000"/>
                  </a:schemeClr>
                </a:solidFill>
              </a:rPr>
              <a:t>   </a:t>
            </a:r>
            <a:r>
              <a:rPr lang="en-US" sz="2000" dirty="0">
                <a:solidFill>
                  <a:schemeClr val="bg2">
                    <a:lumMod val="10000"/>
                  </a:schemeClr>
                </a:solidFill>
              </a:rPr>
              <a:t>The Sloan Consortium </a:t>
            </a:r>
            <a:r>
              <a:rPr lang="en-US" sz="2000" dirty="0" smtClean="0">
                <a:solidFill>
                  <a:schemeClr val="bg2">
                    <a:lumMod val="10000"/>
                  </a:schemeClr>
                </a:solidFill>
              </a:rPr>
              <a:t>Commons</a:t>
            </a:r>
          </a:p>
        </p:txBody>
      </p:sp>
      <p:pic>
        <p:nvPicPr>
          <p:cNvPr id="1026" name="Picture 2" descr="C:\Users\ehoffman\AppData\Local\Microsoft\Windows\Temporary Internet Files\Content.IE5\AG2CIWEE\MP9004006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895600"/>
            <a:ext cx="2293056" cy="2293056"/>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Users\ehoffman\AppData\Local\Microsoft\Windows\Temporary Internet Files\Content.IE5\YTPIT496\MP9004006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101" y="2888106"/>
            <a:ext cx="2293493" cy="2293493"/>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C:\Users\ehoffman\AppData\Local\Microsoft\Windows\Temporary Internet Files\Content.IE5\ZDDSPUL8\MP9004006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895600"/>
            <a:ext cx="2293492" cy="2293492"/>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133600" y="5486400"/>
            <a:ext cx="4343398" cy="1302327"/>
          </a:xfrm>
          <a:prstGeom prst="rect">
            <a:avLst/>
          </a:prstGeom>
          <a:ln w="12700" cmpd="sng">
            <a:solidFill>
              <a:srgbClr val="29293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solidFill>
                  <a:schemeClr val="tx1"/>
                </a:solidFill>
              </a:rPr>
              <a:t>Currently, most online classes are conducted asynchronously</a:t>
            </a:r>
            <a:endParaRPr lang="en-US" sz="2800" i="1" dirty="0">
              <a:solidFill>
                <a:schemeClr val="tx1"/>
              </a:solidFill>
            </a:endParaRPr>
          </a:p>
        </p:txBody>
      </p:sp>
    </p:spTree>
    <p:extLst>
      <p:ext uri="{BB962C8B-B14F-4D97-AF65-F5344CB8AC3E}">
        <p14:creationId xmlns:p14="http://schemas.microsoft.com/office/powerpoint/2010/main" val="341398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17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5655"/>
            <a:ext cx="8610600" cy="2092881"/>
          </a:xfrm>
          <a:prstGeom prst="rect">
            <a:avLst/>
          </a:prstGeom>
          <a:noFill/>
          <a:ln cap="rnd" cmpd="sng">
            <a:solidFill>
              <a:schemeClr val="bg2">
                <a:lumMod val="25000"/>
              </a:schemeClr>
            </a:solidFill>
            <a:prstDash val="solid"/>
          </a:ln>
          <a:effectLst>
            <a:outerShdw blurRad="50800" dist="12700" dir="2700000" algn="tl" rotWithShape="0">
              <a:prstClr val="black">
                <a:alpha val="40000"/>
              </a:prstClr>
            </a:outerShdw>
          </a:effectLst>
        </p:spPr>
        <p:txBody>
          <a:bodyPr wrap="square" rtlCol="0">
            <a:spAutoFit/>
          </a:bodyPr>
          <a:lstStyle/>
          <a:p>
            <a:pPr algn="ctr"/>
            <a:r>
              <a:rPr lang="en-US" sz="4000" dirty="0" smtClean="0">
                <a:solidFill>
                  <a:schemeClr val="tx1">
                    <a:lumMod val="90000"/>
                    <a:lumOff val="10000"/>
                  </a:schemeClr>
                </a:solidFill>
              </a:rPr>
              <a:t>What is synchronous learning?</a:t>
            </a:r>
            <a:endParaRPr lang="en-US" sz="4000" dirty="0">
              <a:solidFill>
                <a:schemeClr val="tx1">
                  <a:lumMod val="90000"/>
                  <a:lumOff val="10000"/>
                </a:schemeClr>
              </a:solidFill>
            </a:endParaRPr>
          </a:p>
          <a:p>
            <a:endParaRPr lang="en-US" dirty="0" smtClean="0">
              <a:solidFill>
                <a:schemeClr val="bg2">
                  <a:lumMod val="10000"/>
                </a:schemeClr>
              </a:solidFill>
            </a:endParaRPr>
          </a:p>
          <a:p>
            <a:r>
              <a:rPr lang="en-US" dirty="0" smtClean="0">
                <a:solidFill>
                  <a:schemeClr val="bg2">
                    <a:lumMod val="10000"/>
                  </a:schemeClr>
                </a:solidFill>
              </a:rPr>
              <a:t> Synchronous computer-mediated communication (SCMC) takes place with learners and teachers online at the same time. “Interlocutors perceive each others’ presence in real-time” (Yamada &amp; </a:t>
            </a:r>
            <a:r>
              <a:rPr lang="en-US" dirty="0" err="1" smtClean="0">
                <a:solidFill>
                  <a:schemeClr val="bg2">
                    <a:lumMod val="10000"/>
                  </a:schemeClr>
                </a:solidFill>
              </a:rPr>
              <a:t>Akahori</a:t>
            </a:r>
            <a:r>
              <a:rPr lang="en-US" dirty="0" smtClean="0">
                <a:solidFill>
                  <a:schemeClr val="bg2">
                    <a:lumMod val="10000"/>
                  </a:schemeClr>
                </a:solidFill>
              </a:rPr>
              <a:t> 2007). This may lead to increased social presence (Short, Williams &amp; Christie 1976). </a:t>
            </a:r>
            <a:r>
              <a:rPr lang="en-US" dirty="0" smtClean="0"/>
              <a:t>   </a:t>
            </a:r>
            <a:endParaRPr lang="en-US" dirty="0"/>
          </a:p>
        </p:txBody>
      </p:sp>
      <p:pic>
        <p:nvPicPr>
          <p:cNvPr id="3" name="Picture 5" descr="C:\Users\ehoffman\AppData\Local\Microsoft\Windows\Temporary Internet Files\Content.IE5\ZDDSPUL8\MP9004006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95600"/>
            <a:ext cx="2293492" cy="2293492"/>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5" descr="C:\Users\ehoffman\AppData\Local\Microsoft\Windows\Temporary Internet Files\Content.IE5\ZDDSPUL8\MP9004006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895600"/>
            <a:ext cx="2293492" cy="2293492"/>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5" descr="C:\Users\ehoffman\AppData\Local\Microsoft\Windows\Temporary Internet Files\Content.IE5\ZDDSPUL8\MP9004006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895600"/>
            <a:ext cx="2293492" cy="2293492"/>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9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3856" y="650081"/>
            <a:ext cx="8153400" cy="4827774"/>
          </a:xfrm>
          <a:prstGeom prst="rect">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239000" y="5791200"/>
            <a:ext cx="1371600" cy="923330"/>
          </a:xfrm>
          <a:prstGeom prst="rect">
            <a:avLst/>
          </a:prstGeom>
          <a:noFill/>
        </p:spPr>
        <p:txBody>
          <a:bodyPr wrap="square" rtlCol="0">
            <a:spAutoFit/>
          </a:bodyPr>
          <a:lstStyle/>
          <a:p>
            <a:r>
              <a:rPr lang="en-US" dirty="0"/>
              <a:t>2008 Stefan </a:t>
            </a:r>
            <a:r>
              <a:rPr lang="en-US" dirty="0" err="1"/>
              <a:t>Hrastinski</a:t>
            </a:r>
            <a:endParaRPr lang="en-US" dirty="0"/>
          </a:p>
        </p:txBody>
      </p:sp>
      <p:pic>
        <p:nvPicPr>
          <p:cNvPr id="4" name="Picture 3" descr="brain.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388311" y="1524000"/>
            <a:ext cx="2743200" cy="2895600"/>
          </a:xfrm>
          <a:prstGeom prst="rect">
            <a:avLst/>
          </a:prstGeom>
          <a:ln w="76200" cap="sq" cmpd="sng">
            <a:solidFill>
              <a:schemeClr val="tx1"/>
            </a:solidFill>
            <a:miter lim="800000"/>
          </a:ln>
          <a:effectLst>
            <a:outerShdw blurRad="50800" dist="38100" dir="2700000" algn="tl" rotWithShape="0">
              <a:prstClr val="black">
                <a:alpha val="40000"/>
              </a:prstClr>
            </a:outerShdw>
          </a:effectLst>
        </p:spPr>
      </p:pic>
      <p:pic>
        <p:nvPicPr>
          <p:cNvPr id="5" name="Picture 4" descr="armstrong.jpg"/>
          <p:cNvPicPr>
            <a:picLocks noChangeAspect="1"/>
          </p:cNvPicPr>
          <p:nvPr/>
        </p:nvPicPr>
        <p:blipFill rotWithShape="1">
          <a:blip r:embed="rId3">
            <a:extLst>
              <a:ext uri="{28A0092B-C50C-407E-A947-70E740481C1C}">
                <a14:useLocalDpi xmlns:a14="http://schemas.microsoft.com/office/drawing/2010/main" val="0"/>
              </a:ext>
            </a:extLst>
          </a:blip>
          <a:srcRect t="2091" b="5799"/>
          <a:stretch/>
        </p:blipFill>
        <p:spPr>
          <a:xfrm>
            <a:off x="5322194" y="1524000"/>
            <a:ext cx="2364050" cy="289560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
        <p:nvSpPr>
          <p:cNvPr id="6" name="Left-Right Arrow 5"/>
          <p:cNvSpPr/>
          <p:nvPr/>
        </p:nvSpPr>
        <p:spPr>
          <a:xfrm>
            <a:off x="457200" y="685800"/>
            <a:ext cx="8001000" cy="762000"/>
          </a:xfrm>
          <a:prstGeom prst="leftRightArrow">
            <a:avLst/>
          </a:prstGeom>
          <a:solidFill>
            <a:schemeClr val="accent2">
              <a:lumMod val="7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lumMod val="90000"/>
                    <a:lumOff val="10000"/>
                  </a:schemeClr>
                </a:solidFill>
              </a:rPr>
              <a:t>Asynchronous</a:t>
            </a:r>
            <a:r>
              <a:rPr lang="en-US" sz="2000" dirty="0" smtClean="0"/>
              <a:t>	</a:t>
            </a:r>
            <a:r>
              <a:rPr lang="en-US" dirty="0" smtClean="0"/>
              <a:t>		</a:t>
            </a:r>
            <a:r>
              <a:rPr lang="en-US" sz="2000" dirty="0" smtClean="0">
                <a:solidFill>
                  <a:schemeClr val="tx1">
                    <a:lumMod val="90000"/>
                    <a:lumOff val="10000"/>
                  </a:schemeClr>
                </a:solidFill>
              </a:rPr>
              <a:t>Synchronous</a:t>
            </a:r>
            <a:endParaRPr lang="en-US" sz="2000" dirty="0">
              <a:solidFill>
                <a:schemeClr val="tx1">
                  <a:lumMod val="90000"/>
                  <a:lumOff val="10000"/>
                </a:schemeClr>
              </a:solidFill>
            </a:endParaRPr>
          </a:p>
        </p:txBody>
      </p:sp>
      <p:sp>
        <p:nvSpPr>
          <p:cNvPr id="7" name="Left-Right Arrow 6"/>
          <p:cNvSpPr/>
          <p:nvPr/>
        </p:nvSpPr>
        <p:spPr>
          <a:xfrm>
            <a:off x="457200" y="4495800"/>
            <a:ext cx="8001000" cy="762000"/>
          </a:xfrm>
          <a:prstGeom prst="leftRightArrow">
            <a:avLst/>
          </a:prstGeom>
          <a:solidFill>
            <a:srgbClr val="953735"/>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Cognition</a:t>
            </a:r>
            <a:r>
              <a:rPr lang="en-US" dirty="0" smtClean="0"/>
              <a:t>			</a:t>
            </a:r>
            <a:r>
              <a:rPr lang="en-US" sz="2000" dirty="0" smtClean="0">
                <a:solidFill>
                  <a:schemeClr val="tx1"/>
                </a:solidFill>
              </a:rPr>
              <a:t>Motivation</a:t>
            </a:r>
            <a:endParaRPr lang="en-US" sz="2000" dirty="0">
              <a:solidFill>
                <a:schemeClr val="tx1"/>
              </a:solidFill>
            </a:endParaRPr>
          </a:p>
        </p:txBody>
      </p:sp>
    </p:spTree>
    <p:extLst>
      <p:ext uri="{BB962C8B-B14F-4D97-AF65-F5344CB8AC3E}">
        <p14:creationId xmlns:p14="http://schemas.microsoft.com/office/powerpoint/2010/main" val="2657421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919"/>
            <a:ext cx="3352800" cy="457200"/>
          </a:xfrm>
        </p:spPr>
        <p:txBody>
          <a:bodyPr>
            <a:normAutofit fontScale="90000"/>
          </a:bodyPr>
          <a:lstStyle/>
          <a:p>
            <a:r>
              <a:rPr lang="en-US" dirty="0" smtClean="0"/>
              <a:t/>
            </a:r>
            <a:br>
              <a:rPr lang="en-US" dirty="0" smtClean="0"/>
            </a:br>
            <a:r>
              <a:rPr lang="en-US" sz="4400" dirty="0" smtClean="0">
                <a:solidFill>
                  <a:schemeClr val="tx1">
                    <a:lumMod val="75000"/>
                    <a:lumOff val="25000"/>
                  </a:schemeClr>
                </a:solidFill>
              </a:rPr>
              <a:t>Question:</a:t>
            </a:r>
            <a:r>
              <a:rPr lang="en-US" dirty="0">
                <a:solidFill>
                  <a:srgbClr val="C00000"/>
                </a:solidFill>
              </a:rPr>
              <a:t/>
            </a:r>
            <a:br>
              <a:rPr lang="en-US" dirty="0">
                <a:solidFill>
                  <a:srgbClr val="C00000"/>
                </a:solidFill>
              </a:rPr>
            </a:br>
            <a:endParaRPr lang="en-US" dirty="0">
              <a:solidFill>
                <a:srgbClr val="C00000"/>
              </a:solidFill>
            </a:endParaRPr>
          </a:p>
        </p:txBody>
      </p:sp>
      <p:pic>
        <p:nvPicPr>
          <p:cNvPr id="8" name="Picture 3" descr="C:\Users\pbrennan\AppData\Local\Microsoft\Windows\Temporary Internet Files\Content.IE5\TE1R2OEL\MC9001982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200111"/>
            <a:ext cx="5867399" cy="36185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52487" y="1066800"/>
            <a:ext cx="7238999" cy="990600"/>
          </a:xfrm>
          <a:prstGeom prst="rect">
            <a:avLst/>
          </a:prstGeom>
          <a:ln w="12700" cmpd="sng">
            <a:solidFill>
              <a:srgbClr val="29293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ct val="20000"/>
              </a:spcBef>
              <a:buClr>
                <a:srgbClr val="A9A57C"/>
              </a:buClr>
              <a:buSzPct val="85000"/>
            </a:pPr>
            <a:r>
              <a:rPr lang="en-US" sz="2000" dirty="0">
                <a:solidFill>
                  <a:srgbClr val="2F2B20"/>
                </a:solidFill>
              </a:rPr>
              <a:t>Could we add synchronous sessions to this course (N702) when all previous on-line courses in the program had been delivered asynchronously</a:t>
            </a:r>
            <a:r>
              <a:rPr lang="en-US" sz="2400" dirty="0">
                <a:solidFill>
                  <a:srgbClr val="2F2B20"/>
                </a:solidFill>
              </a:rPr>
              <a:t>?</a:t>
            </a:r>
          </a:p>
        </p:txBody>
      </p:sp>
      <p:sp>
        <p:nvSpPr>
          <p:cNvPr id="7" name="Rectangle 6"/>
          <p:cNvSpPr/>
          <p:nvPr/>
        </p:nvSpPr>
        <p:spPr>
          <a:xfrm>
            <a:off x="3581399" y="6019800"/>
            <a:ext cx="4405313" cy="685800"/>
          </a:xfrm>
          <a:prstGeom prst="rect">
            <a:avLst/>
          </a:prstGeom>
          <a:ln w="12700" cmpd="sng">
            <a:solidFill>
              <a:srgbClr val="29293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ct val="20000"/>
              </a:spcBef>
              <a:buClr>
                <a:srgbClr val="A9A57C"/>
              </a:buClr>
              <a:buSzPct val="85000"/>
            </a:pPr>
            <a:r>
              <a:rPr lang="en-US" sz="2000" dirty="0" smtClean="0">
                <a:solidFill>
                  <a:srgbClr val="2F2B20"/>
                </a:solidFill>
              </a:rPr>
              <a:t> And, if so, how could this be done?</a:t>
            </a:r>
            <a:endParaRPr lang="en-US" sz="2400" dirty="0">
              <a:solidFill>
                <a:srgbClr val="2F2B20"/>
              </a:solidFill>
            </a:endParaRPr>
          </a:p>
        </p:txBody>
      </p:sp>
    </p:spTree>
    <p:extLst>
      <p:ext uri="{BB962C8B-B14F-4D97-AF65-F5344CB8AC3E}">
        <p14:creationId xmlns:p14="http://schemas.microsoft.com/office/powerpoint/2010/main" val="86956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1530</TotalTime>
  <Words>882</Words>
  <Application>Microsoft Office PowerPoint</Application>
  <PresentationFormat>On-screen Show (4:3)</PresentationFormat>
  <Paragraphs>142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PowerPoint Presentation</vt:lpstr>
      <vt:lpstr>Takeaways from this session</vt:lpstr>
      <vt:lpstr>          N702 Health Policy </vt:lpstr>
      <vt:lpstr>PowerPoint Presentation</vt:lpstr>
      <vt:lpstr>Purpose</vt:lpstr>
      <vt:lpstr>PowerPoint Presentation</vt:lpstr>
      <vt:lpstr>PowerPoint Presentation</vt:lpstr>
      <vt:lpstr>PowerPoint Presentation</vt:lpstr>
      <vt:lpstr> Question: </vt:lpstr>
      <vt:lpstr>PowerPoint Presentation</vt:lpstr>
      <vt:lpstr>Faculty Challenges</vt:lpstr>
      <vt:lpstr>Student Challenges</vt:lpstr>
      <vt:lpstr>Technology Support Challenges</vt:lpstr>
      <vt:lpstr>PowerPoint Presentation</vt:lpstr>
      <vt:lpstr>PowerPoint Presentation</vt:lpstr>
      <vt:lpstr>PowerPoint Presentation</vt:lpstr>
      <vt:lpstr>PowerPoint Presentation</vt:lpstr>
      <vt:lpstr>Early Growing Pains</vt:lpstr>
      <vt:lpstr>Platform 1: Lync</vt:lpstr>
      <vt:lpstr>Platform 2: WebEx</vt:lpstr>
      <vt:lpstr>PowerPoint Presentation</vt:lpstr>
      <vt:lpstr>Student comments</vt:lpstr>
      <vt:lpstr>PowerPoint Presentation</vt:lpstr>
      <vt:lpstr>Recommendations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SMU</dc:creator>
  <cp:lastModifiedBy>Simmons, Blair</cp:lastModifiedBy>
  <cp:revision>108</cp:revision>
  <cp:lastPrinted>2012-05-07T17:34:01Z</cp:lastPrinted>
  <dcterms:created xsi:type="dcterms:W3CDTF">2012-05-02T01:38:42Z</dcterms:created>
  <dcterms:modified xsi:type="dcterms:W3CDTF">2013-02-11T06:24:20Z</dcterms:modified>
</cp:coreProperties>
</file>