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 id="2147483664" r:id="rId2"/>
    <p:sldMasterId id="2147483677" r:id="rId3"/>
  </p:sldMasterIdLst>
  <p:notesMasterIdLst>
    <p:notesMasterId r:id="rId29"/>
  </p:notesMasterIdLst>
  <p:sldIdLst>
    <p:sldId id="256" r:id="rId4"/>
    <p:sldId id="258" r:id="rId5"/>
    <p:sldId id="25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8" r:id="rId25"/>
    <p:sldId id="280" r:id="rId26"/>
    <p:sldId id="281" r:id="rId27"/>
    <p:sldId id="282" r:id="rId2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ve Terr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3032CA-91BF-4E30-909F-B5442FD72F5C}">
  <a:tblStyle styleId="{623032CA-91BF-4E30-909F-B5442FD72F5C}"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6" d="100"/>
          <a:sy n="96" d="100"/>
        </p:scale>
        <p:origin x="150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686930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2" name="Shape 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Account for business process changes, exit strategy</a:t>
            </a:r>
          </a:p>
        </p:txBody>
      </p:sp>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Address accessibility, data sensitivity, and security and compliance</a:t>
            </a:r>
          </a:p>
        </p:txBody>
      </p:sp>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People, technology, process &amp; project management, intersection of Venn diagram is cloud staffing skills</a:t>
            </a:r>
          </a:p>
        </p:txBody>
      </p:sp>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9" name="Shape 1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8" name="Shape 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0" name="Shape 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6" name="Shape 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Cloud aware, cloud experimentation, opportunistic cloud, cloud first</a:t>
            </a:r>
          </a:p>
        </p:txBody>
      </p:sp>
      <p:sp>
        <p:nvSpPr>
          <p:cNvPr id="71" name="Shape 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US"/>
              <a:t>Cloud aware, cloud experimentation, opportunistic cloud, cloud first</a:t>
            </a:r>
          </a:p>
        </p:txBody>
      </p:sp>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Engage stakeholders, right-size governance, ask the right questions, have a cloud review process</a:t>
            </a:r>
          </a:p>
        </p:txBody>
      </p:sp>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Review existing services, financial costs, staff effort</a:t>
            </a:r>
          </a:p>
        </p:txBody>
      </p:sp>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E14 Cover Opt 4">
    <p:bg>
      <p:bgPr>
        <a:blipFill rotWithShape="1">
          <a:blip r:embed="rId2">
            <a:alphaModFix/>
          </a:blip>
          <a:stretch>
            <a:fillRect/>
          </a:stretch>
        </a:blipFill>
        <a:effectLst/>
      </p:bgPr>
    </p:bg>
    <p:spTree>
      <p:nvGrpSpPr>
        <p:cNvPr id="1"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Divider Opt 1">
    <p:bg>
      <p:bgPr>
        <a:blipFill rotWithShape="1">
          <a:blip r:embed="rId2">
            <a:alphaModFix/>
          </a:blip>
          <a:stretch>
            <a:fillRect/>
          </a:stretch>
        </a:blipFill>
        <a:effectLst/>
      </p:bgPr>
    </p:bg>
    <p:spTree>
      <p:nvGrpSpPr>
        <p:cNvPr id="1" name="Shape 26"/>
        <p:cNvGrpSpPr/>
        <p:nvPr/>
      </p:nvGrpSpPr>
      <p:grpSpPr>
        <a:xfrm>
          <a:off x="0" y="0"/>
          <a:ext cx="0" cy="0"/>
          <a:chOff x="0" y="0"/>
          <a:chExt cx="0" cy="0"/>
        </a:xfrm>
      </p:grpSpPr>
      <p:sp>
        <p:nvSpPr>
          <p:cNvPr id="27" name="Shape 27"/>
          <p:cNvSpPr txBox="1">
            <a:spLocks noGrp="1"/>
          </p:cNvSpPr>
          <p:nvPr>
            <p:ph type="body" idx="1"/>
          </p:nvPr>
        </p:nvSpPr>
        <p:spPr>
          <a:xfrm>
            <a:off x="3657608" y="5867401"/>
            <a:ext cx="4495801" cy="500731"/>
          </a:xfrm>
          <a:prstGeom prst="rect">
            <a:avLst/>
          </a:prstGeom>
          <a:noFill/>
          <a:ln>
            <a:noFill/>
          </a:ln>
        </p:spPr>
        <p:txBody>
          <a:bodyPr lIns="91425" tIns="91425" rIns="91425" bIns="91425" anchor="t" anchorCtr="0"/>
          <a:lstStyle>
            <a:lvl1pPr marL="0" marR="0" lvl="0" indent="0" algn="r" rtl="0">
              <a:spcBef>
                <a:spcPts val="360"/>
              </a:spcBef>
              <a:buClr>
                <a:schemeClr val="dk1"/>
              </a:buClr>
              <a:buFont typeface="Arial"/>
              <a:buNone/>
              <a:defRPr sz="18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Divider Opt 3">
    <p:bg>
      <p:bgPr>
        <a:blipFill rotWithShape="1">
          <a:blip r:embed="rId2">
            <a:alphaModFix/>
          </a:blip>
          <a:stretch>
            <a:fillRect/>
          </a:stretch>
        </a:blipFill>
        <a:effectLst/>
      </p:bgPr>
    </p:bg>
    <p:spTree>
      <p:nvGrpSpPr>
        <p:cNvPr id="1" name="Shape 28"/>
        <p:cNvGrpSpPr/>
        <p:nvPr/>
      </p:nvGrpSpPr>
      <p:grpSpPr>
        <a:xfrm>
          <a:off x="0" y="0"/>
          <a:ext cx="0" cy="0"/>
          <a:chOff x="0" y="0"/>
          <a:chExt cx="0" cy="0"/>
        </a:xfrm>
      </p:grpSpPr>
      <p:sp>
        <p:nvSpPr>
          <p:cNvPr id="29" name="Shape 29"/>
          <p:cNvSpPr txBox="1">
            <a:spLocks noGrp="1"/>
          </p:cNvSpPr>
          <p:nvPr>
            <p:ph type="body" idx="1"/>
          </p:nvPr>
        </p:nvSpPr>
        <p:spPr>
          <a:xfrm>
            <a:off x="1066800" y="2971800"/>
            <a:ext cx="7010400" cy="9144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vider Opt 4">
    <p:bg>
      <p:bgPr>
        <a:blipFill rotWithShape="1">
          <a:blip r:embed="rId2">
            <a:alphaModFix/>
          </a:blip>
          <a:stretch>
            <a:fillRect/>
          </a:stretch>
        </a:blipFill>
        <a:effectLst/>
      </p:bgPr>
    </p:bg>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1066800" y="2971800"/>
            <a:ext cx="7010400" cy="9144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ivider Opt 5">
    <p:bg>
      <p:bgPr>
        <a:blipFill rotWithShape="1">
          <a:blip r:embed="rId2">
            <a:alphaModFix/>
          </a:blip>
          <a:stretch>
            <a:fillRect/>
          </a:stretch>
        </a:blipFill>
        <a:effectLst/>
      </p:bgPr>
    </p:bg>
    <p:spTree>
      <p:nvGrpSpPr>
        <p:cNvPr id="1" name="Shape 32"/>
        <p:cNvGrpSpPr/>
        <p:nvPr/>
      </p:nvGrpSpPr>
      <p:grpSpPr>
        <a:xfrm>
          <a:off x="0" y="0"/>
          <a:ext cx="0" cy="0"/>
          <a:chOff x="0" y="0"/>
          <a:chExt cx="0" cy="0"/>
        </a:xfrm>
      </p:grpSpPr>
      <p:sp>
        <p:nvSpPr>
          <p:cNvPr id="33" name="Shape 33"/>
          <p:cNvSpPr txBox="1">
            <a:spLocks noGrp="1"/>
          </p:cNvSpPr>
          <p:nvPr>
            <p:ph type="body" idx="1"/>
          </p:nvPr>
        </p:nvSpPr>
        <p:spPr>
          <a:xfrm>
            <a:off x="1066800" y="2971800"/>
            <a:ext cx="7010400" cy="9144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 Opt 2">
    <p:bg>
      <p:bgPr>
        <a:blipFill rotWithShape="1">
          <a:blip r:embed="rId2">
            <a:alphaModFix/>
          </a:blip>
          <a:stretch>
            <a:fillRect/>
          </a:stretch>
        </a:blipFill>
        <a:effectLst/>
      </p:bgPr>
    </p:bg>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85810" y="685806"/>
            <a:ext cx="7391399" cy="731839"/>
          </a:xfrm>
          <a:prstGeom prst="rect">
            <a:avLst/>
          </a:prstGeom>
          <a:noFill/>
          <a:ln>
            <a:noFill/>
          </a:ln>
        </p:spPr>
        <p:txBody>
          <a:bodyPr lIns="91425" tIns="91425" rIns="91425" bIns="91425" anchor="t" anchorCtr="0"/>
          <a:lstStyle>
            <a:lvl1pPr marL="0" marR="0" lvl="0" indent="0" algn="l" rtl="0">
              <a:spcBef>
                <a:spcPts val="0"/>
              </a:spcBef>
              <a:buClr>
                <a:srgbClr val="7F7F7F"/>
              </a:buClr>
              <a:buFont typeface="Arial"/>
              <a:buNone/>
              <a:defRPr sz="3200" b="0" i="0" u="none" strike="noStrike" cap="none">
                <a:solidFill>
                  <a:srgbClr val="7F7F7F"/>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 name="Shape 36"/>
          <p:cNvSpPr txBox="1">
            <a:spLocks noGrp="1"/>
          </p:cNvSpPr>
          <p:nvPr>
            <p:ph type="body" idx="1"/>
          </p:nvPr>
        </p:nvSpPr>
        <p:spPr>
          <a:xfrm>
            <a:off x="685810" y="1600200"/>
            <a:ext cx="7391399" cy="4343400"/>
          </a:xfrm>
          <a:prstGeom prst="rect">
            <a:avLst/>
          </a:prstGeom>
          <a:noFill/>
          <a:ln>
            <a:noFill/>
          </a:ln>
        </p:spPr>
        <p:txBody>
          <a:bodyPr lIns="91425" tIns="91425" rIns="91425" bIns="91425" anchor="t" anchorCtr="0"/>
          <a:lstStyle>
            <a:lvl1pPr marL="0" marR="0" lvl="0" indent="0" algn="l" rtl="0">
              <a:spcBef>
                <a:spcPts val="400"/>
              </a:spcBef>
              <a:buClr>
                <a:srgbClr val="7F7F7F"/>
              </a:buClr>
              <a:buFont typeface="Noto Sans Symbols"/>
              <a:buNone/>
              <a:defRPr sz="2000" b="0" i="0" u="none" strike="noStrike" cap="none">
                <a:solidFill>
                  <a:srgbClr val="7F7F7F"/>
                </a:solidFill>
                <a:latin typeface="Arial"/>
                <a:ea typeface="Arial"/>
                <a:cs typeface="Arial"/>
                <a:sym typeface="Arial"/>
              </a:defRPr>
            </a:lvl1pPr>
            <a:lvl2pPr marL="457200" marR="0" lvl="1" indent="0" algn="l" rtl="0">
              <a:spcBef>
                <a:spcPts val="560"/>
              </a:spcBef>
              <a:buClr>
                <a:srgbClr val="7F7F7F"/>
              </a:buClr>
              <a:buFont typeface="Noto Sans Symbols"/>
              <a:buNone/>
              <a:defRPr sz="2800" b="0" i="0" u="none" strike="noStrike" cap="none">
                <a:solidFill>
                  <a:srgbClr val="7F7F7F"/>
                </a:solidFill>
                <a:latin typeface="Arial"/>
                <a:ea typeface="Arial"/>
                <a:cs typeface="Arial"/>
                <a:sym typeface="Arial"/>
              </a:defRPr>
            </a:lvl2pPr>
            <a:lvl3pPr marL="914400" marR="0" lvl="2" indent="0" algn="l" rtl="0">
              <a:spcBef>
                <a:spcPts val="480"/>
              </a:spcBef>
              <a:buClr>
                <a:srgbClr val="7F7F7F"/>
              </a:buClr>
              <a:buFont typeface="Noto Sans Symbols"/>
              <a:buNone/>
              <a:defRPr sz="2400" b="0" i="0" u="none" strike="noStrike" cap="none">
                <a:solidFill>
                  <a:srgbClr val="7F7F7F"/>
                </a:solidFill>
                <a:latin typeface="Arial"/>
                <a:ea typeface="Arial"/>
                <a:cs typeface="Arial"/>
                <a:sym typeface="Arial"/>
              </a:defRPr>
            </a:lvl3pPr>
            <a:lvl4pPr marL="1371600" marR="0" lvl="3" indent="0" algn="l" rtl="0">
              <a:spcBef>
                <a:spcPts val="400"/>
              </a:spcBef>
              <a:buClr>
                <a:srgbClr val="7F7F7F"/>
              </a:buClr>
              <a:buFont typeface="Noto Sans Symbols"/>
              <a:buNone/>
              <a:defRPr sz="2000" b="0" i="0" u="none" strike="noStrike" cap="none">
                <a:solidFill>
                  <a:srgbClr val="7F7F7F"/>
                </a:solidFill>
                <a:latin typeface="Arial"/>
                <a:ea typeface="Arial"/>
                <a:cs typeface="Arial"/>
                <a:sym typeface="Arial"/>
              </a:defRPr>
            </a:lvl4pPr>
            <a:lvl5pPr marL="1828800" marR="0" lvl="4" indent="0" algn="l" rtl="0">
              <a:spcBef>
                <a:spcPts val="400"/>
              </a:spcBef>
              <a:buClr>
                <a:srgbClr val="7F7F7F"/>
              </a:buClr>
              <a:buFont typeface="Noto Sans Symbols"/>
              <a:buNone/>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Interaction - Discussion Q">
    <p:bg>
      <p:bgPr>
        <a:blipFill rotWithShape="1">
          <a:blip r:embed="rId2">
            <a:alphaModFix/>
          </a:blip>
          <a:stretch>
            <a:fillRect/>
          </a:stretch>
        </a:blipFill>
        <a:effectLst/>
      </p:bgPr>
    </p:bg>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685800" y="685800"/>
            <a:ext cx="7467600" cy="1524000"/>
          </a:xfrm>
          <a:prstGeom prst="rect">
            <a:avLst/>
          </a:prstGeom>
          <a:noFill/>
          <a:ln>
            <a:noFill/>
          </a:ln>
        </p:spPr>
        <p:txBody>
          <a:bodyPr lIns="91425" tIns="91425" rIns="91425" bIns="91425" anchor="t" anchorCtr="0"/>
          <a:lstStyle>
            <a:lvl1pPr marL="0" marR="0" lvl="0" indent="0" algn="l" rtl="0">
              <a:spcBef>
                <a:spcPts val="0"/>
              </a:spcBef>
              <a:buClr>
                <a:srgbClr val="7F7F7F"/>
              </a:buClr>
              <a:buFont typeface="Arial"/>
              <a:buNone/>
              <a:defRPr sz="3200" b="0" i="0" u="none" strike="noStrike" cap="none">
                <a:solidFill>
                  <a:srgbClr val="7F7F7F"/>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685800" y="2362200"/>
            <a:ext cx="7467600" cy="37338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14 Cover Op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737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14 Cover Op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124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ivider Op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
          <p:cNvSpPr>
            <a:spLocks noGrp="1"/>
          </p:cNvSpPr>
          <p:nvPr>
            <p:ph type="body" idx="13" hasCustomPrompt="1"/>
          </p:nvPr>
        </p:nvSpPr>
        <p:spPr>
          <a:xfrm>
            <a:off x="1066801" y="2971800"/>
            <a:ext cx="7010400" cy="914400"/>
          </a:xfrm>
          <a:prstGeom prst="rect">
            <a:avLst/>
          </a:prstGeom>
        </p:spPr>
        <p:txBody>
          <a:bodyPr/>
          <a:lstStyle>
            <a:lvl1pPr marL="0" indent="0">
              <a:buNone/>
              <a:defRPr baseline="0">
                <a:solidFill>
                  <a:schemeClr val="tx1">
                    <a:lumMod val="50000"/>
                    <a:lumOff val="50000"/>
                  </a:schemeClr>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2102827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Divider Op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
          <p:cNvSpPr>
            <a:spLocks noGrp="1"/>
          </p:cNvSpPr>
          <p:nvPr>
            <p:ph type="body" idx="13" hasCustomPrompt="1"/>
          </p:nvPr>
        </p:nvSpPr>
        <p:spPr>
          <a:xfrm>
            <a:off x="1066801" y="2971800"/>
            <a:ext cx="7010400" cy="914400"/>
          </a:xfrm>
          <a:prstGeom prst="rect">
            <a:avLst/>
          </a:prstGeom>
        </p:spPr>
        <p:txBody>
          <a:bodyPr/>
          <a:lstStyle>
            <a:lvl1pPr marL="0" indent="0">
              <a:buNone/>
              <a:defRPr baseline="0">
                <a:solidFill>
                  <a:schemeClr val="tx1">
                    <a:lumMod val="50000"/>
                    <a:lumOff val="50000"/>
                  </a:schemeClr>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2941992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Content Opt 1">
    <p:bg>
      <p:bgPr>
        <a:blipFill rotWithShape="1">
          <a:blip r:embed="rId2">
            <a:alphaModFix/>
          </a:blip>
          <a:stretch>
            <a:fillRect/>
          </a:stretch>
        </a:blipFill>
        <a:effectLst/>
      </p:bgPr>
    </p:bg>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685810" y="685806"/>
            <a:ext cx="7391399" cy="731839"/>
          </a:xfrm>
          <a:prstGeom prst="rect">
            <a:avLst/>
          </a:prstGeom>
          <a:noFill/>
          <a:ln>
            <a:noFill/>
          </a:ln>
        </p:spPr>
        <p:txBody>
          <a:bodyPr lIns="91425" tIns="91425" rIns="91425" bIns="91425" anchor="t" anchorCtr="0"/>
          <a:lstStyle>
            <a:lvl1pPr marL="0" marR="0" lvl="0" indent="0" algn="l" rtl="0">
              <a:spcBef>
                <a:spcPts val="0"/>
              </a:spcBef>
              <a:buClr>
                <a:srgbClr val="7F7F7F"/>
              </a:buClr>
              <a:buFont typeface="Arial"/>
              <a:buNone/>
              <a:defRPr sz="3200" b="0" i="0" u="none" strike="noStrike" cap="none">
                <a:solidFill>
                  <a:srgbClr val="7F7F7F"/>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685800" y="1600203"/>
            <a:ext cx="7391400" cy="4526100"/>
          </a:xfrm>
          <a:prstGeom prst="rect">
            <a:avLst/>
          </a:prstGeom>
          <a:noFill/>
          <a:ln>
            <a:noFill/>
          </a:ln>
        </p:spPr>
        <p:txBody>
          <a:bodyPr lIns="91425" tIns="91425" rIns="91425" bIns="91425" anchor="t" anchorCtr="0"/>
          <a:lstStyle>
            <a:lvl1pPr marL="0" marR="0" lvl="0" indent="0" algn="l" rtl="0">
              <a:spcBef>
                <a:spcPts val="400"/>
              </a:spcBef>
              <a:buClr>
                <a:srgbClr val="7F7F7F"/>
              </a:buClr>
              <a:buFont typeface="Noto Sans Symbols"/>
              <a:buNone/>
              <a:defRPr sz="2000" b="0" i="0" u="none" strike="noStrike" cap="none">
                <a:solidFill>
                  <a:srgbClr val="7F7F7F"/>
                </a:solidFill>
                <a:latin typeface="Arial"/>
                <a:ea typeface="Arial"/>
                <a:cs typeface="Arial"/>
                <a:sym typeface="Arial"/>
              </a:defRPr>
            </a:lvl1pPr>
            <a:lvl2pPr marL="457200" marR="0" lvl="1" indent="0" algn="l" rtl="0">
              <a:spcBef>
                <a:spcPts val="560"/>
              </a:spcBef>
              <a:buClr>
                <a:srgbClr val="7F7F7F"/>
              </a:buClr>
              <a:buFont typeface="Noto Sans Symbols"/>
              <a:buNone/>
              <a:defRPr sz="2800" b="0" i="0" u="none" strike="noStrike" cap="none">
                <a:solidFill>
                  <a:srgbClr val="7F7F7F"/>
                </a:solidFill>
                <a:latin typeface="Arial"/>
                <a:ea typeface="Arial"/>
                <a:cs typeface="Arial"/>
                <a:sym typeface="Arial"/>
              </a:defRPr>
            </a:lvl2pPr>
            <a:lvl3pPr marL="914400" marR="0" lvl="2" indent="0" algn="l" rtl="0">
              <a:spcBef>
                <a:spcPts val="480"/>
              </a:spcBef>
              <a:buClr>
                <a:srgbClr val="7F7F7F"/>
              </a:buClr>
              <a:buFont typeface="Noto Sans Symbols"/>
              <a:buNone/>
              <a:defRPr sz="2400" b="0" i="0" u="none" strike="noStrike" cap="none">
                <a:solidFill>
                  <a:srgbClr val="7F7F7F"/>
                </a:solidFill>
                <a:latin typeface="Arial"/>
                <a:ea typeface="Arial"/>
                <a:cs typeface="Arial"/>
                <a:sym typeface="Arial"/>
              </a:defRPr>
            </a:lvl3pPr>
            <a:lvl4pPr marL="1371600" marR="0" lvl="3" indent="0" algn="l" rtl="0">
              <a:spcBef>
                <a:spcPts val="400"/>
              </a:spcBef>
              <a:buClr>
                <a:srgbClr val="7F7F7F"/>
              </a:buClr>
              <a:buFont typeface="Noto Sans Symbols"/>
              <a:buNone/>
              <a:defRPr sz="2000" b="0" i="0" u="none" strike="noStrike" cap="none">
                <a:solidFill>
                  <a:srgbClr val="7F7F7F"/>
                </a:solidFill>
                <a:latin typeface="Arial"/>
                <a:ea typeface="Arial"/>
                <a:cs typeface="Arial"/>
                <a:sym typeface="Arial"/>
              </a:defRPr>
            </a:lvl4pPr>
            <a:lvl5pPr marL="1828800" marR="0" lvl="4" indent="0" algn="l" rtl="0">
              <a:spcBef>
                <a:spcPts val="400"/>
              </a:spcBef>
              <a:buClr>
                <a:srgbClr val="7F7F7F"/>
              </a:buClr>
              <a:buFont typeface="Noto Sans Symbols"/>
              <a:buNone/>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vider Op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2233028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ontent 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6"/>
            <a:ext cx="7391400" cy="731839"/>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1"/>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3988945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Content 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6"/>
            <a:ext cx="7391400" cy="731839"/>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1"/>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564552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Content 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6"/>
            <a:ext cx="7391400" cy="731839"/>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1"/>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1059025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Content 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6"/>
            <a:ext cx="7391400" cy="731839"/>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1"/>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4100296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action - Po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467600" cy="1524000"/>
          </a:xfrm>
          <a:prstGeom prst="rect">
            <a:avLst/>
          </a:prstGeom>
        </p:spPr>
        <p:txBody>
          <a:bodyPr/>
          <a:lstStyle>
            <a:lvl1pPr algn="l">
              <a:defRPr sz="3200">
                <a:solidFill>
                  <a:schemeClr val="tx1">
                    <a:lumMod val="50000"/>
                    <a:lumOff val="50000"/>
                  </a:schemeClr>
                </a:solidFill>
                <a:latin typeface="Arial"/>
              </a:defRPr>
            </a:lvl1pPr>
          </a:lstStyle>
          <a:p>
            <a:r>
              <a:rPr lang="en-US" dirty="0" smtClean="0"/>
              <a:t>Poll Question</a:t>
            </a:r>
            <a:endParaRPr lang="en-US" dirty="0"/>
          </a:p>
        </p:txBody>
      </p:sp>
      <p:sp>
        <p:nvSpPr>
          <p:cNvPr id="5" name="Text Placeholder 4"/>
          <p:cNvSpPr>
            <a:spLocks noGrp="1"/>
          </p:cNvSpPr>
          <p:nvPr>
            <p:ph type="body" sz="quarter" idx="10" hasCustomPrompt="1"/>
          </p:nvPr>
        </p:nvSpPr>
        <p:spPr>
          <a:xfrm>
            <a:off x="685800" y="2362200"/>
            <a:ext cx="7467600" cy="3733800"/>
          </a:xfrm>
          <a:prstGeom prst="rect">
            <a:avLst/>
          </a:prstGeom>
        </p:spPr>
        <p:txBody>
          <a:bodyPr vert="horz"/>
          <a:lstStyle/>
          <a:p>
            <a:pPr lvl="0"/>
            <a:r>
              <a:rPr lang="en-US" dirty="0" smtClean="0"/>
              <a:t>Poll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4034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action - Discussion Q">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685800"/>
            <a:ext cx="7467600" cy="1524000"/>
          </a:xfrm>
          <a:prstGeom prst="rect">
            <a:avLst/>
          </a:prstGeom>
        </p:spPr>
        <p:txBody>
          <a:bodyPr/>
          <a:lstStyle>
            <a:lvl1pPr algn="l">
              <a:defRPr sz="3200">
                <a:solidFill>
                  <a:schemeClr val="tx1">
                    <a:lumMod val="50000"/>
                    <a:lumOff val="50000"/>
                  </a:schemeClr>
                </a:solidFill>
                <a:latin typeface="Arial"/>
              </a:defRPr>
            </a:lvl1pPr>
          </a:lstStyle>
          <a:p>
            <a:r>
              <a:rPr lang="en-US" dirty="0" smtClean="0"/>
              <a:t>Discussion Question</a:t>
            </a:r>
            <a:endParaRPr lang="en-US" dirty="0"/>
          </a:p>
        </p:txBody>
      </p:sp>
      <p:sp>
        <p:nvSpPr>
          <p:cNvPr id="5" name="Text Placeholder 4"/>
          <p:cNvSpPr>
            <a:spLocks noGrp="1"/>
          </p:cNvSpPr>
          <p:nvPr>
            <p:ph type="body" sz="quarter" idx="10" hasCustomPrompt="1"/>
          </p:nvPr>
        </p:nvSpPr>
        <p:spPr>
          <a:xfrm>
            <a:off x="685800" y="2362200"/>
            <a:ext cx="7467600" cy="3733800"/>
          </a:xfrm>
          <a:prstGeom prst="rect">
            <a:avLst/>
          </a:prstGeom>
        </p:spPr>
        <p:txBody>
          <a:bodyPr vert="horz"/>
          <a:lstStyle/>
          <a:p>
            <a:pPr lvl="0"/>
            <a:r>
              <a:rPr lang="en-US" dirty="0" smtClean="0"/>
              <a:t>Question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8994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eraction - Evalu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685800"/>
            <a:ext cx="7467600" cy="838200"/>
          </a:xfrm>
          <a:prstGeom prst="rect">
            <a:avLst/>
          </a:prstGeom>
        </p:spPr>
        <p:txBody>
          <a:bodyPr/>
          <a:lstStyle>
            <a:lvl1pPr algn="l">
              <a:defRPr sz="3200">
                <a:solidFill>
                  <a:schemeClr val="tx1">
                    <a:lumMod val="50000"/>
                    <a:lumOff val="50000"/>
                  </a:schemeClr>
                </a:solidFill>
                <a:latin typeface="Arial"/>
              </a:defRPr>
            </a:lvl1pPr>
          </a:lstStyle>
          <a:p>
            <a:r>
              <a:rPr lang="en-US" dirty="0" smtClean="0"/>
              <a:t>Evaluation Slide</a:t>
            </a:r>
            <a:endParaRPr lang="en-US" dirty="0"/>
          </a:p>
        </p:txBody>
      </p:sp>
      <p:sp>
        <p:nvSpPr>
          <p:cNvPr id="6" name="Content Placeholder 2"/>
          <p:cNvSpPr>
            <a:spLocks noGrp="1"/>
          </p:cNvSpPr>
          <p:nvPr>
            <p:ph idx="1" hasCustomPrompt="1"/>
          </p:nvPr>
        </p:nvSpPr>
        <p:spPr>
          <a:xfrm>
            <a:off x="685800" y="1600201"/>
            <a:ext cx="7391400" cy="4343400"/>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993223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14 Cover Op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38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14 Cover Op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296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Divider Opt 2">
    <p:bg>
      <p:bgPr>
        <a:blipFill rotWithShape="1">
          <a:blip r:embed="rId2">
            <a:alphaModFix/>
          </a:blip>
          <a:stretch>
            <a:fillRect/>
          </a:stretch>
        </a:blipFill>
        <a:effectLst/>
      </p:bgPr>
    </p:bg>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1066800" y="2971800"/>
            <a:ext cx="7010400" cy="914400"/>
          </a:xfrm>
          <a:prstGeom prst="rect">
            <a:avLst/>
          </a:prstGeom>
          <a:noFill/>
          <a:ln>
            <a:noFill/>
          </a:ln>
        </p:spPr>
        <p:txBody>
          <a:bodyPr lIns="91425" tIns="91425" rIns="91425" bIns="91425" anchor="t" anchorCtr="0"/>
          <a:lstStyle>
            <a:lvl1pPr marL="0" marR="0" lvl="0" indent="0" algn="l" rtl="0">
              <a:spcBef>
                <a:spcPts val="640"/>
              </a:spcBef>
              <a:buClr>
                <a:srgbClr val="7F7F7F"/>
              </a:buClr>
              <a:buFont typeface="Arial"/>
              <a:buNone/>
              <a:defRPr sz="3200" b="0" i="0" u="none" strike="noStrike" cap="none">
                <a:solidFill>
                  <a:srgbClr val="7F7F7F"/>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ivider Op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
          <p:cNvSpPr>
            <a:spLocks noGrp="1"/>
          </p:cNvSpPr>
          <p:nvPr>
            <p:ph type="body" idx="13" hasCustomPrompt="1"/>
          </p:nvPr>
        </p:nvSpPr>
        <p:spPr>
          <a:xfrm>
            <a:off x="1066801" y="2971800"/>
            <a:ext cx="7010400" cy="914400"/>
          </a:xfrm>
          <a:prstGeom prst="rect">
            <a:avLst/>
          </a:prstGeom>
        </p:spPr>
        <p:txBody>
          <a:bodyPr/>
          <a:lstStyle>
            <a:lvl1pPr marL="0" indent="0">
              <a:buNone/>
              <a:defRPr baseline="0">
                <a:solidFill>
                  <a:schemeClr val="tx1">
                    <a:lumMod val="50000"/>
                    <a:lumOff val="50000"/>
                  </a:schemeClr>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2866081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Divider Op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
          <p:cNvSpPr>
            <a:spLocks noGrp="1"/>
          </p:cNvSpPr>
          <p:nvPr>
            <p:ph type="body" idx="13" hasCustomPrompt="1"/>
          </p:nvPr>
        </p:nvSpPr>
        <p:spPr>
          <a:xfrm>
            <a:off x="1066801" y="2971800"/>
            <a:ext cx="7010400" cy="914400"/>
          </a:xfrm>
          <a:prstGeom prst="rect">
            <a:avLst/>
          </a:prstGeom>
        </p:spPr>
        <p:txBody>
          <a:bodyPr/>
          <a:lstStyle>
            <a:lvl1pPr marL="0" indent="0">
              <a:buNone/>
              <a:defRPr baseline="0">
                <a:solidFill>
                  <a:schemeClr val="tx1">
                    <a:lumMod val="50000"/>
                    <a:lumOff val="50000"/>
                  </a:schemeClr>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204370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ivider Op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1972233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Content 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1"/>
            <a:ext cx="7391400" cy="731839"/>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1"/>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4076328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Content 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1"/>
            <a:ext cx="7391400" cy="731839"/>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1"/>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2402418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Content 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1"/>
            <a:ext cx="7391400" cy="731839"/>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1"/>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4012044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3_Content 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1"/>
            <a:ext cx="7391400" cy="731839"/>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1"/>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1910118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eraction - Po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467600" cy="1524000"/>
          </a:xfrm>
          <a:prstGeom prst="rect">
            <a:avLst/>
          </a:prstGeom>
        </p:spPr>
        <p:txBody>
          <a:bodyPr/>
          <a:lstStyle>
            <a:lvl1pPr algn="l">
              <a:defRPr sz="3200">
                <a:solidFill>
                  <a:schemeClr val="tx1">
                    <a:lumMod val="50000"/>
                    <a:lumOff val="50000"/>
                  </a:schemeClr>
                </a:solidFill>
                <a:latin typeface="Arial"/>
              </a:defRPr>
            </a:lvl1pPr>
          </a:lstStyle>
          <a:p>
            <a:r>
              <a:rPr lang="en-US" dirty="0" smtClean="0"/>
              <a:t>Poll Question</a:t>
            </a:r>
            <a:endParaRPr lang="en-US" dirty="0"/>
          </a:p>
        </p:txBody>
      </p:sp>
      <p:sp>
        <p:nvSpPr>
          <p:cNvPr id="5" name="Text Placeholder 4"/>
          <p:cNvSpPr>
            <a:spLocks noGrp="1"/>
          </p:cNvSpPr>
          <p:nvPr>
            <p:ph type="body" sz="quarter" idx="10" hasCustomPrompt="1"/>
          </p:nvPr>
        </p:nvSpPr>
        <p:spPr>
          <a:xfrm>
            <a:off x="685800" y="2362200"/>
            <a:ext cx="7467600" cy="3733800"/>
          </a:xfrm>
          <a:prstGeom prst="rect">
            <a:avLst/>
          </a:prstGeom>
        </p:spPr>
        <p:txBody>
          <a:bodyPr vert="horz"/>
          <a:lstStyle/>
          <a:p>
            <a:pPr lvl="0"/>
            <a:r>
              <a:rPr lang="en-US" dirty="0" smtClean="0"/>
              <a:t>Poll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06010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teraction - Discussion Q">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685800"/>
            <a:ext cx="7467600" cy="1524000"/>
          </a:xfrm>
          <a:prstGeom prst="rect">
            <a:avLst/>
          </a:prstGeom>
        </p:spPr>
        <p:txBody>
          <a:bodyPr/>
          <a:lstStyle>
            <a:lvl1pPr algn="l">
              <a:defRPr sz="3200">
                <a:solidFill>
                  <a:schemeClr val="tx1">
                    <a:lumMod val="50000"/>
                    <a:lumOff val="50000"/>
                  </a:schemeClr>
                </a:solidFill>
                <a:latin typeface="Arial"/>
              </a:defRPr>
            </a:lvl1pPr>
          </a:lstStyle>
          <a:p>
            <a:r>
              <a:rPr lang="en-US" dirty="0" smtClean="0"/>
              <a:t>Discussion Question</a:t>
            </a:r>
            <a:endParaRPr lang="en-US" dirty="0"/>
          </a:p>
        </p:txBody>
      </p:sp>
      <p:sp>
        <p:nvSpPr>
          <p:cNvPr id="5" name="Text Placeholder 4"/>
          <p:cNvSpPr>
            <a:spLocks noGrp="1"/>
          </p:cNvSpPr>
          <p:nvPr>
            <p:ph type="body" sz="quarter" idx="10" hasCustomPrompt="1"/>
          </p:nvPr>
        </p:nvSpPr>
        <p:spPr>
          <a:xfrm>
            <a:off x="685800" y="2362200"/>
            <a:ext cx="7467600" cy="3733800"/>
          </a:xfrm>
          <a:prstGeom prst="rect">
            <a:avLst/>
          </a:prstGeom>
        </p:spPr>
        <p:txBody>
          <a:bodyPr vert="horz"/>
          <a:lstStyle/>
          <a:p>
            <a:pPr lvl="0"/>
            <a:r>
              <a:rPr lang="en-US" dirty="0" smtClean="0"/>
              <a:t>Question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16166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teraction - Evalu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685800"/>
            <a:ext cx="7467600" cy="838200"/>
          </a:xfrm>
          <a:prstGeom prst="rect">
            <a:avLst/>
          </a:prstGeom>
        </p:spPr>
        <p:txBody>
          <a:bodyPr/>
          <a:lstStyle>
            <a:lvl1pPr algn="l">
              <a:defRPr sz="3200">
                <a:solidFill>
                  <a:schemeClr val="tx1">
                    <a:lumMod val="50000"/>
                    <a:lumOff val="50000"/>
                  </a:schemeClr>
                </a:solidFill>
                <a:latin typeface="Arial"/>
              </a:defRPr>
            </a:lvl1pPr>
          </a:lstStyle>
          <a:p>
            <a:r>
              <a:rPr lang="en-US" dirty="0" smtClean="0"/>
              <a:t>Evaluation Slide</a:t>
            </a:r>
            <a:endParaRPr lang="en-US" dirty="0"/>
          </a:p>
        </p:txBody>
      </p:sp>
      <p:sp>
        <p:nvSpPr>
          <p:cNvPr id="6" name="Content Placeholder 2"/>
          <p:cNvSpPr>
            <a:spLocks noGrp="1"/>
          </p:cNvSpPr>
          <p:nvPr>
            <p:ph idx="1" hasCustomPrompt="1"/>
          </p:nvPr>
        </p:nvSpPr>
        <p:spPr>
          <a:xfrm>
            <a:off x="685800" y="1600201"/>
            <a:ext cx="7391400" cy="4343400"/>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4229776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Interaction - Poll">
    <p:bg>
      <p:bgPr>
        <a:blipFill rotWithShape="1">
          <a:blip r:embed="rId2">
            <a:alphaModFix/>
          </a:blip>
          <a:stretch>
            <a:fillRect/>
          </a:stretch>
        </a:blipFill>
        <a:effectLst/>
      </p:bgPr>
    </p:bg>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685800" y="685800"/>
            <a:ext cx="7467600" cy="1524000"/>
          </a:xfrm>
          <a:prstGeom prst="rect">
            <a:avLst/>
          </a:prstGeom>
          <a:noFill/>
          <a:ln>
            <a:noFill/>
          </a:ln>
        </p:spPr>
        <p:txBody>
          <a:bodyPr lIns="91425" tIns="91425" rIns="91425" bIns="91425" anchor="t" anchorCtr="0"/>
          <a:lstStyle>
            <a:lvl1pPr marL="0" marR="0" lvl="0" indent="0" algn="l" rtl="0">
              <a:spcBef>
                <a:spcPts val="0"/>
              </a:spcBef>
              <a:buClr>
                <a:srgbClr val="7F7F7F"/>
              </a:buClr>
              <a:buFont typeface="Arial"/>
              <a:buNone/>
              <a:defRPr sz="3200" b="0" i="0" u="none" strike="noStrike" cap="none">
                <a:solidFill>
                  <a:srgbClr val="7F7F7F"/>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 name="Shape 18"/>
          <p:cNvSpPr txBox="1">
            <a:spLocks noGrp="1"/>
          </p:cNvSpPr>
          <p:nvPr>
            <p:ph type="body" idx="1"/>
          </p:nvPr>
        </p:nvSpPr>
        <p:spPr>
          <a:xfrm>
            <a:off x="685800" y="2362200"/>
            <a:ext cx="7467600" cy="37338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Interaction - Evaluation">
    <p:bg>
      <p:bgPr>
        <a:blipFill rotWithShape="1">
          <a:blip r:embed="rId2">
            <a:alphaModFix/>
          </a:blip>
          <a:stretch>
            <a:fillRect/>
          </a:stretch>
        </a:blipFill>
        <a:effectLst/>
      </p:bgPr>
    </p:bg>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685800" y="685807"/>
            <a:ext cx="7467600" cy="838199"/>
          </a:xfrm>
          <a:prstGeom prst="rect">
            <a:avLst/>
          </a:prstGeom>
          <a:noFill/>
          <a:ln>
            <a:noFill/>
          </a:ln>
        </p:spPr>
        <p:txBody>
          <a:bodyPr lIns="91425" tIns="91425" rIns="91425" bIns="91425" anchor="t" anchorCtr="0"/>
          <a:lstStyle>
            <a:lvl1pPr marL="0" marR="0" lvl="0" indent="0" algn="l" rtl="0">
              <a:spcBef>
                <a:spcPts val="0"/>
              </a:spcBef>
              <a:buClr>
                <a:srgbClr val="7F7F7F"/>
              </a:buClr>
              <a:buFont typeface="Arial"/>
              <a:buNone/>
              <a:defRPr sz="3200" b="0" i="0" u="none" strike="noStrike" cap="none">
                <a:solidFill>
                  <a:srgbClr val="7F7F7F"/>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 name="Shape 21"/>
          <p:cNvSpPr txBox="1">
            <a:spLocks noGrp="1"/>
          </p:cNvSpPr>
          <p:nvPr>
            <p:ph type="body" idx="1"/>
          </p:nvPr>
        </p:nvSpPr>
        <p:spPr>
          <a:xfrm>
            <a:off x="685810" y="1600200"/>
            <a:ext cx="7391399" cy="4343400"/>
          </a:xfrm>
          <a:prstGeom prst="rect">
            <a:avLst/>
          </a:prstGeom>
          <a:noFill/>
          <a:ln>
            <a:noFill/>
          </a:ln>
        </p:spPr>
        <p:txBody>
          <a:bodyPr lIns="91425" tIns="91425" rIns="91425" bIns="91425" anchor="t" anchorCtr="0"/>
          <a:lstStyle>
            <a:lvl1pPr marL="0" marR="0" lvl="0" indent="0" algn="l" rtl="0">
              <a:spcBef>
                <a:spcPts val="400"/>
              </a:spcBef>
              <a:buClr>
                <a:srgbClr val="7F7F7F"/>
              </a:buClr>
              <a:buFont typeface="Noto Sans Symbols"/>
              <a:buNone/>
              <a:defRPr sz="2000" b="0" i="0" u="none" strike="noStrike" cap="none">
                <a:solidFill>
                  <a:srgbClr val="7F7F7F"/>
                </a:solidFill>
                <a:latin typeface="Arial"/>
                <a:ea typeface="Arial"/>
                <a:cs typeface="Arial"/>
                <a:sym typeface="Arial"/>
              </a:defRPr>
            </a:lvl1pPr>
            <a:lvl2pPr marL="457200" marR="0" lvl="1" indent="0" algn="l" rtl="0">
              <a:spcBef>
                <a:spcPts val="560"/>
              </a:spcBef>
              <a:buClr>
                <a:srgbClr val="7F7F7F"/>
              </a:buClr>
              <a:buFont typeface="Noto Sans Symbols"/>
              <a:buNone/>
              <a:defRPr sz="2800" b="0" i="0" u="none" strike="noStrike" cap="none">
                <a:solidFill>
                  <a:srgbClr val="7F7F7F"/>
                </a:solidFill>
                <a:latin typeface="Arial"/>
                <a:ea typeface="Arial"/>
                <a:cs typeface="Arial"/>
                <a:sym typeface="Arial"/>
              </a:defRPr>
            </a:lvl2pPr>
            <a:lvl3pPr marL="914400" marR="0" lvl="2" indent="0" algn="l" rtl="0">
              <a:spcBef>
                <a:spcPts val="480"/>
              </a:spcBef>
              <a:buClr>
                <a:srgbClr val="7F7F7F"/>
              </a:buClr>
              <a:buFont typeface="Noto Sans Symbols"/>
              <a:buNone/>
              <a:defRPr sz="2400" b="0" i="0" u="none" strike="noStrike" cap="none">
                <a:solidFill>
                  <a:srgbClr val="7F7F7F"/>
                </a:solidFill>
                <a:latin typeface="Arial"/>
                <a:ea typeface="Arial"/>
                <a:cs typeface="Arial"/>
                <a:sym typeface="Arial"/>
              </a:defRPr>
            </a:lvl3pPr>
            <a:lvl4pPr marL="1371600" marR="0" lvl="3" indent="0" algn="l" rtl="0">
              <a:spcBef>
                <a:spcPts val="400"/>
              </a:spcBef>
              <a:buClr>
                <a:srgbClr val="7F7F7F"/>
              </a:buClr>
              <a:buFont typeface="Noto Sans Symbols"/>
              <a:buNone/>
              <a:defRPr sz="2000" b="0" i="0" u="none" strike="noStrike" cap="none">
                <a:solidFill>
                  <a:srgbClr val="7F7F7F"/>
                </a:solidFill>
                <a:latin typeface="Arial"/>
                <a:ea typeface="Arial"/>
                <a:cs typeface="Arial"/>
                <a:sym typeface="Arial"/>
              </a:defRPr>
            </a:lvl4pPr>
            <a:lvl5pPr marL="1828800" marR="0" lvl="4" indent="0" algn="l" rtl="0">
              <a:spcBef>
                <a:spcPts val="400"/>
              </a:spcBef>
              <a:buClr>
                <a:srgbClr val="7F7F7F"/>
              </a:buClr>
              <a:buFont typeface="Noto Sans Symbols"/>
              <a:buNone/>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14 Cover Opt 1">
    <p:spTree>
      <p:nvGrpSpPr>
        <p:cNvPr id="1" name="Shape 2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E14 Cover Opt 2">
    <p:bg>
      <p:bgPr>
        <a:blipFill rotWithShape="1">
          <a:blip r:embed="rId2">
            <a:alphaModFix/>
          </a:blip>
          <a:stretch>
            <a:fillRect/>
          </a:stretch>
        </a:blipFill>
        <a:effectLst/>
      </p:bgPr>
    </p:bg>
    <p:spTree>
      <p:nvGrpSpPr>
        <p:cNvPr id="1" name="Shape 2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E14 Cover Opt 3">
    <p:bg>
      <p:bgPr>
        <a:blipFill rotWithShape="1">
          <a:blip r:embed="rId2">
            <a:alphaModFix/>
          </a:blip>
          <a:stretch>
            <a:fillRect/>
          </a:stretch>
        </a:blipFill>
        <a:effectLst/>
      </p:bgPr>
    </p:bg>
    <p:spTree>
      <p:nvGrpSpPr>
        <p:cNvPr id="1" name="Shape 2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E14 Cover Opt 5">
    <p:bg>
      <p:bgPr>
        <a:blipFill rotWithShape="1">
          <a:blip r:embed="rId2">
            <a:alphaModFix/>
          </a:blip>
          <a:stretch>
            <a:fillRect/>
          </a:stretch>
        </a:blipFill>
        <a:effectLst/>
      </p:bgPr>
    </p:bg>
    <p:spTree>
      <p:nvGrpSpPr>
        <p:cNvPr id="1" name="Shape 2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alphaModFix/>
          </a:blip>
          <a:stretch>
            <a:fillRect/>
          </a:stretch>
        </a:blip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5259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0997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educause.edu/ecar/ecar-working-groups/clou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educause.edu/ecar/ecar-working-groups/clou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educause.edu/ecar/ecar-working-groups/clou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hyperlink" Target="http://www.educause.edu/ecar/ecar-working-groups/cloud" TargetMode="External"/><Relationship Id="rId4" Type="http://schemas.openxmlformats.org/officeDocument/2006/relationships/hyperlink" Target="http://www.educause.edu/discuss/constituent-groups-about-information-technology-management-and-leadership/cloud-computing-constituent-grou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educause.edu/ecar/ecar-working-groups/clou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educause.edu/ecar/ecar-working-groups/cloud"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www.educause.edu/ecar/ecar-working-groups/clou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www.educause.edu/ecar/ecar-working-groups/clou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3"/>
        <p:cNvGrpSpPr/>
        <p:nvPr/>
      </p:nvGrpSpPr>
      <p:grpSpPr>
        <a:xfrm>
          <a:off x="0" y="0"/>
          <a:ext cx="0" cy="0"/>
          <a:chOff x="0" y="0"/>
          <a:chExt cx="0" cy="0"/>
        </a:xfrm>
      </p:grpSpPr>
      <p:sp>
        <p:nvSpPr>
          <p:cNvPr id="44" name="Shape 44"/>
          <p:cNvSpPr txBox="1"/>
          <p:nvPr/>
        </p:nvSpPr>
        <p:spPr>
          <a:xfrm>
            <a:off x="228610" y="2286001"/>
            <a:ext cx="8534399"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i="0" u="none" strike="noStrike" cap="none">
                <a:solidFill>
                  <a:schemeClr val="dk1"/>
                </a:solidFill>
                <a:latin typeface="Arial"/>
                <a:ea typeface="Arial"/>
                <a:cs typeface="Arial"/>
                <a:sym typeface="Arial"/>
              </a:rPr>
              <a:t>Cloud Readiness: Preparing for Takeoff</a:t>
            </a:r>
          </a:p>
        </p:txBody>
      </p:sp>
      <p:sp>
        <p:nvSpPr>
          <p:cNvPr id="45" name="Shape 45"/>
          <p:cNvSpPr txBox="1"/>
          <p:nvPr/>
        </p:nvSpPr>
        <p:spPr>
          <a:xfrm>
            <a:off x="4923184" y="5980130"/>
            <a:ext cx="4190999" cy="867931"/>
          </a:xfrm>
          <a:prstGeom prst="rect">
            <a:avLst/>
          </a:prstGeom>
          <a:noFill/>
          <a:ln>
            <a:noFill/>
          </a:ln>
        </p:spPr>
        <p:txBody>
          <a:bodyPr lIns="91425" tIns="45700" rIns="91425" bIns="45700" anchor="t" anchorCtr="0">
            <a:noAutofit/>
          </a:bodyPr>
          <a:lstStyle/>
          <a:p>
            <a:pPr algn="ctr">
              <a:lnSpc>
                <a:spcPct val="120000"/>
              </a:lnSpc>
              <a:buSzPct val="25000"/>
            </a:pPr>
            <a:r>
              <a:rPr lang="en-US" dirty="0">
                <a:solidFill>
                  <a:schemeClr val="dk1"/>
                </a:solidFill>
              </a:rPr>
              <a:t>Steve Terry, Denison University</a:t>
            </a:r>
          </a:p>
          <a:p>
            <a:pPr marL="0" marR="0" lvl="0" indent="0" algn="ctr" rtl="0">
              <a:lnSpc>
                <a:spcPct val="120000"/>
              </a:lnSpc>
              <a:spcBef>
                <a:spcPts val="0"/>
              </a:spcBef>
              <a:buSzPct val="25000"/>
              <a:buNone/>
            </a:pPr>
            <a:r>
              <a:rPr lang="en-US" sz="1400" b="0" i="0" u="none" strike="noStrike" cap="none" dirty="0" smtClean="0">
                <a:solidFill>
                  <a:schemeClr val="dk1"/>
                </a:solidFill>
                <a:latin typeface="Arial"/>
                <a:ea typeface="Arial"/>
                <a:cs typeface="Arial"/>
                <a:sym typeface="Arial"/>
              </a:rPr>
              <a:t>Debbie </a:t>
            </a:r>
            <a:r>
              <a:rPr lang="en-US" sz="1400" b="0" i="0" u="none" strike="noStrike" cap="none" dirty="0">
                <a:solidFill>
                  <a:schemeClr val="dk1"/>
                </a:solidFill>
                <a:latin typeface="Arial"/>
                <a:ea typeface="Arial"/>
                <a:cs typeface="Arial"/>
                <a:sym typeface="Arial"/>
              </a:rPr>
              <a:t>Carraway, NC State University</a:t>
            </a:r>
          </a:p>
          <a:p>
            <a:pPr marL="0" marR="0" lvl="0" indent="0" algn="ctr" rtl="0">
              <a:lnSpc>
                <a:spcPct val="120000"/>
              </a:lnSpc>
              <a:spcBef>
                <a:spcPts val="0"/>
              </a:spcBef>
              <a:buSzPct val="25000"/>
              <a:buNone/>
            </a:pPr>
            <a:r>
              <a:rPr lang="en-US" sz="1400" b="0" i="0" u="none" strike="noStrike" cap="none" dirty="0" smtClean="0">
                <a:solidFill>
                  <a:schemeClr val="dk1"/>
                </a:solidFill>
                <a:latin typeface="Arial"/>
                <a:ea typeface="Arial"/>
                <a:cs typeface="Arial"/>
                <a:sym typeface="Arial"/>
              </a:rPr>
              <a:t>Tom </a:t>
            </a:r>
            <a:r>
              <a:rPr lang="en-US" sz="1400" b="0" i="0" u="none" strike="noStrike" cap="none" dirty="0">
                <a:solidFill>
                  <a:schemeClr val="dk1"/>
                </a:solidFill>
                <a:latin typeface="Arial"/>
                <a:ea typeface="Arial"/>
                <a:cs typeface="Arial"/>
                <a:sym typeface="Arial"/>
              </a:rPr>
              <a:t>Dugas, Duquesne University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Shape 115"/>
          <p:cNvSpPr/>
          <p:nvPr/>
        </p:nvSpPr>
        <p:spPr>
          <a:xfrm>
            <a:off x="4965325" y="1930851"/>
            <a:ext cx="2218500" cy="36789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US" sz="2500" b="1"/>
              <a:t>exit strategy</a:t>
            </a:r>
          </a:p>
        </p:txBody>
      </p:sp>
      <p:sp>
        <p:nvSpPr>
          <p:cNvPr id="116" name="Shape 116"/>
          <p:cNvSpPr/>
          <p:nvPr/>
        </p:nvSpPr>
        <p:spPr>
          <a:xfrm>
            <a:off x="2172025" y="1930851"/>
            <a:ext cx="2218500" cy="36789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US" sz="2500" b="1"/>
              <a:t>business process changes</a:t>
            </a:r>
          </a:p>
        </p:txBody>
      </p:sp>
      <p:sp>
        <p:nvSpPr>
          <p:cNvPr id="117" name="Shape 117"/>
          <p:cNvSpPr txBox="1">
            <a:spLocks noGrp="1"/>
          </p:cNvSpPr>
          <p:nvPr>
            <p:ph type="title"/>
          </p:nvPr>
        </p:nvSpPr>
        <p:spPr>
          <a:xfrm>
            <a:off x="685800" y="685800"/>
            <a:ext cx="8229600" cy="1038000"/>
          </a:xfrm>
          <a:prstGeom prst="rect">
            <a:avLst/>
          </a:prstGeom>
          <a:noFill/>
          <a:ln>
            <a:noFill/>
          </a:ln>
        </p:spPr>
        <p:txBody>
          <a:bodyPr lIns="91425" tIns="45700" rIns="91425" bIns="45700" anchor="t" anchorCtr="0">
            <a:noAutofit/>
          </a:bodyPr>
          <a:lstStyle/>
          <a:p>
            <a:pPr marL="0" marR="0" lvl="0" indent="0" algn="ctr" rtl="0">
              <a:spcBef>
                <a:spcPts val="0"/>
              </a:spcBef>
              <a:buClr>
                <a:srgbClr val="7F7F7F"/>
              </a:buClr>
              <a:buSzPct val="25000"/>
              <a:buFont typeface="Arial"/>
              <a:buNone/>
            </a:pPr>
            <a:r>
              <a:rPr lang="en-US"/>
              <a:t>Criteria to consider as part of a </a:t>
            </a:r>
          </a:p>
          <a:p>
            <a:pPr marL="0" marR="0" lvl="0" indent="0" algn="ctr" rtl="0">
              <a:spcBef>
                <a:spcPts val="0"/>
              </a:spcBef>
              <a:buClr>
                <a:srgbClr val="7F7F7F"/>
              </a:buClr>
              <a:buSzPct val="25000"/>
              <a:buFont typeface="Arial"/>
              <a:buNone/>
            </a:pPr>
            <a:r>
              <a:rPr lang="en-US"/>
              <a:t>cloud review process</a:t>
            </a:r>
          </a:p>
        </p:txBody>
      </p:sp>
      <p:sp>
        <p:nvSpPr>
          <p:cNvPr id="118" name="Shape 118"/>
          <p:cNvSpPr txBox="1">
            <a:spLocks noGrp="1"/>
          </p:cNvSpPr>
          <p:nvPr>
            <p:ph type="body" idx="1"/>
          </p:nvPr>
        </p:nvSpPr>
        <p:spPr>
          <a:xfrm>
            <a:off x="2997525" y="6477975"/>
            <a:ext cx="3707700" cy="462300"/>
          </a:xfrm>
          <a:prstGeom prst="rect">
            <a:avLst/>
          </a:prstGeom>
          <a:noFill/>
          <a:ln>
            <a:noFill/>
          </a:ln>
        </p:spPr>
        <p:txBody>
          <a:bodyPr lIns="91425" tIns="45700" rIns="91425" bIns="45700" anchor="t" anchorCtr="0">
            <a:noAutofit/>
          </a:bodyPr>
          <a:lstStyle/>
          <a:p>
            <a:pPr lvl="0" algn="ctr" rtl="0">
              <a:lnSpc>
                <a:spcPct val="115000"/>
              </a:lnSpc>
              <a:spcBef>
                <a:spcPts val="0"/>
              </a:spcBef>
              <a:buClr>
                <a:srgbClr val="000000"/>
              </a:buClr>
              <a:buSzPct val="137500"/>
              <a:buFont typeface="Arial"/>
              <a:buNone/>
            </a:pPr>
            <a:r>
              <a:rPr lang="en-US" sz="800" i="1">
                <a:solidFill>
                  <a:srgbClr val="000000"/>
                </a:solidFill>
              </a:rPr>
              <a:t>Preparing the IT Organization for the Cloud: Transforming the IT Organization</a:t>
            </a:r>
          </a:p>
          <a:p>
            <a:pPr lvl="0" algn="ctr" rtl="0">
              <a:lnSpc>
                <a:spcPct val="115000"/>
              </a:lnSpc>
              <a:spcBef>
                <a:spcPts val="0"/>
              </a:spcBef>
              <a:buClr>
                <a:srgbClr val="000000"/>
              </a:buClr>
              <a:buSzPct val="137500"/>
              <a:buFont typeface="Arial"/>
              <a:buNone/>
            </a:pPr>
            <a:r>
              <a:rPr lang="en-US" sz="800" u="sng">
                <a:solidFill>
                  <a:srgbClr val="0097A7"/>
                </a:solidFill>
                <a:hlinkClick r:id="rId4"/>
              </a:rPr>
              <a:t>www.educause.edu/ecar/ecar-working-groups/cloud</a:t>
            </a:r>
          </a:p>
          <a:p>
            <a:pPr marL="0" marR="0" lvl="0" indent="0" algn="ctr" rtl="0">
              <a:spcBef>
                <a:spcPts val="0"/>
              </a:spcBef>
              <a:buClr>
                <a:srgbClr val="595959"/>
              </a:buClr>
              <a:buSzPct val="25000"/>
              <a:buFont typeface="Noto Sans Symbols"/>
              <a:buNone/>
            </a:pPr>
            <a:endParaRPr/>
          </a:p>
        </p:txBody>
      </p:sp>
      <p:pic>
        <p:nvPicPr>
          <p:cNvPr id="119" name="Shape 119" descr="1464626290-300px.png"/>
          <p:cNvPicPr preferRelativeResize="0"/>
          <p:nvPr/>
        </p:nvPicPr>
        <p:blipFill>
          <a:blip r:embed="rId5">
            <a:alphaModFix/>
          </a:blip>
          <a:stretch>
            <a:fillRect/>
          </a:stretch>
        </p:blipFill>
        <p:spPr>
          <a:xfrm>
            <a:off x="5126400" y="3480955"/>
            <a:ext cx="1896350" cy="1896351"/>
          </a:xfrm>
          <a:prstGeom prst="rect">
            <a:avLst/>
          </a:prstGeom>
          <a:noFill/>
          <a:ln>
            <a:noFill/>
          </a:ln>
        </p:spPr>
      </p:pic>
      <p:pic>
        <p:nvPicPr>
          <p:cNvPr id="120" name="Shape 120" descr="processBlue-300px.png"/>
          <p:cNvPicPr preferRelativeResize="0"/>
          <p:nvPr/>
        </p:nvPicPr>
        <p:blipFill>
          <a:blip r:embed="rId6">
            <a:alphaModFix/>
          </a:blip>
          <a:stretch>
            <a:fillRect/>
          </a:stretch>
        </p:blipFill>
        <p:spPr>
          <a:xfrm>
            <a:off x="2228762" y="4181901"/>
            <a:ext cx="665897" cy="826299"/>
          </a:xfrm>
          <a:prstGeom prst="rect">
            <a:avLst/>
          </a:prstGeom>
          <a:noFill/>
          <a:ln>
            <a:noFill/>
          </a:ln>
        </p:spPr>
      </p:pic>
      <p:pic>
        <p:nvPicPr>
          <p:cNvPr id="121" name="Shape 121" descr="processBlue-300px.png"/>
          <p:cNvPicPr preferRelativeResize="0"/>
          <p:nvPr/>
        </p:nvPicPr>
        <p:blipFill>
          <a:blip r:embed="rId6">
            <a:alphaModFix/>
          </a:blip>
          <a:stretch>
            <a:fillRect/>
          </a:stretch>
        </p:blipFill>
        <p:spPr>
          <a:xfrm>
            <a:off x="2715321" y="4181901"/>
            <a:ext cx="665897" cy="826299"/>
          </a:xfrm>
          <a:prstGeom prst="rect">
            <a:avLst/>
          </a:prstGeom>
          <a:noFill/>
          <a:ln>
            <a:noFill/>
          </a:ln>
        </p:spPr>
      </p:pic>
      <p:pic>
        <p:nvPicPr>
          <p:cNvPr id="122" name="Shape 122" descr="molumen-red-square-error-warning-icon-300px.png"/>
          <p:cNvPicPr preferRelativeResize="0"/>
          <p:nvPr/>
        </p:nvPicPr>
        <p:blipFill>
          <a:blip r:embed="rId7">
            <a:alphaModFix/>
          </a:blip>
          <a:stretch>
            <a:fillRect/>
          </a:stretch>
        </p:blipFill>
        <p:spPr>
          <a:xfrm>
            <a:off x="3384202" y="4114887"/>
            <a:ext cx="904791" cy="9603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685800" y="685800"/>
            <a:ext cx="8229600" cy="1038000"/>
          </a:xfrm>
          <a:prstGeom prst="rect">
            <a:avLst/>
          </a:prstGeom>
          <a:noFill/>
          <a:ln>
            <a:noFill/>
          </a:ln>
        </p:spPr>
        <p:txBody>
          <a:bodyPr lIns="91425" tIns="45700" rIns="91425" bIns="45700" anchor="t" anchorCtr="0">
            <a:noAutofit/>
          </a:bodyPr>
          <a:lstStyle/>
          <a:p>
            <a:pPr marL="0" marR="0" lvl="0" indent="0" algn="ctr" rtl="0">
              <a:spcBef>
                <a:spcPts val="0"/>
              </a:spcBef>
              <a:buClr>
                <a:srgbClr val="7F7F7F"/>
              </a:buClr>
              <a:buSzPct val="25000"/>
              <a:buFont typeface="Arial"/>
              <a:buNone/>
            </a:pPr>
            <a:r>
              <a:rPr lang="en-US"/>
              <a:t>Criteria to consider as part of a </a:t>
            </a:r>
          </a:p>
          <a:p>
            <a:pPr marL="0" marR="0" lvl="0" indent="0" algn="ctr" rtl="0">
              <a:spcBef>
                <a:spcPts val="0"/>
              </a:spcBef>
              <a:buClr>
                <a:srgbClr val="7F7F7F"/>
              </a:buClr>
              <a:buSzPct val="25000"/>
              <a:buFont typeface="Arial"/>
              <a:buNone/>
            </a:pPr>
            <a:r>
              <a:rPr lang="en-US"/>
              <a:t>cloud review process</a:t>
            </a:r>
          </a:p>
        </p:txBody>
      </p:sp>
      <p:sp>
        <p:nvSpPr>
          <p:cNvPr id="128" name="Shape 128"/>
          <p:cNvSpPr txBox="1">
            <a:spLocks noGrp="1"/>
          </p:cNvSpPr>
          <p:nvPr>
            <p:ph type="body" idx="1"/>
          </p:nvPr>
        </p:nvSpPr>
        <p:spPr>
          <a:xfrm>
            <a:off x="2997525" y="6477975"/>
            <a:ext cx="3707700" cy="462300"/>
          </a:xfrm>
          <a:prstGeom prst="rect">
            <a:avLst/>
          </a:prstGeom>
          <a:noFill/>
          <a:ln>
            <a:noFill/>
          </a:ln>
        </p:spPr>
        <p:txBody>
          <a:bodyPr lIns="91425" tIns="45700" rIns="91425" bIns="45700" anchor="t" anchorCtr="0">
            <a:noAutofit/>
          </a:bodyPr>
          <a:lstStyle/>
          <a:p>
            <a:pPr lvl="0" algn="ctr" rtl="0">
              <a:lnSpc>
                <a:spcPct val="115000"/>
              </a:lnSpc>
              <a:spcBef>
                <a:spcPts val="0"/>
              </a:spcBef>
              <a:buClr>
                <a:srgbClr val="000000"/>
              </a:buClr>
              <a:buSzPct val="137500"/>
              <a:buFont typeface="Arial"/>
              <a:buNone/>
            </a:pPr>
            <a:r>
              <a:rPr lang="en-US" sz="800" i="1">
                <a:solidFill>
                  <a:srgbClr val="000000"/>
                </a:solidFill>
              </a:rPr>
              <a:t>Preparing the IT Organization for the Cloud: Transforming the IT Organization</a:t>
            </a:r>
          </a:p>
          <a:p>
            <a:pPr lvl="0" algn="ctr" rtl="0">
              <a:lnSpc>
                <a:spcPct val="115000"/>
              </a:lnSpc>
              <a:spcBef>
                <a:spcPts val="0"/>
              </a:spcBef>
              <a:buClr>
                <a:srgbClr val="000000"/>
              </a:buClr>
              <a:buSzPct val="137500"/>
              <a:buFont typeface="Arial"/>
              <a:buNone/>
            </a:pPr>
            <a:r>
              <a:rPr lang="en-US" sz="800" u="sng">
                <a:solidFill>
                  <a:srgbClr val="0097A7"/>
                </a:solidFill>
                <a:hlinkClick r:id="rId4"/>
              </a:rPr>
              <a:t>www.educause.edu/ecar/ecar-working-groups/cloud</a:t>
            </a:r>
          </a:p>
          <a:p>
            <a:pPr marL="0" marR="0" lvl="0" indent="0" algn="ctr" rtl="0">
              <a:spcBef>
                <a:spcPts val="0"/>
              </a:spcBef>
              <a:buClr>
                <a:srgbClr val="595959"/>
              </a:buClr>
              <a:buSzPct val="25000"/>
              <a:buFont typeface="Noto Sans Symbols"/>
              <a:buNone/>
            </a:pPr>
            <a:endParaRPr/>
          </a:p>
        </p:txBody>
      </p:sp>
      <p:sp>
        <p:nvSpPr>
          <p:cNvPr id="129" name="Shape 129"/>
          <p:cNvSpPr/>
          <p:nvPr/>
        </p:nvSpPr>
        <p:spPr>
          <a:xfrm>
            <a:off x="3565056" y="1896227"/>
            <a:ext cx="2298600" cy="36789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US" sz="2500" b="1"/>
              <a:t>data sensitivity</a:t>
            </a:r>
          </a:p>
        </p:txBody>
      </p:sp>
      <p:sp>
        <p:nvSpPr>
          <p:cNvPr id="130" name="Shape 130"/>
          <p:cNvSpPr/>
          <p:nvPr/>
        </p:nvSpPr>
        <p:spPr>
          <a:xfrm>
            <a:off x="6444234" y="1896227"/>
            <a:ext cx="2298600" cy="36789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US" sz="2500" b="1"/>
              <a:t>security &amp; compliance</a:t>
            </a:r>
          </a:p>
        </p:txBody>
      </p:sp>
      <p:sp>
        <p:nvSpPr>
          <p:cNvPr id="131" name="Shape 131"/>
          <p:cNvSpPr/>
          <p:nvPr/>
        </p:nvSpPr>
        <p:spPr>
          <a:xfrm>
            <a:off x="685874" y="1896227"/>
            <a:ext cx="2298600" cy="36789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US" sz="2500" b="1"/>
              <a:t>accessibility</a:t>
            </a:r>
          </a:p>
        </p:txBody>
      </p:sp>
      <p:sp>
        <p:nvSpPr>
          <p:cNvPr id="132" name="Shape 132"/>
          <p:cNvSpPr/>
          <p:nvPr/>
        </p:nvSpPr>
        <p:spPr>
          <a:xfrm>
            <a:off x="4261362" y="3023151"/>
            <a:ext cx="926100" cy="2279400"/>
          </a:xfrm>
          <a:prstGeom prst="rect">
            <a:avLst/>
          </a:prstGeom>
          <a:solidFill>
            <a:srgbClr val="434343"/>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3" name="Shape 133"/>
          <p:cNvSpPr/>
          <p:nvPr/>
        </p:nvSpPr>
        <p:spPr>
          <a:xfrm>
            <a:off x="4383812" y="3140051"/>
            <a:ext cx="666900" cy="666900"/>
          </a:xfrm>
          <a:prstGeom prst="ellipse">
            <a:avLst/>
          </a:prstGeom>
          <a:solidFill>
            <a:srgbClr val="EA999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4" name="Shape 134"/>
          <p:cNvSpPr/>
          <p:nvPr/>
        </p:nvSpPr>
        <p:spPr>
          <a:xfrm>
            <a:off x="4383825" y="3867127"/>
            <a:ext cx="666900" cy="666900"/>
          </a:xfrm>
          <a:prstGeom prst="ellipse">
            <a:avLst/>
          </a:prstGeom>
          <a:solidFill>
            <a:srgbClr val="F1C23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 name="Shape 135"/>
          <p:cNvSpPr/>
          <p:nvPr/>
        </p:nvSpPr>
        <p:spPr>
          <a:xfrm>
            <a:off x="4383825" y="4594203"/>
            <a:ext cx="666900" cy="666900"/>
          </a:xfrm>
          <a:prstGeom prst="ellipse">
            <a:avLst/>
          </a:prstGeom>
          <a:solidFill>
            <a:srgbClr val="93C47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36" name="Shape 136" descr="Padlock-red-300px.png"/>
          <p:cNvPicPr preferRelativeResize="0"/>
          <p:nvPr/>
        </p:nvPicPr>
        <p:blipFill>
          <a:blip r:embed="rId5">
            <a:alphaModFix/>
          </a:blip>
          <a:stretch>
            <a:fillRect/>
          </a:stretch>
        </p:blipFill>
        <p:spPr>
          <a:xfrm>
            <a:off x="6635612" y="3243912"/>
            <a:ext cx="1915824" cy="1915824"/>
          </a:xfrm>
          <a:prstGeom prst="rect">
            <a:avLst/>
          </a:prstGeom>
          <a:noFill/>
          <a:ln>
            <a:noFill/>
          </a:ln>
        </p:spPr>
      </p:pic>
      <p:pic>
        <p:nvPicPr>
          <p:cNvPr id="137" name="Shape 137" descr="Wice-Handicap-sign-300px.png"/>
          <p:cNvPicPr preferRelativeResize="0"/>
          <p:nvPr/>
        </p:nvPicPr>
        <p:blipFill>
          <a:blip r:embed="rId6">
            <a:alphaModFix/>
          </a:blip>
          <a:stretch>
            <a:fillRect/>
          </a:stretch>
        </p:blipFill>
        <p:spPr>
          <a:xfrm>
            <a:off x="870600" y="2656175"/>
            <a:ext cx="2019300" cy="2857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2133600" y="304806"/>
            <a:ext cx="6629400" cy="731839"/>
          </a:xfrm>
          <a:prstGeom prst="rect">
            <a:avLst/>
          </a:prstGeom>
          <a:noFill/>
          <a:ln>
            <a:noFill/>
          </a:ln>
        </p:spPr>
        <p:txBody>
          <a:bodyPr lIns="91425" tIns="45700" rIns="91425" bIns="45700" anchor="t" anchorCtr="0">
            <a:noAutofit/>
          </a:bodyPr>
          <a:lstStyle/>
          <a:p>
            <a:pPr marL="0" marR="0" lvl="0" indent="0" algn="ctr" rtl="0">
              <a:spcBef>
                <a:spcPts val="0"/>
              </a:spcBef>
              <a:buClr>
                <a:srgbClr val="7F7F7F"/>
              </a:buClr>
              <a:buSzPct val="25000"/>
              <a:buFont typeface="Arial"/>
              <a:buNone/>
            </a:pPr>
            <a:r>
              <a:rPr lang="en-US" sz="3200" b="0" i="0" u="none" strike="noStrike" cap="none">
                <a:solidFill>
                  <a:srgbClr val="7F7F7F"/>
                </a:solidFill>
                <a:latin typeface="Arial"/>
                <a:ea typeface="Arial"/>
                <a:cs typeface="Arial"/>
                <a:sym typeface="Arial"/>
              </a:rPr>
              <a:t>Discussion Questions</a:t>
            </a:r>
          </a:p>
        </p:txBody>
      </p:sp>
      <p:sp>
        <p:nvSpPr>
          <p:cNvPr id="143" name="Shape 143"/>
          <p:cNvSpPr txBox="1">
            <a:spLocks noGrp="1"/>
          </p:cNvSpPr>
          <p:nvPr>
            <p:ph type="body" idx="1"/>
          </p:nvPr>
        </p:nvSpPr>
        <p:spPr>
          <a:xfrm>
            <a:off x="304810" y="1219200"/>
            <a:ext cx="8153399" cy="4495800"/>
          </a:xfrm>
          <a:prstGeom prst="rect">
            <a:avLst/>
          </a:prstGeom>
          <a:noFill/>
          <a:ln>
            <a:noFill/>
          </a:ln>
        </p:spPr>
        <p:txBody>
          <a:bodyPr lIns="91425" tIns="45700" rIns="91425" bIns="45700" anchor="t" anchorCtr="0">
            <a:noAutofit/>
          </a:bodyPr>
          <a:lstStyle/>
          <a:p>
            <a:pPr marL="565150" marR="0" lvl="0" indent="-514350" algn="l" rtl="0">
              <a:spcBef>
                <a:spcPts val="0"/>
              </a:spcBef>
              <a:buClr>
                <a:srgbClr val="7F7F7F"/>
              </a:buClr>
              <a:buSzPct val="100000"/>
              <a:buFont typeface="+mj-lt"/>
              <a:buAutoNum type="arabicPeriod"/>
            </a:pPr>
            <a:r>
              <a:rPr lang="en-US" sz="2800" dirty="0"/>
              <a:t>Has cloud changed your IT governance?</a:t>
            </a:r>
          </a:p>
          <a:p>
            <a:pPr marL="514350" marR="0" lvl="0" indent="-514350" algn="l" rtl="0">
              <a:spcBef>
                <a:spcPts val="0"/>
              </a:spcBef>
              <a:buFont typeface="+mj-lt"/>
              <a:buAutoNum type="arabicPeriod"/>
            </a:pPr>
            <a:endParaRPr sz="2800" dirty="0"/>
          </a:p>
          <a:p>
            <a:pPr marL="565150" marR="0" lvl="0" indent="-514350" algn="l" rtl="0">
              <a:spcBef>
                <a:spcPts val="0"/>
              </a:spcBef>
              <a:buClr>
                <a:srgbClr val="7F7F7F"/>
              </a:buClr>
              <a:buSzPct val="100000"/>
              <a:buFont typeface="+mj-lt"/>
              <a:buAutoNum type="arabicPeriod"/>
            </a:pPr>
            <a:r>
              <a:rPr lang="en-US" sz="2800" dirty="0"/>
              <a:t>Would you consider your organization cloud-aware? Do they know what opportunities and challenges the cloud presents?</a:t>
            </a:r>
          </a:p>
          <a:p>
            <a:pPr marL="514350" marR="0" lvl="0" indent="-514350" algn="l" rtl="0">
              <a:spcBef>
                <a:spcPts val="0"/>
              </a:spcBef>
              <a:buFont typeface="+mj-lt"/>
              <a:buAutoNum type="arabicPeriod"/>
            </a:pPr>
            <a:endParaRPr sz="2800" dirty="0"/>
          </a:p>
          <a:p>
            <a:pPr marL="565150" marR="0" lvl="0" indent="-514350" algn="l" rtl="0">
              <a:spcBef>
                <a:spcPts val="0"/>
              </a:spcBef>
              <a:buSzPct val="100000"/>
              <a:buFont typeface="+mj-lt"/>
              <a:buAutoNum type="arabicPeriod"/>
            </a:pPr>
            <a:r>
              <a:rPr lang="en-US" sz="2800" dirty="0"/>
              <a:t>How does the pace of change that the cloud brings impact your decision-making processes? Are changes needed?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2057410" y="1295400"/>
            <a:ext cx="6400799" cy="47244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7F7F7F"/>
              </a:buClr>
              <a:buSzPct val="25000"/>
              <a:buFont typeface="Arial"/>
              <a:buNone/>
            </a:pPr>
            <a:endParaRPr sz="3200" b="0" i="0" u="none" strike="noStrike" cap="none">
              <a:solidFill>
                <a:srgbClr val="595959"/>
              </a:solidFill>
              <a:latin typeface="Arial"/>
              <a:ea typeface="Arial"/>
              <a:cs typeface="Arial"/>
              <a:sym typeface="Arial"/>
            </a:endParaRPr>
          </a:p>
          <a:p>
            <a:pPr marL="0" marR="0" lvl="0" indent="0" algn="ctr" rtl="0">
              <a:spcBef>
                <a:spcPts val="640"/>
              </a:spcBef>
              <a:spcAft>
                <a:spcPts val="0"/>
              </a:spcAft>
              <a:buClr>
                <a:srgbClr val="7F7F7F"/>
              </a:buClr>
              <a:buSzPct val="25000"/>
              <a:buFont typeface="Arial"/>
              <a:buNone/>
            </a:pPr>
            <a:endParaRPr sz="3200" b="0" i="0" u="none" strike="noStrike" cap="none">
              <a:solidFill>
                <a:srgbClr val="595959"/>
              </a:solidFill>
              <a:latin typeface="Arial"/>
              <a:ea typeface="Arial"/>
              <a:cs typeface="Arial"/>
              <a:sym typeface="Arial"/>
            </a:endParaRPr>
          </a:p>
          <a:p>
            <a:pPr marL="0" marR="0" lvl="0" indent="0" algn="ctr" rtl="0">
              <a:spcBef>
                <a:spcPts val="640"/>
              </a:spcBef>
              <a:spcAft>
                <a:spcPts val="0"/>
              </a:spcAft>
              <a:buClr>
                <a:srgbClr val="595959"/>
              </a:buClr>
              <a:buSzPct val="25000"/>
              <a:buFont typeface="Arial"/>
              <a:buNone/>
            </a:pPr>
            <a:r>
              <a:rPr lang="en-US" sz="3200" b="0" i="0" u="none" strike="noStrike" cap="none">
                <a:solidFill>
                  <a:srgbClr val="595959"/>
                </a:solidFill>
                <a:latin typeface="Arial"/>
                <a:ea typeface="Arial"/>
                <a:cs typeface="Arial"/>
                <a:sym typeface="Arial"/>
              </a:rPr>
              <a:t>Identifying new roles and skills necessary to integrate cloud services into your environment</a:t>
            </a:r>
          </a:p>
          <a:p>
            <a:pPr marL="0" marR="0" lvl="0" indent="0" algn="l" rtl="0">
              <a:spcBef>
                <a:spcPts val="640"/>
              </a:spcBef>
              <a:buClr>
                <a:srgbClr val="7F7F7F"/>
              </a:buClr>
              <a:buSzPct val="25000"/>
              <a:buFont typeface="Arial"/>
              <a:buNone/>
            </a:pPr>
            <a:endParaRPr sz="3200" b="0" i="0" u="none" strike="noStrike" cap="none">
              <a:solidFill>
                <a:srgbClr val="595959"/>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691662" y="685806"/>
            <a:ext cx="8229600" cy="731839"/>
          </a:xfrm>
          <a:prstGeom prst="rect">
            <a:avLst/>
          </a:prstGeom>
          <a:noFill/>
          <a:ln>
            <a:noFill/>
          </a:ln>
        </p:spPr>
        <p:txBody>
          <a:bodyPr lIns="91425" tIns="45700" rIns="91425" bIns="45700" anchor="t" anchorCtr="0">
            <a:noAutofit/>
          </a:bodyPr>
          <a:lstStyle/>
          <a:p>
            <a:pPr lvl="0" rtl="0">
              <a:spcBef>
                <a:spcPts val="0"/>
              </a:spcBef>
              <a:buClr>
                <a:srgbClr val="7F7F7F"/>
              </a:buClr>
              <a:buSzPct val="25000"/>
              <a:buFont typeface="Arial"/>
              <a:buNone/>
            </a:pPr>
            <a:r>
              <a:rPr lang="en-US"/>
              <a:t>Staffing for the Cloud at the Intersection</a:t>
            </a:r>
          </a:p>
          <a:p>
            <a:pPr marL="0" marR="0" lvl="0" indent="0" algn="l" rtl="0">
              <a:spcBef>
                <a:spcPts val="0"/>
              </a:spcBef>
              <a:buClr>
                <a:srgbClr val="7F7F7F"/>
              </a:buClr>
              <a:buSzPct val="25000"/>
              <a:buFont typeface="Arial"/>
              <a:buNone/>
            </a:pPr>
            <a:endParaRPr/>
          </a:p>
        </p:txBody>
      </p:sp>
      <p:pic>
        <p:nvPicPr>
          <p:cNvPr id="154" name="Shape 154"/>
          <p:cNvPicPr preferRelativeResize="0"/>
          <p:nvPr/>
        </p:nvPicPr>
        <p:blipFill>
          <a:blip r:embed="rId4">
            <a:alphaModFix/>
          </a:blip>
          <a:stretch>
            <a:fillRect/>
          </a:stretch>
        </p:blipFill>
        <p:spPr>
          <a:xfrm>
            <a:off x="1205500" y="1599325"/>
            <a:ext cx="5257800" cy="4638675"/>
          </a:xfrm>
          <a:prstGeom prst="rect">
            <a:avLst/>
          </a:prstGeom>
          <a:noFill/>
          <a:ln>
            <a:noFill/>
          </a:ln>
        </p:spPr>
      </p:pic>
      <p:sp>
        <p:nvSpPr>
          <p:cNvPr id="155" name="Shape 155"/>
          <p:cNvSpPr txBox="1"/>
          <p:nvPr/>
        </p:nvSpPr>
        <p:spPr>
          <a:xfrm>
            <a:off x="6080300" y="4720400"/>
            <a:ext cx="2286000" cy="732000"/>
          </a:xfrm>
          <a:prstGeom prst="rect">
            <a:avLst/>
          </a:prstGeom>
          <a:noFill/>
          <a:ln>
            <a:noFill/>
          </a:ln>
        </p:spPr>
        <p:txBody>
          <a:bodyPr lIns="91425" tIns="91425" rIns="91425" bIns="91425" anchor="t" anchorCtr="0">
            <a:noAutofit/>
          </a:bodyPr>
          <a:lstStyle/>
          <a:p>
            <a:pPr lvl="0" algn="ctr" rtl="0">
              <a:spcBef>
                <a:spcPts val="0"/>
              </a:spcBef>
              <a:buNone/>
            </a:pPr>
            <a:r>
              <a:rPr lang="en-US" sz="1700" b="1"/>
              <a:t>CLOUD STAFFING SKILLS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691662" y="685803"/>
            <a:ext cx="8229600" cy="731700"/>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n-US"/>
              <a:t>Evolving Roles to Support the Cloud</a:t>
            </a:r>
          </a:p>
        </p:txBody>
      </p:sp>
      <p:sp>
        <p:nvSpPr>
          <p:cNvPr id="161" name="Shape 161"/>
          <p:cNvSpPr txBox="1">
            <a:spLocks noGrp="1"/>
          </p:cNvSpPr>
          <p:nvPr>
            <p:ph type="body" idx="1"/>
          </p:nvPr>
        </p:nvSpPr>
        <p:spPr>
          <a:xfrm>
            <a:off x="691650" y="1417502"/>
            <a:ext cx="4101600" cy="5234100"/>
          </a:xfrm>
          <a:prstGeom prst="rect">
            <a:avLst/>
          </a:prstGeom>
          <a:noFill/>
          <a:ln>
            <a:noFill/>
          </a:ln>
        </p:spPr>
        <p:txBody>
          <a:bodyPr lIns="91425" tIns="45700" rIns="91425" bIns="45700" anchor="t" anchorCtr="0">
            <a:noAutofit/>
          </a:bodyPr>
          <a:lstStyle/>
          <a:p>
            <a:pPr lvl="0" rtl="0">
              <a:lnSpc>
                <a:spcPct val="115000"/>
              </a:lnSpc>
              <a:spcBef>
                <a:spcPts val="0"/>
              </a:spcBef>
              <a:buNone/>
            </a:pPr>
            <a:r>
              <a:rPr lang="en-US" sz="2400">
                <a:solidFill>
                  <a:srgbClr val="7F7F7F"/>
                </a:solidFill>
              </a:rPr>
              <a:t>Business Roles</a:t>
            </a:r>
          </a:p>
          <a:p>
            <a:pPr marL="457200" lvl="0" indent="-381000" rtl="0">
              <a:lnSpc>
                <a:spcPct val="115000"/>
              </a:lnSpc>
              <a:spcBef>
                <a:spcPts val="0"/>
              </a:spcBef>
              <a:buClr>
                <a:srgbClr val="7F7F7F"/>
              </a:buClr>
              <a:buSzPct val="100000"/>
              <a:buChar char="●"/>
            </a:pPr>
            <a:r>
              <a:rPr lang="en-US" sz="2400">
                <a:solidFill>
                  <a:srgbClr val="7F7F7F"/>
                </a:solidFill>
              </a:rPr>
              <a:t>Business Analyst</a:t>
            </a:r>
          </a:p>
          <a:p>
            <a:pPr marL="457200" lvl="0" indent="-381000" rtl="0">
              <a:lnSpc>
                <a:spcPct val="115000"/>
              </a:lnSpc>
              <a:spcBef>
                <a:spcPts val="0"/>
              </a:spcBef>
              <a:buClr>
                <a:srgbClr val="7F7F7F"/>
              </a:buClr>
              <a:buSzPct val="100000"/>
              <a:buChar char="●"/>
            </a:pPr>
            <a:r>
              <a:rPr lang="en-US" sz="2400">
                <a:solidFill>
                  <a:srgbClr val="7F7F7F"/>
                </a:solidFill>
              </a:rPr>
              <a:t>IT Liaison</a:t>
            </a:r>
          </a:p>
          <a:p>
            <a:pPr marL="457200" lvl="0" indent="-381000" rtl="0">
              <a:lnSpc>
                <a:spcPct val="115000"/>
              </a:lnSpc>
              <a:spcBef>
                <a:spcPts val="0"/>
              </a:spcBef>
              <a:buClr>
                <a:srgbClr val="7F7F7F"/>
              </a:buClr>
              <a:buSzPct val="100000"/>
              <a:buChar char="●"/>
            </a:pPr>
            <a:r>
              <a:rPr lang="en-US" sz="2400">
                <a:solidFill>
                  <a:srgbClr val="7F7F7F"/>
                </a:solidFill>
              </a:rPr>
              <a:t>Product Manager</a:t>
            </a:r>
          </a:p>
          <a:p>
            <a:pPr marL="457200" lvl="0" indent="-381000" rtl="0">
              <a:lnSpc>
                <a:spcPct val="115000"/>
              </a:lnSpc>
              <a:spcBef>
                <a:spcPts val="0"/>
              </a:spcBef>
              <a:buSzPct val="100000"/>
              <a:buChar char="➔"/>
            </a:pPr>
            <a:r>
              <a:rPr lang="en-US" sz="2400"/>
              <a:t>Manager of Cloud Technology Support </a:t>
            </a:r>
          </a:p>
          <a:p>
            <a:pPr lvl="0" rtl="0">
              <a:lnSpc>
                <a:spcPct val="115000"/>
              </a:lnSpc>
              <a:spcBef>
                <a:spcPts val="0"/>
              </a:spcBef>
              <a:buNone/>
            </a:pPr>
            <a:endParaRPr sz="1000">
              <a:solidFill>
                <a:srgbClr val="7F7F7F"/>
              </a:solidFill>
            </a:endParaRPr>
          </a:p>
          <a:p>
            <a:pPr lvl="0" rtl="0">
              <a:lnSpc>
                <a:spcPct val="115000"/>
              </a:lnSpc>
              <a:spcBef>
                <a:spcPts val="0"/>
              </a:spcBef>
              <a:buNone/>
            </a:pPr>
            <a:r>
              <a:rPr lang="en-US" sz="2400">
                <a:solidFill>
                  <a:srgbClr val="7F7F7F"/>
                </a:solidFill>
              </a:rPr>
              <a:t>Vendor Management Roles:</a:t>
            </a:r>
          </a:p>
          <a:p>
            <a:pPr marL="457200" lvl="0" indent="-381000" rtl="0">
              <a:lnSpc>
                <a:spcPct val="115000"/>
              </a:lnSpc>
              <a:spcBef>
                <a:spcPts val="0"/>
              </a:spcBef>
              <a:buClr>
                <a:srgbClr val="7F7F7F"/>
              </a:buClr>
              <a:buSzPct val="100000"/>
              <a:buChar char="●"/>
            </a:pPr>
            <a:r>
              <a:rPr lang="en-US" sz="2400">
                <a:solidFill>
                  <a:srgbClr val="7F7F7F"/>
                </a:solidFill>
              </a:rPr>
              <a:t>IT Strategic Sourcing Manager</a:t>
            </a:r>
          </a:p>
          <a:p>
            <a:pPr marL="457200" lvl="0" indent="-381000" rtl="0">
              <a:lnSpc>
                <a:spcPct val="115000"/>
              </a:lnSpc>
              <a:spcBef>
                <a:spcPts val="0"/>
              </a:spcBef>
              <a:buClr>
                <a:srgbClr val="7F7F7F"/>
              </a:buClr>
              <a:buSzPct val="100000"/>
              <a:buChar char="●"/>
            </a:pPr>
            <a:r>
              <a:rPr lang="en-US" sz="2400">
                <a:solidFill>
                  <a:srgbClr val="7F7F7F"/>
                </a:solidFill>
              </a:rPr>
              <a:t>Vendor Manager</a:t>
            </a:r>
          </a:p>
          <a:p>
            <a:pPr marL="457200" lvl="0" indent="-381000" rtl="0">
              <a:lnSpc>
                <a:spcPct val="115000"/>
              </a:lnSpc>
              <a:spcBef>
                <a:spcPts val="0"/>
              </a:spcBef>
              <a:buSzPct val="100000"/>
              <a:buChar char="➔"/>
            </a:pPr>
            <a:r>
              <a:rPr lang="en-US" sz="2400"/>
              <a:t>Cloud Engagement Manager </a:t>
            </a:r>
          </a:p>
          <a:p>
            <a:pPr lvl="0" rtl="0">
              <a:lnSpc>
                <a:spcPct val="115000"/>
              </a:lnSpc>
              <a:spcBef>
                <a:spcPts val="0"/>
              </a:spcBef>
              <a:buNone/>
            </a:pPr>
            <a:endParaRPr sz="2400">
              <a:solidFill>
                <a:srgbClr val="7F7F7F"/>
              </a:solidFill>
            </a:endParaRPr>
          </a:p>
        </p:txBody>
      </p:sp>
      <p:sp>
        <p:nvSpPr>
          <p:cNvPr id="162" name="Shape 162"/>
          <p:cNvSpPr txBox="1">
            <a:spLocks noGrp="1"/>
          </p:cNvSpPr>
          <p:nvPr>
            <p:ph type="body" idx="1"/>
          </p:nvPr>
        </p:nvSpPr>
        <p:spPr>
          <a:xfrm>
            <a:off x="4870400" y="1417500"/>
            <a:ext cx="4101600" cy="5029200"/>
          </a:xfrm>
          <a:prstGeom prst="rect">
            <a:avLst/>
          </a:prstGeom>
          <a:noFill/>
          <a:ln>
            <a:noFill/>
          </a:ln>
        </p:spPr>
        <p:txBody>
          <a:bodyPr lIns="91425" tIns="45700" rIns="91425" bIns="45700" anchor="t" anchorCtr="0">
            <a:noAutofit/>
          </a:bodyPr>
          <a:lstStyle/>
          <a:p>
            <a:pPr lvl="0" rtl="0">
              <a:lnSpc>
                <a:spcPct val="115000"/>
              </a:lnSpc>
              <a:spcBef>
                <a:spcPts val="0"/>
              </a:spcBef>
              <a:buNone/>
            </a:pPr>
            <a:r>
              <a:rPr lang="en-US" sz="2400">
                <a:solidFill>
                  <a:srgbClr val="666666"/>
                </a:solidFill>
              </a:rPr>
              <a:t>T</a:t>
            </a:r>
            <a:r>
              <a:rPr lang="en-US" sz="2400">
                <a:solidFill>
                  <a:srgbClr val="7F7F7F"/>
                </a:solidFill>
              </a:rPr>
              <a:t>echnical Roles</a:t>
            </a:r>
          </a:p>
          <a:p>
            <a:pPr marL="457200" lvl="0" indent="-381000" rtl="0">
              <a:lnSpc>
                <a:spcPct val="115000"/>
              </a:lnSpc>
              <a:spcBef>
                <a:spcPts val="0"/>
              </a:spcBef>
              <a:buClr>
                <a:srgbClr val="7F7F7F"/>
              </a:buClr>
              <a:buSzPct val="100000"/>
              <a:buChar char="●"/>
            </a:pPr>
            <a:r>
              <a:rPr lang="en-US" sz="2400">
                <a:solidFill>
                  <a:srgbClr val="7F7F7F"/>
                </a:solidFill>
              </a:rPr>
              <a:t>Application Administrator</a:t>
            </a:r>
          </a:p>
          <a:p>
            <a:pPr marL="457200" lvl="0" indent="-381000" rtl="0">
              <a:lnSpc>
                <a:spcPct val="115000"/>
              </a:lnSpc>
              <a:spcBef>
                <a:spcPts val="0"/>
              </a:spcBef>
              <a:buClr>
                <a:srgbClr val="7F7F7F"/>
              </a:buClr>
              <a:buSzPct val="100000"/>
              <a:buChar char="●"/>
            </a:pPr>
            <a:r>
              <a:rPr lang="en-US" sz="2400">
                <a:solidFill>
                  <a:srgbClr val="7F7F7F"/>
                </a:solidFill>
              </a:rPr>
              <a:t>Cloud Architect</a:t>
            </a:r>
          </a:p>
          <a:p>
            <a:pPr marL="457200" lvl="0" indent="-381000" rtl="0">
              <a:lnSpc>
                <a:spcPct val="115000"/>
              </a:lnSpc>
              <a:spcBef>
                <a:spcPts val="0"/>
              </a:spcBef>
              <a:buClr>
                <a:srgbClr val="7F7F7F"/>
              </a:buClr>
              <a:buSzPct val="100000"/>
              <a:buChar char="●"/>
            </a:pPr>
            <a:r>
              <a:rPr lang="en-US" sz="2400">
                <a:solidFill>
                  <a:srgbClr val="7F7F7F"/>
                </a:solidFill>
              </a:rPr>
              <a:t>Emerging Technologies Analyst</a:t>
            </a:r>
            <a:r>
              <a:rPr lang="en-US" sz="2400"/>
              <a:t>/</a:t>
            </a:r>
            <a:r>
              <a:rPr lang="en-US" sz="2400">
                <a:solidFill>
                  <a:srgbClr val="7F7F7F"/>
                </a:solidFill>
              </a:rPr>
              <a:t>Speci</a:t>
            </a:r>
            <a:r>
              <a:rPr lang="en-US" sz="2400"/>
              <a:t>alist</a:t>
            </a:r>
          </a:p>
          <a:p>
            <a:pPr marL="457200" lvl="0" indent="-381000" rtl="0">
              <a:lnSpc>
                <a:spcPct val="115000"/>
              </a:lnSpc>
              <a:spcBef>
                <a:spcPts val="0"/>
              </a:spcBef>
              <a:buClr>
                <a:srgbClr val="7F7F7F"/>
              </a:buClr>
              <a:buSzPct val="100000"/>
              <a:buChar char="●"/>
            </a:pPr>
            <a:r>
              <a:rPr lang="en-US" sz="2400">
                <a:solidFill>
                  <a:srgbClr val="7F7F7F"/>
                </a:solidFill>
              </a:rPr>
              <a:t>Integration Specialist</a:t>
            </a:r>
          </a:p>
          <a:p>
            <a:pPr marL="457200" lvl="0" indent="-381000" rtl="0">
              <a:lnSpc>
                <a:spcPct val="115000"/>
              </a:lnSpc>
              <a:spcBef>
                <a:spcPts val="0"/>
              </a:spcBef>
              <a:buSzPct val="100000"/>
              <a:buChar char="➔"/>
            </a:pPr>
            <a:r>
              <a:rPr lang="en-US" sz="2400"/>
              <a:t>Cloudification Engineer</a:t>
            </a:r>
          </a:p>
          <a:p>
            <a:pPr lvl="0" rtl="0">
              <a:lnSpc>
                <a:spcPct val="115000"/>
              </a:lnSpc>
              <a:spcBef>
                <a:spcPts val="0"/>
              </a:spcBef>
              <a:buNone/>
            </a:pPr>
            <a:endParaRPr sz="1000">
              <a:solidFill>
                <a:srgbClr val="7F7F7F"/>
              </a:solidFill>
            </a:endParaRPr>
          </a:p>
          <a:p>
            <a:pPr lvl="0" rtl="0">
              <a:lnSpc>
                <a:spcPct val="115000"/>
              </a:lnSpc>
              <a:spcBef>
                <a:spcPts val="0"/>
              </a:spcBef>
              <a:buNone/>
            </a:pPr>
            <a:r>
              <a:rPr lang="en-US" sz="2400">
                <a:solidFill>
                  <a:srgbClr val="7F7F7F"/>
                </a:solidFill>
              </a:rPr>
              <a:t>Data Roles:</a:t>
            </a:r>
          </a:p>
          <a:p>
            <a:pPr marL="457200" lvl="0" indent="-381000" rtl="0">
              <a:lnSpc>
                <a:spcPct val="115000"/>
              </a:lnSpc>
              <a:spcBef>
                <a:spcPts val="0"/>
              </a:spcBef>
              <a:buClr>
                <a:srgbClr val="7F7F7F"/>
              </a:buClr>
              <a:buSzPct val="100000"/>
              <a:buChar char="●"/>
            </a:pPr>
            <a:r>
              <a:rPr lang="en-US" sz="2400">
                <a:solidFill>
                  <a:srgbClr val="7F7F7F"/>
                </a:solidFill>
              </a:rPr>
              <a:t>Data Custodian</a:t>
            </a:r>
          </a:p>
          <a:p>
            <a:pPr marL="457200" lvl="0" indent="-381000" rtl="0">
              <a:lnSpc>
                <a:spcPct val="115000"/>
              </a:lnSpc>
              <a:spcBef>
                <a:spcPts val="0"/>
              </a:spcBef>
              <a:buClr>
                <a:srgbClr val="7F7F7F"/>
              </a:buClr>
              <a:buSzPct val="100000"/>
              <a:buChar char="●"/>
            </a:pPr>
            <a:r>
              <a:rPr lang="en-US" sz="2400">
                <a:solidFill>
                  <a:srgbClr val="7F7F7F"/>
                </a:solidFill>
              </a:rPr>
              <a:t>Information Security Analyst</a:t>
            </a:r>
          </a:p>
        </p:txBody>
      </p:sp>
      <p:pic>
        <p:nvPicPr>
          <p:cNvPr id="163" name="Shape 163" descr="IU.PNG"/>
          <p:cNvPicPr preferRelativeResize="0"/>
          <p:nvPr/>
        </p:nvPicPr>
        <p:blipFill>
          <a:blip r:embed="rId4">
            <a:alphaModFix/>
          </a:blip>
          <a:stretch>
            <a:fillRect/>
          </a:stretch>
        </p:blipFill>
        <p:spPr>
          <a:xfrm>
            <a:off x="3727709" y="3206125"/>
            <a:ext cx="275799" cy="324475"/>
          </a:xfrm>
          <a:prstGeom prst="rect">
            <a:avLst/>
          </a:prstGeom>
          <a:noFill/>
          <a:ln>
            <a:noFill/>
          </a:ln>
        </p:spPr>
      </p:pic>
      <p:pic>
        <p:nvPicPr>
          <p:cNvPr id="164" name="Shape 164" descr="Cornell.PNG"/>
          <p:cNvPicPr preferRelativeResize="0"/>
          <p:nvPr/>
        </p:nvPicPr>
        <p:blipFill>
          <a:blip r:embed="rId5">
            <a:alphaModFix/>
          </a:blip>
          <a:stretch>
            <a:fillRect/>
          </a:stretch>
        </p:blipFill>
        <p:spPr>
          <a:xfrm>
            <a:off x="2555988" y="6290973"/>
            <a:ext cx="372914" cy="324475"/>
          </a:xfrm>
          <a:prstGeom prst="rect">
            <a:avLst/>
          </a:prstGeom>
          <a:noFill/>
          <a:ln>
            <a:noFill/>
          </a:ln>
        </p:spPr>
      </p:pic>
      <p:pic>
        <p:nvPicPr>
          <p:cNvPr id="165" name="Shape 165" descr="Cornell.PNG"/>
          <p:cNvPicPr preferRelativeResize="0"/>
          <p:nvPr/>
        </p:nvPicPr>
        <p:blipFill>
          <a:blip r:embed="rId5">
            <a:alphaModFix/>
          </a:blip>
          <a:stretch>
            <a:fillRect/>
          </a:stretch>
        </p:blipFill>
        <p:spPr>
          <a:xfrm>
            <a:off x="8599088" y="4028701"/>
            <a:ext cx="372914" cy="324475"/>
          </a:xfrm>
          <a:prstGeom prst="rect">
            <a:avLst/>
          </a:prstGeom>
          <a:noFill/>
          <a:ln>
            <a:noFill/>
          </a:ln>
        </p:spPr>
      </p:pic>
      <p:pic>
        <p:nvPicPr>
          <p:cNvPr id="166" name="Shape 166" descr="ncstate-brick-2x1-red-min.png"/>
          <p:cNvPicPr preferRelativeResize="0"/>
          <p:nvPr/>
        </p:nvPicPr>
        <p:blipFill>
          <a:blip r:embed="rId6">
            <a:alphaModFix/>
          </a:blip>
          <a:stretch>
            <a:fillRect/>
          </a:stretch>
        </p:blipFill>
        <p:spPr>
          <a:xfrm>
            <a:off x="7959825" y="3206127"/>
            <a:ext cx="823750" cy="2593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2116475" y="244875"/>
            <a:ext cx="6629400" cy="731700"/>
          </a:xfrm>
          <a:prstGeom prst="rect">
            <a:avLst/>
          </a:prstGeom>
          <a:noFill/>
          <a:ln>
            <a:noFill/>
          </a:ln>
        </p:spPr>
        <p:txBody>
          <a:bodyPr lIns="91425" tIns="45700" rIns="91425" bIns="45700" anchor="t" anchorCtr="0">
            <a:noAutofit/>
          </a:bodyPr>
          <a:lstStyle/>
          <a:p>
            <a:pPr marL="0" marR="0" lvl="0" indent="0" algn="ctr" rtl="0">
              <a:spcBef>
                <a:spcPts val="0"/>
              </a:spcBef>
              <a:buClr>
                <a:srgbClr val="7F7F7F"/>
              </a:buClr>
              <a:buSzPct val="25000"/>
              <a:buFont typeface="Arial"/>
              <a:buNone/>
            </a:pPr>
            <a:r>
              <a:rPr lang="en-US" sz="3200" b="0" i="0" u="none" strike="noStrike" cap="none">
                <a:solidFill>
                  <a:srgbClr val="7F7F7F"/>
                </a:solidFill>
                <a:latin typeface="Arial"/>
                <a:ea typeface="Arial"/>
                <a:cs typeface="Arial"/>
                <a:sym typeface="Arial"/>
              </a:rPr>
              <a:t>Discussion Questions</a:t>
            </a:r>
          </a:p>
        </p:txBody>
      </p:sp>
      <p:sp>
        <p:nvSpPr>
          <p:cNvPr id="172" name="Shape 172"/>
          <p:cNvSpPr txBox="1">
            <a:spLocks noGrp="1"/>
          </p:cNvSpPr>
          <p:nvPr>
            <p:ph type="body" idx="1"/>
          </p:nvPr>
        </p:nvSpPr>
        <p:spPr>
          <a:xfrm>
            <a:off x="304810" y="1219200"/>
            <a:ext cx="8153399" cy="4495800"/>
          </a:xfrm>
          <a:prstGeom prst="rect">
            <a:avLst/>
          </a:prstGeom>
          <a:noFill/>
          <a:ln>
            <a:noFill/>
          </a:ln>
        </p:spPr>
        <p:txBody>
          <a:bodyPr lIns="91425" tIns="45700" rIns="91425" bIns="45700" anchor="t" anchorCtr="0">
            <a:noAutofit/>
          </a:bodyPr>
          <a:lstStyle/>
          <a:p>
            <a:pPr marL="457200" marR="0" lvl="0" indent="-406400" algn="l" rtl="0">
              <a:spcBef>
                <a:spcPts val="0"/>
              </a:spcBef>
              <a:buClr>
                <a:srgbClr val="7F7F7F"/>
              </a:buClr>
              <a:buSzPct val="100000"/>
              <a:buFont typeface="Arial"/>
              <a:buAutoNum type="arabicPeriod"/>
            </a:pPr>
            <a:r>
              <a:rPr lang="en-US" sz="2800" dirty="0"/>
              <a:t>Have you seen roles at your organization change to accommodate moving to the cloud?</a:t>
            </a:r>
          </a:p>
          <a:p>
            <a:pPr marL="514350" marR="0" lvl="0" indent="-514350" algn="l" rtl="0">
              <a:spcBef>
                <a:spcPts val="0"/>
              </a:spcBef>
              <a:buFont typeface="+mj-lt"/>
              <a:buAutoNum type="arabicPeriod"/>
            </a:pPr>
            <a:endParaRPr sz="2800" dirty="0"/>
          </a:p>
          <a:p>
            <a:pPr marL="457200" marR="0" lvl="0" indent="-406400" algn="l" rtl="0">
              <a:spcBef>
                <a:spcPts val="0"/>
              </a:spcBef>
              <a:buSzPct val="100000"/>
              <a:buFont typeface="Arial"/>
              <a:buAutoNum type="arabicPeriod"/>
            </a:pPr>
            <a:r>
              <a:rPr lang="en-US" sz="2800" dirty="0"/>
              <a:t>What skills have you found are needed to support cloud computing adoption? </a:t>
            </a:r>
          </a:p>
          <a:p>
            <a:pPr marL="514350" marR="0" lvl="0" indent="-514350" algn="l" rtl="0">
              <a:spcBef>
                <a:spcPts val="0"/>
              </a:spcBef>
              <a:buFont typeface="+mj-lt"/>
              <a:buAutoNum type="arabicPeriod"/>
            </a:pPr>
            <a:endParaRPr sz="2800" dirty="0"/>
          </a:p>
          <a:p>
            <a:pPr marL="457200" marR="0" lvl="0" indent="-406400" algn="l" rtl="0">
              <a:spcBef>
                <a:spcPts val="0"/>
              </a:spcBef>
              <a:buSzPct val="100000"/>
              <a:buFont typeface="Arial"/>
              <a:buAutoNum type="arabicPeriod"/>
            </a:pPr>
            <a:r>
              <a:rPr lang="en-US" sz="2800" dirty="0"/>
              <a:t>How do you think cloud computing will change your staffing levels? Will you lose staff? Add staff? Keep staffing the same?</a:t>
            </a:r>
          </a:p>
          <a:p>
            <a:pPr marR="0" lvl="0" algn="l" rtl="0">
              <a:spcBef>
                <a:spcPts val="0"/>
              </a:spcBef>
              <a:buNone/>
            </a:pPr>
            <a:endParaRPr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2057410" y="1295400"/>
            <a:ext cx="6400799" cy="47244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7F7F7F"/>
              </a:buClr>
              <a:buSzPct val="25000"/>
              <a:buFont typeface="Arial"/>
              <a:buNone/>
            </a:pPr>
            <a:endParaRPr sz="3200" b="0" i="0" u="none" strike="noStrike" cap="none">
              <a:solidFill>
                <a:srgbClr val="595959"/>
              </a:solidFill>
              <a:latin typeface="Arial"/>
              <a:ea typeface="Arial"/>
              <a:cs typeface="Arial"/>
              <a:sym typeface="Arial"/>
            </a:endParaRPr>
          </a:p>
          <a:p>
            <a:pPr marL="0" marR="0" lvl="0" indent="0" algn="ctr" rtl="0">
              <a:spcBef>
                <a:spcPts val="640"/>
              </a:spcBef>
              <a:spcAft>
                <a:spcPts val="0"/>
              </a:spcAft>
              <a:buClr>
                <a:srgbClr val="7F7F7F"/>
              </a:buClr>
              <a:buSzPct val="25000"/>
              <a:buFont typeface="Arial"/>
              <a:buNone/>
            </a:pPr>
            <a:endParaRPr sz="3200" b="0" i="0" u="none" strike="noStrike" cap="none">
              <a:solidFill>
                <a:srgbClr val="595959"/>
              </a:solidFill>
              <a:latin typeface="Arial"/>
              <a:ea typeface="Arial"/>
              <a:cs typeface="Arial"/>
              <a:sym typeface="Arial"/>
            </a:endParaRPr>
          </a:p>
          <a:p>
            <a:pPr marL="0" marR="0" lvl="0" indent="0" algn="ctr" rtl="0">
              <a:spcBef>
                <a:spcPts val="640"/>
              </a:spcBef>
              <a:spcAft>
                <a:spcPts val="0"/>
              </a:spcAft>
              <a:buClr>
                <a:srgbClr val="595959"/>
              </a:buClr>
              <a:buSzPct val="25000"/>
              <a:buFont typeface="Arial"/>
              <a:buNone/>
            </a:pPr>
            <a:r>
              <a:rPr lang="en-US" sz="3200" b="0" i="0" u="none" strike="noStrike" cap="none">
                <a:solidFill>
                  <a:srgbClr val="595959"/>
                </a:solidFill>
                <a:latin typeface="Arial"/>
                <a:ea typeface="Arial"/>
                <a:cs typeface="Arial"/>
                <a:sym typeface="Arial"/>
              </a:rPr>
              <a:t>Understand how to build cloud migration plans by incorporating technical and organizational processes </a:t>
            </a:r>
          </a:p>
          <a:p>
            <a:pPr marL="0" marR="0" lvl="0" indent="0" algn="l" rtl="0">
              <a:spcBef>
                <a:spcPts val="640"/>
              </a:spcBef>
              <a:buClr>
                <a:srgbClr val="7F7F7F"/>
              </a:buClr>
              <a:buSzPct val="25000"/>
              <a:buFont typeface="Arial"/>
              <a:buNone/>
            </a:pPr>
            <a:endParaRPr sz="3200" b="0" i="0" u="none" strike="noStrike" cap="none">
              <a:solidFill>
                <a:srgbClr val="595959"/>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685800" y="685803"/>
            <a:ext cx="8229600" cy="731700"/>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n-US"/>
              <a:t>Cloud Migration Strategy Considerations</a:t>
            </a:r>
          </a:p>
        </p:txBody>
      </p:sp>
      <p:graphicFrame>
        <p:nvGraphicFramePr>
          <p:cNvPr id="183" name="Shape 183"/>
          <p:cNvGraphicFramePr/>
          <p:nvPr>
            <p:extLst>
              <p:ext uri="{D42A27DB-BD31-4B8C-83A1-F6EECF244321}">
                <p14:modId xmlns:p14="http://schemas.microsoft.com/office/powerpoint/2010/main" val="3844886609"/>
              </p:ext>
            </p:extLst>
          </p:nvPr>
        </p:nvGraphicFramePr>
        <p:xfrm>
          <a:off x="952500" y="1600025"/>
          <a:ext cx="7239000" cy="4343255"/>
        </p:xfrm>
        <a:graphic>
          <a:graphicData uri="http://schemas.openxmlformats.org/drawingml/2006/table">
            <a:tbl>
              <a:tblPr>
                <a:noFill/>
                <a:tableStyleId>{623032CA-91BF-4E30-909F-B5442FD72F5C}</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640051">
                <a:tc>
                  <a:txBody>
                    <a:bodyPr/>
                    <a:lstStyle/>
                    <a:p>
                      <a:pPr lvl="0" algn="ctr">
                        <a:spcBef>
                          <a:spcPts val="0"/>
                        </a:spcBef>
                        <a:buNone/>
                      </a:pPr>
                      <a:r>
                        <a:rPr lang="en-US" sz="1500" b="1" dirty="0"/>
                        <a:t>Operational Process: </a:t>
                      </a:r>
                    </a:p>
                  </a:txBody>
                  <a:tcPr marL="91425" marR="91425" marT="91425" marB="91425"/>
                </a:tc>
                <a:tc>
                  <a:txBody>
                    <a:bodyPr/>
                    <a:lstStyle/>
                    <a:p>
                      <a:pPr lvl="0" algn="ctr">
                        <a:spcBef>
                          <a:spcPts val="0"/>
                        </a:spcBef>
                        <a:buNone/>
                      </a:pPr>
                      <a:r>
                        <a:rPr lang="en-US" sz="1500" b="1" dirty="0"/>
                        <a:t>Cloud Migration Strategy Considerations: </a:t>
                      </a:r>
                    </a:p>
                  </a:txBody>
                  <a:tcPr marL="91425" marR="91425" marT="91425" marB="91425"/>
                </a:tc>
                <a:extLst>
                  <a:ext uri="{0D108BD9-81ED-4DB2-BD59-A6C34878D82A}">
                    <a16:rowId xmlns:a16="http://schemas.microsoft.com/office/drawing/2014/main" val="10000"/>
                  </a:ext>
                </a:extLst>
              </a:tr>
              <a:tr h="640051">
                <a:tc>
                  <a:txBody>
                    <a:bodyPr/>
                    <a:lstStyle/>
                    <a:p>
                      <a:pPr lvl="0">
                        <a:spcBef>
                          <a:spcPts val="0"/>
                        </a:spcBef>
                        <a:buNone/>
                      </a:pPr>
                      <a:r>
                        <a:rPr lang="en-US" sz="1500" dirty="0"/>
                        <a:t>Supplier Management </a:t>
                      </a:r>
                    </a:p>
                  </a:txBody>
                  <a:tcPr marL="91425" marR="91425" marT="91425" marB="91425"/>
                </a:tc>
                <a:tc>
                  <a:txBody>
                    <a:bodyPr/>
                    <a:lstStyle/>
                    <a:p>
                      <a:pPr lvl="0">
                        <a:spcBef>
                          <a:spcPts val="0"/>
                        </a:spcBef>
                        <a:buNone/>
                      </a:pPr>
                      <a:r>
                        <a:rPr lang="en-US" sz="1500"/>
                        <a:t>Build new methods to manage vendor risk, contracts, and TCO assessments</a:t>
                      </a:r>
                    </a:p>
                  </a:txBody>
                  <a:tcPr marL="91425" marR="91425" marT="91425" marB="91425"/>
                </a:tc>
                <a:extLst>
                  <a:ext uri="{0D108BD9-81ED-4DB2-BD59-A6C34878D82A}">
                    <a16:rowId xmlns:a16="http://schemas.microsoft.com/office/drawing/2014/main" val="10001"/>
                  </a:ext>
                </a:extLst>
              </a:tr>
              <a:tr h="1097251">
                <a:tc>
                  <a:txBody>
                    <a:bodyPr/>
                    <a:lstStyle/>
                    <a:p>
                      <a:pPr lvl="0" rtl="0">
                        <a:spcBef>
                          <a:spcPts val="0"/>
                        </a:spcBef>
                        <a:buNone/>
                      </a:pPr>
                      <a:r>
                        <a:rPr lang="en-US" sz="1500"/>
                        <a:t>Service Testing and Validation</a:t>
                      </a:r>
                    </a:p>
                  </a:txBody>
                  <a:tcPr marL="91425" marR="91425" marT="91425" marB="91425"/>
                </a:tc>
                <a:tc>
                  <a:txBody>
                    <a:bodyPr/>
                    <a:lstStyle/>
                    <a:p>
                      <a:pPr lvl="0">
                        <a:spcBef>
                          <a:spcPts val="0"/>
                        </a:spcBef>
                        <a:buNone/>
                      </a:pPr>
                      <a:r>
                        <a:rPr lang="en-US" sz="1500"/>
                        <a:t>Understand how to build test and validation plans when you don’t own the environment. Ensure resiliency with the cloud solution. </a:t>
                      </a:r>
                    </a:p>
                  </a:txBody>
                  <a:tcPr marL="91425" marR="91425" marT="91425" marB="91425"/>
                </a:tc>
                <a:extLst>
                  <a:ext uri="{0D108BD9-81ED-4DB2-BD59-A6C34878D82A}">
                    <a16:rowId xmlns:a16="http://schemas.microsoft.com/office/drawing/2014/main" val="10002"/>
                  </a:ext>
                </a:extLst>
              </a:tr>
              <a:tr h="1097251">
                <a:tc>
                  <a:txBody>
                    <a:bodyPr/>
                    <a:lstStyle/>
                    <a:p>
                      <a:pPr lvl="0" rtl="0">
                        <a:spcBef>
                          <a:spcPts val="0"/>
                        </a:spcBef>
                        <a:buNone/>
                      </a:pPr>
                      <a:r>
                        <a:rPr lang="en-US" sz="1500"/>
                        <a:t>Release and Deployment Management</a:t>
                      </a:r>
                    </a:p>
                  </a:txBody>
                  <a:tcPr marL="91425" marR="91425" marT="91425" marB="91425"/>
                </a:tc>
                <a:tc>
                  <a:txBody>
                    <a:bodyPr/>
                    <a:lstStyle/>
                    <a:p>
                      <a:pPr lvl="0">
                        <a:spcBef>
                          <a:spcPts val="0"/>
                        </a:spcBef>
                        <a:buNone/>
                      </a:pPr>
                      <a:r>
                        <a:rPr lang="en-US" sz="1500"/>
                        <a:t>Cloud vendors can vary and offer vendor initiated updates or automatic servicewide updates. How does this impact your business and organization? </a:t>
                      </a:r>
                    </a:p>
                  </a:txBody>
                  <a:tcPr marL="91425" marR="91425" marT="91425" marB="91425"/>
                </a:tc>
                <a:extLst>
                  <a:ext uri="{0D108BD9-81ED-4DB2-BD59-A6C34878D82A}">
                    <a16:rowId xmlns:a16="http://schemas.microsoft.com/office/drawing/2014/main" val="10003"/>
                  </a:ext>
                </a:extLst>
              </a:tr>
              <a:tr h="868651">
                <a:tc>
                  <a:txBody>
                    <a:bodyPr/>
                    <a:lstStyle/>
                    <a:p>
                      <a:pPr lvl="0" rtl="0">
                        <a:spcBef>
                          <a:spcPts val="0"/>
                        </a:spcBef>
                        <a:buNone/>
                      </a:pPr>
                      <a:r>
                        <a:rPr lang="en-US" sz="1500"/>
                        <a:t>Incident/Problem Management </a:t>
                      </a:r>
                    </a:p>
                  </a:txBody>
                  <a:tcPr marL="91425" marR="91425" marT="91425" marB="91425"/>
                </a:tc>
                <a:tc>
                  <a:txBody>
                    <a:bodyPr/>
                    <a:lstStyle/>
                    <a:p>
                      <a:pPr lvl="0">
                        <a:spcBef>
                          <a:spcPts val="0"/>
                        </a:spcBef>
                        <a:buNone/>
                      </a:pPr>
                      <a:r>
                        <a:rPr lang="en-US" sz="1500" dirty="0"/>
                        <a:t>Where do your users go for support and help? How does your support team escalate tickets? </a:t>
                      </a: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685800" y="685803"/>
            <a:ext cx="8229600" cy="731700"/>
          </a:xfrm>
          <a:prstGeom prst="rect">
            <a:avLst/>
          </a:prstGeom>
          <a:noFill/>
          <a:ln>
            <a:noFill/>
          </a:ln>
        </p:spPr>
        <p:txBody>
          <a:bodyPr lIns="91425" tIns="45700" rIns="91425" bIns="45700" anchor="t" anchorCtr="0">
            <a:noAutofit/>
          </a:bodyPr>
          <a:lstStyle/>
          <a:p>
            <a:pPr lvl="0" rtl="0">
              <a:spcBef>
                <a:spcPts val="0"/>
              </a:spcBef>
              <a:buClr>
                <a:srgbClr val="7F7F7F"/>
              </a:buClr>
              <a:buSzPct val="25000"/>
              <a:buFont typeface="Arial"/>
              <a:buNone/>
            </a:pPr>
            <a:r>
              <a:rPr lang="en-US"/>
              <a:t>Cloud Migration Strategy Considerations</a:t>
            </a:r>
          </a:p>
        </p:txBody>
      </p:sp>
      <p:graphicFrame>
        <p:nvGraphicFramePr>
          <p:cNvPr id="189" name="Shape 189"/>
          <p:cNvGraphicFramePr/>
          <p:nvPr>
            <p:extLst>
              <p:ext uri="{D42A27DB-BD31-4B8C-83A1-F6EECF244321}">
                <p14:modId xmlns:p14="http://schemas.microsoft.com/office/powerpoint/2010/main" val="3362326127"/>
              </p:ext>
            </p:extLst>
          </p:nvPr>
        </p:nvGraphicFramePr>
        <p:xfrm>
          <a:off x="914400" y="1295400"/>
          <a:ext cx="7239000" cy="5440506"/>
        </p:xfrm>
        <a:graphic>
          <a:graphicData uri="http://schemas.openxmlformats.org/drawingml/2006/table">
            <a:tbl>
              <a:tblPr>
                <a:noFill/>
                <a:tableStyleId>{623032CA-91BF-4E30-909F-B5442FD72F5C}</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640051">
                <a:tc>
                  <a:txBody>
                    <a:bodyPr/>
                    <a:lstStyle/>
                    <a:p>
                      <a:pPr lvl="0" algn="ctr" rtl="0">
                        <a:spcBef>
                          <a:spcPts val="0"/>
                        </a:spcBef>
                        <a:buNone/>
                      </a:pPr>
                      <a:r>
                        <a:rPr lang="en-US" sz="1500" b="1" dirty="0"/>
                        <a:t>Technical Processes: </a:t>
                      </a:r>
                    </a:p>
                  </a:txBody>
                  <a:tcPr marL="91425" marR="91425" marT="91425" marB="91425"/>
                </a:tc>
                <a:tc>
                  <a:txBody>
                    <a:bodyPr/>
                    <a:lstStyle/>
                    <a:p>
                      <a:pPr lvl="0" algn="ctr" rtl="0">
                        <a:spcBef>
                          <a:spcPts val="0"/>
                        </a:spcBef>
                        <a:buClr>
                          <a:schemeClr val="dk1"/>
                        </a:buClr>
                        <a:buSzPct val="78571"/>
                        <a:buFont typeface="Arial"/>
                        <a:buNone/>
                      </a:pPr>
                      <a:r>
                        <a:rPr lang="en-US" sz="1500" b="1" dirty="0">
                          <a:solidFill>
                            <a:schemeClr val="dk1"/>
                          </a:solidFill>
                        </a:rPr>
                        <a:t>Cloud Migration Strategy Considerations: </a:t>
                      </a:r>
                    </a:p>
                  </a:txBody>
                  <a:tcPr marL="91425" marR="91425" marT="91425" marB="91425"/>
                </a:tc>
                <a:extLst>
                  <a:ext uri="{0D108BD9-81ED-4DB2-BD59-A6C34878D82A}">
                    <a16:rowId xmlns:a16="http://schemas.microsoft.com/office/drawing/2014/main" val="10000"/>
                  </a:ext>
                </a:extLst>
              </a:tr>
              <a:tr h="868651">
                <a:tc>
                  <a:txBody>
                    <a:bodyPr/>
                    <a:lstStyle/>
                    <a:p>
                      <a:pPr lvl="0" rtl="0">
                        <a:spcBef>
                          <a:spcPts val="0"/>
                        </a:spcBef>
                        <a:buNone/>
                      </a:pPr>
                      <a:r>
                        <a:rPr lang="en-US" sz="1500"/>
                        <a:t>Authentication and Authorization</a:t>
                      </a:r>
                    </a:p>
                  </a:txBody>
                  <a:tcPr marL="91425" marR="91425" marT="91425" marB="91425"/>
                </a:tc>
                <a:tc>
                  <a:txBody>
                    <a:bodyPr/>
                    <a:lstStyle/>
                    <a:p>
                      <a:pPr lvl="0">
                        <a:spcBef>
                          <a:spcPts val="0"/>
                        </a:spcBef>
                        <a:buNone/>
                      </a:pPr>
                      <a:r>
                        <a:rPr lang="en-US" sz="1500"/>
                        <a:t>What mechanisms are supported and what does your organization offer? (SAML, CAS, AD/ADFS, Etc.)</a:t>
                      </a:r>
                    </a:p>
                  </a:txBody>
                  <a:tcPr marL="91425" marR="91425" marT="91425" marB="91425"/>
                </a:tc>
                <a:extLst>
                  <a:ext uri="{0D108BD9-81ED-4DB2-BD59-A6C34878D82A}">
                    <a16:rowId xmlns:a16="http://schemas.microsoft.com/office/drawing/2014/main" val="10001"/>
                  </a:ext>
                </a:extLst>
              </a:tr>
              <a:tr h="1325851">
                <a:tc>
                  <a:txBody>
                    <a:bodyPr/>
                    <a:lstStyle/>
                    <a:p>
                      <a:pPr lvl="0" rtl="0">
                        <a:spcBef>
                          <a:spcPts val="0"/>
                        </a:spcBef>
                        <a:buNone/>
                      </a:pPr>
                      <a:r>
                        <a:rPr lang="en-US" sz="1500"/>
                        <a:t>Integration and Interfaces </a:t>
                      </a:r>
                    </a:p>
                  </a:txBody>
                  <a:tcPr marL="91425" marR="91425" marT="91425" marB="91425"/>
                </a:tc>
                <a:tc>
                  <a:txBody>
                    <a:bodyPr/>
                    <a:lstStyle/>
                    <a:p>
                      <a:pPr lvl="0">
                        <a:spcBef>
                          <a:spcPts val="0"/>
                        </a:spcBef>
                        <a:buNone/>
                      </a:pPr>
                      <a:r>
                        <a:rPr lang="en-US" sz="1500"/>
                        <a:t>Does the cloud service need resources from systems in your data center or in other cloud solutions? If so, what ways can you build, manage and monitor the interfaces and integrations. </a:t>
                      </a:r>
                    </a:p>
                  </a:txBody>
                  <a:tcPr marL="91425" marR="91425" marT="91425" marB="91425"/>
                </a:tc>
                <a:extLst>
                  <a:ext uri="{0D108BD9-81ED-4DB2-BD59-A6C34878D82A}">
                    <a16:rowId xmlns:a16="http://schemas.microsoft.com/office/drawing/2014/main" val="10002"/>
                  </a:ext>
                </a:extLst>
              </a:tr>
              <a:tr h="1097251">
                <a:tc>
                  <a:txBody>
                    <a:bodyPr/>
                    <a:lstStyle/>
                    <a:p>
                      <a:pPr lvl="0" rtl="0">
                        <a:spcBef>
                          <a:spcPts val="0"/>
                        </a:spcBef>
                        <a:buNone/>
                      </a:pPr>
                      <a:r>
                        <a:rPr lang="en-US" sz="1500"/>
                        <a:t>Updating and Patch Management </a:t>
                      </a:r>
                    </a:p>
                  </a:txBody>
                  <a:tcPr marL="91425" marR="91425" marT="91425" marB="91425"/>
                </a:tc>
                <a:tc>
                  <a:txBody>
                    <a:bodyPr/>
                    <a:lstStyle/>
                    <a:p>
                      <a:pPr lvl="0">
                        <a:spcBef>
                          <a:spcPts val="0"/>
                        </a:spcBef>
                        <a:buNone/>
                      </a:pPr>
                      <a:r>
                        <a:rPr lang="en-US" sz="1500"/>
                        <a:t>Are you responsible for updates and patch management or is that the vendor’s responsibility? How do you keep them accountable? </a:t>
                      </a:r>
                    </a:p>
                  </a:txBody>
                  <a:tcPr marL="91425" marR="91425" marT="91425" marB="91425"/>
                </a:tc>
                <a:extLst>
                  <a:ext uri="{0D108BD9-81ED-4DB2-BD59-A6C34878D82A}">
                    <a16:rowId xmlns:a16="http://schemas.microsoft.com/office/drawing/2014/main" val="10003"/>
                  </a:ext>
                </a:extLst>
              </a:tr>
              <a:tr h="868651">
                <a:tc>
                  <a:txBody>
                    <a:bodyPr/>
                    <a:lstStyle/>
                    <a:p>
                      <a:pPr lvl="0" rtl="0">
                        <a:spcBef>
                          <a:spcPts val="0"/>
                        </a:spcBef>
                        <a:buNone/>
                      </a:pPr>
                      <a:r>
                        <a:rPr lang="en-US" sz="1500"/>
                        <a:t>Data Management </a:t>
                      </a:r>
                    </a:p>
                  </a:txBody>
                  <a:tcPr marL="91425" marR="91425" marT="91425" marB="91425"/>
                </a:tc>
                <a:tc>
                  <a:txBody>
                    <a:bodyPr/>
                    <a:lstStyle/>
                    <a:p>
                      <a:pPr lvl="0">
                        <a:spcBef>
                          <a:spcPts val="0"/>
                        </a:spcBef>
                        <a:buNone/>
                      </a:pPr>
                      <a:r>
                        <a:rPr lang="en-US" sz="1500"/>
                        <a:t>Where is your data? What controls are in place? and How do you ensure protection?</a:t>
                      </a:r>
                    </a:p>
                  </a:txBody>
                  <a:tcPr marL="91425" marR="91425" marT="91425" marB="91425"/>
                </a:tc>
                <a:extLst>
                  <a:ext uri="{0D108BD9-81ED-4DB2-BD59-A6C34878D82A}">
                    <a16:rowId xmlns:a16="http://schemas.microsoft.com/office/drawing/2014/main" val="10004"/>
                  </a:ext>
                </a:extLst>
              </a:tr>
              <a:tr h="640051">
                <a:tc>
                  <a:txBody>
                    <a:bodyPr/>
                    <a:lstStyle/>
                    <a:p>
                      <a:pPr lvl="0" rtl="0">
                        <a:spcBef>
                          <a:spcPts val="0"/>
                        </a:spcBef>
                        <a:buNone/>
                      </a:pPr>
                      <a:r>
                        <a:rPr lang="en-US" sz="1500"/>
                        <a:t>Information Security </a:t>
                      </a:r>
                    </a:p>
                  </a:txBody>
                  <a:tcPr marL="91425" marR="91425" marT="91425" marB="91425"/>
                </a:tc>
                <a:tc>
                  <a:txBody>
                    <a:bodyPr/>
                    <a:lstStyle/>
                    <a:p>
                      <a:pPr lvl="0">
                        <a:spcBef>
                          <a:spcPts val="0"/>
                        </a:spcBef>
                        <a:buNone/>
                      </a:pPr>
                      <a:r>
                        <a:rPr lang="en-US" sz="1500" dirty="0"/>
                        <a:t>What happens in an information security breach? Who is responsible for what? </a:t>
                      </a: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685800" y="685806"/>
            <a:ext cx="8229600" cy="731839"/>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n-US" sz="3200" b="0" i="0" u="none" strike="noStrike" cap="none">
                <a:solidFill>
                  <a:srgbClr val="7F7F7F"/>
                </a:solidFill>
                <a:latin typeface="Arial"/>
                <a:ea typeface="Arial"/>
                <a:cs typeface="Arial"/>
                <a:sym typeface="Arial"/>
              </a:rPr>
              <a:t>ECAR Cloud Series</a:t>
            </a:r>
          </a:p>
        </p:txBody>
      </p:sp>
      <p:sp>
        <p:nvSpPr>
          <p:cNvPr id="57" name="Shape 57"/>
          <p:cNvSpPr txBox="1">
            <a:spLocks noGrp="1"/>
          </p:cNvSpPr>
          <p:nvPr>
            <p:ph type="body" idx="1"/>
          </p:nvPr>
        </p:nvSpPr>
        <p:spPr>
          <a:xfrm>
            <a:off x="685800" y="1600207"/>
            <a:ext cx="8229600" cy="5029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7F7F7F"/>
              </a:buClr>
              <a:buSzPct val="25000"/>
              <a:buFont typeface="Noto Sans Symbols"/>
              <a:buNone/>
            </a:pPr>
            <a:r>
              <a:rPr lang="en-US" sz="2000" b="0" i="0" u="none" strike="noStrike" cap="none">
                <a:solidFill>
                  <a:srgbClr val="7F7F7F"/>
                </a:solidFill>
                <a:latin typeface="Arial"/>
                <a:ea typeface="Arial"/>
                <a:cs typeface="Arial"/>
                <a:sym typeface="Arial"/>
              </a:rPr>
              <a:t>“Preparing the IT Organization for the Cloud,” will provide a field guide for higher education institutions seeking to develop and implement cloud strategies. Cloud adoption issues will be explored in-depth, allowing CIO’s, CFO’s and IT team leaders to proactively navigate decision-making and change management.</a:t>
            </a:r>
          </a:p>
          <a:p>
            <a:pPr marL="0" marR="0" lvl="0" indent="0" algn="ctr" rtl="0">
              <a:spcBef>
                <a:spcPts val="400"/>
              </a:spcBef>
              <a:spcAft>
                <a:spcPts val="0"/>
              </a:spcAft>
              <a:buClr>
                <a:srgbClr val="7F7F7F"/>
              </a:buClr>
              <a:buSzPct val="25000"/>
              <a:buFont typeface="Noto Sans Symbols"/>
              <a:buNone/>
            </a:pPr>
            <a:r>
              <a:rPr lang="en-US" sz="2000" b="0" i="0" u="sng" strike="noStrike" cap="none">
                <a:solidFill>
                  <a:schemeClr val="hlink"/>
                </a:solidFill>
                <a:latin typeface="Arial"/>
                <a:ea typeface="Arial"/>
                <a:cs typeface="Arial"/>
                <a:sym typeface="Arial"/>
                <a:hlinkClick r:id="rId4"/>
              </a:rPr>
              <a:t>http://www.educause.edu/ecar/ecar-working-groups/cloud</a:t>
            </a:r>
            <a:r>
              <a:rPr lang="en-US" sz="2000" b="0" i="0" u="none" strike="noStrike" cap="none">
                <a:solidFill>
                  <a:srgbClr val="7F7F7F"/>
                </a:solidFill>
                <a:latin typeface="Arial"/>
                <a:ea typeface="Arial"/>
                <a:cs typeface="Arial"/>
                <a:sym typeface="Arial"/>
              </a:rPr>
              <a:t> </a:t>
            </a:r>
          </a:p>
          <a:p>
            <a:pPr marL="0" marR="0" lvl="0" indent="0" algn="ctr" rtl="0">
              <a:spcBef>
                <a:spcPts val="400"/>
              </a:spcBef>
              <a:spcAft>
                <a:spcPts val="0"/>
              </a:spcAft>
              <a:buClr>
                <a:srgbClr val="7F7F7F"/>
              </a:buClr>
              <a:buSzPct val="25000"/>
              <a:buFont typeface="Noto Sans Symbols"/>
              <a:buNone/>
            </a:pPr>
            <a:endParaRPr sz="2000" b="0" i="0" u="none" strike="noStrike" cap="none">
              <a:solidFill>
                <a:srgbClr val="7F7F7F"/>
              </a:solidFill>
              <a:latin typeface="Arial"/>
              <a:ea typeface="Arial"/>
              <a:cs typeface="Arial"/>
              <a:sym typeface="Arial"/>
            </a:endParaRPr>
          </a:p>
          <a:p>
            <a:pPr marL="342900" marR="0" lvl="0" indent="-342900" algn="l" rtl="0">
              <a:spcBef>
                <a:spcPts val="400"/>
              </a:spcBef>
              <a:spcAft>
                <a:spcPts val="0"/>
              </a:spcAft>
              <a:buClr>
                <a:srgbClr val="7F7F7F"/>
              </a:buClr>
              <a:buSzPct val="100000"/>
              <a:buFont typeface="Arial"/>
              <a:buChar char="•"/>
            </a:pPr>
            <a:r>
              <a:rPr lang="en-US" sz="2000" b="0" i="0" u="none" strike="noStrike" cap="none">
                <a:solidFill>
                  <a:srgbClr val="7F7F7F"/>
                </a:solidFill>
                <a:latin typeface="Arial"/>
                <a:ea typeface="Arial"/>
                <a:cs typeface="Arial"/>
                <a:sym typeface="Arial"/>
              </a:rPr>
              <a:t>An Introduction (published May 2015)</a:t>
            </a:r>
          </a:p>
          <a:p>
            <a:pPr marL="342900" marR="0" lvl="0" indent="-342900" algn="l" rtl="0">
              <a:spcBef>
                <a:spcPts val="400"/>
              </a:spcBef>
              <a:spcAft>
                <a:spcPts val="0"/>
              </a:spcAft>
              <a:buClr>
                <a:srgbClr val="7F7F7F"/>
              </a:buClr>
              <a:buSzPct val="100000"/>
              <a:buFont typeface="Arial"/>
              <a:buChar char="•"/>
            </a:pPr>
            <a:r>
              <a:rPr lang="en-US" sz="2000" b="0" i="0" u="none" strike="noStrike" cap="none">
                <a:solidFill>
                  <a:srgbClr val="7F7F7F"/>
                </a:solidFill>
                <a:latin typeface="Arial"/>
                <a:ea typeface="Arial"/>
                <a:cs typeface="Arial"/>
                <a:sym typeface="Arial"/>
              </a:rPr>
              <a:t>Developing Cloud-Aware Governance (published June 2015)</a:t>
            </a:r>
          </a:p>
          <a:p>
            <a:pPr marL="342900" marR="0" lvl="0" indent="-342900" algn="l" rtl="0">
              <a:spcBef>
                <a:spcPts val="400"/>
              </a:spcBef>
              <a:spcAft>
                <a:spcPts val="0"/>
              </a:spcAft>
              <a:buClr>
                <a:srgbClr val="7F7F7F"/>
              </a:buClr>
              <a:buSzPct val="100000"/>
              <a:buFont typeface="Arial"/>
              <a:buChar char="•"/>
            </a:pPr>
            <a:r>
              <a:rPr lang="en-US" sz="2000" b="0" i="0" u="none" strike="noStrike" cap="none">
                <a:solidFill>
                  <a:srgbClr val="7F7F7F"/>
                </a:solidFill>
                <a:latin typeface="Arial"/>
                <a:ea typeface="Arial"/>
                <a:cs typeface="Arial"/>
                <a:sym typeface="Arial"/>
              </a:rPr>
              <a:t>Transforming the IT Organization (published September 2015)</a:t>
            </a:r>
          </a:p>
          <a:p>
            <a:pPr marL="342900" marR="0" lvl="0" indent="-342900" algn="l" rtl="0">
              <a:spcBef>
                <a:spcPts val="400"/>
              </a:spcBef>
              <a:spcAft>
                <a:spcPts val="0"/>
              </a:spcAft>
              <a:buClr>
                <a:srgbClr val="7F7F7F"/>
              </a:buClr>
              <a:buSzPct val="100000"/>
              <a:buFont typeface="Arial"/>
              <a:buChar char="•"/>
            </a:pPr>
            <a:r>
              <a:rPr lang="en-US" sz="2000" b="0" i="0" u="none" strike="noStrike" cap="none">
                <a:solidFill>
                  <a:srgbClr val="7F7F7F"/>
                </a:solidFill>
                <a:latin typeface="Arial"/>
                <a:ea typeface="Arial"/>
                <a:cs typeface="Arial"/>
                <a:sym typeface="Arial"/>
              </a:rPr>
              <a:t>Building a Migration Plan (published January 2016)</a:t>
            </a:r>
          </a:p>
          <a:p>
            <a:pPr marL="342900" marR="0" lvl="0" indent="-342900" algn="l" rtl="0">
              <a:spcBef>
                <a:spcPts val="400"/>
              </a:spcBef>
              <a:spcAft>
                <a:spcPts val="0"/>
              </a:spcAft>
              <a:buClr>
                <a:srgbClr val="7F7F7F"/>
              </a:buClr>
              <a:buSzPct val="100000"/>
              <a:buFont typeface="Arial"/>
              <a:buChar char="•"/>
            </a:pPr>
            <a:r>
              <a:rPr lang="en-US" sz="2000" b="0" i="0" u="none" strike="noStrike" cap="none">
                <a:solidFill>
                  <a:srgbClr val="7F7F7F"/>
                </a:solidFill>
                <a:latin typeface="Arial"/>
                <a:ea typeface="Arial"/>
                <a:cs typeface="Arial"/>
                <a:sym typeface="Arial"/>
              </a:rPr>
              <a:t>Operationalizing the Cloud (published May 2016)</a:t>
            </a:r>
          </a:p>
          <a:p>
            <a:pPr marL="342900" marR="0" lvl="0" indent="-342900" algn="l" rtl="0">
              <a:spcBef>
                <a:spcPts val="400"/>
              </a:spcBef>
              <a:spcAft>
                <a:spcPts val="0"/>
              </a:spcAft>
              <a:buClr>
                <a:srgbClr val="7F7F7F"/>
              </a:buClr>
              <a:buSzPct val="100000"/>
              <a:buFont typeface="Arial"/>
              <a:buChar char="•"/>
            </a:pPr>
            <a:r>
              <a:rPr lang="en-US" sz="2000" b="0" i="0" u="none" strike="noStrike" cap="none">
                <a:solidFill>
                  <a:srgbClr val="7F7F7F"/>
                </a:solidFill>
                <a:latin typeface="Arial"/>
                <a:ea typeface="Arial"/>
                <a:cs typeface="Arial"/>
                <a:sym typeface="Arial"/>
              </a:rPr>
              <a:t>Cloud Awareness and User Support – (published August 2016)</a:t>
            </a:r>
          </a:p>
          <a:p>
            <a:pPr marL="342900" marR="0" lvl="0" indent="-342900" algn="l" rtl="0">
              <a:spcBef>
                <a:spcPts val="400"/>
              </a:spcBef>
              <a:spcAft>
                <a:spcPts val="0"/>
              </a:spcAft>
              <a:buClr>
                <a:srgbClr val="7F7F7F"/>
              </a:buClr>
              <a:buSzPct val="100000"/>
              <a:buFont typeface="Arial"/>
              <a:buChar char="•"/>
            </a:pPr>
            <a:r>
              <a:rPr lang="en-US" sz="2000" b="0" i="0" u="none" strike="noStrike" cap="none">
                <a:solidFill>
                  <a:srgbClr val="7F7F7F"/>
                </a:solidFill>
                <a:latin typeface="Arial"/>
                <a:ea typeface="Arial"/>
                <a:cs typeface="Arial"/>
                <a:sym typeface="Arial"/>
              </a:rPr>
              <a:t>Cloud on the Horizon - expected November 2016</a:t>
            </a:r>
          </a:p>
          <a:p>
            <a:pPr marL="0" marR="0" lvl="0" indent="0" algn="ctr" rtl="0">
              <a:spcBef>
                <a:spcPts val="400"/>
              </a:spcBef>
              <a:spcAft>
                <a:spcPts val="0"/>
              </a:spcAft>
              <a:buClr>
                <a:srgbClr val="7F7F7F"/>
              </a:buClr>
              <a:buSzPct val="25000"/>
              <a:buFont typeface="Noto Sans Symbols"/>
              <a:buNone/>
            </a:pPr>
            <a:endParaRPr sz="2000" b="0" i="0" u="none" strike="noStrike" cap="none">
              <a:solidFill>
                <a:srgbClr val="7F7F7F"/>
              </a:solidFill>
              <a:latin typeface="Arial"/>
              <a:ea typeface="Arial"/>
              <a:cs typeface="Arial"/>
              <a:sym typeface="Arial"/>
            </a:endParaRPr>
          </a:p>
          <a:p>
            <a:pPr marL="0" marR="0" lvl="0" indent="0" algn="l" rtl="0">
              <a:spcBef>
                <a:spcPts val="400"/>
              </a:spcBef>
              <a:buClr>
                <a:srgbClr val="7F7F7F"/>
              </a:buClr>
              <a:buSzPct val="25000"/>
              <a:buFont typeface="Noto Sans Symbols"/>
              <a:buNone/>
            </a:pPr>
            <a:endParaRPr sz="2000" b="0" i="0" u="none" strike="noStrike" cap="none">
              <a:solidFill>
                <a:srgbClr val="7F7F7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2133600" y="304806"/>
            <a:ext cx="6629400" cy="731839"/>
          </a:xfrm>
          <a:prstGeom prst="rect">
            <a:avLst/>
          </a:prstGeom>
          <a:noFill/>
          <a:ln>
            <a:noFill/>
          </a:ln>
        </p:spPr>
        <p:txBody>
          <a:bodyPr lIns="91425" tIns="45700" rIns="91425" bIns="45700" anchor="t" anchorCtr="0">
            <a:noAutofit/>
          </a:bodyPr>
          <a:lstStyle/>
          <a:p>
            <a:pPr marL="0" marR="0" lvl="0" indent="0" algn="ctr" rtl="0">
              <a:spcBef>
                <a:spcPts val="0"/>
              </a:spcBef>
              <a:buClr>
                <a:srgbClr val="7F7F7F"/>
              </a:buClr>
              <a:buSzPct val="25000"/>
              <a:buFont typeface="Arial"/>
              <a:buNone/>
            </a:pPr>
            <a:r>
              <a:rPr lang="en-US" sz="3200" b="0" i="0" u="none" strike="noStrike" cap="none">
                <a:solidFill>
                  <a:srgbClr val="7F7F7F"/>
                </a:solidFill>
                <a:latin typeface="Arial"/>
                <a:ea typeface="Arial"/>
                <a:cs typeface="Arial"/>
                <a:sym typeface="Arial"/>
              </a:rPr>
              <a:t>Discussion Questions</a:t>
            </a:r>
          </a:p>
        </p:txBody>
      </p:sp>
      <p:sp>
        <p:nvSpPr>
          <p:cNvPr id="195" name="Shape 195"/>
          <p:cNvSpPr txBox="1">
            <a:spLocks noGrp="1"/>
          </p:cNvSpPr>
          <p:nvPr>
            <p:ph type="body" idx="1"/>
          </p:nvPr>
        </p:nvSpPr>
        <p:spPr>
          <a:xfrm>
            <a:off x="304810" y="1219200"/>
            <a:ext cx="8153399" cy="4495800"/>
          </a:xfrm>
          <a:prstGeom prst="rect">
            <a:avLst/>
          </a:prstGeom>
          <a:noFill/>
          <a:ln>
            <a:noFill/>
          </a:ln>
        </p:spPr>
        <p:txBody>
          <a:bodyPr lIns="91425" tIns="45700" rIns="91425" bIns="45700" anchor="t" anchorCtr="0">
            <a:noAutofit/>
          </a:bodyPr>
          <a:lstStyle/>
          <a:p>
            <a:pPr marL="565150" marR="0" lvl="0" indent="-514350" algn="l" rtl="0">
              <a:spcBef>
                <a:spcPts val="0"/>
              </a:spcBef>
              <a:buClr>
                <a:srgbClr val="7F7F7F"/>
              </a:buClr>
              <a:buSzPct val="100000"/>
              <a:buFont typeface="+mj-lt"/>
              <a:buAutoNum type="arabicPeriod"/>
            </a:pPr>
            <a:r>
              <a:rPr lang="en-US" sz="2800" dirty="0"/>
              <a:t>Have you seen cloud change the way your organizational and technical processes function? </a:t>
            </a:r>
          </a:p>
          <a:p>
            <a:pPr marL="514350" marR="0" lvl="0" indent="-514350" algn="l" rtl="0">
              <a:spcBef>
                <a:spcPts val="0"/>
              </a:spcBef>
              <a:buFont typeface="+mj-lt"/>
              <a:buAutoNum type="arabicPeriod"/>
            </a:pPr>
            <a:endParaRPr sz="2800" dirty="0"/>
          </a:p>
          <a:p>
            <a:pPr marL="565150" marR="0" lvl="0" indent="-514350" algn="l" rtl="0">
              <a:spcBef>
                <a:spcPts val="0"/>
              </a:spcBef>
              <a:buClr>
                <a:srgbClr val="7F7F7F"/>
              </a:buClr>
              <a:buSzPct val="100000"/>
              <a:buFont typeface="+mj-lt"/>
              <a:buAutoNum type="arabicPeriod"/>
            </a:pPr>
            <a:r>
              <a:rPr lang="en-US" sz="2800" dirty="0"/>
              <a:t>Do you see the cloud making it easier or harder on your processes currently supporting in-house systems and functions? </a:t>
            </a:r>
          </a:p>
          <a:p>
            <a:pPr marL="514350" marR="0" lvl="0" indent="-514350" algn="l" rtl="0">
              <a:spcBef>
                <a:spcPts val="0"/>
              </a:spcBef>
              <a:buFont typeface="+mj-lt"/>
              <a:buAutoNum type="arabicPeriod"/>
            </a:pPr>
            <a:endParaRPr sz="2800" dirty="0"/>
          </a:p>
          <a:p>
            <a:pPr marL="565150" marR="0" lvl="0" indent="-514350" algn="l" rtl="0">
              <a:spcBef>
                <a:spcPts val="0"/>
              </a:spcBef>
              <a:buSzPct val="100000"/>
              <a:buFont typeface="+mj-lt"/>
              <a:buAutoNum type="arabicPeriod"/>
            </a:pPr>
            <a:r>
              <a:rPr lang="en-US" sz="2800" dirty="0"/>
              <a:t>Is your organization developing a cloud strategy? Were there any lessons you learned that you would share?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990600" y="1143000"/>
            <a:ext cx="6858000" cy="1295400"/>
          </a:xfrm>
          <a:prstGeom prst="rect">
            <a:avLst/>
          </a:prstGeom>
          <a:noFill/>
          <a:ln>
            <a:noFill/>
          </a:ln>
        </p:spPr>
        <p:txBody>
          <a:bodyPr lIns="91425" tIns="45700" rIns="91425" bIns="45700" anchor="t" anchorCtr="0">
            <a:noAutofit/>
          </a:bodyPr>
          <a:lstStyle/>
          <a:p>
            <a:pPr marL="0" marR="0" lvl="0" indent="0" algn="ctr" rtl="0">
              <a:spcBef>
                <a:spcPts val="0"/>
              </a:spcBef>
              <a:buClr>
                <a:srgbClr val="3F3F3F"/>
              </a:buClr>
              <a:buSzPct val="25000"/>
              <a:buFont typeface="Arial"/>
              <a:buNone/>
            </a:pPr>
            <a:r>
              <a:rPr lang="en-US" sz="3800" b="0" i="0" u="none" strike="noStrike" cap="none">
                <a:solidFill>
                  <a:srgbClr val="3F3F3F"/>
                </a:solidFill>
                <a:latin typeface="Arial"/>
                <a:ea typeface="Arial"/>
                <a:cs typeface="Arial"/>
                <a:sym typeface="Arial"/>
              </a:rPr>
              <a:t>Continuing the Cloud Conversation </a:t>
            </a:r>
          </a:p>
        </p:txBody>
      </p:sp>
      <p:sp>
        <p:nvSpPr>
          <p:cNvPr id="201" name="Shape 201"/>
          <p:cNvSpPr txBox="1">
            <a:spLocks noGrp="1"/>
          </p:cNvSpPr>
          <p:nvPr>
            <p:ph type="body" idx="1"/>
          </p:nvPr>
        </p:nvSpPr>
        <p:spPr>
          <a:xfrm>
            <a:off x="1447800" y="2514600"/>
            <a:ext cx="6400800" cy="281939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3F3F3F"/>
              </a:buClr>
              <a:buSzPct val="25000"/>
              <a:buFont typeface="Noto Sans Symbols"/>
              <a:buNone/>
            </a:pPr>
            <a:r>
              <a:rPr lang="en-US" sz="2000" b="0" i="0" u="none" strike="noStrike" cap="none" dirty="0" err="1">
                <a:solidFill>
                  <a:srgbClr val="3F3F3F"/>
                </a:solidFill>
                <a:latin typeface="Arial"/>
                <a:ea typeface="Arial"/>
                <a:cs typeface="Arial"/>
                <a:sym typeface="Arial"/>
              </a:rPr>
              <a:t>Educause</a:t>
            </a:r>
            <a:r>
              <a:rPr lang="en-US" sz="2000" b="0" i="0" u="none" strike="noStrike" cap="none" dirty="0">
                <a:solidFill>
                  <a:srgbClr val="3F3F3F"/>
                </a:solidFill>
                <a:latin typeface="Arial"/>
                <a:ea typeface="Arial"/>
                <a:cs typeface="Arial"/>
                <a:sym typeface="Arial"/>
              </a:rPr>
              <a:t> Cloud </a:t>
            </a:r>
            <a:r>
              <a:rPr lang="en-US" sz="2000" b="0" i="0" u="none" strike="noStrike" cap="none" dirty="0" smtClean="0">
                <a:solidFill>
                  <a:srgbClr val="3F3F3F"/>
                </a:solidFill>
                <a:latin typeface="Arial"/>
                <a:ea typeface="Arial"/>
                <a:cs typeface="Arial"/>
                <a:sym typeface="Arial"/>
              </a:rPr>
              <a:t>Computing Constituent </a:t>
            </a:r>
            <a:r>
              <a:rPr lang="en-US" sz="2000" b="0" i="0" u="none" strike="noStrike" cap="none" dirty="0">
                <a:solidFill>
                  <a:srgbClr val="3F3F3F"/>
                </a:solidFill>
                <a:latin typeface="Arial"/>
                <a:ea typeface="Arial"/>
                <a:cs typeface="Arial"/>
                <a:sym typeface="Arial"/>
              </a:rPr>
              <a:t>Group: </a:t>
            </a:r>
          </a:p>
          <a:p>
            <a:pPr marL="0" marR="0" lvl="0" indent="0" algn="l" rtl="0">
              <a:spcBef>
                <a:spcPts val="400"/>
              </a:spcBef>
              <a:spcAft>
                <a:spcPts val="0"/>
              </a:spcAft>
              <a:buClr>
                <a:srgbClr val="3F3F3F"/>
              </a:buClr>
              <a:buSzPct val="25000"/>
              <a:buFont typeface="Noto Sans Symbols"/>
              <a:buNone/>
            </a:pPr>
            <a:r>
              <a:rPr lang="en-US" sz="2000" b="0" i="0" u="sng" strike="noStrike" cap="none" dirty="0">
                <a:solidFill>
                  <a:schemeClr val="hlink"/>
                </a:solidFill>
                <a:latin typeface="Arial"/>
                <a:ea typeface="Arial"/>
                <a:cs typeface="Arial"/>
                <a:sym typeface="Arial"/>
                <a:hlinkClick r:id="rId4"/>
              </a:rPr>
              <a:t>http://www.educause.edu/discuss/constituent-groups-about-information-technology-management-and-leadership/cloud-computing-constituent-group</a:t>
            </a:r>
            <a:r>
              <a:rPr lang="en-US" sz="2000" b="0" i="0" u="none" strike="noStrike" cap="none" dirty="0">
                <a:solidFill>
                  <a:srgbClr val="3F3F3F"/>
                </a:solidFill>
                <a:latin typeface="Arial"/>
                <a:ea typeface="Arial"/>
                <a:cs typeface="Arial"/>
                <a:sym typeface="Arial"/>
              </a:rPr>
              <a:t> </a:t>
            </a:r>
          </a:p>
          <a:p>
            <a:pPr marL="0" marR="0" lvl="0" indent="0" algn="l" rtl="0">
              <a:spcBef>
                <a:spcPts val="400"/>
              </a:spcBef>
              <a:spcAft>
                <a:spcPts val="0"/>
              </a:spcAft>
              <a:buClr>
                <a:srgbClr val="7F7F7F"/>
              </a:buClr>
              <a:buSzPct val="25000"/>
              <a:buFont typeface="Noto Sans Symbols"/>
              <a:buNone/>
            </a:pPr>
            <a:endParaRPr lang="en-US" sz="2000" b="0" i="0" u="none" strike="noStrike" cap="none" dirty="0" smtClean="0">
              <a:solidFill>
                <a:srgbClr val="3F3F3F"/>
              </a:solidFill>
              <a:latin typeface="Arial"/>
              <a:ea typeface="Arial"/>
              <a:cs typeface="Arial"/>
              <a:sym typeface="Arial"/>
            </a:endParaRPr>
          </a:p>
          <a:p>
            <a:pPr marL="0" marR="0" lvl="0" indent="0" algn="l" rtl="0">
              <a:spcBef>
                <a:spcPts val="400"/>
              </a:spcBef>
              <a:spcAft>
                <a:spcPts val="0"/>
              </a:spcAft>
              <a:buClr>
                <a:srgbClr val="7F7F7F"/>
              </a:buClr>
              <a:buSzPct val="25000"/>
              <a:buFont typeface="Noto Sans Symbols"/>
              <a:buNone/>
            </a:pPr>
            <a:r>
              <a:rPr lang="en-US" dirty="0" smtClean="0">
                <a:solidFill>
                  <a:srgbClr val="3F3F3F"/>
                </a:solidFill>
              </a:rPr>
              <a:t>ECAR Cloud Working Group and Cloud Resources:</a:t>
            </a:r>
          </a:p>
          <a:p>
            <a:pPr lvl="0">
              <a:buSzPct val="25000"/>
            </a:pPr>
            <a:r>
              <a:rPr lang="en-US" dirty="0">
                <a:solidFill>
                  <a:srgbClr val="3F3F3F"/>
                </a:solidFill>
                <a:hlinkClick r:id="rId5"/>
              </a:rPr>
              <a:t>http://</a:t>
            </a:r>
            <a:r>
              <a:rPr lang="en-US" dirty="0" smtClean="0">
                <a:solidFill>
                  <a:srgbClr val="3F3F3F"/>
                </a:solidFill>
                <a:hlinkClick r:id="rId5"/>
              </a:rPr>
              <a:t>www.educause.edu/ecar/ecar-working-groups/cloud</a:t>
            </a:r>
            <a:r>
              <a:rPr lang="en-US" dirty="0" smtClean="0">
                <a:solidFill>
                  <a:srgbClr val="3F3F3F"/>
                </a:solidFill>
              </a:rPr>
              <a:t> </a:t>
            </a:r>
            <a:endParaRPr sz="2000" b="0" i="0" u="none" strike="noStrike" cap="none" dirty="0">
              <a:solidFill>
                <a:srgbClr val="3F3F3F"/>
              </a:solidFill>
              <a:latin typeface="Arial"/>
              <a:ea typeface="Arial"/>
              <a:cs typeface="Arial"/>
              <a:sym typeface="Arial"/>
            </a:endParaRPr>
          </a:p>
          <a:p>
            <a:pPr marL="0" marR="0" lvl="0" indent="0" algn="l" rtl="0">
              <a:spcBef>
                <a:spcPts val="400"/>
              </a:spcBef>
              <a:buClr>
                <a:srgbClr val="7F7F7F"/>
              </a:buClr>
              <a:buSzPct val="25000"/>
              <a:buFont typeface="Noto Sans Symbols"/>
              <a:buNone/>
            </a:pPr>
            <a:endParaRPr sz="2000" b="0" i="0" u="none" strike="noStrike" cap="none" dirty="0">
              <a:solidFill>
                <a:srgbClr val="3F3F3F"/>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990600" y="1143007"/>
            <a:ext cx="6858000" cy="838199"/>
          </a:xfrm>
          <a:prstGeom prst="rect">
            <a:avLst/>
          </a:prstGeom>
          <a:noFill/>
          <a:ln>
            <a:noFill/>
          </a:ln>
        </p:spPr>
        <p:txBody>
          <a:bodyPr lIns="91425" tIns="45700" rIns="91425" bIns="45700" anchor="t" anchorCtr="0">
            <a:noAutofit/>
          </a:bodyPr>
          <a:lstStyle/>
          <a:p>
            <a:pPr marL="0" marR="0" lvl="0" indent="0" algn="ctr" rtl="0">
              <a:spcBef>
                <a:spcPts val="0"/>
              </a:spcBef>
              <a:buClr>
                <a:srgbClr val="3F3F3F"/>
              </a:buClr>
              <a:buSzPct val="25000"/>
              <a:buFont typeface="Arial"/>
              <a:buNone/>
            </a:pPr>
            <a:r>
              <a:rPr lang="en-US" sz="3800" b="0" i="0" u="none" strike="noStrike" cap="none">
                <a:solidFill>
                  <a:srgbClr val="3F3F3F"/>
                </a:solidFill>
                <a:latin typeface="Arial"/>
                <a:ea typeface="Arial"/>
                <a:cs typeface="Arial"/>
                <a:sym typeface="Arial"/>
              </a:rPr>
              <a:t>Help Us Improve and Grow</a:t>
            </a:r>
          </a:p>
        </p:txBody>
      </p:sp>
      <p:sp>
        <p:nvSpPr>
          <p:cNvPr id="213" name="Shape 213"/>
          <p:cNvSpPr txBox="1">
            <a:spLocks noGrp="1"/>
          </p:cNvSpPr>
          <p:nvPr>
            <p:ph type="body" idx="1"/>
          </p:nvPr>
        </p:nvSpPr>
        <p:spPr>
          <a:xfrm>
            <a:off x="990600" y="1905007"/>
            <a:ext cx="6858000" cy="3581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7F7F7F"/>
              </a:buClr>
              <a:buSzPct val="25000"/>
              <a:buFont typeface="Noto Sans Symbols"/>
              <a:buNone/>
            </a:pPr>
            <a:endParaRPr sz="2000" b="0" i="0" u="none" strike="noStrike" cap="none">
              <a:solidFill>
                <a:srgbClr val="3F3F3F"/>
              </a:solidFill>
              <a:latin typeface="Arial"/>
              <a:ea typeface="Arial"/>
              <a:cs typeface="Arial"/>
              <a:sym typeface="Arial"/>
            </a:endParaRPr>
          </a:p>
          <a:p>
            <a:pPr marL="0" marR="0" lvl="0" indent="0" algn="l" rtl="0">
              <a:spcBef>
                <a:spcPts val="400"/>
              </a:spcBef>
              <a:spcAft>
                <a:spcPts val="0"/>
              </a:spcAft>
              <a:buClr>
                <a:srgbClr val="7F7F7F"/>
              </a:buClr>
              <a:buSzPct val="25000"/>
              <a:buFont typeface="Noto Sans Symbols"/>
              <a:buNone/>
            </a:pPr>
            <a:endParaRPr sz="2000" b="0" i="0" u="none" strike="noStrike" cap="none">
              <a:solidFill>
                <a:srgbClr val="3F3F3F"/>
              </a:solidFill>
              <a:latin typeface="Arial"/>
              <a:ea typeface="Arial"/>
              <a:cs typeface="Arial"/>
              <a:sym typeface="Arial"/>
            </a:endParaRPr>
          </a:p>
          <a:p>
            <a:pPr marL="0" marR="0" lvl="0" indent="0" algn="ctr" rtl="0">
              <a:spcBef>
                <a:spcPts val="560"/>
              </a:spcBef>
              <a:spcAft>
                <a:spcPts val="0"/>
              </a:spcAft>
              <a:buClr>
                <a:srgbClr val="3F3F3F"/>
              </a:buClr>
              <a:buSzPct val="25000"/>
              <a:buFont typeface="Noto Sans Symbols"/>
              <a:buNone/>
            </a:pPr>
            <a:r>
              <a:rPr lang="en-US" sz="2800" b="0" i="0" u="none" strike="noStrike" cap="none">
                <a:solidFill>
                  <a:srgbClr val="3F3F3F"/>
                </a:solidFill>
                <a:latin typeface="Arial"/>
                <a:ea typeface="Arial"/>
                <a:cs typeface="Arial"/>
                <a:sym typeface="Arial"/>
              </a:rPr>
              <a:t>Thank you for participating </a:t>
            </a:r>
          </a:p>
          <a:p>
            <a:pPr marL="0" marR="0" lvl="0" indent="0" algn="ctr" rtl="0">
              <a:spcBef>
                <a:spcPts val="560"/>
              </a:spcBef>
              <a:spcAft>
                <a:spcPts val="0"/>
              </a:spcAft>
              <a:buClr>
                <a:srgbClr val="3F3F3F"/>
              </a:buClr>
              <a:buSzPct val="25000"/>
              <a:buFont typeface="Noto Sans Symbols"/>
              <a:buNone/>
            </a:pPr>
            <a:r>
              <a:rPr lang="en-US" sz="2800" b="0" i="0" u="none" strike="noStrike" cap="none">
                <a:solidFill>
                  <a:srgbClr val="3F3F3F"/>
                </a:solidFill>
                <a:latin typeface="Arial"/>
                <a:ea typeface="Arial"/>
                <a:cs typeface="Arial"/>
                <a:sym typeface="Arial"/>
              </a:rPr>
              <a:t>in today’s session. </a:t>
            </a:r>
          </a:p>
          <a:p>
            <a:pPr marL="0" marR="0" lvl="0" indent="0" algn="ctr" rtl="0">
              <a:spcBef>
                <a:spcPts val="400"/>
              </a:spcBef>
              <a:spcAft>
                <a:spcPts val="0"/>
              </a:spcAft>
              <a:buClr>
                <a:srgbClr val="7F7F7F"/>
              </a:buClr>
              <a:buSzPct val="25000"/>
              <a:buFont typeface="Noto Sans Symbols"/>
              <a:buNone/>
            </a:pPr>
            <a:endParaRPr sz="2000" b="0" i="0" u="none" strike="noStrike" cap="none">
              <a:solidFill>
                <a:srgbClr val="3F3F3F"/>
              </a:solidFill>
              <a:latin typeface="Arial"/>
              <a:ea typeface="Arial"/>
              <a:cs typeface="Arial"/>
              <a:sym typeface="Arial"/>
            </a:endParaRPr>
          </a:p>
          <a:p>
            <a:pPr marL="0" marR="0" lvl="0" indent="0" algn="ctr" rtl="0">
              <a:spcBef>
                <a:spcPts val="400"/>
              </a:spcBef>
              <a:spcAft>
                <a:spcPts val="0"/>
              </a:spcAft>
              <a:buClr>
                <a:srgbClr val="3F3F3F"/>
              </a:buClr>
              <a:buSzPct val="25000"/>
              <a:buFont typeface="Noto Sans Symbols"/>
              <a:buNone/>
            </a:pPr>
            <a:r>
              <a:rPr lang="en-US" sz="2000" b="0" i="0" u="none" strike="noStrike" cap="none">
                <a:solidFill>
                  <a:srgbClr val="3F3F3F"/>
                </a:solidFill>
                <a:latin typeface="Arial"/>
                <a:ea typeface="Arial"/>
                <a:cs typeface="Arial"/>
                <a:sym typeface="Arial"/>
              </a:rPr>
              <a:t>We’re very interested in your feedback.  Please take </a:t>
            </a:r>
          </a:p>
          <a:p>
            <a:pPr marL="0" marR="0" lvl="0" indent="0" algn="ctr" rtl="0">
              <a:spcBef>
                <a:spcPts val="400"/>
              </a:spcBef>
              <a:spcAft>
                <a:spcPts val="0"/>
              </a:spcAft>
              <a:buClr>
                <a:srgbClr val="3F3F3F"/>
              </a:buClr>
              <a:buSzPct val="25000"/>
              <a:buFont typeface="Noto Sans Symbols"/>
              <a:buNone/>
            </a:pPr>
            <a:r>
              <a:rPr lang="en-US" sz="2000" b="0" i="0" u="none" strike="noStrike" cap="none">
                <a:solidFill>
                  <a:srgbClr val="3F3F3F"/>
                </a:solidFill>
                <a:latin typeface="Arial"/>
                <a:ea typeface="Arial"/>
                <a:cs typeface="Arial"/>
                <a:sym typeface="Arial"/>
              </a:rPr>
              <a:t>a minute to fill out the session evaluation found within </a:t>
            </a:r>
          </a:p>
          <a:p>
            <a:pPr marL="0" marR="0" lvl="0" indent="0" algn="ctr" rtl="0">
              <a:spcBef>
                <a:spcPts val="400"/>
              </a:spcBef>
              <a:buClr>
                <a:srgbClr val="3F3F3F"/>
              </a:buClr>
              <a:buSzPct val="25000"/>
              <a:buFont typeface="Noto Sans Symbols"/>
              <a:buNone/>
            </a:pPr>
            <a:r>
              <a:rPr lang="en-US" sz="2000" b="0" i="0" u="none" strike="noStrike" cap="none">
                <a:solidFill>
                  <a:srgbClr val="3F3F3F"/>
                </a:solidFill>
                <a:latin typeface="Arial"/>
                <a:ea typeface="Arial"/>
                <a:cs typeface="Arial"/>
                <a:sym typeface="Arial"/>
              </a:rPr>
              <a:t>the conference mobile app, or the online agenda. </a:t>
            </a:r>
            <a:br>
              <a:rPr lang="en-US" sz="2000" b="0" i="0" u="none" strike="noStrike" cap="none">
                <a:solidFill>
                  <a:srgbClr val="3F3F3F"/>
                </a:solidFill>
                <a:latin typeface="Arial"/>
                <a:ea typeface="Arial"/>
                <a:cs typeface="Arial"/>
                <a:sym typeface="Arial"/>
              </a:rPr>
            </a:br>
            <a:endParaRPr lang="en-US" sz="2000" b="0" i="0" u="none" strike="noStrike" cap="none">
              <a:solidFill>
                <a:srgbClr val="3F3F3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5"/>
          <p:cNvSpPr>
            <a:spLocks noGrp="1"/>
          </p:cNvSpPr>
          <p:nvPr>
            <p:ph type="title"/>
          </p:nvPr>
        </p:nvSpPr>
        <p:spPr>
          <a:xfrm>
            <a:off x="381000" y="584207"/>
            <a:ext cx="8458200" cy="731839"/>
          </a:xfrm>
        </p:spPr>
        <p:txBody>
          <a:bodyPr/>
          <a:lstStyle/>
          <a:p>
            <a:r>
              <a:rPr lang="en-US" sz="2000" dirty="0" smtClean="0"/>
              <a:t>CCCG Survey:</a:t>
            </a:r>
            <a:br>
              <a:rPr lang="en-US" sz="2000" dirty="0" smtClean="0"/>
            </a:br>
            <a:r>
              <a:rPr lang="en-US" sz="2000" dirty="0" smtClean="0"/>
              <a:t>Needing assistance with Cloud Services</a:t>
            </a:r>
            <a:endParaRPr lang="en-US" sz="2000" dirty="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1397000"/>
            <a:ext cx="6064250" cy="5080000"/>
          </a:xfrm>
          <a:effectLst>
            <a:glow rad="127000">
              <a:schemeClr val="accent3">
                <a:lumMod val="50000"/>
              </a:schemeClr>
            </a:glow>
          </a:effectLst>
        </p:spPr>
      </p:pic>
    </p:spTree>
    <p:extLst>
      <p:ext uri="{BB962C8B-B14F-4D97-AF65-F5344CB8AC3E}">
        <p14:creationId xmlns:p14="http://schemas.microsoft.com/office/powerpoint/2010/main" val="22059538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5"/>
          <p:cNvSpPr>
            <a:spLocks noGrp="1"/>
          </p:cNvSpPr>
          <p:nvPr>
            <p:ph type="title"/>
          </p:nvPr>
        </p:nvSpPr>
        <p:spPr>
          <a:xfrm>
            <a:off x="381000" y="762003"/>
            <a:ext cx="8458200" cy="731839"/>
          </a:xfrm>
        </p:spPr>
        <p:txBody>
          <a:bodyPr/>
          <a:lstStyle/>
          <a:p>
            <a:r>
              <a:rPr lang="en-US" sz="2000" dirty="0" smtClean="0"/>
              <a:t>CCCG Survey:  What </a:t>
            </a:r>
            <a:r>
              <a:rPr lang="en-US" sz="2000" dirty="0"/>
              <a:t>are some of the biggest barriers your institution faces, with regards to cloud adoption?</a:t>
            </a:r>
            <a:r>
              <a:rPr lang="en-US" sz="1600" dirty="0"/>
              <a:t/>
            </a:r>
            <a:br>
              <a:rPr lang="en-US" sz="1600" dirty="0"/>
            </a:br>
            <a:r>
              <a:rPr lang="en-US" sz="1600" dirty="0"/>
              <a:t>(47 responses)</a:t>
            </a:r>
          </a:p>
        </p:txBody>
      </p:sp>
      <p:sp>
        <p:nvSpPr>
          <p:cNvPr id="2" name="TextBox 1"/>
          <p:cNvSpPr txBox="1"/>
          <p:nvPr/>
        </p:nvSpPr>
        <p:spPr>
          <a:xfrm>
            <a:off x="457200" y="2006600"/>
            <a:ext cx="8305800" cy="2339101"/>
          </a:xfrm>
          <a:prstGeom prst="rect">
            <a:avLst/>
          </a:prstGeom>
          <a:noFill/>
        </p:spPr>
        <p:txBody>
          <a:bodyPr wrap="square" numCol="2" rtlCol="0">
            <a:spAutoFit/>
          </a:bodyPr>
          <a:lstStyle/>
          <a:p>
            <a:pPr marL="285750" indent="-285750">
              <a:buFont typeface="Arial" panose="020B0604020202020204" pitchFamily="34" charset="0"/>
              <a:buChar char="•"/>
            </a:pPr>
            <a:r>
              <a:rPr lang="en-US" sz="1800" kern="1200" dirty="0" smtClean="0">
                <a:solidFill>
                  <a:prstClr val="black"/>
                </a:solidFill>
                <a:latin typeface="Calibri"/>
                <a:ea typeface="+mn-ea"/>
                <a:cs typeface="+mn-cs"/>
              </a:rPr>
              <a:t>Security and Privacy (18)</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Cloud Costs / Funding (16)</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Business Processes Impacts (13)</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Data Integration / Control (11)</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IT Staffing / Personnel (10)</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Network Redundancy / Speed (8)</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Lack of Migration Planning (7)</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CAPEX – OPEX Cost Shifts (6)</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Exit Strategy / Contracts (6)</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Impacts to local chargeback model (5)</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Cloud Vendor readiness (5)</a:t>
            </a:r>
            <a:endParaRPr lang="en-US" sz="1800" kern="1200" dirty="0">
              <a:solidFill>
                <a:prstClr val="black"/>
              </a:solidFill>
              <a:latin typeface="Calibri"/>
              <a:ea typeface="+mn-ea"/>
              <a:cs typeface="+mn-cs"/>
            </a:endParaRPr>
          </a:p>
        </p:txBody>
      </p:sp>
      <p:sp>
        <p:nvSpPr>
          <p:cNvPr id="3" name="TextBox 2"/>
          <p:cNvSpPr txBox="1"/>
          <p:nvPr/>
        </p:nvSpPr>
        <p:spPr>
          <a:xfrm>
            <a:off x="685800" y="4445004"/>
            <a:ext cx="7924800" cy="1323439"/>
          </a:xfrm>
          <a:prstGeom prst="rect">
            <a:avLst/>
          </a:prstGeom>
          <a:noFill/>
          <a:ln>
            <a:solidFill>
              <a:srgbClr val="FFC000"/>
            </a:solidFill>
          </a:ln>
        </p:spPr>
        <p:txBody>
          <a:bodyPr wrap="square" rtlCol="0">
            <a:spAutoFit/>
          </a:bodyPr>
          <a:lstStyle/>
          <a:p>
            <a:r>
              <a:rPr lang="en-US" sz="1600" kern="1200" dirty="0" smtClean="0">
                <a:solidFill>
                  <a:prstClr val="black"/>
                </a:solidFill>
                <a:latin typeface="Calibri"/>
                <a:ea typeface="+mn-ea"/>
                <a:cs typeface="+mn-cs"/>
              </a:rPr>
              <a:t>“</a:t>
            </a:r>
            <a:r>
              <a:rPr lang="en-US" sz="1600" i="1" kern="1200" dirty="0" smtClean="0">
                <a:solidFill>
                  <a:prstClr val="black"/>
                </a:solidFill>
                <a:latin typeface="Calibri"/>
                <a:ea typeface="+mn-ea"/>
                <a:cs typeface="+mn-cs"/>
              </a:rPr>
              <a:t>misguided attempts to justify cloud using ROI</a:t>
            </a:r>
            <a:r>
              <a:rPr lang="en-US" sz="1600" kern="1200" dirty="0" smtClean="0">
                <a:solidFill>
                  <a:prstClr val="black"/>
                </a:solidFill>
                <a:latin typeface="Calibri"/>
                <a:ea typeface="+mn-ea"/>
                <a:cs typeface="+mn-cs"/>
              </a:rPr>
              <a:t>”</a:t>
            </a:r>
          </a:p>
          <a:p>
            <a:endParaRPr lang="en-US" sz="800" kern="1200" dirty="0" smtClean="0">
              <a:solidFill>
                <a:prstClr val="black"/>
              </a:solidFill>
              <a:latin typeface="Calibri"/>
              <a:ea typeface="+mn-ea"/>
              <a:cs typeface="+mn-cs"/>
            </a:endParaRPr>
          </a:p>
          <a:p>
            <a:r>
              <a:rPr lang="en-US" sz="1600" kern="1200" dirty="0">
                <a:solidFill>
                  <a:prstClr val="black"/>
                </a:solidFill>
                <a:latin typeface="Calibri"/>
                <a:ea typeface="+mn-ea"/>
                <a:cs typeface="+mn-cs"/>
              </a:rPr>
              <a:t> </a:t>
            </a:r>
            <a:r>
              <a:rPr lang="en-US" sz="1600" kern="1200" dirty="0" smtClean="0">
                <a:solidFill>
                  <a:prstClr val="black"/>
                </a:solidFill>
                <a:latin typeface="Calibri"/>
                <a:ea typeface="+mn-ea"/>
                <a:cs typeface="+mn-cs"/>
              </a:rPr>
              <a:t>“</a:t>
            </a:r>
            <a:r>
              <a:rPr lang="en-US" sz="1600" i="1" kern="1200" dirty="0" smtClean="0">
                <a:solidFill>
                  <a:prstClr val="black"/>
                </a:solidFill>
                <a:latin typeface="Calibri"/>
                <a:ea typeface="+mn-ea"/>
                <a:cs typeface="+mn-cs"/>
              </a:rPr>
              <a:t>gaps </a:t>
            </a:r>
            <a:r>
              <a:rPr lang="en-US" sz="1600" i="1" kern="1200" dirty="0">
                <a:solidFill>
                  <a:prstClr val="black"/>
                </a:solidFill>
                <a:latin typeface="Calibri"/>
                <a:ea typeface="+mn-ea"/>
                <a:cs typeface="+mn-cs"/>
              </a:rPr>
              <a:t>between some categories of cloud vendors feature sets and the enterprise/distributed environment needs of </a:t>
            </a:r>
            <a:r>
              <a:rPr lang="en-US" sz="1600" i="1" kern="1200" dirty="0" smtClean="0">
                <a:solidFill>
                  <a:prstClr val="black"/>
                </a:solidFill>
                <a:latin typeface="Calibri"/>
                <a:ea typeface="+mn-ea"/>
                <a:cs typeface="+mn-cs"/>
              </a:rPr>
              <a:t>higher-</a:t>
            </a:r>
            <a:r>
              <a:rPr lang="en-US" sz="1600" i="1" kern="1200" dirty="0" err="1" smtClean="0">
                <a:solidFill>
                  <a:prstClr val="black"/>
                </a:solidFill>
                <a:latin typeface="Calibri"/>
                <a:ea typeface="+mn-ea"/>
                <a:cs typeface="+mn-cs"/>
              </a:rPr>
              <a:t>ed</a:t>
            </a:r>
            <a:r>
              <a:rPr lang="en-US" sz="1600" i="1" kern="1200" dirty="0" smtClean="0">
                <a:solidFill>
                  <a:prstClr val="black"/>
                </a:solidFill>
                <a:latin typeface="Calibri"/>
                <a:ea typeface="+mn-ea"/>
                <a:cs typeface="+mn-cs"/>
              </a:rPr>
              <a:t> </a:t>
            </a:r>
            <a:r>
              <a:rPr lang="en-US" sz="1600" i="1" kern="1200" dirty="0">
                <a:solidFill>
                  <a:prstClr val="black"/>
                </a:solidFill>
                <a:latin typeface="Calibri"/>
                <a:ea typeface="+mn-ea"/>
                <a:cs typeface="+mn-cs"/>
              </a:rPr>
              <a:t>(base features are good but hard to adopt at scale</a:t>
            </a:r>
            <a:r>
              <a:rPr lang="en-US" sz="1600" i="1" kern="1200" dirty="0" smtClean="0">
                <a:solidFill>
                  <a:prstClr val="black"/>
                </a:solidFill>
                <a:latin typeface="Calibri"/>
                <a:ea typeface="+mn-ea"/>
                <a:cs typeface="+mn-cs"/>
              </a:rPr>
              <a:t>)”</a:t>
            </a:r>
          </a:p>
          <a:p>
            <a:endParaRPr lang="en-US" sz="800" i="1" kern="1200" dirty="0" smtClean="0">
              <a:solidFill>
                <a:prstClr val="black"/>
              </a:solidFill>
              <a:latin typeface="Calibri"/>
              <a:ea typeface="+mn-ea"/>
              <a:cs typeface="+mn-cs"/>
            </a:endParaRPr>
          </a:p>
          <a:p>
            <a:r>
              <a:rPr lang="en-US" sz="1600" i="1" kern="1200" dirty="0" smtClean="0">
                <a:solidFill>
                  <a:prstClr val="black"/>
                </a:solidFill>
                <a:latin typeface="Calibri"/>
                <a:ea typeface="+mn-ea"/>
                <a:cs typeface="+mn-cs"/>
              </a:rPr>
              <a:t>“The </a:t>
            </a:r>
            <a:r>
              <a:rPr lang="en-US" sz="1600" i="1" kern="1200" dirty="0">
                <a:solidFill>
                  <a:prstClr val="black"/>
                </a:solidFill>
                <a:latin typeface="Calibri"/>
                <a:ea typeface="+mn-ea"/>
                <a:cs typeface="+mn-cs"/>
              </a:rPr>
              <a:t>people who need to work to bridge </a:t>
            </a:r>
            <a:r>
              <a:rPr lang="en-US" sz="1600" i="1" kern="1200" dirty="0" smtClean="0">
                <a:solidFill>
                  <a:prstClr val="black"/>
                </a:solidFill>
                <a:latin typeface="Calibri"/>
                <a:ea typeface="+mn-ea"/>
                <a:cs typeface="+mn-cs"/>
              </a:rPr>
              <a:t>on premise </a:t>
            </a:r>
            <a:r>
              <a:rPr lang="en-US" sz="1600" i="1" kern="1200" dirty="0">
                <a:solidFill>
                  <a:prstClr val="black"/>
                </a:solidFill>
                <a:latin typeface="Calibri"/>
                <a:ea typeface="+mn-ea"/>
                <a:cs typeface="+mn-cs"/>
              </a:rPr>
              <a:t>and cloud do not understand </a:t>
            </a:r>
            <a:r>
              <a:rPr lang="en-US" sz="1600" i="1" kern="1200" dirty="0" smtClean="0">
                <a:solidFill>
                  <a:prstClr val="black"/>
                </a:solidFill>
                <a:latin typeface="Calibri"/>
                <a:ea typeface="+mn-ea"/>
                <a:cs typeface="+mn-cs"/>
              </a:rPr>
              <a:t>it”</a:t>
            </a:r>
            <a:endParaRPr lang="en-US" sz="1600" i="1" kern="1200" dirty="0">
              <a:solidFill>
                <a:prstClr val="black"/>
              </a:solidFill>
              <a:latin typeface="Calibri"/>
              <a:ea typeface="+mn-ea"/>
              <a:cs typeface="+mn-cs"/>
            </a:endParaRPr>
          </a:p>
        </p:txBody>
      </p:sp>
    </p:spTree>
    <p:extLst>
      <p:ext uri="{BB962C8B-B14F-4D97-AF65-F5344CB8AC3E}">
        <p14:creationId xmlns:p14="http://schemas.microsoft.com/office/powerpoint/2010/main" val="292277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5"/>
          <p:cNvSpPr>
            <a:spLocks noGrp="1"/>
          </p:cNvSpPr>
          <p:nvPr>
            <p:ph type="title"/>
          </p:nvPr>
        </p:nvSpPr>
        <p:spPr>
          <a:xfrm>
            <a:off x="381000" y="838200"/>
            <a:ext cx="8458200" cy="731839"/>
          </a:xfrm>
        </p:spPr>
        <p:txBody>
          <a:bodyPr/>
          <a:lstStyle/>
          <a:p>
            <a:r>
              <a:rPr lang="en-US" sz="2000" dirty="0" smtClean="0"/>
              <a:t>CCCG: Survey:  What </a:t>
            </a:r>
            <a:r>
              <a:rPr lang="en-US" sz="2000" dirty="0"/>
              <a:t>are some of the successes surrounding the adoption of cloud services at your institution</a:t>
            </a:r>
            <a:r>
              <a:rPr lang="en-US" sz="2000" dirty="0" smtClean="0"/>
              <a:t>?</a:t>
            </a:r>
            <a:br>
              <a:rPr lang="en-US" sz="2000" dirty="0" smtClean="0"/>
            </a:br>
            <a:r>
              <a:rPr lang="en-US" sz="1600" dirty="0" smtClean="0"/>
              <a:t>(45 </a:t>
            </a:r>
            <a:r>
              <a:rPr lang="en-US" sz="1600" dirty="0"/>
              <a:t>responses)</a:t>
            </a:r>
          </a:p>
        </p:txBody>
      </p:sp>
      <p:sp>
        <p:nvSpPr>
          <p:cNvPr id="2" name="TextBox 1"/>
          <p:cNvSpPr txBox="1"/>
          <p:nvPr/>
        </p:nvSpPr>
        <p:spPr>
          <a:xfrm>
            <a:off x="457200" y="2006600"/>
            <a:ext cx="8305800" cy="2339101"/>
          </a:xfrm>
          <a:prstGeom prst="rect">
            <a:avLst/>
          </a:prstGeom>
          <a:noFill/>
        </p:spPr>
        <p:txBody>
          <a:bodyPr wrap="square" numCol="2" rtlCol="0">
            <a:spAutoFit/>
          </a:bodyPr>
          <a:lstStyle/>
          <a:p>
            <a:pPr marL="285750" indent="-285750">
              <a:buFont typeface="Arial" panose="020B0604020202020204" pitchFamily="34" charset="0"/>
              <a:buChar char="•"/>
            </a:pPr>
            <a:r>
              <a:rPr lang="en-US" sz="1800" kern="1200" dirty="0" smtClean="0">
                <a:solidFill>
                  <a:prstClr val="black"/>
                </a:solidFill>
                <a:latin typeface="Calibri"/>
                <a:ea typeface="+mn-ea"/>
                <a:cs typeface="+mn-cs"/>
              </a:rPr>
              <a:t>SaaS Implementations (43)</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Ease / Speed of Deployment (10)</a:t>
            </a:r>
          </a:p>
          <a:p>
            <a:pPr marL="285750" indent="-285750">
              <a:buFont typeface="Arial" panose="020B0604020202020204" pitchFamily="34" charset="0"/>
              <a:buChar char="•"/>
            </a:pPr>
            <a:r>
              <a:rPr lang="en-US" sz="1800" kern="1200" dirty="0" err="1" smtClean="0">
                <a:solidFill>
                  <a:prstClr val="black"/>
                </a:solidFill>
                <a:latin typeface="Calibri"/>
                <a:ea typeface="+mn-ea"/>
                <a:cs typeface="+mn-cs"/>
              </a:rPr>
              <a:t>IaaS</a:t>
            </a:r>
            <a:r>
              <a:rPr lang="en-US" sz="1800" kern="1200" dirty="0" smtClean="0">
                <a:solidFill>
                  <a:prstClr val="black"/>
                </a:solidFill>
                <a:latin typeface="Calibri"/>
                <a:ea typeface="+mn-ea"/>
                <a:cs typeface="+mn-cs"/>
              </a:rPr>
              <a:t>/</a:t>
            </a:r>
            <a:r>
              <a:rPr lang="en-US" sz="1800" kern="1200" dirty="0" err="1" smtClean="0">
                <a:solidFill>
                  <a:prstClr val="black"/>
                </a:solidFill>
                <a:latin typeface="Calibri"/>
                <a:ea typeface="+mn-ea"/>
                <a:cs typeface="+mn-cs"/>
              </a:rPr>
              <a:t>PaaS</a:t>
            </a:r>
            <a:r>
              <a:rPr lang="en-US" sz="1800" kern="1200" dirty="0" smtClean="0">
                <a:solidFill>
                  <a:prstClr val="black"/>
                </a:solidFill>
                <a:latin typeface="Calibri"/>
                <a:ea typeface="+mn-ea"/>
                <a:cs typeface="+mn-cs"/>
              </a:rPr>
              <a:t>- (AWS, Azure, SF) (8)</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Shift in IT Resources (8)</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Disaster Recovery (5)</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Stability of Service (5)</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End-User Happiness (2)</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Reduction in Costs (2)</a:t>
            </a:r>
          </a:p>
          <a:p>
            <a:pPr marL="285750" indent="-285750">
              <a:buFont typeface="Arial" panose="020B0604020202020204" pitchFamily="34" charset="0"/>
              <a:buChar char="•"/>
            </a:pPr>
            <a:r>
              <a:rPr lang="en-US" sz="1800" kern="1200" dirty="0" smtClean="0">
                <a:solidFill>
                  <a:prstClr val="black"/>
                </a:solidFill>
                <a:latin typeface="Calibri"/>
                <a:ea typeface="+mn-ea"/>
                <a:cs typeface="+mn-cs"/>
              </a:rPr>
              <a:t>Increased Services to Students (2)</a:t>
            </a:r>
          </a:p>
          <a:p>
            <a:pPr marL="285750" indent="-285750">
              <a:buFont typeface="Arial" panose="020B0604020202020204" pitchFamily="34" charset="0"/>
              <a:buChar char="•"/>
            </a:pPr>
            <a:endParaRPr lang="en-US" sz="1800" kern="1200" dirty="0">
              <a:solidFill>
                <a:prstClr val="black"/>
              </a:solidFill>
              <a:latin typeface="Calibri"/>
              <a:ea typeface="+mn-ea"/>
              <a:cs typeface="+mn-cs"/>
            </a:endParaRPr>
          </a:p>
        </p:txBody>
      </p:sp>
      <p:sp>
        <p:nvSpPr>
          <p:cNvPr id="6" name="Rectangle 5"/>
          <p:cNvSpPr/>
          <p:nvPr/>
        </p:nvSpPr>
        <p:spPr>
          <a:xfrm>
            <a:off x="685800" y="4445002"/>
            <a:ext cx="7848600" cy="1764585"/>
          </a:xfrm>
          <a:prstGeom prst="rect">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1200">
              <a:solidFill>
                <a:prstClr val="white"/>
              </a:solidFill>
            </a:endParaRPr>
          </a:p>
        </p:txBody>
      </p:sp>
      <p:sp>
        <p:nvSpPr>
          <p:cNvPr id="5" name="TextBox 4"/>
          <p:cNvSpPr txBox="1"/>
          <p:nvPr/>
        </p:nvSpPr>
        <p:spPr>
          <a:xfrm>
            <a:off x="762000" y="4527074"/>
            <a:ext cx="7772400" cy="1200329"/>
          </a:xfrm>
          <a:prstGeom prst="rect">
            <a:avLst/>
          </a:prstGeom>
          <a:noFill/>
        </p:spPr>
        <p:txBody>
          <a:bodyPr wrap="square" rtlCol="0">
            <a:spAutoFit/>
          </a:bodyPr>
          <a:lstStyle/>
          <a:p>
            <a:r>
              <a:rPr lang="en-US" kern="1200" dirty="0" smtClean="0">
                <a:solidFill>
                  <a:prstClr val="black"/>
                </a:solidFill>
                <a:latin typeface="Calibri"/>
                <a:ea typeface="+mn-ea"/>
                <a:cs typeface="+mn-cs"/>
              </a:rPr>
              <a:t>“</a:t>
            </a:r>
            <a:r>
              <a:rPr lang="en-US" i="1" kern="1200" dirty="0" smtClean="0">
                <a:solidFill>
                  <a:prstClr val="black"/>
                </a:solidFill>
                <a:latin typeface="Calibri"/>
                <a:ea typeface="+mn-ea"/>
                <a:cs typeface="+mn-cs"/>
              </a:rPr>
              <a:t>Central </a:t>
            </a:r>
            <a:r>
              <a:rPr lang="en-US" i="1" kern="1200" dirty="0">
                <a:solidFill>
                  <a:prstClr val="black"/>
                </a:solidFill>
                <a:latin typeface="Calibri"/>
                <a:ea typeface="+mn-ea"/>
                <a:cs typeface="+mn-cs"/>
              </a:rPr>
              <a:t>IT's customers becoming self-sufficient by leasing virtual machines just in time from </a:t>
            </a:r>
            <a:r>
              <a:rPr lang="en-US" i="1" kern="1200" dirty="0" smtClean="0">
                <a:solidFill>
                  <a:prstClr val="black"/>
                </a:solidFill>
                <a:latin typeface="Calibri"/>
                <a:ea typeface="+mn-ea"/>
                <a:cs typeface="+mn-cs"/>
              </a:rPr>
              <a:t>AWS”</a:t>
            </a:r>
          </a:p>
          <a:p>
            <a:endParaRPr lang="en-US" sz="800" i="1" kern="1200" dirty="0">
              <a:solidFill>
                <a:prstClr val="black"/>
              </a:solidFill>
              <a:latin typeface="Calibri"/>
              <a:ea typeface="+mn-ea"/>
              <a:cs typeface="+mn-cs"/>
            </a:endParaRPr>
          </a:p>
          <a:p>
            <a:r>
              <a:rPr lang="en-US" i="1" kern="1200" dirty="0" smtClean="0">
                <a:solidFill>
                  <a:prstClr val="black"/>
                </a:solidFill>
                <a:latin typeface="Calibri"/>
                <a:ea typeface="+mn-ea"/>
                <a:cs typeface="+mn-cs"/>
              </a:rPr>
              <a:t>“Great </a:t>
            </a:r>
            <a:r>
              <a:rPr lang="en-US" i="1" kern="1200" dirty="0">
                <a:solidFill>
                  <a:prstClr val="black"/>
                </a:solidFill>
                <a:latin typeface="Calibri"/>
                <a:ea typeface="+mn-ea"/>
                <a:cs typeface="+mn-cs"/>
              </a:rPr>
              <a:t>implementation of </a:t>
            </a:r>
            <a:r>
              <a:rPr lang="en-US" i="1" kern="1200" dirty="0" err="1">
                <a:solidFill>
                  <a:prstClr val="black"/>
                </a:solidFill>
                <a:latin typeface="Calibri"/>
                <a:ea typeface="+mn-ea"/>
                <a:cs typeface="+mn-cs"/>
              </a:rPr>
              <a:t>IaaS</a:t>
            </a:r>
            <a:r>
              <a:rPr lang="en-US" i="1" kern="1200" dirty="0">
                <a:solidFill>
                  <a:prstClr val="black"/>
                </a:solidFill>
                <a:latin typeface="Calibri"/>
                <a:ea typeface="+mn-ea"/>
                <a:cs typeface="+mn-cs"/>
              </a:rPr>
              <a:t> at department and research lab/group levels to provide flexibility, cost savings, agility and scale that would have been difficult in on-</a:t>
            </a:r>
            <a:r>
              <a:rPr lang="en-US" i="1" kern="1200" dirty="0" err="1">
                <a:solidFill>
                  <a:prstClr val="black"/>
                </a:solidFill>
                <a:latin typeface="Calibri"/>
                <a:ea typeface="+mn-ea"/>
                <a:cs typeface="+mn-cs"/>
              </a:rPr>
              <a:t>prem</a:t>
            </a:r>
            <a:r>
              <a:rPr lang="en-US" i="1" kern="1200" dirty="0">
                <a:solidFill>
                  <a:prstClr val="black"/>
                </a:solidFill>
                <a:latin typeface="Calibri"/>
                <a:ea typeface="+mn-ea"/>
                <a:cs typeface="+mn-cs"/>
              </a:rPr>
              <a:t> </a:t>
            </a:r>
            <a:r>
              <a:rPr lang="en-US" i="1" kern="1200" dirty="0" smtClean="0">
                <a:solidFill>
                  <a:prstClr val="black"/>
                </a:solidFill>
                <a:latin typeface="Calibri"/>
                <a:ea typeface="+mn-ea"/>
                <a:cs typeface="+mn-cs"/>
              </a:rPr>
              <a:t>models”</a:t>
            </a:r>
          </a:p>
          <a:p>
            <a:endParaRPr lang="en-US" sz="800" i="1" kern="1200" dirty="0">
              <a:solidFill>
                <a:prstClr val="black"/>
              </a:solidFill>
              <a:latin typeface="Calibri"/>
              <a:ea typeface="+mn-ea"/>
              <a:cs typeface="+mn-cs"/>
            </a:endParaRPr>
          </a:p>
          <a:p>
            <a:r>
              <a:rPr lang="en-US" i="1" kern="1200" dirty="0" smtClean="0">
                <a:solidFill>
                  <a:prstClr val="black"/>
                </a:solidFill>
                <a:latin typeface="Calibri"/>
                <a:ea typeface="+mn-ea"/>
                <a:cs typeface="+mn-cs"/>
              </a:rPr>
              <a:t>“Deployment </a:t>
            </a:r>
            <a:r>
              <a:rPr lang="en-US" i="1" kern="1200" dirty="0">
                <a:solidFill>
                  <a:prstClr val="black"/>
                </a:solidFill>
                <a:latin typeface="Calibri"/>
                <a:ea typeface="+mn-ea"/>
                <a:cs typeface="+mn-cs"/>
              </a:rPr>
              <a:t>of enterprise research administration system in </a:t>
            </a:r>
            <a:r>
              <a:rPr lang="en-US" i="1" kern="1200" dirty="0" err="1">
                <a:solidFill>
                  <a:prstClr val="black"/>
                </a:solidFill>
                <a:latin typeface="Calibri"/>
                <a:ea typeface="+mn-ea"/>
                <a:cs typeface="+mn-cs"/>
              </a:rPr>
              <a:t>IaaS</a:t>
            </a:r>
            <a:r>
              <a:rPr lang="en-US" i="1" kern="1200" dirty="0">
                <a:solidFill>
                  <a:prstClr val="black"/>
                </a:solidFill>
                <a:latin typeface="Calibri"/>
                <a:ea typeface="+mn-ea"/>
                <a:cs typeface="+mn-cs"/>
              </a:rPr>
              <a:t> </a:t>
            </a:r>
            <a:r>
              <a:rPr lang="en-US" i="1" kern="1200" dirty="0" smtClean="0">
                <a:solidFill>
                  <a:prstClr val="black"/>
                </a:solidFill>
                <a:latin typeface="Calibri"/>
                <a:ea typeface="+mn-ea"/>
                <a:cs typeface="+mn-cs"/>
              </a:rPr>
              <a:t>cloud”</a:t>
            </a:r>
            <a:endParaRPr lang="en-US" i="1" kern="1200" dirty="0">
              <a:solidFill>
                <a:prstClr val="black"/>
              </a:solidFill>
              <a:latin typeface="Calibri"/>
              <a:ea typeface="+mn-ea"/>
              <a:cs typeface="+mn-cs"/>
            </a:endParaRPr>
          </a:p>
        </p:txBody>
      </p:sp>
    </p:spTree>
    <p:extLst>
      <p:ext uri="{BB962C8B-B14F-4D97-AF65-F5344CB8AC3E}">
        <p14:creationId xmlns:p14="http://schemas.microsoft.com/office/powerpoint/2010/main" val="1940891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85800" y="685806"/>
            <a:ext cx="8229600" cy="731839"/>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n-US" sz="3200" b="0" i="0" u="none" strike="noStrike" cap="none">
                <a:solidFill>
                  <a:srgbClr val="7F7F7F"/>
                </a:solidFill>
                <a:latin typeface="Arial"/>
                <a:ea typeface="Arial"/>
                <a:cs typeface="Arial"/>
                <a:sym typeface="Arial"/>
              </a:rPr>
              <a:t>What do we mean by Cloud Computing? </a:t>
            </a:r>
          </a:p>
        </p:txBody>
      </p:sp>
      <p:sp>
        <p:nvSpPr>
          <p:cNvPr id="51" name="Shape 51"/>
          <p:cNvSpPr txBox="1">
            <a:spLocks noGrp="1"/>
          </p:cNvSpPr>
          <p:nvPr>
            <p:ph type="body" idx="1"/>
          </p:nvPr>
        </p:nvSpPr>
        <p:spPr>
          <a:xfrm>
            <a:off x="685800" y="1600207"/>
            <a:ext cx="8229600" cy="5029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595959"/>
              </a:buClr>
              <a:buSzPct val="25000"/>
              <a:buFont typeface="Noto Sans Symbols"/>
              <a:buNone/>
            </a:pPr>
            <a:r>
              <a:rPr lang="en-US" sz="2800" b="0" i="0" u="none" strike="noStrike" cap="none">
                <a:solidFill>
                  <a:srgbClr val="595959"/>
                </a:solidFill>
                <a:latin typeface="Arial"/>
                <a:ea typeface="Arial"/>
                <a:cs typeface="Arial"/>
                <a:sym typeface="Arial"/>
              </a:rPr>
              <a:t>“Cloud Computing is a model for ubiquitous, convenient, on-demand network access to a shared pool of configurable resources (e.g., networks, servers, storage, applications, and services) that can be rapidly provisioned and released with minimal management effort or service provider interaction.” </a:t>
            </a:r>
          </a:p>
          <a:p>
            <a:pPr marL="0" marR="0" lvl="0" indent="0" algn="l" rtl="0">
              <a:spcBef>
                <a:spcPts val="560"/>
              </a:spcBef>
              <a:spcAft>
                <a:spcPts val="0"/>
              </a:spcAft>
              <a:buClr>
                <a:srgbClr val="7F7F7F"/>
              </a:buClr>
              <a:buSzPct val="25000"/>
              <a:buFont typeface="Noto Sans Symbols"/>
              <a:buNone/>
            </a:pPr>
            <a:endParaRPr sz="2800" b="0" i="0" u="none" strike="noStrike" cap="none">
              <a:solidFill>
                <a:srgbClr val="595959"/>
              </a:solidFill>
              <a:latin typeface="Arial"/>
              <a:ea typeface="Arial"/>
              <a:cs typeface="Arial"/>
              <a:sym typeface="Arial"/>
            </a:endParaRPr>
          </a:p>
          <a:p>
            <a:pPr marL="0" marR="0" lvl="0" indent="0" algn="l" rtl="0">
              <a:spcBef>
                <a:spcPts val="560"/>
              </a:spcBef>
              <a:spcAft>
                <a:spcPts val="0"/>
              </a:spcAft>
              <a:buClr>
                <a:srgbClr val="595959"/>
              </a:buClr>
              <a:buSzPct val="25000"/>
              <a:buFont typeface="Noto Sans Symbols"/>
              <a:buNone/>
            </a:pPr>
            <a:r>
              <a:rPr lang="en-US" sz="2800" b="0" i="0" u="none" strike="noStrike" cap="none">
                <a:solidFill>
                  <a:srgbClr val="595959"/>
                </a:solidFill>
                <a:latin typeface="Arial"/>
                <a:ea typeface="Arial"/>
                <a:cs typeface="Arial"/>
                <a:sym typeface="Arial"/>
              </a:rPr>
              <a:t>National Institute of Standards and Technology (NIST) </a:t>
            </a:r>
          </a:p>
          <a:p>
            <a:pPr marL="0" marR="0" lvl="0" indent="0" algn="l" rtl="0">
              <a:spcBef>
                <a:spcPts val="400"/>
              </a:spcBef>
              <a:buClr>
                <a:srgbClr val="7F7F7F"/>
              </a:buClr>
              <a:buSzPct val="25000"/>
              <a:buFont typeface="Noto Sans Symbols"/>
              <a:buNone/>
            </a:pPr>
            <a:endParaRPr sz="2000" b="0" i="0" u="none" strike="noStrike" cap="none">
              <a:solidFill>
                <a:srgbClr val="7F7F7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685800" y="685806"/>
            <a:ext cx="8229600" cy="731839"/>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n-US" sz="3200" b="0" i="0" u="none" strike="noStrike" cap="none">
                <a:solidFill>
                  <a:srgbClr val="7F7F7F"/>
                </a:solidFill>
                <a:latin typeface="Arial"/>
                <a:ea typeface="Arial"/>
                <a:cs typeface="Arial"/>
                <a:sym typeface="Arial"/>
              </a:rPr>
              <a:t>Agenda</a:t>
            </a:r>
          </a:p>
        </p:txBody>
      </p:sp>
      <p:sp>
        <p:nvSpPr>
          <p:cNvPr id="63" name="Shape 63"/>
          <p:cNvSpPr txBox="1">
            <a:spLocks noGrp="1"/>
          </p:cNvSpPr>
          <p:nvPr>
            <p:ph type="body" idx="1"/>
          </p:nvPr>
        </p:nvSpPr>
        <p:spPr>
          <a:xfrm>
            <a:off x="685800" y="1600207"/>
            <a:ext cx="8229600" cy="5029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7F7F7F"/>
              </a:buClr>
              <a:buSzPct val="25000"/>
              <a:buFont typeface="Noto Sans Symbols"/>
              <a:buNone/>
            </a:pPr>
            <a:r>
              <a:rPr lang="en-US" sz="2000" b="0" i="0" u="none" strike="noStrike" cap="none">
                <a:solidFill>
                  <a:srgbClr val="7F7F7F"/>
                </a:solidFill>
                <a:latin typeface="Arial"/>
                <a:ea typeface="Arial"/>
                <a:cs typeface="Arial"/>
                <a:sym typeface="Arial"/>
              </a:rPr>
              <a:t>Designing IT </a:t>
            </a:r>
            <a:r>
              <a:rPr lang="en-US"/>
              <a:t>g</a:t>
            </a:r>
            <a:r>
              <a:rPr lang="en-US" sz="2000" b="0" i="0" u="none" strike="noStrike" cap="none">
                <a:solidFill>
                  <a:srgbClr val="7F7F7F"/>
                </a:solidFill>
                <a:latin typeface="Arial"/>
                <a:ea typeface="Arial"/>
                <a:cs typeface="Arial"/>
                <a:sym typeface="Arial"/>
              </a:rPr>
              <a:t>overnance to support the adoption of </a:t>
            </a:r>
            <a:r>
              <a:rPr lang="en-US"/>
              <a:t>c</a:t>
            </a:r>
            <a:r>
              <a:rPr lang="en-US" sz="2000" b="0" i="0" u="none" strike="noStrike" cap="none">
                <a:solidFill>
                  <a:srgbClr val="7F7F7F"/>
                </a:solidFill>
                <a:latin typeface="Arial"/>
                <a:ea typeface="Arial"/>
                <a:cs typeface="Arial"/>
                <a:sym typeface="Arial"/>
              </a:rPr>
              <a:t>loud technologies</a:t>
            </a:r>
          </a:p>
          <a:p>
            <a:pPr marL="0" marR="0" lvl="0" indent="0" algn="l" rtl="0">
              <a:spcBef>
                <a:spcPts val="400"/>
              </a:spcBef>
              <a:spcAft>
                <a:spcPts val="0"/>
              </a:spcAft>
              <a:buClr>
                <a:srgbClr val="7F7F7F"/>
              </a:buClr>
              <a:buSzPct val="25000"/>
              <a:buFont typeface="Noto Sans Symbols"/>
              <a:buNone/>
            </a:pPr>
            <a:endParaRPr sz="2000" b="0" i="0" u="none" strike="noStrike" cap="none">
              <a:solidFill>
                <a:srgbClr val="7F7F7F"/>
              </a:solidFill>
              <a:latin typeface="Arial"/>
              <a:ea typeface="Arial"/>
              <a:cs typeface="Arial"/>
              <a:sym typeface="Arial"/>
            </a:endParaRPr>
          </a:p>
          <a:p>
            <a:pPr marL="0" marR="0" lvl="0" indent="0" algn="l" rtl="0">
              <a:spcBef>
                <a:spcPts val="400"/>
              </a:spcBef>
              <a:spcAft>
                <a:spcPts val="0"/>
              </a:spcAft>
              <a:buClr>
                <a:srgbClr val="7F7F7F"/>
              </a:buClr>
              <a:buSzPct val="25000"/>
              <a:buFont typeface="Noto Sans Symbols"/>
              <a:buNone/>
            </a:pPr>
            <a:r>
              <a:rPr lang="en-US" sz="2000" b="0" i="0" u="none" strike="noStrike" cap="none">
                <a:solidFill>
                  <a:srgbClr val="7F7F7F"/>
                </a:solidFill>
                <a:latin typeface="Arial"/>
                <a:ea typeface="Arial"/>
                <a:cs typeface="Arial"/>
                <a:sym typeface="Arial"/>
              </a:rPr>
              <a:t>Identifying new roles and skills necessary to integrate cloud services into your environment </a:t>
            </a:r>
          </a:p>
          <a:p>
            <a:pPr marL="0" marR="0" lvl="0" indent="0" algn="l" rtl="0">
              <a:spcBef>
                <a:spcPts val="400"/>
              </a:spcBef>
              <a:spcAft>
                <a:spcPts val="0"/>
              </a:spcAft>
              <a:buClr>
                <a:srgbClr val="7F7F7F"/>
              </a:buClr>
              <a:buSzPct val="25000"/>
              <a:buFont typeface="Noto Sans Symbols"/>
              <a:buNone/>
            </a:pPr>
            <a:endParaRPr sz="2000" b="0" i="0" u="none" strike="noStrike" cap="none">
              <a:solidFill>
                <a:srgbClr val="7F7F7F"/>
              </a:solidFill>
              <a:latin typeface="Arial"/>
              <a:ea typeface="Arial"/>
              <a:cs typeface="Arial"/>
              <a:sym typeface="Arial"/>
            </a:endParaRPr>
          </a:p>
          <a:p>
            <a:pPr marL="0" marR="0" lvl="0" indent="0" algn="l" rtl="0">
              <a:spcBef>
                <a:spcPts val="400"/>
              </a:spcBef>
              <a:spcAft>
                <a:spcPts val="0"/>
              </a:spcAft>
              <a:buClr>
                <a:srgbClr val="7F7F7F"/>
              </a:buClr>
              <a:buSzPct val="25000"/>
              <a:buFont typeface="Noto Sans Symbols"/>
              <a:buNone/>
            </a:pPr>
            <a:r>
              <a:rPr lang="en-US" sz="2000" b="0" i="0" u="none" strike="noStrike" cap="none">
                <a:solidFill>
                  <a:srgbClr val="7F7F7F"/>
                </a:solidFill>
                <a:latin typeface="Arial"/>
                <a:ea typeface="Arial"/>
                <a:cs typeface="Arial"/>
                <a:sym typeface="Arial"/>
              </a:rPr>
              <a:t>Understand how to build cloud migration plans by incorporating technical and organizational processes </a:t>
            </a:r>
          </a:p>
          <a:p>
            <a:pPr marL="0" marR="0" lvl="0" indent="0" algn="l" rtl="0">
              <a:spcBef>
                <a:spcPts val="400"/>
              </a:spcBef>
              <a:spcAft>
                <a:spcPts val="0"/>
              </a:spcAft>
              <a:buClr>
                <a:srgbClr val="7F7F7F"/>
              </a:buClr>
              <a:buSzPct val="25000"/>
              <a:buFont typeface="Noto Sans Symbols"/>
              <a:buNone/>
            </a:pPr>
            <a:endParaRPr sz="2000" b="0" i="0" u="none" strike="noStrike" cap="none">
              <a:solidFill>
                <a:srgbClr val="7F7F7F"/>
              </a:solidFill>
              <a:latin typeface="Arial"/>
              <a:ea typeface="Arial"/>
              <a:cs typeface="Arial"/>
              <a:sym typeface="Arial"/>
            </a:endParaRPr>
          </a:p>
          <a:p>
            <a:pPr marL="0" marR="0" lvl="0" indent="0" algn="l" rtl="0">
              <a:spcBef>
                <a:spcPts val="400"/>
              </a:spcBef>
              <a:spcAft>
                <a:spcPts val="0"/>
              </a:spcAft>
              <a:buClr>
                <a:srgbClr val="7F7F7F"/>
              </a:buClr>
              <a:buSzPct val="25000"/>
              <a:buFont typeface="Noto Sans Symbols"/>
              <a:buNone/>
            </a:pPr>
            <a:r>
              <a:rPr lang="en-US" sz="2000" b="0" i="0" u="none" strike="noStrike" cap="none">
                <a:solidFill>
                  <a:srgbClr val="7F7F7F"/>
                </a:solidFill>
                <a:latin typeface="Arial"/>
                <a:ea typeface="Arial"/>
                <a:cs typeface="Arial"/>
                <a:sym typeface="Arial"/>
              </a:rPr>
              <a:t>How to continue the cloud conversation? </a:t>
            </a:r>
          </a:p>
          <a:p>
            <a:pPr marL="0" marR="0" lvl="0" indent="0" algn="l" rtl="0">
              <a:spcBef>
                <a:spcPts val="400"/>
              </a:spcBef>
              <a:spcAft>
                <a:spcPts val="0"/>
              </a:spcAft>
              <a:buClr>
                <a:srgbClr val="7F7F7F"/>
              </a:buClr>
              <a:buSzPct val="25000"/>
              <a:buFont typeface="Noto Sans Symbols"/>
              <a:buNone/>
            </a:pPr>
            <a:endParaRPr sz="2000" b="0" i="0" u="none" strike="noStrike" cap="none">
              <a:solidFill>
                <a:srgbClr val="7F7F7F"/>
              </a:solidFill>
              <a:latin typeface="Arial"/>
              <a:ea typeface="Arial"/>
              <a:cs typeface="Arial"/>
              <a:sym typeface="Arial"/>
            </a:endParaRPr>
          </a:p>
          <a:p>
            <a:pPr marL="0" marR="0" lvl="0" indent="0" algn="l" rtl="0">
              <a:spcBef>
                <a:spcPts val="400"/>
              </a:spcBef>
              <a:spcAft>
                <a:spcPts val="0"/>
              </a:spcAft>
              <a:buClr>
                <a:srgbClr val="7F7F7F"/>
              </a:buClr>
              <a:buSzPct val="25000"/>
              <a:buFont typeface="Noto Sans Symbols"/>
              <a:buNone/>
            </a:pPr>
            <a:endParaRPr sz="2000" b="0" i="0" u="none" strike="noStrike" cap="none">
              <a:solidFill>
                <a:srgbClr val="7F7F7F"/>
              </a:solidFill>
              <a:latin typeface="Arial"/>
              <a:ea typeface="Arial"/>
              <a:cs typeface="Arial"/>
              <a:sym typeface="Arial"/>
            </a:endParaRPr>
          </a:p>
          <a:p>
            <a:pPr marL="0" marR="0" lvl="0" indent="0" algn="l" rtl="0">
              <a:spcBef>
                <a:spcPts val="400"/>
              </a:spcBef>
              <a:buClr>
                <a:srgbClr val="7F7F7F"/>
              </a:buClr>
              <a:buSzPct val="25000"/>
              <a:buFont typeface="Noto Sans Symbols"/>
              <a:buNone/>
            </a:pPr>
            <a:endParaRPr sz="2000" b="0" i="0" u="none" strike="noStrike" cap="none">
              <a:solidFill>
                <a:srgbClr val="7F7F7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2057410" y="1295400"/>
            <a:ext cx="6400799" cy="47244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7F7F7F"/>
              </a:buClr>
              <a:buSzPct val="25000"/>
              <a:buFont typeface="Arial"/>
              <a:buNone/>
            </a:pPr>
            <a:endParaRPr sz="3200" b="0" i="0" u="none" strike="noStrike" cap="none">
              <a:solidFill>
                <a:srgbClr val="595959"/>
              </a:solidFill>
              <a:latin typeface="Arial"/>
              <a:ea typeface="Arial"/>
              <a:cs typeface="Arial"/>
              <a:sym typeface="Arial"/>
            </a:endParaRPr>
          </a:p>
          <a:p>
            <a:pPr marL="0" marR="0" lvl="0" indent="0" algn="ctr" rtl="0">
              <a:spcBef>
                <a:spcPts val="640"/>
              </a:spcBef>
              <a:spcAft>
                <a:spcPts val="0"/>
              </a:spcAft>
              <a:buClr>
                <a:srgbClr val="7F7F7F"/>
              </a:buClr>
              <a:buSzPct val="25000"/>
              <a:buFont typeface="Arial"/>
              <a:buNone/>
            </a:pPr>
            <a:endParaRPr sz="3200" b="0" i="0" u="none" strike="noStrike" cap="none">
              <a:solidFill>
                <a:srgbClr val="595959"/>
              </a:solidFill>
              <a:latin typeface="Arial"/>
              <a:ea typeface="Arial"/>
              <a:cs typeface="Arial"/>
              <a:sym typeface="Arial"/>
            </a:endParaRPr>
          </a:p>
          <a:p>
            <a:pPr marL="0" marR="0" lvl="0" indent="0" algn="ctr" rtl="0">
              <a:spcBef>
                <a:spcPts val="640"/>
              </a:spcBef>
              <a:spcAft>
                <a:spcPts val="0"/>
              </a:spcAft>
              <a:buClr>
                <a:srgbClr val="595959"/>
              </a:buClr>
              <a:buSzPct val="25000"/>
              <a:buFont typeface="Arial"/>
              <a:buNone/>
            </a:pPr>
            <a:r>
              <a:rPr lang="en-US" sz="3200" b="0" i="0" u="none" strike="noStrike" cap="none">
                <a:solidFill>
                  <a:srgbClr val="595959"/>
                </a:solidFill>
                <a:latin typeface="Arial"/>
                <a:ea typeface="Arial"/>
                <a:cs typeface="Arial"/>
                <a:sym typeface="Arial"/>
              </a:rPr>
              <a:t>Designing IT </a:t>
            </a:r>
            <a:r>
              <a:rPr lang="en-US">
                <a:solidFill>
                  <a:srgbClr val="595959"/>
                </a:solidFill>
              </a:rPr>
              <a:t>g</a:t>
            </a:r>
            <a:r>
              <a:rPr lang="en-US" sz="3200" b="0" i="0" u="none" strike="noStrike" cap="none">
                <a:solidFill>
                  <a:srgbClr val="595959"/>
                </a:solidFill>
                <a:latin typeface="Arial"/>
                <a:ea typeface="Arial"/>
                <a:cs typeface="Arial"/>
                <a:sym typeface="Arial"/>
              </a:rPr>
              <a:t>overnance to support the adoption of cloud technologies </a:t>
            </a:r>
          </a:p>
          <a:p>
            <a:pPr marL="0" marR="0" lvl="0" indent="0" algn="l" rtl="0">
              <a:spcBef>
                <a:spcPts val="640"/>
              </a:spcBef>
              <a:buClr>
                <a:srgbClr val="7F7F7F"/>
              </a:buClr>
              <a:buSzPct val="25000"/>
              <a:buFont typeface="Arial"/>
              <a:buNone/>
            </a:pPr>
            <a:endParaRPr sz="3200" b="0" i="0" u="none" strike="noStrike" cap="none">
              <a:solidFill>
                <a:srgbClr val="595959"/>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85800" y="685800"/>
            <a:ext cx="8229600" cy="1038000"/>
          </a:xfrm>
          <a:prstGeom prst="rect">
            <a:avLst/>
          </a:prstGeom>
          <a:noFill/>
          <a:ln>
            <a:noFill/>
          </a:ln>
        </p:spPr>
        <p:txBody>
          <a:bodyPr lIns="91425" tIns="45700" rIns="91425" bIns="45700" anchor="t" anchorCtr="0">
            <a:noAutofit/>
          </a:bodyPr>
          <a:lstStyle/>
          <a:p>
            <a:pPr marL="0" marR="0" lvl="0" indent="0" algn="ctr" rtl="0">
              <a:spcBef>
                <a:spcPts val="0"/>
              </a:spcBef>
              <a:buClr>
                <a:srgbClr val="7F7F7F"/>
              </a:buClr>
              <a:buSzPct val="25000"/>
              <a:buFont typeface="Arial"/>
              <a:buNone/>
            </a:pPr>
            <a:r>
              <a:rPr lang="en-US"/>
              <a:t>Educate the Organization on Cloud Strategies </a:t>
            </a:r>
          </a:p>
        </p:txBody>
      </p:sp>
      <p:sp>
        <p:nvSpPr>
          <p:cNvPr id="74" name="Shape 74"/>
          <p:cNvSpPr txBox="1">
            <a:spLocks noGrp="1"/>
          </p:cNvSpPr>
          <p:nvPr>
            <p:ph type="body" idx="1"/>
          </p:nvPr>
        </p:nvSpPr>
        <p:spPr>
          <a:xfrm>
            <a:off x="2997525" y="6477975"/>
            <a:ext cx="3707700" cy="462300"/>
          </a:xfrm>
          <a:prstGeom prst="rect">
            <a:avLst/>
          </a:prstGeom>
          <a:noFill/>
          <a:ln>
            <a:noFill/>
          </a:ln>
        </p:spPr>
        <p:txBody>
          <a:bodyPr lIns="91425" tIns="45700" rIns="91425" bIns="45700" anchor="t" anchorCtr="0">
            <a:noAutofit/>
          </a:bodyPr>
          <a:lstStyle/>
          <a:p>
            <a:pPr lvl="0" rtl="0">
              <a:lnSpc>
                <a:spcPct val="115000"/>
              </a:lnSpc>
              <a:spcBef>
                <a:spcPts val="0"/>
              </a:spcBef>
              <a:buClr>
                <a:srgbClr val="000000"/>
              </a:buClr>
              <a:buSzPct val="137500"/>
              <a:buFont typeface="Arial"/>
              <a:buNone/>
            </a:pPr>
            <a:r>
              <a:rPr lang="en-US" sz="800" i="1">
                <a:solidFill>
                  <a:srgbClr val="000000"/>
                </a:solidFill>
              </a:rPr>
              <a:t>Preparing the IT Organization for the Cloud: Transforming the IT Organization</a:t>
            </a:r>
          </a:p>
          <a:p>
            <a:pPr lvl="0" rtl="0">
              <a:lnSpc>
                <a:spcPct val="115000"/>
              </a:lnSpc>
              <a:spcBef>
                <a:spcPts val="0"/>
              </a:spcBef>
              <a:buClr>
                <a:srgbClr val="000000"/>
              </a:buClr>
              <a:buSzPct val="137500"/>
              <a:buFont typeface="Arial"/>
              <a:buNone/>
            </a:pPr>
            <a:r>
              <a:rPr lang="en-US" sz="800" u="sng">
                <a:solidFill>
                  <a:srgbClr val="0097A7"/>
                </a:solidFill>
                <a:hlinkClick r:id="rId4"/>
              </a:rPr>
              <a:t>www.educause.edu/ecar/ecar-working-groups/cloud</a:t>
            </a:r>
          </a:p>
          <a:p>
            <a:pPr marL="0" marR="0" lvl="0" indent="0" algn="l" rtl="0">
              <a:spcBef>
                <a:spcPts val="0"/>
              </a:spcBef>
              <a:buClr>
                <a:srgbClr val="595959"/>
              </a:buClr>
              <a:buSzPct val="25000"/>
              <a:buFont typeface="Noto Sans Symbols"/>
              <a:buNone/>
            </a:pPr>
            <a:endParaRPr/>
          </a:p>
        </p:txBody>
      </p:sp>
      <p:pic>
        <p:nvPicPr>
          <p:cNvPr id="75" name="Shape 75"/>
          <p:cNvPicPr preferRelativeResize="0"/>
          <p:nvPr/>
        </p:nvPicPr>
        <p:blipFill>
          <a:blip r:embed="rId5">
            <a:alphaModFix/>
          </a:blip>
          <a:stretch>
            <a:fillRect/>
          </a:stretch>
        </p:blipFill>
        <p:spPr>
          <a:xfrm>
            <a:off x="429525" y="1783605"/>
            <a:ext cx="3510324" cy="4634575"/>
          </a:xfrm>
          <a:prstGeom prst="rect">
            <a:avLst/>
          </a:prstGeom>
          <a:noFill/>
          <a:ln>
            <a:noFill/>
          </a:ln>
        </p:spPr>
      </p:pic>
      <p:sp>
        <p:nvSpPr>
          <p:cNvPr id="76" name="Shape 76"/>
          <p:cNvSpPr txBox="1"/>
          <p:nvPr/>
        </p:nvSpPr>
        <p:spPr>
          <a:xfrm>
            <a:off x="4462125" y="2126175"/>
            <a:ext cx="4626600" cy="4203900"/>
          </a:xfrm>
          <a:prstGeom prst="rect">
            <a:avLst/>
          </a:prstGeom>
          <a:noFill/>
          <a:ln>
            <a:noFill/>
          </a:ln>
        </p:spPr>
        <p:txBody>
          <a:bodyPr lIns="91425" tIns="91425" rIns="91425" bIns="91425" anchor="t" anchorCtr="0">
            <a:noAutofit/>
          </a:bodyPr>
          <a:lstStyle/>
          <a:p>
            <a:pPr lvl="0" algn="ctr" rtl="0">
              <a:spcBef>
                <a:spcPts val="0"/>
              </a:spcBef>
              <a:buNone/>
            </a:pPr>
            <a:r>
              <a:rPr lang="en-US" sz="1800" b="1" i="1"/>
              <a:t>Cloud Aware</a:t>
            </a:r>
          </a:p>
          <a:p>
            <a:pPr lvl="0" algn="ctr">
              <a:spcBef>
                <a:spcPts val="0"/>
              </a:spcBef>
              <a:buNone/>
            </a:pPr>
            <a:endParaRPr sz="700" b="1" i="1"/>
          </a:p>
          <a:p>
            <a:pPr lvl="0">
              <a:spcBef>
                <a:spcPts val="0"/>
              </a:spcBef>
              <a:buNone/>
            </a:pPr>
            <a:r>
              <a:rPr lang="en-US" sz="1800" b="1">
                <a:solidFill>
                  <a:srgbClr val="0000FF"/>
                </a:solidFill>
              </a:rPr>
              <a:t>Aware</a:t>
            </a:r>
            <a:r>
              <a:rPr lang="en-US" sz="1800">
                <a:solidFill>
                  <a:srgbClr val="7F7F7F"/>
                </a:solidFill>
              </a:rPr>
              <a:t> of broad cloud trends</a:t>
            </a:r>
          </a:p>
          <a:p>
            <a:pPr lvl="0">
              <a:spcBef>
                <a:spcPts val="0"/>
              </a:spcBef>
              <a:buClr>
                <a:schemeClr val="dk1"/>
              </a:buClr>
              <a:buSzPct val="61111"/>
              <a:buFont typeface="Arial"/>
              <a:buNone/>
            </a:pPr>
            <a:r>
              <a:rPr lang="en-US" sz="1800" b="1">
                <a:solidFill>
                  <a:srgbClr val="0000FF"/>
                </a:solidFill>
              </a:rPr>
              <a:t>Not yet prepared</a:t>
            </a:r>
            <a:r>
              <a:rPr lang="en-US" sz="1800">
                <a:solidFill>
                  <a:srgbClr val="0000FF"/>
                </a:solidFill>
              </a:rPr>
              <a:t> </a:t>
            </a:r>
            <a:r>
              <a:rPr lang="en-US" sz="1800">
                <a:solidFill>
                  <a:srgbClr val="7F7F7F"/>
                </a:solidFill>
              </a:rPr>
              <a:t>to adopt public cloud</a:t>
            </a:r>
          </a:p>
          <a:p>
            <a:pPr lvl="0">
              <a:spcBef>
                <a:spcPts val="0"/>
              </a:spcBef>
              <a:buClr>
                <a:schemeClr val="dk1"/>
              </a:buClr>
              <a:buSzPct val="61111"/>
              <a:buFont typeface="Arial"/>
              <a:buNone/>
            </a:pPr>
            <a:r>
              <a:rPr lang="en-US" sz="1800" b="1">
                <a:solidFill>
                  <a:srgbClr val="0000FF"/>
                </a:solidFill>
              </a:rPr>
              <a:t>But preparing </a:t>
            </a:r>
            <a:r>
              <a:rPr lang="en-US" sz="1800">
                <a:solidFill>
                  <a:srgbClr val="7F7F7F"/>
                </a:solidFill>
              </a:rPr>
              <a:t>for an eventual move</a:t>
            </a:r>
          </a:p>
          <a:p>
            <a:pPr lvl="0">
              <a:spcBef>
                <a:spcPts val="0"/>
              </a:spcBef>
              <a:buClr>
                <a:schemeClr val="dk1"/>
              </a:buClr>
              <a:buFont typeface="Arial"/>
              <a:buNone/>
            </a:pPr>
            <a:endParaRPr sz="1800">
              <a:solidFill>
                <a:srgbClr val="7F7F7F"/>
              </a:solidFill>
            </a:endParaRPr>
          </a:p>
          <a:p>
            <a:pPr lvl="0">
              <a:spcBef>
                <a:spcPts val="0"/>
              </a:spcBef>
              <a:buClr>
                <a:schemeClr val="dk1"/>
              </a:buClr>
              <a:buFont typeface="Arial"/>
              <a:buNone/>
            </a:pPr>
            <a:endParaRPr sz="1800">
              <a:solidFill>
                <a:srgbClr val="7F7F7F"/>
              </a:solidFill>
            </a:endParaRPr>
          </a:p>
          <a:p>
            <a:pPr lvl="0" algn="ctr">
              <a:spcBef>
                <a:spcPts val="0"/>
              </a:spcBef>
              <a:buNone/>
            </a:pPr>
            <a:r>
              <a:rPr lang="en-US" sz="1800" b="1" i="1"/>
              <a:t>Cloud Experimentation</a:t>
            </a:r>
          </a:p>
          <a:p>
            <a:pPr lvl="0">
              <a:spcBef>
                <a:spcPts val="0"/>
              </a:spcBef>
              <a:buClr>
                <a:schemeClr val="dk1"/>
              </a:buClr>
              <a:buFont typeface="Arial"/>
              <a:buNone/>
            </a:pPr>
            <a:endParaRPr sz="700" b="1">
              <a:solidFill>
                <a:srgbClr val="0000FF"/>
              </a:solidFill>
            </a:endParaRPr>
          </a:p>
          <a:p>
            <a:pPr lvl="0">
              <a:spcBef>
                <a:spcPts val="0"/>
              </a:spcBef>
              <a:buClr>
                <a:schemeClr val="dk1"/>
              </a:buClr>
              <a:buSzPct val="61111"/>
              <a:buFont typeface="Arial"/>
              <a:buNone/>
            </a:pPr>
            <a:r>
              <a:rPr lang="en-US" sz="1800" b="1">
                <a:solidFill>
                  <a:srgbClr val="0000FF"/>
                </a:solidFill>
              </a:rPr>
              <a:t>Learning </a:t>
            </a:r>
            <a:r>
              <a:rPr lang="en-US" sz="1800">
                <a:solidFill>
                  <a:srgbClr val="7F7F7F"/>
                </a:solidFill>
              </a:rPr>
              <a:t>about SaaS, PaaS and IaaS</a:t>
            </a:r>
          </a:p>
          <a:p>
            <a:pPr lvl="0">
              <a:spcBef>
                <a:spcPts val="0"/>
              </a:spcBef>
              <a:buClr>
                <a:schemeClr val="dk1"/>
              </a:buClr>
              <a:buSzPct val="61111"/>
              <a:buFont typeface="Arial"/>
              <a:buNone/>
            </a:pPr>
            <a:r>
              <a:rPr lang="en-US" sz="1800" b="1">
                <a:solidFill>
                  <a:srgbClr val="0000FF"/>
                </a:solidFill>
              </a:rPr>
              <a:t>Deploying</a:t>
            </a:r>
            <a:r>
              <a:rPr lang="en-US" sz="1800">
                <a:solidFill>
                  <a:srgbClr val="0000FF"/>
                </a:solidFill>
              </a:rPr>
              <a:t> </a:t>
            </a:r>
            <a:r>
              <a:rPr lang="en-US" sz="1800">
                <a:solidFill>
                  <a:srgbClr val="7F7F7F"/>
                </a:solidFill>
              </a:rPr>
              <a:t>common SaaS solutions</a:t>
            </a:r>
          </a:p>
          <a:p>
            <a:pPr lvl="0">
              <a:spcBef>
                <a:spcPts val="0"/>
              </a:spcBef>
              <a:buClr>
                <a:schemeClr val="dk1"/>
              </a:buClr>
              <a:buSzPct val="61111"/>
              <a:buFont typeface="Arial"/>
              <a:buNone/>
            </a:pPr>
            <a:r>
              <a:rPr lang="en-US" sz="1800" b="1">
                <a:solidFill>
                  <a:srgbClr val="0000FF"/>
                </a:solidFill>
              </a:rPr>
              <a:t>Testing</a:t>
            </a:r>
            <a:r>
              <a:rPr lang="en-US" sz="1800">
                <a:solidFill>
                  <a:srgbClr val="0000FF"/>
                </a:solidFill>
              </a:rPr>
              <a:t> </a:t>
            </a:r>
            <a:r>
              <a:rPr lang="en-US" sz="1800">
                <a:solidFill>
                  <a:srgbClr val="7F7F7F"/>
                </a:solidFill>
              </a:rPr>
              <a:t>IaaS deployments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685800" y="685800"/>
            <a:ext cx="8229600" cy="1038000"/>
          </a:xfrm>
          <a:prstGeom prst="rect">
            <a:avLst/>
          </a:prstGeom>
          <a:noFill/>
          <a:ln>
            <a:noFill/>
          </a:ln>
        </p:spPr>
        <p:txBody>
          <a:bodyPr lIns="91425" tIns="45700" rIns="91425" bIns="45700" anchor="t" anchorCtr="0">
            <a:noAutofit/>
          </a:bodyPr>
          <a:lstStyle/>
          <a:p>
            <a:pPr marL="0" marR="0" lvl="0" indent="0" algn="ctr" rtl="0">
              <a:spcBef>
                <a:spcPts val="0"/>
              </a:spcBef>
              <a:buClr>
                <a:srgbClr val="7F7F7F"/>
              </a:buClr>
              <a:buSzPct val="25000"/>
              <a:buFont typeface="Arial"/>
              <a:buNone/>
            </a:pPr>
            <a:r>
              <a:rPr lang="en-US"/>
              <a:t>Educate the Organization on Cloud Strategies </a:t>
            </a:r>
          </a:p>
        </p:txBody>
      </p:sp>
      <p:sp>
        <p:nvSpPr>
          <p:cNvPr id="82" name="Shape 82"/>
          <p:cNvSpPr txBox="1">
            <a:spLocks noGrp="1"/>
          </p:cNvSpPr>
          <p:nvPr>
            <p:ph type="body" idx="1"/>
          </p:nvPr>
        </p:nvSpPr>
        <p:spPr>
          <a:xfrm>
            <a:off x="2997525" y="6477975"/>
            <a:ext cx="3707700" cy="462300"/>
          </a:xfrm>
          <a:prstGeom prst="rect">
            <a:avLst/>
          </a:prstGeom>
          <a:noFill/>
          <a:ln>
            <a:noFill/>
          </a:ln>
        </p:spPr>
        <p:txBody>
          <a:bodyPr lIns="91425" tIns="45700" rIns="91425" bIns="45700" anchor="t" anchorCtr="0">
            <a:noAutofit/>
          </a:bodyPr>
          <a:lstStyle/>
          <a:p>
            <a:pPr lvl="0" rtl="0">
              <a:lnSpc>
                <a:spcPct val="115000"/>
              </a:lnSpc>
              <a:spcBef>
                <a:spcPts val="0"/>
              </a:spcBef>
              <a:buClr>
                <a:srgbClr val="000000"/>
              </a:buClr>
              <a:buSzPct val="137500"/>
              <a:buFont typeface="Arial"/>
              <a:buNone/>
            </a:pPr>
            <a:r>
              <a:rPr lang="en-US" sz="800" i="1">
                <a:solidFill>
                  <a:srgbClr val="000000"/>
                </a:solidFill>
              </a:rPr>
              <a:t>Preparing the IT Organization for the Cloud: Transforming the IT Organization</a:t>
            </a:r>
          </a:p>
          <a:p>
            <a:pPr lvl="0" rtl="0">
              <a:lnSpc>
                <a:spcPct val="115000"/>
              </a:lnSpc>
              <a:spcBef>
                <a:spcPts val="0"/>
              </a:spcBef>
              <a:buClr>
                <a:srgbClr val="000000"/>
              </a:buClr>
              <a:buSzPct val="137500"/>
              <a:buFont typeface="Arial"/>
              <a:buNone/>
            </a:pPr>
            <a:r>
              <a:rPr lang="en-US" sz="800" u="sng">
                <a:solidFill>
                  <a:srgbClr val="0097A7"/>
                </a:solidFill>
                <a:hlinkClick r:id="rId4"/>
              </a:rPr>
              <a:t>www.educause.edu/ecar/ecar-working-groups/cloud</a:t>
            </a:r>
          </a:p>
          <a:p>
            <a:pPr marL="0" marR="0" lvl="0" indent="0" algn="l" rtl="0">
              <a:spcBef>
                <a:spcPts val="0"/>
              </a:spcBef>
              <a:buClr>
                <a:srgbClr val="595959"/>
              </a:buClr>
              <a:buSzPct val="25000"/>
              <a:buFont typeface="Noto Sans Symbols"/>
              <a:buNone/>
            </a:pPr>
            <a:endParaRPr/>
          </a:p>
        </p:txBody>
      </p:sp>
      <p:pic>
        <p:nvPicPr>
          <p:cNvPr id="83" name="Shape 83"/>
          <p:cNvPicPr preferRelativeResize="0"/>
          <p:nvPr/>
        </p:nvPicPr>
        <p:blipFill>
          <a:blip r:embed="rId5">
            <a:alphaModFix/>
          </a:blip>
          <a:stretch>
            <a:fillRect/>
          </a:stretch>
        </p:blipFill>
        <p:spPr>
          <a:xfrm>
            <a:off x="429525" y="1783605"/>
            <a:ext cx="3510324" cy="4634575"/>
          </a:xfrm>
          <a:prstGeom prst="rect">
            <a:avLst/>
          </a:prstGeom>
          <a:noFill/>
          <a:ln>
            <a:noFill/>
          </a:ln>
        </p:spPr>
      </p:pic>
      <p:sp>
        <p:nvSpPr>
          <p:cNvPr id="84" name="Shape 84"/>
          <p:cNvSpPr txBox="1"/>
          <p:nvPr/>
        </p:nvSpPr>
        <p:spPr>
          <a:xfrm>
            <a:off x="4462125" y="2126175"/>
            <a:ext cx="4681800" cy="4203900"/>
          </a:xfrm>
          <a:prstGeom prst="rect">
            <a:avLst/>
          </a:prstGeom>
          <a:noFill/>
          <a:ln>
            <a:noFill/>
          </a:ln>
        </p:spPr>
        <p:txBody>
          <a:bodyPr lIns="91425" tIns="91425" rIns="91425" bIns="91425" anchor="t" anchorCtr="0">
            <a:noAutofit/>
          </a:bodyPr>
          <a:lstStyle/>
          <a:p>
            <a:pPr lvl="0" algn="ctr" rtl="0">
              <a:spcBef>
                <a:spcPts val="0"/>
              </a:spcBef>
              <a:buNone/>
            </a:pPr>
            <a:r>
              <a:rPr lang="en-US" sz="1800" b="1" i="1"/>
              <a:t>Opportunistic Cloud</a:t>
            </a:r>
          </a:p>
          <a:p>
            <a:pPr lvl="0" algn="ctr">
              <a:spcBef>
                <a:spcPts val="0"/>
              </a:spcBef>
              <a:buNone/>
            </a:pPr>
            <a:endParaRPr sz="700" b="1" i="1"/>
          </a:p>
          <a:p>
            <a:pPr lvl="0">
              <a:spcBef>
                <a:spcPts val="0"/>
              </a:spcBef>
              <a:buNone/>
            </a:pPr>
            <a:r>
              <a:rPr lang="en-US" sz="1800" b="1">
                <a:solidFill>
                  <a:srgbClr val="0000FF"/>
                </a:solidFill>
              </a:rPr>
              <a:t>Seeking out</a:t>
            </a:r>
            <a:r>
              <a:rPr lang="en-US" sz="1800">
                <a:solidFill>
                  <a:srgbClr val="7F7F7F"/>
                </a:solidFill>
              </a:rPr>
              <a:t> cloud solutions </a:t>
            </a:r>
          </a:p>
          <a:p>
            <a:pPr lvl="0">
              <a:spcBef>
                <a:spcPts val="0"/>
              </a:spcBef>
              <a:buNone/>
            </a:pPr>
            <a:r>
              <a:rPr lang="en-US" sz="1800" b="1">
                <a:solidFill>
                  <a:srgbClr val="0000FF"/>
                </a:solidFill>
              </a:rPr>
              <a:t>New services may remain</a:t>
            </a:r>
            <a:r>
              <a:rPr lang="en-US" sz="1800">
                <a:solidFill>
                  <a:srgbClr val="7F7F7F"/>
                </a:solidFill>
              </a:rPr>
              <a:t> on premises </a:t>
            </a:r>
          </a:p>
          <a:p>
            <a:pPr lvl="0" rtl="0">
              <a:spcBef>
                <a:spcPts val="0"/>
              </a:spcBef>
              <a:buNone/>
            </a:pPr>
            <a:r>
              <a:rPr lang="en-US" sz="1800" b="1">
                <a:solidFill>
                  <a:srgbClr val="0000FF"/>
                </a:solidFill>
              </a:rPr>
              <a:t>Choosing cloud </a:t>
            </a:r>
            <a:r>
              <a:rPr lang="en-US" sz="1800">
                <a:solidFill>
                  <a:srgbClr val="7F7F7F"/>
                </a:solidFill>
              </a:rPr>
              <a:t>when benefits are seen</a:t>
            </a:r>
          </a:p>
          <a:p>
            <a:pPr lvl="0">
              <a:spcBef>
                <a:spcPts val="0"/>
              </a:spcBef>
              <a:buNone/>
            </a:pPr>
            <a:endParaRPr sz="1800">
              <a:solidFill>
                <a:srgbClr val="7F7F7F"/>
              </a:solidFill>
            </a:endParaRPr>
          </a:p>
          <a:p>
            <a:pPr lvl="0" rtl="0">
              <a:spcBef>
                <a:spcPts val="0"/>
              </a:spcBef>
              <a:buNone/>
            </a:pPr>
            <a:endParaRPr sz="1800">
              <a:solidFill>
                <a:srgbClr val="7F7F7F"/>
              </a:solidFill>
            </a:endParaRPr>
          </a:p>
          <a:p>
            <a:pPr lvl="0" algn="ctr" rtl="0">
              <a:spcBef>
                <a:spcPts val="0"/>
              </a:spcBef>
              <a:buNone/>
            </a:pPr>
            <a:r>
              <a:rPr lang="en-US" sz="1800" b="1" i="1"/>
              <a:t>Cloud First</a:t>
            </a:r>
          </a:p>
          <a:p>
            <a:pPr lvl="0" algn="ctr" rtl="0">
              <a:spcBef>
                <a:spcPts val="0"/>
              </a:spcBef>
              <a:buNone/>
            </a:pPr>
            <a:endParaRPr sz="700" b="1" i="1"/>
          </a:p>
          <a:p>
            <a:pPr lvl="0">
              <a:spcBef>
                <a:spcPts val="0"/>
              </a:spcBef>
              <a:buClr>
                <a:schemeClr val="dk1"/>
              </a:buClr>
              <a:buSzPct val="61111"/>
              <a:buFont typeface="Arial"/>
              <a:buNone/>
            </a:pPr>
            <a:r>
              <a:rPr lang="en-US" sz="1800" b="1">
                <a:solidFill>
                  <a:srgbClr val="0000FF"/>
                </a:solidFill>
              </a:rPr>
              <a:t>Cloud at top</a:t>
            </a:r>
            <a:r>
              <a:rPr lang="en-US" sz="1800" b="1">
                <a:solidFill>
                  <a:srgbClr val="666666"/>
                </a:solidFill>
              </a:rPr>
              <a:t> </a:t>
            </a:r>
            <a:r>
              <a:rPr lang="en-US" sz="1800">
                <a:solidFill>
                  <a:srgbClr val="7F7F7F"/>
                </a:solidFill>
              </a:rPr>
              <a:t>of decision-making chain</a:t>
            </a:r>
          </a:p>
          <a:p>
            <a:pPr lvl="0">
              <a:spcBef>
                <a:spcPts val="0"/>
              </a:spcBef>
              <a:buClr>
                <a:schemeClr val="dk1"/>
              </a:buClr>
              <a:buSzPct val="61111"/>
              <a:buFont typeface="Arial"/>
              <a:buNone/>
            </a:pPr>
            <a:r>
              <a:rPr lang="en-US" sz="1800" b="1">
                <a:solidFill>
                  <a:srgbClr val="0000FF"/>
                </a:solidFill>
              </a:rPr>
              <a:t>Cloud fulfills</a:t>
            </a:r>
            <a:r>
              <a:rPr lang="en-US" sz="1800">
                <a:solidFill>
                  <a:srgbClr val="7F7F7F"/>
                </a:solidFill>
              </a:rPr>
              <a:t> </a:t>
            </a:r>
            <a:r>
              <a:rPr lang="en-US" sz="1800" b="1">
                <a:solidFill>
                  <a:srgbClr val="0000FF"/>
                </a:solidFill>
              </a:rPr>
              <a:t>majority</a:t>
            </a:r>
            <a:r>
              <a:rPr lang="en-US" sz="1800">
                <a:solidFill>
                  <a:srgbClr val="7F7F7F"/>
                </a:solidFill>
              </a:rPr>
              <a:t> of needs </a:t>
            </a:r>
          </a:p>
          <a:p>
            <a:pPr lvl="0">
              <a:spcBef>
                <a:spcPts val="0"/>
              </a:spcBef>
              <a:buClr>
                <a:schemeClr val="dk1"/>
              </a:buClr>
              <a:buSzPct val="61111"/>
              <a:buFont typeface="Arial"/>
              <a:buNone/>
            </a:pPr>
            <a:r>
              <a:rPr lang="en-US" sz="1800" b="1">
                <a:solidFill>
                  <a:srgbClr val="0000FF"/>
                </a:solidFill>
              </a:rPr>
              <a:t>Migration planning </a:t>
            </a:r>
            <a:r>
              <a:rPr lang="en-US" sz="1800">
                <a:solidFill>
                  <a:srgbClr val="7F7F7F"/>
                </a:solidFill>
              </a:rPr>
              <a:t>for legacy services</a:t>
            </a:r>
          </a:p>
          <a:p>
            <a:pPr lvl="0" rtl="0">
              <a:spcBef>
                <a:spcPts val="0"/>
              </a:spcBef>
              <a:buNone/>
            </a:pPr>
            <a:endParaRPr sz="1800">
              <a:solidFill>
                <a:srgbClr val="7F7F7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685800" y="685800"/>
            <a:ext cx="8229600" cy="1038000"/>
          </a:xfrm>
          <a:prstGeom prst="rect">
            <a:avLst/>
          </a:prstGeom>
          <a:noFill/>
          <a:ln>
            <a:noFill/>
          </a:ln>
        </p:spPr>
        <p:txBody>
          <a:bodyPr lIns="91425" tIns="45700" rIns="91425" bIns="45700" anchor="t" anchorCtr="0">
            <a:noAutofit/>
          </a:bodyPr>
          <a:lstStyle/>
          <a:p>
            <a:pPr marL="0" marR="0" lvl="0" indent="0" algn="ctr" rtl="0">
              <a:spcBef>
                <a:spcPts val="0"/>
              </a:spcBef>
              <a:buClr>
                <a:srgbClr val="7F7F7F"/>
              </a:buClr>
              <a:buSzPct val="25000"/>
              <a:buFont typeface="Arial"/>
              <a:buNone/>
            </a:pPr>
            <a:r>
              <a:rPr lang="en-US"/>
              <a:t>Incorporating Cloud into IT Governance</a:t>
            </a:r>
          </a:p>
        </p:txBody>
      </p:sp>
      <p:sp>
        <p:nvSpPr>
          <p:cNvPr id="90" name="Shape 90"/>
          <p:cNvSpPr txBox="1">
            <a:spLocks noGrp="1"/>
          </p:cNvSpPr>
          <p:nvPr>
            <p:ph type="body" idx="1"/>
          </p:nvPr>
        </p:nvSpPr>
        <p:spPr>
          <a:xfrm>
            <a:off x="2997525" y="6477975"/>
            <a:ext cx="3707700" cy="462300"/>
          </a:xfrm>
          <a:prstGeom prst="rect">
            <a:avLst/>
          </a:prstGeom>
          <a:noFill/>
          <a:ln>
            <a:noFill/>
          </a:ln>
        </p:spPr>
        <p:txBody>
          <a:bodyPr lIns="91425" tIns="45700" rIns="91425" bIns="45700" anchor="t" anchorCtr="0">
            <a:noAutofit/>
          </a:bodyPr>
          <a:lstStyle/>
          <a:p>
            <a:pPr lvl="0" rtl="0">
              <a:lnSpc>
                <a:spcPct val="115000"/>
              </a:lnSpc>
              <a:spcBef>
                <a:spcPts val="0"/>
              </a:spcBef>
              <a:buClr>
                <a:srgbClr val="000000"/>
              </a:buClr>
              <a:buSzPct val="137500"/>
              <a:buFont typeface="Arial"/>
              <a:buNone/>
            </a:pPr>
            <a:r>
              <a:rPr lang="en-US" sz="800" i="1">
                <a:solidFill>
                  <a:srgbClr val="000000"/>
                </a:solidFill>
              </a:rPr>
              <a:t>Preparing the IT Organization for the Cloud: Transforming the IT Organization</a:t>
            </a:r>
          </a:p>
          <a:p>
            <a:pPr lvl="0" rtl="0">
              <a:lnSpc>
                <a:spcPct val="115000"/>
              </a:lnSpc>
              <a:spcBef>
                <a:spcPts val="0"/>
              </a:spcBef>
              <a:buClr>
                <a:srgbClr val="000000"/>
              </a:buClr>
              <a:buSzPct val="137500"/>
              <a:buFont typeface="Arial"/>
              <a:buNone/>
            </a:pPr>
            <a:r>
              <a:rPr lang="en-US" sz="800" u="sng">
                <a:solidFill>
                  <a:srgbClr val="0097A7"/>
                </a:solidFill>
                <a:hlinkClick r:id="rId4"/>
              </a:rPr>
              <a:t>www.educause.edu/ecar/ecar-working-groups/cloud</a:t>
            </a:r>
          </a:p>
          <a:p>
            <a:pPr marL="0" marR="0" lvl="0" indent="0" algn="l" rtl="0">
              <a:spcBef>
                <a:spcPts val="0"/>
              </a:spcBef>
              <a:buClr>
                <a:srgbClr val="595959"/>
              </a:buClr>
              <a:buSzPct val="25000"/>
              <a:buFont typeface="Noto Sans Symbols"/>
              <a:buNone/>
            </a:pPr>
            <a:endParaRPr/>
          </a:p>
        </p:txBody>
      </p:sp>
      <p:sp>
        <p:nvSpPr>
          <p:cNvPr id="91" name="Shape 91"/>
          <p:cNvSpPr/>
          <p:nvPr/>
        </p:nvSpPr>
        <p:spPr>
          <a:xfrm>
            <a:off x="2153925" y="1575600"/>
            <a:ext cx="2286000" cy="22860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US" sz="3000" b="1"/>
              <a:t>engage</a:t>
            </a:r>
          </a:p>
        </p:txBody>
      </p:sp>
      <p:sp>
        <p:nvSpPr>
          <p:cNvPr id="92" name="Shape 92"/>
          <p:cNvSpPr/>
          <p:nvPr/>
        </p:nvSpPr>
        <p:spPr>
          <a:xfrm>
            <a:off x="4453600" y="1575600"/>
            <a:ext cx="2286000" cy="22860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US" sz="3000" b="1"/>
              <a:t>right-size</a:t>
            </a:r>
          </a:p>
        </p:txBody>
      </p:sp>
      <p:sp>
        <p:nvSpPr>
          <p:cNvPr id="93" name="Shape 93"/>
          <p:cNvSpPr/>
          <p:nvPr/>
        </p:nvSpPr>
        <p:spPr>
          <a:xfrm>
            <a:off x="2153925" y="3861600"/>
            <a:ext cx="2286000" cy="22860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US" sz="3000" b="1"/>
              <a:t>ask</a:t>
            </a:r>
          </a:p>
        </p:txBody>
      </p:sp>
      <p:sp>
        <p:nvSpPr>
          <p:cNvPr id="94" name="Shape 94"/>
          <p:cNvSpPr/>
          <p:nvPr/>
        </p:nvSpPr>
        <p:spPr>
          <a:xfrm>
            <a:off x="4453600" y="3861600"/>
            <a:ext cx="2286000" cy="22860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US" sz="3000" b="1"/>
              <a:t>review</a:t>
            </a:r>
          </a:p>
        </p:txBody>
      </p:sp>
      <p:pic>
        <p:nvPicPr>
          <p:cNvPr id="95" name="Shape 95" descr="Group-300px.png"/>
          <p:cNvPicPr preferRelativeResize="0"/>
          <p:nvPr/>
        </p:nvPicPr>
        <p:blipFill>
          <a:blip r:embed="rId5">
            <a:alphaModFix/>
          </a:blip>
          <a:stretch>
            <a:fillRect/>
          </a:stretch>
        </p:blipFill>
        <p:spPr>
          <a:xfrm>
            <a:off x="2478410" y="2214318"/>
            <a:ext cx="1532115" cy="1429975"/>
          </a:xfrm>
          <a:prstGeom prst="rect">
            <a:avLst/>
          </a:prstGeom>
          <a:noFill/>
          <a:ln>
            <a:noFill/>
          </a:ln>
        </p:spPr>
      </p:pic>
      <p:pic>
        <p:nvPicPr>
          <p:cNvPr id="96" name="Shape 96" descr="Triangle-Ruler-300px.png"/>
          <p:cNvPicPr preferRelativeResize="0"/>
          <p:nvPr/>
        </p:nvPicPr>
        <p:blipFill>
          <a:blip r:embed="rId6">
            <a:alphaModFix/>
          </a:blip>
          <a:stretch>
            <a:fillRect/>
          </a:stretch>
        </p:blipFill>
        <p:spPr>
          <a:xfrm>
            <a:off x="4683844" y="2214319"/>
            <a:ext cx="1532124" cy="1532124"/>
          </a:xfrm>
          <a:prstGeom prst="rect">
            <a:avLst/>
          </a:prstGeom>
          <a:noFill/>
          <a:ln>
            <a:noFill/>
          </a:ln>
        </p:spPr>
      </p:pic>
      <p:pic>
        <p:nvPicPr>
          <p:cNvPr id="97" name="Shape 97" descr="1425663956-outline-300px.png"/>
          <p:cNvPicPr preferRelativeResize="0"/>
          <p:nvPr/>
        </p:nvPicPr>
        <p:blipFill>
          <a:blip r:embed="rId7">
            <a:alphaModFix/>
          </a:blip>
          <a:stretch>
            <a:fillRect/>
          </a:stretch>
        </p:blipFill>
        <p:spPr>
          <a:xfrm>
            <a:off x="2402686" y="4359099"/>
            <a:ext cx="1788474" cy="1788500"/>
          </a:xfrm>
          <a:prstGeom prst="rect">
            <a:avLst/>
          </a:prstGeom>
          <a:noFill/>
          <a:ln>
            <a:noFill/>
          </a:ln>
        </p:spPr>
      </p:pic>
      <p:pic>
        <p:nvPicPr>
          <p:cNvPr id="98" name="Shape 98" descr="1457633386-300px.png"/>
          <p:cNvPicPr preferRelativeResize="0"/>
          <p:nvPr/>
        </p:nvPicPr>
        <p:blipFill>
          <a:blip r:embed="rId8">
            <a:alphaModFix/>
          </a:blip>
          <a:stretch>
            <a:fillRect/>
          </a:stretch>
        </p:blipFill>
        <p:spPr>
          <a:xfrm>
            <a:off x="4830547" y="4487288"/>
            <a:ext cx="1532125" cy="1532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685800" y="685800"/>
            <a:ext cx="8229600" cy="1038000"/>
          </a:xfrm>
          <a:prstGeom prst="rect">
            <a:avLst/>
          </a:prstGeom>
          <a:noFill/>
          <a:ln>
            <a:noFill/>
          </a:ln>
        </p:spPr>
        <p:txBody>
          <a:bodyPr lIns="91425" tIns="45700" rIns="91425" bIns="45700" anchor="t" anchorCtr="0">
            <a:noAutofit/>
          </a:bodyPr>
          <a:lstStyle/>
          <a:p>
            <a:pPr marL="0" marR="0" lvl="0" indent="0" algn="ctr" rtl="0">
              <a:spcBef>
                <a:spcPts val="0"/>
              </a:spcBef>
              <a:buClr>
                <a:srgbClr val="7F7F7F"/>
              </a:buClr>
              <a:buSzPct val="25000"/>
              <a:buFont typeface="Arial"/>
              <a:buNone/>
            </a:pPr>
            <a:r>
              <a:rPr lang="en-US"/>
              <a:t>Criteria to consider as part of a </a:t>
            </a:r>
          </a:p>
          <a:p>
            <a:pPr marL="0" marR="0" lvl="0" indent="0" algn="ctr" rtl="0">
              <a:spcBef>
                <a:spcPts val="0"/>
              </a:spcBef>
              <a:buClr>
                <a:srgbClr val="7F7F7F"/>
              </a:buClr>
              <a:buSzPct val="25000"/>
              <a:buFont typeface="Arial"/>
              <a:buNone/>
            </a:pPr>
            <a:r>
              <a:rPr lang="en-US"/>
              <a:t>cloud review process</a:t>
            </a:r>
          </a:p>
        </p:txBody>
      </p:sp>
      <p:sp>
        <p:nvSpPr>
          <p:cNvPr id="104" name="Shape 104"/>
          <p:cNvSpPr txBox="1">
            <a:spLocks noGrp="1"/>
          </p:cNvSpPr>
          <p:nvPr>
            <p:ph type="body" idx="1"/>
          </p:nvPr>
        </p:nvSpPr>
        <p:spPr>
          <a:xfrm>
            <a:off x="2997525" y="6477975"/>
            <a:ext cx="3707700" cy="462300"/>
          </a:xfrm>
          <a:prstGeom prst="rect">
            <a:avLst/>
          </a:prstGeom>
          <a:noFill/>
          <a:ln>
            <a:noFill/>
          </a:ln>
        </p:spPr>
        <p:txBody>
          <a:bodyPr lIns="91425" tIns="45700" rIns="91425" bIns="45700" anchor="t" anchorCtr="0">
            <a:noAutofit/>
          </a:bodyPr>
          <a:lstStyle/>
          <a:p>
            <a:pPr lvl="0" algn="ctr" rtl="0">
              <a:lnSpc>
                <a:spcPct val="115000"/>
              </a:lnSpc>
              <a:spcBef>
                <a:spcPts val="0"/>
              </a:spcBef>
              <a:buClr>
                <a:srgbClr val="000000"/>
              </a:buClr>
              <a:buSzPct val="137500"/>
              <a:buFont typeface="Arial"/>
              <a:buNone/>
            </a:pPr>
            <a:r>
              <a:rPr lang="en-US" sz="800" i="1">
                <a:solidFill>
                  <a:srgbClr val="000000"/>
                </a:solidFill>
              </a:rPr>
              <a:t>Preparing the IT Organization for the Cloud: Transforming the IT Organization</a:t>
            </a:r>
          </a:p>
          <a:p>
            <a:pPr lvl="0" algn="ctr" rtl="0">
              <a:lnSpc>
                <a:spcPct val="115000"/>
              </a:lnSpc>
              <a:spcBef>
                <a:spcPts val="0"/>
              </a:spcBef>
              <a:buClr>
                <a:srgbClr val="000000"/>
              </a:buClr>
              <a:buSzPct val="137500"/>
              <a:buFont typeface="Arial"/>
              <a:buNone/>
            </a:pPr>
            <a:r>
              <a:rPr lang="en-US" sz="800" u="sng">
                <a:solidFill>
                  <a:srgbClr val="0097A7"/>
                </a:solidFill>
                <a:hlinkClick r:id="rId4"/>
              </a:rPr>
              <a:t>www.educause.edu/ecar/ecar-working-groups/cloud</a:t>
            </a:r>
          </a:p>
          <a:p>
            <a:pPr marL="0" marR="0" lvl="0" indent="0" algn="ctr" rtl="0">
              <a:spcBef>
                <a:spcPts val="0"/>
              </a:spcBef>
              <a:buClr>
                <a:srgbClr val="595959"/>
              </a:buClr>
              <a:buSzPct val="25000"/>
              <a:buFont typeface="Noto Sans Symbols"/>
              <a:buNone/>
            </a:pPr>
            <a:endParaRPr/>
          </a:p>
        </p:txBody>
      </p:sp>
      <p:sp>
        <p:nvSpPr>
          <p:cNvPr id="105" name="Shape 105"/>
          <p:cNvSpPr/>
          <p:nvPr/>
        </p:nvSpPr>
        <p:spPr>
          <a:xfrm>
            <a:off x="3699975" y="1876751"/>
            <a:ext cx="2218500" cy="36789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US" sz="2500" b="1"/>
              <a:t>financial costs</a:t>
            </a:r>
          </a:p>
          <a:p>
            <a:pPr lvl="0" algn="ctr">
              <a:spcBef>
                <a:spcPts val="0"/>
              </a:spcBef>
              <a:buNone/>
            </a:pPr>
            <a:endParaRPr sz="2500"/>
          </a:p>
        </p:txBody>
      </p:sp>
      <p:sp>
        <p:nvSpPr>
          <p:cNvPr id="106" name="Shape 106"/>
          <p:cNvSpPr/>
          <p:nvPr/>
        </p:nvSpPr>
        <p:spPr>
          <a:xfrm>
            <a:off x="6438000" y="1876751"/>
            <a:ext cx="2218500" cy="36789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US" sz="2500" b="1"/>
              <a:t>staff effort</a:t>
            </a:r>
          </a:p>
        </p:txBody>
      </p:sp>
      <p:sp>
        <p:nvSpPr>
          <p:cNvPr id="107" name="Shape 107"/>
          <p:cNvSpPr/>
          <p:nvPr/>
        </p:nvSpPr>
        <p:spPr>
          <a:xfrm>
            <a:off x="885750" y="1876751"/>
            <a:ext cx="2218500" cy="36789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US" sz="2500" b="1"/>
              <a:t>existing services</a:t>
            </a:r>
          </a:p>
        </p:txBody>
      </p:sp>
      <p:pic>
        <p:nvPicPr>
          <p:cNvPr id="108" name="Shape 108" descr="lego-300px.png"/>
          <p:cNvPicPr preferRelativeResize="0"/>
          <p:nvPr/>
        </p:nvPicPr>
        <p:blipFill>
          <a:blip r:embed="rId5">
            <a:alphaModFix/>
          </a:blip>
          <a:stretch>
            <a:fillRect/>
          </a:stretch>
        </p:blipFill>
        <p:spPr>
          <a:xfrm>
            <a:off x="951406" y="3454822"/>
            <a:ext cx="2046125" cy="1786959"/>
          </a:xfrm>
          <a:prstGeom prst="rect">
            <a:avLst/>
          </a:prstGeom>
          <a:noFill/>
          <a:ln>
            <a:noFill/>
          </a:ln>
        </p:spPr>
      </p:pic>
      <p:pic>
        <p:nvPicPr>
          <p:cNvPr id="109" name="Shape 109" descr="nebu-work-300px.png"/>
          <p:cNvPicPr preferRelativeResize="0"/>
          <p:nvPr/>
        </p:nvPicPr>
        <p:blipFill>
          <a:blip r:embed="rId6">
            <a:alphaModFix/>
          </a:blip>
          <a:stretch>
            <a:fillRect/>
          </a:stretch>
        </p:blipFill>
        <p:spPr>
          <a:xfrm>
            <a:off x="6610460" y="3230882"/>
            <a:ext cx="1873599" cy="1836135"/>
          </a:xfrm>
          <a:prstGeom prst="rect">
            <a:avLst/>
          </a:prstGeom>
          <a:noFill/>
          <a:ln>
            <a:noFill/>
          </a:ln>
        </p:spPr>
      </p:pic>
      <p:pic>
        <p:nvPicPr>
          <p:cNvPr id="110" name="Shape 110" descr="category_payment_commercial-300px.png"/>
          <p:cNvPicPr preferRelativeResize="0"/>
          <p:nvPr/>
        </p:nvPicPr>
        <p:blipFill>
          <a:blip r:embed="rId7">
            <a:alphaModFix/>
          </a:blip>
          <a:stretch>
            <a:fillRect/>
          </a:stretch>
        </p:blipFill>
        <p:spPr>
          <a:xfrm>
            <a:off x="3920560" y="3212143"/>
            <a:ext cx="1873599" cy="1873599"/>
          </a:xfrm>
          <a:prstGeom prst="rect">
            <a:avLst/>
          </a:prstGeom>
          <a:noFill/>
          <a:ln>
            <a:noFill/>
          </a:ln>
        </p:spPr>
      </p:pic>
    </p:spTree>
  </p:cSld>
  <p:clrMapOvr>
    <a:masterClrMapping/>
  </p:clrMapOvr>
</p:sld>
</file>

<file path=ppt/theme/theme1.xml><?xml version="1.0" encoding="utf-8"?>
<a:theme xmlns:a="http://schemas.openxmlformats.org/drawingml/2006/main" name="9_Default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1313</TotalTime>
  <Words>1399</Words>
  <Application>Microsoft Office PowerPoint</Application>
  <PresentationFormat>On-screen Show (4:3)</PresentationFormat>
  <Paragraphs>214</Paragraphs>
  <Slides>25</Slides>
  <Notes>22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25</vt:i4>
      </vt:variant>
    </vt:vector>
  </HeadingPairs>
  <TitlesOfParts>
    <vt:vector size="32" baseType="lpstr">
      <vt:lpstr>Arial</vt:lpstr>
      <vt:lpstr>Calibri</vt:lpstr>
      <vt:lpstr>Noto Sans Symbols</vt:lpstr>
      <vt:lpstr>Wingdings</vt:lpstr>
      <vt:lpstr>9_Default Theme</vt:lpstr>
      <vt:lpstr>10_Default Theme</vt:lpstr>
      <vt:lpstr>11_Default Theme</vt:lpstr>
      <vt:lpstr>PowerPoint Presentation</vt:lpstr>
      <vt:lpstr>ECAR Cloud Series</vt:lpstr>
      <vt:lpstr>What do we mean by Cloud Computing? </vt:lpstr>
      <vt:lpstr>Agenda</vt:lpstr>
      <vt:lpstr>PowerPoint Presentation</vt:lpstr>
      <vt:lpstr>Educate the Organization on Cloud Strategies </vt:lpstr>
      <vt:lpstr>Educate the Organization on Cloud Strategies </vt:lpstr>
      <vt:lpstr>Incorporating Cloud into IT Governance</vt:lpstr>
      <vt:lpstr>Criteria to consider as part of a  cloud review process</vt:lpstr>
      <vt:lpstr>Criteria to consider as part of a  cloud review process</vt:lpstr>
      <vt:lpstr>Criteria to consider as part of a  cloud review process</vt:lpstr>
      <vt:lpstr>Discussion Questions</vt:lpstr>
      <vt:lpstr>PowerPoint Presentation</vt:lpstr>
      <vt:lpstr>Staffing for the Cloud at the Intersection </vt:lpstr>
      <vt:lpstr>Evolving Roles to Support the Cloud</vt:lpstr>
      <vt:lpstr>Discussion Questions</vt:lpstr>
      <vt:lpstr>PowerPoint Presentation</vt:lpstr>
      <vt:lpstr>Cloud Migration Strategy Considerations</vt:lpstr>
      <vt:lpstr>Cloud Migration Strategy Considerations</vt:lpstr>
      <vt:lpstr>Discussion Questions</vt:lpstr>
      <vt:lpstr>Continuing the Cloud Conversation </vt:lpstr>
      <vt:lpstr>Help Us Improve and Grow</vt:lpstr>
      <vt:lpstr>CCCG Survey: Needing assistance with Cloud Services</vt:lpstr>
      <vt:lpstr>CCCG Survey:  What are some of the biggest barriers your institution faces, with regards to cloud adoption? (47 responses)</vt:lpstr>
      <vt:lpstr>CCCG: Survey:  What are some of the successes surrounding the adoption of cloud services at your institution? (45 responses)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Andrew Terry</dc:creator>
  <cp:lastModifiedBy>Thomas Dugas</cp:lastModifiedBy>
  <cp:revision>11</cp:revision>
  <dcterms:modified xsi:type="dcterms:W3CDTF">2016-10-27T20:36:49Z</dcterms:modified>
</cp:coreProperties>
</file>