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256" r:id="rId2"/>
    <p:sldId id="310" r:id="rId3"/>
    <p:sldId id="311" r:id="rId4"/>
    <p:sldId id="312" r:id="rId5"/>
    <p:sldId id="313" r:id="rId6"/>
    <p:sldId id="315" r:id="rId7"/>
    <p:sldId id="316" r:id="rId8"/>
    <p:sldId id="317" r:id="rId9"/>
    <p:sldId id="318" r:id="rId10"/>
    <p:sldId id="319" r:id="rId11"/>
    <p:sldId id="320" r:id="rId12"/>
    <p:sldId id="321" r:id="rId13"/>
    <p:sldId id="322"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76"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7" r:id="rId68"/>
    <p:sldId id="378" r:id="rId69"/>
    <p:sldId id="379" r:id="rId70"/>
    <p:sldId id="380" r:id="rId71"/>
    <p:sldId id="381" r:id="rId72"/>
    <p:sldId id="382" r:id="rId73"/>
    <p:sldId id="383" r:id="rId74"/>
    <p:sldId id="384" r:id="rId75"/>
    <p:sldId id="385" r:id="rId76"/>
    <p:sldId id="407" r:id="rId77"/>
    <p:sldId id="408" r:id="rId78"/>
    <p:sldId id="386" r:id="rId79"/>
    <p:sldId id="387" r:id="rId80"/>
    <p:sldId id="388" r:id="rId81"/>
    <p:sldId id="389" r:id="rId82"/>
    <p:sldId id="390" r:id="rId83"/>
    <p:sldId id="391" r:id="rId84"/>
    <p:sldId id="392" r:id="rId85"/>
    <p:sldId id="393" r:id="rId86"/>
    <p:sldId id="394" r:id="rId87"/>
    <p:sldId id="395" r:id="rId88"/>
    <p:sldId id="410" r:id="rId89"/>
    <p:sldId id="409" r:id="rId90"/>
    <p:sldId id="397" r:id="rId91"/>
    <p:sldId id="398" r:id="rId92"/>
    <p:sldId id="399" r:id="rId93"/>
    <p:sldId id="400" r:id="rId94"/>
    <p:sldId id="401" r:id="rId95"/>
    <p:sldId id="411" r:id="rId96"/>
    <p:sldId id="412" r:id="rId97"/>
    <p:sldId id="402" r:id="rId98"/>
    <p:sldId id="403" r:id="rId99"/>
    <p:sldId id="404" r:id="rId100"/>
    <p:sldId id="405" r:id="rId101"/>
    <p:sldId id="406" r:id="rId102"/>
    <p:sldId id="413" r:id="rId103"/>
    <p:sldId id="414" r:id="rId104"/>
    <p:sldId id="415" r:id="rId105"/>
    <p:sldId id="416" r:id="rId10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B6F63E-AED0-4404-9C45-2FE96C0310F3}">
          <p14:sldIdLst>
            <p14:sldId id="256"/>
            <p14:sldId id="310"/>
            <p14:sldId id="311"/>
            <p14:sldId id="312"/>
            <p14:sldId id="313"/>
            <p14:sldId id="315"/>
            <p14:sldId id="316"/>
            <p14:sldId id="317"/>
            <p14:sldId id="318"/>
            <p14:sldId id="319"/>
            <p14:sldId id="320"/>
            <p14:sldId id="321"/>
            <p14:sldId id="322"/>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76"/>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7"/>
            <p14:sldId id="378"/>
            <p14:sldId id="379"/>
            <p14:sldId id="380"/>
            <p14:sldId id="381"/>
            <p14:sldId id="382"/>
            <p14:sldId id="383"/>
            <p14:sldId id="384"/>
            <p14:sldId id="385"/>
            <p14:sldId id="407"/>
            <p14:sldId id="408"/>
            <p14:sldId id="386"/>
            <p14:sldId id="387"/>
            <p14:sldId id="388"/>
            <p14:sldId id="389"/>
            <p14:sldId id="390"/>
            <p14:sldId id="391"/>
            <p14:sldId id="392"/>
            <p14:sldId id="393"/>
            <p14:sldId id="394"/>
            <p14:sldId id="395"/>
            <p14:sldId id="410"/>
            <p14:sldId id="409"/>
            <p14:sldId id="397"/>
            <p14:sldId id="398"/>
            <p14:sldId id="399"/>
            <p14:sldId id="400"/>
            <p14:sldId id="401"/>
            <p14:sldId id="411"/>
            <p14:sldId id="412"/>
            <p14:sldId id="402"/>
            <p14:sldId id="403"/>
            <p14:sldId id="404"/>
            <p14:sldId id="405"/>
            <p14:sldId id="406"/>
            <p14:sldId id="413"/>
            <p14:sldId id="414"/>
            <p14:sldId id="415"/>
            <p14:sldId id="416"/>
          </p14:sldIdLst>
        </p14:section>
      </p14:sectionLst>
    </p:ext>
    <p:ext uri="{EFAFB233-063F-42B5-8137-9DF3F51BA10A}">
      <p15:sldGuideLst xmlns:p15="http://schemas.microsoft.com/office/powerpoint/2012/main">
        <p15:guide id="1" orient="horz" pos="2160">
          <p15:clr>
            <a:srgbClr val="A4A3A4"/>
          </p15:clr>
        </p15:guide>
        <p15:guide id="2" pos="2856"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7A9F"/>
    <a:srgbClr val="2C5159"/>
    <a:srgbClr val="003B71"/>
    <a:srgbClr val="524F4F"/>
    <a:srgbClr val="004D66"/>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6" autoAdjust="0"/>
    <p:restoredTop sz="94713" autoAdjust="0"/>
  </p:normalViewPr>
  <p:slideViewPr>
    <p:cSldViewPr snapToGrid="0" snapToObjects="1">
      <p:cViewPr varScale="1">
        <p:scale>
          <a:sx n="120" d="100"/>
          <a:sy n="120" d="100"/>
        </p:scale>
        <p:origin x="752" y="176"/>
      </p:cViewPr>
      <p:guideLst>
        <p:guide orient="horz" pos="2160"/>
        <p:guide pos="2856"/>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4/10/18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4/10/18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376990" y="2652963"/>
            <a:ext cx="8442455" cy="998621"/>
          </a:xfrm>
          <a:prstGeom prst="rect">
            <a:avLst/>
          </a:prstGeom>
        </p:spPr>
        <p:txBody>
          <a:bodyPr vert="horz" anchor="ctr"/>
          <a:lstStyle>
            <a:lvl1pPr algn="ctr">
              <a:defRPr>
                <a:ln>
                  <a:noFill/>
                </a:ln>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76990" y="1834816"/>
            <a:ext cx="8442455" cy="1365584"/>
          </a:xfrm>
          <a:prstGeom prst="rect">
            <a:avLst/>
          </a:prstGeom>
        </p:spPr>
        <p:txBody>
          <a:bodyPr vert="horz" anchor="ctr"/>
          <a:lstStyle>
            <a:lvl1pPr algn="ctr">
              <a:defRPr>
                <a:ln>
                  <a:noFill/>
                </a:ln>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7305" y="1353553"/>
            <a:ext cx="6689559"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97304" y="451183"/>
            <a:ext cx="6689560"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7305" y="1353553"/>
            <a:ext cx="8157411"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97304" y="451183"/>
            <a:ext cx="8157412"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49671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97305" y="1353553"/>
            <a:ext cx="8157411"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497304" y="451183"/>
            <a:ext cx="8157412"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254512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Response Training</a:t>
            </a:r>
          </a:p>
        </p:txBody>
      </p:sp>
    </p:spTree>
    <p:extLst>
      <p:ext uri="{BB962C8B-B14F-4D97-AF65-F5344CB8AC3E}">
        <p14:creationId xmlns:p14="http://schemas.microsoft.com/office/powerpoint/2010/main" val="3513213387"/>
      </p:ext>
    </p:extLst>
  </p:cSld>
  <p:clrMapOvr>
    <a:masterClrMapping/>
  </p:clrMapOvr>
  <mc:AlternateContent xmlns:mc="http://schemas.openxmlformats.org/markup-compatibility/2006" xmlns:p14="http://schemas.microsoft.com/office/powerpoint/2010/main">
    <mc:Choice Requires="p14">
      <p:transition spd="slow" p14:dur="2000" advTm="10813"/>
    </mc:Choice>
    <mc:Fallback xmlns="">
      <p:transition spd="slow" advTm="108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FFEB8-8375-A14D-A13C-01BC8D956B34}"/>
              </a:ext>
            </a:extLst>
          </p:cNvPr>
          <p:cNvSpPr>
            <a:spLocks noGrp="1"/>
          </p:cNvSpPr>
          <p:nvPr>
            <p:ph type="body" sz="quarter" idx="10"/>
          </p:nvPr>
        </p:nvSpPr>
        <p:spPr/>
        <p:txBody>
          <a:bodyPr/>
          <a:lstStyle/>
          <a:p>
            <a:r>
              <a:rPr lang="en-US" sz="1800" dirty="0">
                <a:solidFill>
                  <a:schemeClr val="tx1"/>
                </a:solidFill>
              </a:rPr>
              <a:t>Understand and document project/organization assets and the threats and vulnerabilities to those assets. Also known as a risk assessment.</a:t>
            </a:r>
          </a:p>
          <a:p>
            <a:r>
              <a:rPr lang="en-US" sz="1800" b="1" i="1" dirty="0"/>
              <a:t>Identify security and related policies.</a:t>
            </a:r>
          </a:p>
          <a:p>
            <a:r>
              <a:rPr lang="en-US" sz="1800" dirty="0"/>
              <a:t>Development of a Cyber Security Plan to protect against those risks.</a:t>
            </a:r>
          </a:p>
          <a:p>
            <a:r>
              <a:rPr lang="en-US" sz="1800" dirty="0"/>
              <a:t>Develop a Cybersecurity Incident Response Plan</a:t>
            </a:r>
          </a:p>
        </p:txBody>
      </p:sp>
      <p:sp>
        <p:nvSpPr>
          <p:cNvPr id="3" name="Title 2">
            <a:extLst>
              <a:ext uri="{FF2B5EF4-FFF2-40B4-BE49-F238E27FC236}">
                <a16:creationId xmlns:a16="http://schemas.microsoft.com/office/drawing/2014/main" id="{4C84195D-E5EF-4A4C-A7DD-1A8BBDE71F28}"/>
              </a:ext>
            </a:extLst>
          </p:cNvPr>
          <p:cNvSpPr>
            <a:spLocks noGrp="1"/>
          </p:cNvSpPr>
          <p:nvPr>
            <p:ph type="title"/>
          </p:nvPr>
        </p:nvSpPr>
        <p:spPr/>
        <p:txBody>
          <a:bodyPr/>
          <a:lstStyle/>
          <a:p>
            <a:r>
              <a:rPr lang="en-US" sz="3600" dirty="0"/>
              <a:t>Prevention – </a:t>
            </a:r>
            <a:r>
              <a:rPr lang="en-US" sz="3600" i="1" dirty="0"/>
              <a:t>First Step to Being Prepared</a:t>
            </a:r>
          </a:p>
        </p:txBody>
      </p:sp>
      <p:pic>
        <p:nvPicPr>
          <p:cNvPr id="7" name="Shape 150">
            <a:extLst>
              <a:ext uri="{FF2B5EF4-FFF2-40B4-BE49-F238E27FC236}">
                <a16:creationId xmlns:a16="http://schemas.microsoft.com/office/drawing/2014/main" id="{32149A8E-FCC2-604A-AA4A-929108248571}"/>
              </a:ext>
            </a:extLst>
          </p:cNvPr>
          <p:cNvPicPr preferRelativeResize="0"/>
          <p:nvPr/>
        </p:nvPicPr>
        <p:blipFill rotWithShape="1">
          <a:blip r:embed="rId2">
            <a:alphaModFix/>
          </a:blip>
          <a:srcRect/>
          <a:stretch/>
        </p:blipFill>
        <p:spPr>
          <a:xfrm>
            <a:off x="7480534" y="2050188"/>
            <a:ext cx="930300" cy="1043100"/>
          </a:xfrm>
          <a:prstGeom prst="rect">
            <a:avLst/>
          </a:prstGeom>
          <a:noFill/>
          <a:ln>
            <a:noFill/>
          </a:ln>
        </p:spPr>
      </p:pic>
    </p:spTree>
    <p:extLst>
      <p:ext uri="{BB962C8B-B14F-4D97-AF65-F5344CB8AC3E}">
        <p14:creationId xmlns:p14="http://schemas.microsoft.com/office/powerpoint/2010/main" val="16365865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231271"/>
            <a:ext cx="8157411" cy="3202366"/>
          </a:xfrm>
        </p:spPr>
        <p:txBody>
          <a:bodyPr/>
          <a:lstStyle/>
          <a:p>
            <a:pPr marL="0" indent="0">
              <a:buNone/>
            </a:pPr>
            <a:r>
              <a:rPr lang="en-US" sz="1800" dirty="0"/>
              <a:t>Quoted from Voice of Russia, “US hackers target Crimean referendum website,” March 16, 2014:</a:t>
            </a:r>
          </a:p>
          <a:p>
            <a:pPr marL="400050" lvl="1" indent="0">
              <a:buNone/>
            </a:pPr>
            <a:r>
              <a:rPr lang="en-US" sz="1400" dirty="0"/>
              <a:t>“Our IT safety experts managed to find out where those attacks came from. It is University of Illinois at Urbana Champaign. The most powerful scanning of servers before the attack was carried out exactly from there.”</a:t>
            </a:r>
          </a:p>
          <a:p>
            <a:pPr marL="400050" lvl="1" indent="0">
              <a:buNone/>
            </a:pPr>
            <a:r>
              <a:rPr lang="en-US" sz="1400" dirty="0"/>
              <a:t>It is significant that Urbana – Champaign, with a population of 37,000, has the highest number of subnets with IP addresses. Let’s take for example subnet 192.17.0.0 – 192.17. 255.255 whose range makes it possible to offer approximately 500 IP to each citizen, and there are at least five such subnets in the city.</a:t>
            </a:r>
          </a:p>
          <a:p>
            <a:pPr marL="400050" lvl="1" indent="0">
              <a:buNone/>
            </a:pPr>
            <a:r>
              <a:rPr lang="en-US" sz="1400" dirty="0"/>
              <a:t>In other words, the technological and technical potentialities of this city exceed by thousands of times the needs of its residents. </a:t>
            </a:r>
          </a:p>
          <a:p>
            <a:pPr marL="400050" lvl="1" indent="0">
              <a:buNone/>
            </a:pPr>
            <a:r>
              <a:rPr lang="en-US" sz="1400" dirty="0"/>
              <a:t>Besides, there are three airports in Urbana. There is no official information about the location of military bases on its territory, but there signs that one of the headquarters of the National Security Agency is situated there.”</a:t>
            </a:r>
          </a:p>
        </p:txBody>
      </p:sp>
      <p:sp>
        <p:nvSpPr>
          <p:cNvPr id="3" name="Title 2"/>
          <p:cNvSpPr>
            <a:spLocks noGrp="1"/>
          </p:cNvSpPr>
          <p:nvPr>
            <p:ph type="title"/>
          </p:nvPr>
        </p:nvSpPr>
        <p:spPr/>
        <p:txBody>
          <a:bodyPr/>
          <a:lstStyle/>
          <a:p>
            <a:r>
              <a:rPr lang="en-US" dirty="0"/>
              <a:t>Crimea </a:t>
            </a:r>
            <a:r>
              <a:rPr lang="en-US" sz="3200" i="1" dirty="0">
                <a:solidFill>
                  <a:schemeClr val="accent6"/>
                </a:solidFill>
              </a:rPr>
              <a:t>The Voice of Russia</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95166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r>
              <a:rPr lang="en-US" sz="1800" dirty="0"/>
              <a:t>NCSA contacted the University’s central IT security team at CITES to relay their internal report</a:t>
            </a:r>
          </a:p>
          <a:p>
            <a:r>
              <a:rPr lang="en-US" sz="1800" dirty="0"/>
              <a:t>Sent notification to organization directors, campus legal team, and CISO</a:t>
            </a:r>
          </a:p>
          <a:p>
            <a:r>
              <a:rPr lang="en-US" sz="1800" dirty="0"/>
              <a:t>And contacted PR to confirm details that we did not, in any way, contribute</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Communication</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31245718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numCol="2"/>
          <a:lstStyle/>
          <a:p>
            <a:r>
              <a:rPr lang="en-US" sz="1600" dirty="0"/>
              <a:t>Determine if an incident occurred</a:t>
            </a:r>
          </a:p>
          <a:p>
            <a:pPr lvl="1"/>
            <a:r>
              <a:rPr lang="en-US" sz="1200" dirty="0"/>
              <a:t>Russian news outlet cited the U of I as the source of a DDoS attack on a Crimean website</a:t>
            </a:r>
          </a:p>
          <a:p>
            <a:pPr lvl="1"/>
            <a:r>
              <a:rPr lang="en-US" sz="1200" dirty="0"/>
              <a:t>An incident clearly occurred, but was NCSA involved? </a:t>
            </a:r>
          </a:p>
          <a:p>
            <a:r>
              <a:rPr lang="en-US" sz="1600" dirty="0"/>
              <a:t>Determine course of action </a:t>
            </a:r>
          </a:p>
          <a:p>
            <a:pPr lvl="1"/>
            <a:r>
              <a:rPr lang="en-US" sz="1200" dirty="0"/>
              <a:t>NCSA IR team was contacted to look into the accusation</a:t>
            </a:r>
          </a:p>
          <a:p>
            <a:r>
              <a:rPr lang="en-US" sz="1600" dirty="0"/>
              <a:t>Communicate the incident (throughout the IR process)</a:t>
            </a:r>
          </a:p>
          <a:p>
            <a:pPr lvl="1"/>
            <a:r>
              <a:rPr lang="en-US" sz="1200" dirty="0"/>
              <a:t>Communication to the press was limited to PR departments</a:t>
            </a:r>
          </a:p>
          <a:p>
            <a:pPr lvl="1"/>
            <a:r>
              <a:rPr lang="en-US" sz="1200" dirty="0"/>
              <a:t>But, communication between NCSA and University management was frequent</a:t>
            </a:r>
          </a:p>
          <a:p>
            <a:r>
              <a:rPr lang="en-US" sz="1600" dirty="0"/>
              <a:t>Perform an investigation </a:t>
            </a:r>
          </a:p>
          <a:p>
            <a:pPr lvl="1"/>
            <a:r>
              <a:rPr lang="en-US" sz="1200" dirty="0"/>
              <a:t>The investigation found that an NTP vulnerability was patched weeks before the incident</a:t>
            </a:r>
          </a:p>
          <a:p>
            <a:r>
              <a:rPr lang="en-US" sz="1600" dirty="0"/>
              <a:t>Contain the incident</a:t>
            </a:r>
          </a:p>
          <a:p>
            <a:pPr lvl="1"/>
            <a:r>
              <a:rPr lang="en-US" sz="1200" dirty="0"/>
              <a:t>No containment needed</a:t>
            </a:r>
          </a:p>
          <a:p>
            <a:r>
              <a:rPr lang="en-US" sz="1600" dirty="0"/>
              <a:t>Eradicate </a:t>
            </a:r>
          </a:p>
          <a:p>
            <a:pPr lvl="1"/>
            <a:r>
              <a:rPr lang="en-US" sz="1200" dirty="0"/>
              <a:t>No eradication needed</a:t>
            </a:r>
          </a:p>
          <a:p>
            <a:r>
              <a:rPr lang="en-US" sz="1600" dirty="0"/>
              <a:t>Recovery </a:t>
            </a:r>
          </a:p>
          <a:p>
            <a:pPr lvl="1"/>
            <a:r>
              <a:rPr lang="en-US" sz="1200" dirty="0"/>
              <a:t>No recovery needed</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Review</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3500939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numCol="1"/>
          <a:lstStyle/>
          <a:p>
            <a:r>
              <a:rPr lang="en-US" sz="1800" dirty="0"/>
              <a:t>Some “incidents” are more of a PR management problem than an event worthy of incident response</a:t>
            </a:r>
          </a:p>
          <a:p>
            <a:r>
              <a:rPr lang="en-US" sz="1800" dirty="0"/>
              <a:t>These events are an opportunity for the IR team to share their expertise with the spokespeople responsible for addressing the media</a:t>
            </a:r>
          </a:p>
          <a:p>
            <a:r>
              <a:rPr lang="en-US" sz="1800" dirty="0"/>
              <a:t>Keep communication lines open </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Lessons Learned</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1127436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B4BEE-709A-284A-951A-FAE03F03E70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267856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013D16-62EC-E84F-AAB9-62CC809E4796}"/>
              </a:ext>
            </a:extLst>
          </p:cNvPr>
          <p:cNvSpPr>
            <a:spLocks noGrp="1"/>
          </p:cNvSpPr>
          <p:nvPr>
            <p:ph type="body" sz="quarter" idx="10"/>
          </p:nvPr>
        </p:nvSpPr>
        <p:spPr>
          <a:xfrm>
            <a:off x="497305" y="2308633"/>
            <a:ext cx="8157411" cy="2125003"/>
          </a:xfrm>
        </p:spPr>
        <p:txBody>
          <a:bodyPr/>
          <a:lstStyle/>
          <a:p>
            <a:pPr marL="0" indent="0" algn="ctr">
              <a:buNone/>
            </a:pPr>
            <a:r>
              <a:rPr lang="en-US" dirty="0" err="1"/>
              <a:t>trustedci.org</a:t>
            </a:r>
            <a:endParaRPr lang="en-US" dirty="0"/>
          </a:p>
          <a:p>
            <a:pPr marL="0" indent="0" algn="ctr">
              <a:buNone/>
            </a:pPr>
            <a:r>
              <a:rPr lang="en-US" sz="1800" dirty="0"/>
              <a:t>We thank the National Science Foundation (grant 1547272) for supporting our work.</a:t>
            </a:r>
          </a:p>
          <a:p>
            <a:pPr marL="0" indent="0" algn="ctr">
              <a:buNone/>
            </a:pPr>
            <a:endParaRPr lang="en-US" sz="1800" dirty="0"/>
          </a:p>
          <a:p>
            <a:pPr marL="0" indent="0" algn="ctr">
              <a:buNone/>
            </a:pPr>
            <a:r>
              <a:rPr lang="en-US" sz="1800" dirty="0"/>
              <a:t>The views and conclusions contained herein are those of the author and should not be interpreted as necessarily representing the official policies or endorsements, either expressed or implied, of the NSF. </a:t>
            </a:r>
          </a:p>
        </p:txBody>
      </p:sp>
      <p:sp>
        <p:nvSpPr>
          <p:cNvPr id="3" name="Title 2">
            <a:extLst>
              <a:ext uri="{FF2B5EF4-FFF2-40B4-BE49-F238E27FC236}">
                <a16:creationId xmlns:a16="http://schemas.microsoft.com/office/drawing/2014/main" id="{99445DF6-BE1D-BD48-BBFA-DD4B310FE3D5}"/>
              </a:ext>
            </a:extLst>
          </p:cNvPr>
          <p:cNvSpPr>
            <a:spLocks noGrp="1"/>
          </p:cNvSpPr>
          <p:nvPr>
            <p:ph type="title"/>
          </p:nvPr>
        </p:nvSpPr>
        <p:spPr/>
        <p:txBody>
          <a:bodyPr/>
          <a:lstStyle/>
          <a:p>
            <a:pPr algn="ctr"/>
            <a:r>
              <a:rPr lang="en-US" dirty="0"/>
              <a:t>Thank you!</a:t>
            </a:r>
          </a:p>
        </p:txBody>
      </p:sp>
      <p:pic>
        <p:nvPicPr>
          <p:cNvPr id="5" name="Picture 4">
            <a:extLst>
              <a:ext uri="{FF2B5EF4-FFF2-40B4-BE49-F238E27FC236}">
                <a16:creationId xmlns:a16="http://schemas.microsoft.com/office/drawing/2014/main" id="{A80E588A-7A4B-6F43-B267-FB3FB4C76405}"/>
              </a:ext>
            </a:extLst>
          </p:cNvPr>
          <p:cNvPicPr>
            <a:picLocks noChangeAspect="1"/>
          </p:cNvPicPr>
          <p:nvPr/>
        </p:nvPicPr>
        <p:blipFill>
          <a:blip r:embed="rId2"/>
          <a:stretch>
            <a:fillRect/>
          </a:stretch>
        </p:blipFill>
        <p:spPr>
          <a:xfrm>
            <a:off x="2762673" y="1180365"/>
            <a:ext cx="3626674" cy="1038311"/>
          </a:xfrm>
          <a:prstGeom prst="rect">
            <a:avLst/>
          </a:prstGeom>
        </p:spPr>
      </p:pic>
    </p:spTree>
    <p:extLst>
      <p:ext uri="{BB962C8B-B14F-4D97-AF65-F5344CB8AC3E}">
        <p14:creationId xmlns:p14="http://schemas.microsoft.com/office/powerpoint/2010/main" val="166773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93C5BC-A55C-AC4B-BB94-72FC84C051E1}"/>
              </a:ext>
            </a:extLst>
          </p:cNvPr>
          <p:cNvSpPr>
            <a:spLocks noGrp="1"/>
          </p:cNvSpPr>
          <p:nvPr>
            <p:ph type="body" sz="quarter" idx="10"/>
          </p:nvPr>
        </p:nvSpPr>
        <p:spPr/>
        <p:txBody>
          <a:bodyPr/>
          <a:lstStyle/>
          <a:p>
            <a:r>
              <a:rPr lang="en-US" sz="1800" dirty="0"/>
              <a:t>A formally documented set of rules and requirements that must be met.</a:t>
            </a:r>
          </a:p>
          <a:p>
            <a:r>
              <a:rPr lang="en-US" sz="1800" dirty="0"/>
              <a:t>Lays out what is important to the organization or project by identifying key assets and the need to protect or manage those assets.</a:t>
            </a:r>
          </a:p>
          <a:p>
            <a:r>
              <a:rPr lang="en-US" sz="1800" dirty="0"/>
              <a:t>You may have project policy, organization/departmental policies, institutional policy and government regulated policies.</a:t>
            </a:r>
          </a:p>
        </p:txBody>
      </p:sp>
      <p:sp>
        <p:nvSpPr>
          <p:cNvPr id="3" name="Title 2">
            <a:extLst>
              <a:ext uri="{FF2B5EF4-FFF2-40B4-BE49-F238E27FC236}">
                <a16:creationId xmlns:a16="http://schemas.microsoft.com/office/drawing/2014/main" id="{BDB7A448-74A9-9145-891B-DA89B7A7D0E7}"/>
              </a:ext>
            </a:extLst>
          </p:cNvPr>
          <p:cNvSpPr>
            <a:spLocks noGrp="1"/>
          </p:cNvSpPr>
          <p:nvPr>
            <p:ph type="title"/>
          </p:nvPr>
        </p:nvSpPr>
        <p:spPr/>
        <p:txBody>
          <a:bodyPr/>
          <a:lstStyle/>
          <a:p>
            <a:r>
              <a:rPr lang="en-US" dirty="0"/>
              <a:t>Policy</a:t>
            </a:r>
          </a:p>
        </p:txBody>
      </p:sp>
    </p:spTree>
    <p:extLst>
      <p:ext uri="{BB962C8B-B14F-4D97-AF65-F5344CB8AC3E}">
        <p14:creationId xmlns:p14="http://schemas.microsoft.com/office/powerpoint/2010/main" val="196000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DAC05F-D0E1-0949-BADA-9E124866326C}"/>
              </a:ext>
            </a:extLst>
          </p:cNvPr>
          <p:cNvSpPr>
            <a:spLocks noGrp="1"/>
          </p:cNvSpPr>
          <p:nvPr>
            <p:ph type="body" sz="quarter" idx="10"/>
          </p:nvPr>
        </p:nvSpPr>
        <p:spPr/>
        <p:txBody>
          <a:bodyPr/>
          <a:lstStyle/>
          <a:p>
            <a:r>
              <a:rPr lang="en-US" sz="1800" dirty="0"/>
              <a:t>Information classification policy - Classifies types of data and what risk exposure is to them.</a:t>
            </a:r>
          </a:p>
          <a:p>
            <a:r>
              <a:rPr lang="en-US" sz="1800" dirty="0"/>
              <a:t>HIPAA, FERPA, ITAR, EAR – Federal government regulations</a:t>
            </a:r>
          </a:p>
          <a:p>
            <a:r>
              <a:rPr lang="en-US" sz="1800" dirty="0"/>
              <a:t>Information disclosure policy - How and to whom project information might be shared.</a:t>
            </a:r>
          </a:p>
          <a:p>
            <a:r>
              <a:rPr lang="en-US" sz="1800" dirty="0"/>
              <a:t>Media policy - Who and how will interaction with the media be conducted.</a:t>
            </a:r>
          </a:p>
          <a:p>
            <a:r>
              <a:rPr lang="en-US" sz="1800" dirty="0"/>
              <a:t>Privacy policy - Address the privacy expectations of participants in the project.</a:t>
            </a:r>
          </a:p>
          <a:p>
            <a:r>
              <a:rPr lang="en-US" sz="1800" dirty="0"/>
              <a:t>Security policy - How will security be treated by the project.</a:t>
            </a:r>
          </a:p>
          <a:p>
            <a:r>
              <a:rPr lang="en-US" sz="1800" dirty="0"/>
              <a:t>Disaster recovery - How will the project recover from any type of disaster.</a:t>
            </a:r>
          </a:p>
        </p:txBody>
      </p:sp>
      <p:sp>
        <p:nvSpPr>
          <p:cNvPr id="3" name="Title 2">
            <a:extLst>
              <a:ext uri="{FF2B5EF4-FFF2-40B4-BE49-F238E27FC236}">
                <a16:creationId xmlns:a16="http://schemas.microsoft.com/office/drawing/2014/main" id="{CC04612D-D989-CF4C-83BC-956558AE7C1A}"/>
              </a:ext>
            </a:extLst>
          </p:cNvPr>
          <p:cNvSpPr>
            <a:spLocks noGrp="1"/>
          </p:cNvSpPr>
          <p:nvPr>
            <p:ph type="title"/>
          </p:nvPr>
        </p:nvSpPr>
        <p:spPr/>
        <p:txBody>
          <a:bodyPr/>
          <a:lstStyle/>
          <a:p>
            <a:r>
              <a:rPr lang="en-US" dirty="0"/>
              <a:t>Policy Examples</a:t>
            </a:r>
          </a:p>
        </p:txBody>
      </p:sp>
    </p:spTree>
    <p:extLst>
      <p:ext uri="{BB962C8B-B14F-4D97-AF65-F5344CB8AC3E}">
        <p14:creationId xmlns:p14="http://schemas.microsoft.com/office/powerpoint/2010/main" val="24985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594A79-7CE8-3748-9970-A58E73663B8F}"/>
              </a:ext>
            </a:extLst>
          </p:cNvPr>
          <p:cNvSpPr>
            <a:spLocks noGrp="1"/>
          </p:cNvSpPr>
          <p:nvPr>
            <p:ph type="body" sz="quarter" idx="10"/>
          </p:nvPr>
        </p:nvSpPr>
        <p:spPr/>
        <p:txBody>
          <a:bodyPr/>
          <a:lstStyle/>
          <a:p>
            <a:pPr marL="457200" lvl="0" indent="-355600">
              <a:spcBef>
                <a:spcPts val="0"/>
              </a:spcBef>
              <a:buSzPts val="2000"/>
              <a:buChar char="●"/>
            </a:pPr>
            <a:r>
              <a:rPr lang="en-US" sz="1800" dirty="0"/>
              <a:t>What’s the purpose of the policy?</a:t>
            </a:r>
          </a:p>
          <a:p>
            <a:pPr marL="457200" lvl="0" indent="-355600">
              <a:spcBef>
                <a:spcPts val="0"/>
              </a:spcBef>
              <a:buSzPts val="2000"/>
              <a:buChar char="●"/>
            </a:pPr>
            <a:r>
              <a:rPr lang="en-US" sz="1800" dirty="0"/>
              <a:t>Goals of the IR policy (and IR in general)</a:t>
            </a:r>
          </a:p>
          <a:p>
            <a:pPr marL="457200" lvl="0" indent="-355600">
              <a:spcBef>
                <a:spcPts val="0"/>
              </a:spcBef>
              <a:buSzPts val="2000"/>
              <a:buChar char="●"/>
            </a:pPr>
            <a:r>
              <a:rPr lang="en-US" sz="1800" dirty="0"/>
              <a:t>Who does it apply to?</a:t>
            </a:r>
          </a:p>
          <a:p>
            <a:pPr marL="457200" lvl="0" indent="-355600">
              <a:spcBef>
                <a:spcPts val="0"/>
              </a:spcBef>
              <a:buSzPts val="2000"/>
              <a:buChar char="●"/>
            </a:pPr>
            <a:r>
              <a:rPr lang="en-US" sz="1800" dirty="0"/>
              <a:t>Glossary of terms</a:t>
            </a:r>
          </a:p>
          <a:p>
            <a:pPr marL="457200" lvl="0" indent="-355600">
              <a:spcBef>
                <a:spcPts val="0"/>
              </a:spcBef>
              <a:buSzPts val="2000"/>
              <a:buChar char="●"/>
            </a:pPr>
            <a:r>
              <a:rPr lang="en-US" sz="1800" dirty="0"/>
              <a:t>How do you communicate to your organization?</a:t>
            </a:r>
          </a:p>
          <a:p>
            <a:pPr marL="457200" lvl="0" indent="-355600">
              <a:spcBef>
                <a:spcPts val="0"/>
              </a:spcBef>
              <a:buSzPts val="2000"/>
              <a:buChar char="●"/>
            </a:pPr>
            <a:r>
              <a:rPr lang="en-US" sz="1800" dirty="0"/>
              <a:t>What parties perform IR functions and authorization</a:t>
            </a:r>
          </a:p>
          <a:p>
            <a:pPr marL="457200" lvl="0" indent="-355600">
              <a:spcBef>
                <a:spcPts val="0"/>
              </a:spcBef>
              <a:buSzPts val="2000"/>
              <a:buChar char="●"/>
            </a:pPr>
            <a:r>
              <a:rPr lang="en-US" sz="1800" dirty="0"/>
              <a:t>General functions in IR (collection of evidence, ability to block hosts, </a:t>
            </a:r>
            <a:r>
              <a:rPr lang="en-US" sz="1800" dirty="0" err="1"/>
              <a:t>etc</a:t>
            </a:r>
            <a:r>
              <a:rPr lang="en-US" sz="1800" dirty="0"/>
              <a:t>)</a:t>
            </a:r>
          </a:p>
          <a:p>
            <a:pPr marL="457200" lvl="0" indent="-355600">
              <a:spcBef>
                <a:spcPts val="0"/>
              </a:spcBef>
              <a:buSzPts val="2000"/>
              <a:buChar char="●"/>
            </a:pPr>
            <a:r>
              <a:rPr lang="en-US" sz="1800" dirty="0"/>
              <a:t>Contact methods (e.g. public safety, security office, help desk)</a:t>
            </a:r>
          </a:p>
        </p:txBody>
      </p:sp>
      <p:sp>
        <p:nvSpPr>
          <p:cNvPr id="3" name="Title 2">
            <a:extLst>
              <a:ext uri="{FF2B5EF4-FFF2-40B4-BE49-F238E27FC236}">
                <a16:creationId xmlns:a16="http://schemas.microsoft.com/office/drawing/2014/main" id="{BDF225C0-C4F3-9346-BDE3-879BA9465657}"/>
              </a:ext>
            </a:extLst>
          </p:cNvPr>
          <p:cNvSpPr>
            <a:spLocks noGrp="1"/>
          </p:cNvSpPr>
          <p:nvPr>
            <p:ph type="title"/>
          </p:nvPr>
        </p:nvSpPr>
        <p:spPr/>
        <p:txBody>
          <a:bodyPr/>
          <a:lstStyle/>
          <a:p>
            <a:r>
              <a:rPr lang="en-US" dirty="0"/>
              <a:t>Incident Response Policy</a:t>
            </a:r>
          </a:p>
        </p:txBody>
      </p:sp>
    </p:spTree>
    <p:extLst>
      <p:ext uri="{BB962C8B-B14F-4D97-AF65-F5344CB8AC3E}">
        <p14:creationId xmlns:p14="http://schemas.microsoft.com/office/powerpoint/2010/main" val="314376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FFEB8-8375-A14D-A13C-01BC8D956B34}"/>
              </a:ext>
            </a:extLst>
          </p:cNvPr>
          <p:cNvSpPr>
            <a:spLocks noGrp="1"/>
          </p:cNvSpPr>
          <p:nvPr>
            <p:ph type="body" sz="quarter" idx="10"/>
          </p:nvPr>
        </p:nvSpPr>
        <p:spPr/>
        <p:txBody>
          <a:bodyPr/>
          <a:lstStyle/>
          <a:p>
            <a:r>
              <a:rPr lang="en-US" sz="1800" dirty="0"/>
              <a:t>Understand and document project/organization assets and the threats and vulnerabilities to those assets. </a:t>
            </a:r>
            <a:r>
              <a:rPr lang="en-US" sz="1800" dirty="0">
                <a:solidFill>
                  <a:schemeClr val="accent6">
                    <a:lumMod val="75000"/>
                  </a:schemeClr>
                </a:solidFill>
              </a:rPr>
              <a:t>Also known as a risk assessment.</a:t>
            </a:r>
          </a:p>
          <a:p>
            <a:r>
              <a:rPr lang="en-US" sz="1800" dirty="0"/>
              <a:t>Identify security and related policies.</a:t>
            </a:r>
          </a:p>
          <a:p>
            <a:r>
              <a:rPr lang="en-US" sz="1800" b="1" i="1" dirty="0"/>
              <a:t>Development of a Cyber Security Plan to protect against those risks.</a:t>
            </a:r>
          </a:p>
          <a:p>
            <a:r>
              <a:rPr lang="en-US" sz="1800" dirty="0"/>
              <a:t>Develop a Cybersecurity Incident Response Plan</a:t>
            </a:r>
          </a:p>
        </p:txBody>
      </p:sp>
      <p:sp>
        <p:nvSpPr>
          <p:cNvPr id="3" name="Title 2">
            <a:extLst>
              <a:ext uri="{FF2B5EF4-FFF2-40B4-BE49-F238E27FC236}">
                <a16:creationId xmlns:a16="http://schemas.microsoft.com/office/drawing/2014/main" id="{4C84195D-E5EF-4A4C-A7DD-1A8BBDE71F28}"/>
              </a:ext>
            </a:extLst>
          </p:cNvPr>
          <p:cNvSpPr>
            <a:spLocks noGrp="1"/>
          </p:cNvSpPr>
          <p:nvPr>
            <p:ph type="title"/>
          </p:nvPr>
        </p:nvSpPr>
        <p:spPr/>
        <p:txBody>
          <a:bodyPr/>
          <a:lstStyle/>
          <a:p>
            <a:r>
              <a:rPr lang="en-US" sz="3600" dirty="0"/>
              <a:t>Prevention – </a:t>
            </a:r>
            <a:r>
              <a:rPr lang="en-US" sz="3600" i="1" dirty="0"/>
              <a:t>First Step to Being Prepared</a:t>
            </a:r>
          </a:p>
        </p:txBody>
      </p:sp>
      <p:pic>
        <p:nvPicPr>
          <p:cNvPr id="7" name="Shape 150">
            <a:extLst>
              <a:ext uri="{FF2B5EF4-FFF2-40B4-BE49-F238E27FC236}">
                <a16:creationId xmlns:a16="http://schemas.microsoft.com/office/drawing/2014/main" id="{32149A8E-FCC2-604A-AA4A-929108248571}"/>
              </a:ext>
            </a:extLst>
          </p:cNvPr>
          <p:cNvPicPr preferRelativeResize="0"/>
          <p:nvPr/>
        </p:nvPicPr>
        <p:blipFill rotWithShape="1">
          <a:blip r:embed="rId2">
            <a:alphaModFix/>
          </a:blip>
          <a:srcRect/>
          <a:stretch/>
        </p:blipFill>
        <p:spPr>
          <a:xfrm>
            <a:off x="7480534" y="2050188"/>
            <a:ext cx="930300" cy="1043100"/>
          </a:xfrm>
          <a:prstGeom prst="rect">
            <a:avLst/>
          </a:prstGeom>
          <a:noFill/>
          <a:ln>
            <a:noFill/>
          </a:ln>
        </p:spPr>
      </p:pic>
    </p:spTree>
    <p:extLst>
      <p:ext uri="{BB962C8B-B14F-4D97-AF65-F5344CB8AC3E}">
        <p14:creationId xmlns:p14="http://schemas.microsoft.com/office/powerpoint/2010/main" val="384861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8BDFC-924B-BD4A-B1A6-838AB26E5E1D}"/>
              </a:ext>
            </a:extLst>
          </p:cNvPr>
          <p:cNvSpPr>
            <a:spLocks noGrp="1"/>
          </p:cNvSpPr>
          <p:nvPr>
            <p:ph type="body" sz="quarter" idx="10"/>
          </p:nvPr>
        </p:nvSpPr>
        <p:spPr/>
        <p:txBody>
          <a:bodyPr/>
          <a:lstStyle/>
          <a:p>
            <a:r>
              <a:rPr lang="en-US" sz="1800" dirty="0"/>
              <a:t>A plan/strategy to address the risks your project/organization have identified.</a:t>
            </a:r>
          </a:p>
          <a:p>
            <a:r>
              <a:rPr lang="en-US" sz="1800" dirty="0"/>
              <a:t>Cybersecurity best practice – as a starting point</a:t>
            </a:r>
          </a:p>
          <a:p>
            <a:pPr lvl="1"/>
            <a:r>
              <a:rPr lang="en-US" sz="1400" dirty="0"/>
              <a:t>http://</a:t>
            </a:r>
            <a:r>
              <a:rPr lang="en-US" sz="1400" dirty="0" err="1"/>
              <a:t>www.sans.org</a:t>
            </a:r>
            <a:r>
              <a:rPr lang="en-US" sz="1400" dirty="0"/>
              <a:t>/critical-security-controls</a:t>
            </a:r>
          </a:p>
          <a:p>
            <a:pPr lvl="1"/>
            <a:r>
              <a:rPr lang="en-US" sz="1400" dirty="0"/>
              <a:t>For more details see our tutorial on developing a cybersecurity plan.</a:t>
            </a:r>
          </a:p>
          <a:p>
            <a:r>
              <a:rPr lang="en-US" sz="1800" dirty="0"/>
              <a:t>Monitoring and alert systems</a:t>
            </a:r>
          </a:p>
          <a:p>
            <a:pPr lvl="1"/>
            <a:r>
              <a:rPr lang="en-US" sz="1400" dirty="0"/>
              <a:t>These feed your incident investigations</a:t>
            </a:r>
          </a:p>
          <a:p>
            <a:pPr lvl="1"/>
            <a:r>
              <a:rPr lang="en-US" sz="1400" dirty="0"/>
              <a:t>In open environments monitoring is a key security backbone.</a:t>
            </a:r>
          </a:p>
          <a:p>
            <a:pPr lvl="2"/>
            <a:r>
              <a:rPr lang="en-US" sz="1000" dirty="0"/>
              <a:t>Networks &amp; firewalls</a:t>
            </a:r>
          </a:p>
          <a:p>
            <a:pPr lvl="2"/>
            <a:r>
              <a:rPr lang="en-US" sz="1000" dirty="0"/>
              <a:t>Hosts &amp; application logging</a:t>
            </a:r>
          </a:p>
          <a:p>
            <a:pPr lvl="2"/>
            <a:r>
              <a:rPr lang="en-US" sz="1000" dirty="0"/>
              <a:t>Intrusion detection systems</a:t>
            </a:r>
          </a:p>
          <a:p>
            <a:pPr lvl="2"/>
            <a:r>
              <a:rPr lang="en-US" sz="1000" dirty="0"/>
              <a:t>Scans</a:t>
            </a:r>
          </a:p>
          <a:p>
            <a:pPr lvl="2"/>
            <a:r>
              <a:rPr lang="en-US" sz="1000" dirty="0"/>
              <a:t>Security threat lists and feeds</a:t>
            </a:r>
          </a:p>
          <a:p>
            <a:pPr lvl="2"/>
            <a:r>
              <a:rPr lang="en-US" sz="1000" dirty="0"/>
              <a:t>Much more on this later in the talk</a:t>
            </a:r>
          </a:p>
        </p:txBody>
      </p:sp>
      <p:sp>
        <p:nvSpPr>
          <p:cNvPr id="3" name="Title 2">
            <a:extLst>
              <a:ext uri="{FF2B5EF4-FFF2-40B4-BE49-F238E27FC236}">
                <a16:creationId xmlns:a16="http://schemas.microsoft.com/office/drawing/2014/main" id="{76EBC31B-39D8-5645-9AFE-8741919CE880}"/>
              </a:ext>
            </a:extLst>
          </p:cNvPr>
          <p:cNvSpPr>
            <a:spLocks noGrp="1"/>
          </p:cNvSpPr>
          <p:nvPr>
            <p:ph type="title"/>
          </p:nvPr>
        </p:nvSpPr>
        <p:spPr/>
        <p:txBody>
          <a:bodyPr/>
          <a:lstStyle/>
          <a:p>
            <a:r>
              <a:rPr lang="en-US" dirty="0"/>
              <a:t>Cybersecurity Plan</a:t>
            </a:r>
          </a:p>
        </p:txBody>
      </p:sp>
    </p:spTree>
    <p:extLst>
      <p:ext uri="{BB962C8B-B14F-4D97-AF65-F5344CB8AC3E}">
        <p14:creationId xmlns:p14="http://schemas.microsoft.com/office/powerpoint/2010/main" val="409966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FFEB8-8375-A14D-A13C-01BC8D956B34}"/>
              </a:ext>
            </a:extLst>
          </p:cNvPr>
          <p:cNvSpPr>
            <a:spLocks noGrp="1"/>
          </p:cNvSpPr>
          <p:nvPr>
            <p:ph type="body" sz="quarter" idx="10"/>
          </p:nvPr>
        </p:nvSpPr>
        <p:spPr/>
        <p:txBody>
          <a:bodyPr/>
          <a:lstStyle/>
          <a:p>
            <a:r>
              <a:rPr lang="en-US" sz="1800" dirty="0"/>
              <a:t>Understand and document project/organization assets and the threats and vulnerabilities to those assets. </a:t>
            </a:r>
            <a:r>
              <a:rPr lang="en-US" sz="1800" dirty="0">
                <a:solidFill>
                  <a:schemeClr val="accent6">
                    <a:lumMod val="75000"/>
                  </a:schemeClr>
                </a:solidFill>
              </a:rPr>
              <a:t>Also known as a risk assessment.</a:t>
            </a:r>
          </a:p>
          <a:p>
            <a:r>
              <a:rPr lang="en-US" sz="1800" dirty="0"/>
              <a:t>Identify security and related policies.</a:t>
            </a:r>
          </a:p>
          <a:p>
            <a:r>
              <a:rPr lang="en-US" sz="1800" dirty="0"/>
              <a:t>Development of a Cyber Security Plan to protect against those risks.</a:t>
            </a:r>
          </a:p>
          <a:p>
            <a:r>
              <a:rPr lang="en-US" sz="1800" b="1" i="1" dirty="0"/>
              <a:t>Develop a Cybersecurity Incident Response Plan</a:t>
            </a:r>
          </a:p>
        </p:txBody>
      </p:sp>
      <p:sp>
        <p:nvSpPr>
          <p:cNvPr id="3" name="Title 2">
            <a:extLst>
              <a:ext uri="{FF2B5EF4-FFF2-40B4-BE49-F238E27FC236}">
                <a16:creationId xmlns:a16="http://schemas.microsoft.com/office/drawing/2014/main" id="{4C84195D-E5EF-4A4C-A7DD-1A8BBDE71F28}"/>
              </a:ext>
            </a:extLst>
          </p:cNvPr>
          <p:cNvSpPr>
            <a:spLocks noGrp="1"/>
          </p:cNvSpPr>
          <p:nvPr>
            <p:ph type="title"/>
          </p:nvPr>
        </p:nvSpPr>
        <p:spPr/>
        <p:txBody>
          <a:bodyPr/>
          <a:lstStyle/>
          <a:p>
            <a:r>
              <a:rPr lang="en-US" sz="3600" dirty="0"/>
              <a:t>Prevention – </a:t>
            </a:r>
            <a:r>
              <a:rPr lang="en-US" sz="3600" i="1" dirty="0"/>
              <a:t>First Step to Being Prepared</a:t>
            </a:r>
          </a:p>
        </p:txBody>
      </p:sp>
      <p:pic>
        <p:nvPicPr>
          <p:cNvPr id="7" name="Shape 150">
            <a:extLst>
              <a:ext uri="{FF2B5EF4-FFF2-40B4-BE49-F238E27FC236}">
                <a16:creationId xmlns:a16="http://schemas.microsoft.com/office/drawing/2014/main" id="{32149A8E-FCC2-604A-AA4A-929108248571}"/>
              </a:ext>
            </a:extLst>
          </p:cNvPr>
          <p:cNvPicPr preferRelativeResize="0"/>
          <p:nvPr/>
        </p:nvPicPr>
        <p:blipFill rotWithShape="1">
          <a:blip r:embed="rId2">
            <a:alphaModFix/>
          </a:blip>
          <a:srcRect/>
          <a:stretch/>
        </p:blipFill>
        <p:spPr>
          <a:xfrm>
            <a:off x="7480534" y="2050188"/>
            <a:ext cx="930300" cy="1043100"/>
          </a:xfrm>
          <a:prstGeom prst="rect">
            <a:avLst/>
          </a:prstGeom>
          <a:noFill/>
          <a:ln>
            <a:noFill/>
          </a:ln>
        </p:spPr>
      </p:pic>
    </p:spTree>
    <p:extLst>
      <p:ext uri="{BB962C8B-B14F-4D97-AF65-F5344CB8AC3E}">
        <p14:creationId xmlns:p14="http://schemas.microsoft.com/office/powerpoint/2010/main" val="13350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A71305-AD17-E444-880F-41C8788C81BA}"/>
              </a:ext>
            </a:extLst>
          </p:cNvPr>
          <p:cNvSpPr>
            <a:spLocks noGrp="1"/>
          </p:cNvSpPr>
          <p:nvPr>
            <p:ph type="body" sz="quarter" idx="10"/>
          </p:nvPr>
        </p:nvSpPr>
        <p:spPr/>
        <p:txBody>
          <a:bodyPr/>
          <a:lstStyle/>
          <a:p>
            <a:r>
              <a:rPr lang="en-US" sz="1600" dirty="0"/>
              <a:t>Guide – NIST SP800-61</a:t>
            </a:r>
          </a:p>
          <a:p>
            <a:r>
              <a:rPr lang="en-US" sz="1600" dirty="0"/>
              <a:t>Identifies</a:t>
            </a:r>
          </a:p>
          <a:p>
            <a:pPr lvl="1"/>
            <a:r>
              <a:rPr lang="en-US" sz="1200" dirty="0"/>
              <a:t>Process used to investigate an incident</a:t>
            </a:r>
          </a:p>
          <a:p>
            <a:pPr lvl="1"/>
            <a:r>
              <a:rPr lang="en-US" sz="1200" dirty="0"/>
              <a:t>Incident mitigation to remedy the situation, including potentially patching, blocking off, and recovery</a:t>
            </a:r>
          </a:p>
          <a:p>
            <a:pPr lvl="1"/>
            <a:r>
              <a:rPr lang="en-US" sz="1200" dirty="0"/>
              <a:t>Documents what was found, how, when, and what was done to remedy it</a:t>
            </a:r>
          </a:p>
        </p:txBody>
      </p:sp>
      <p:sp>
        <p:nvSpPr>
          <p:cNvPr id="3" name="Title 2">
            <a:extLst>
              <a:ext uri="{FF2B5EF4-FFF2-40B4-BE49-F238E27FC236}">
                <a16:creationId xmlns:a16="http://schemas.microsoft.com/office/drawing/2014/main" id="{B6ED76E8-7A32-0F44-A513-7F214128F045}"/>
              </a:ext>
            </a:extLst>
          </p:cNvPr>
          <p:cNvSpPr>
            <a:spLocks noGrp="1"/>
          </p:cNvSpPr>
          <p:nvPr>
            <p:ph type="title"/>
          </p:nvPr>
        </p:nvSpPr>
        <p:spPr/>
        <p:txBody>
          <a:bodyPr/>
          <a:lstStyle/>
          <a:p>
            <a:r>
              <a:rPr lang="en-US" dirty="0"/>
              <a:t>Incident Response Plan</a:t>
            </a:r>
          </a:p>
        </p:txBody>
      </p:sp>
    </p:spTree>
    <p:extLst>
      <p:ext uri="{BB962C8B-B14F-4D97-AF65-F5344CB8AC3E}">
        <p14:creationId xmlns:p14="http://schemas.microsoft.com/office/powerpoint/2010/main" val="254671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F948F-603C-8445-894A-361C885DD7E5}"/>
              </a:ext>
            </a:extLst>
          </p:cNvPr>
          <p:cNvSpPr>
            <a:spLocks noGrp="1"/>
          </p:cNvSpPr>
          <p:nvPr>
            <p:ph type="body" sz="quarter" idx="10"/>
          </p:nvPr>
        </p:nvSpPr>
        <p:spPr/>
        <p:txBody>
          <a:bodyPr/>
          <a:lstStyle/>
          <a:p>
            <a:r>
              <a:rPr lang="en-US" sz="1800" dirty="0"/>
              <a:t>Incident Alert Mechanisms</a:t>
            </a:r>
          </a:p>
          <a:p>
            <a:r>
              <a:rPr lang="en-US" sz="1800" dirty="0"/>
              <a:t>Forming a team – </a:t>
            </a:r>
            <a:r>
              <a:rPr lang="en-US" sz="1800" i="1" dirty="0">
                <a:solidFill>
                  <a:schemeClr val="accent6">
                    <a:lumMod val="75000"/>
                  </a:schemeClr>
                </a:solidFill>
              </a:rPr>
              <a:t>makeup and skills</a:t>
            </a:r>
          </a:p>
          <a:p>
            <a:r>
              <a:rPr lang="en-US" sz="1800" dirty="0"/>
              <a:t>Contact information &amp; Incident reporting mechanisms – </a:t>
            </a:r>
            <a:r>
              <a:rPr lang="en-US" sz="1800" i="1" dirty="0">
                <a:solidFill>
                  <a:schemeClr val="accent6">
                    <a:lumMod val="75000"/>
                  </a:schemeClr>
                </a:solidFill>
              </a:rPr>
              <a:t>who, what, when, how……</a:t>
            </a:r>
          </a:p>
          <a:p>
            <a:r>
              <a:rPr lang="en-US" sz="1800" dirty="0"/>
              <a:t>Team coordination &amp; communication</a:t>
            </a:r>
          </a:p>
          <a:p>
            <a:r>
              <a:rPr lang="en-US" sz="1800" dirty="0"/>
              <a:t>Secure information channels</a:t>
            </a:r>
          </a:p>
          <a:p>
            <a:r>
              <a:rPr lang="en-US" sz="1800" dirty="0"/>
              <a:t>Monitoring - </a:t>
            </a:r>
            <a:r>
              <a:rPr lang="en-US" sz="1800" i="1" dirty="0">
                <a:solidFill>
                  <a:schemeClr val="accent6">
                    <a:lumMod val="75000"/>
                  </a:schemeClr>
                </a:solidFill>
              </a:rPr>
              <a:t>Information sources &amp; tools</a:t>
            </a:r>
          </a:p>
          <a:p>
            <a:r>
              <a:rPr lang="en-US" sz="1800" dirty="0"/>
              <a:t>Log Management</a:t>
            </a:r>
          </a:p>
        </p:txBody>
      </p:sp>
      <p:sp>
        <p:nvSpPr>
          <p:cNvPr id="3" name="Title 2">
            <a:extLst>
              <a:ext uri="{FF2B5EF4-FFF2-40B4-BE49-F238E27FC236}">
                <a16:creationId xmlns:a16="http://schemas.microsoft.com/office/drawing/2014/main" id="{C8E77F34-1F09-F249-8495-B778243D0737}"/>
              </a:ext>
            </a:extLst>
          </p:cNvPr>
          <p:cNvSpPr>
            <a:spLocks noGrp="1"/>
          </p:cNvSpPr>
          <p:nvPr>
            <p:ph type="title"/>
          </p:nvPr>
        </p:nvSpPr>
        <p:spPr/>
        <p:txBody>
          <a:bodyPr/>
          <a:lstStyle/>
          <a:p>
            <a:r>
              <a:rPr lang="en-US" dirty="0"/>
              <a:t>Incident Response Plan Categories</a:t>
            </a:r>
          </a:p>
        </p:txBody>
      </p:sp>
    </p:spTree>
    <p:extLst>
      <p:ext uri="{BB962C8B-B14F-4D97-AF65-F5344CB8AC3E}">
        <p14:creationId xmlns:p14="http://schemas.microsoft.com/office/powerpoint/2010/main" val="395838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7476C-EEBB-C743-9240-DC04D7A8F0A8}"/>
              </a:ext>
            </a:extLst>
          </p:cNvPr>
          <p:cNvSpPr>
            <a:spLocks noGrp="1"/>
          </p:cNvSpPr>
          <p:nvPr>
            <p:ph type="body" sz="quarter" idx="10"/>
          </p:nvPr>
        </p:nvSpPr>
        <p:spPr/>
        <p:txBody>
          <a:bodyPr/>
          <a:lstStyle/>
          <a:p>
            <a:r>
              <a:rPr lang="en-US" sz="1800" dirty="0"/>
              <a:t>Establish and document ways for stakeholders to contact the security team.</a:t>
            </a:r>
          </a:p>
          <a:p>
            <a:pPr lvl="1"/>
            <a:r>
              <a:rPr lang="en-US" sz="1400" dirty="0"/>
              <a:t>Members of the organization</a:t>
            </a:r>
          </a:p>
          <a:p>
            <a:pPr lvl="1"/>
            <a:r>
              <a:rPr lang="en-US" sz="1400" dirty="0"/>
              <a:t>Members of other organizations</a:t>
            </a:r>
          </a:p>
          <a:p>
            <a:pPr lvl="1"/>
            <a:r>
              <a:rPr lang="en-US" sz="1400" dirty="0"/>
              <a:t>Establish accessible and searchable on-line site for this and other information related to contacting incident response and security contact directory</a:t>
            </a:r>
          </a:p>
          <a:p>
            <a:endParaRPr lang="en-US" sz="1800" dirty="0"/>
          </a:p>
          <a:p>
            <a:r>
              <a:rPr lang="en-US" sz="1800" dirty="0"/>
              <a:t>Establish ways to track an incident “ticket”</a:t>
            </a:r>
          </a:p>
          <a:p>
            <a:endParaRPr lang="en-US" sz="1800" dirty="0"/>
          </a:p>
        </p:txBody>
      </p:sp>
      <p:sp>
        <p:nvSpPr>
          <p:cNvPr id="3" name="Title 2">
            <a:extLst>
              <a:ext uri="{FF2B5EF4-FFF2-40B4-BE49-F238E27FC236}">
                <a16:creationId xmlns:a16="http://schemas.microsoft.com/office/drawing/2014/main" id="{62821D9B-CE9E-FE4B-B73F-409CE278A373}"/>
              </a:ext>
            </a:extLst>
          </p:cNvPr>
          <p:cNvSpPr>
            <a:spLocks noGrp="1"/>
          </p:cNvSpPr>
          <p:nvPr>
            <p:ph type="title"/>
          </p:nvPr>
        </p:nvSpPr>
        <p:spPr/>
        <p:txBody>
          <a:bodyPr/>
          <a:lstStyle/>
          <a:p>
            <a:r>
              <a:rPr lang="en-US" dirty="0"/>
              <a:t>General IR Preparation</a:t>
            </a:r>
          </a:p>
        </p:txBody>
      </p:sp>
    </p:spTree>
    <p:extLst>
      <p:ext uri="{BB962C8B-B14F-4D97-AF65-F5344CB8AC3E}">
        <p14:creationId xmlns:p14="http://schemas.microsoft.com/office/powerpoint/2010/main" val="304278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DD810-C205-174C-90F6-C05C6167204B}"/>
              </a:ext>
            </a:extLst>
          </p:cNvPr>
          <p:cNvSpPr>
            <a:spLocks noGrp="1"/>
          </p:cNvSpPr>
          <p:nvPr>
            <p:ph type="body" sz="quarter" idx="10"/>
          </p:nvPr>
        </p:nvSpPr>
        <p:spPr>
          <a:xfrm>
            <a:off x="497305" y="1713469"/>
            <a:ext cx="6689559" cy="2720167"/>
          </a:xfrm>
        </p:spPr>
        <p:txBody>
          <a:bodyPr/>
          <a:lstStyle/>
          <a:p>
            <a:pPr marL="0" indent="0">
              <a:buNone/>
            </a:pPr>
            <a:r>
              <a:rPr lang="en-US" sz="1800" dirty="0"/>
              <a:t>Trusted CI’s mission is to provide the NSF community a coherent understanding of cybersecurity’s role in producing trustworthy science and the information and know-how required to achieve and maintain effective cybersecurity programs.</a:t>
            </a:r>
          </a:p>
          <a:p>
            <a:pPr marL="0" indent="0">
              <a:buNone/>
            </a:pPr>
            <a:br>
              <a:rPr lang="en-US" sz="1800" dirty="0"/>
            </a:br>
            <a:endParaRPr lang="en-US" sz="1800" dirty="0"/>
          </a:p>
        </p:txBody>
      </p:sp>
      <p:pic>
        <p:nvPicPr>
          <p:cNvPr id="1028" name="Picture 4" descr="CACR_IU_PTI2.V.CMYK.png">
            <a:extLst>
              <a:ext uri="{FF2B5EF4-FFF2-40B4-BE49-F238E27FC236}">
                <a16:creationId xmlns:a16="http://schemas.microsoft.com/office/drawing/2014/main" id="{F18F4974-CA1C-5946-9C1E-0AEDCC0FC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9" y="3099655"/>
            <a:ext cx="1905653" cy="966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o5klBqLRa5vQTM98V6DVh-Nsum020-PWc4kYPM0NEM0PT7XJW7But2lIMPEE6UxLA_AedLqwvpEI0lGOuMb1MxdXq1kJjsgcU19fPFAMv6BVuKHBKV5oMjJxOBmw9ZqZB70FZUwz-vk">
            <a:extLst>
              <a:ext uri="{FF2B5EF4-FFF2-40B4-BE49-F238E27FC236}">
                <a16:creationId xmlns:a16="http://schemas.microsoft.com/office/drawing/2014/main" id="{CC439426-B2D5-684F-9180-1A7FDEF2B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362" y="3198714"/>
            <a:ext cx="935002" cy="6750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E-IU0CM7vNxAjTdce2tQdaopfEqdJog9dBuzsBq_3r29ruwvWQkMPYgva6bfomcJCKTL1t53cNBDikpdm6XN-5ayd2gPoIMqVg93PmJDXjfqym6t0D5mz2qD6xo6rzy7_8H7OPY41Ok">
            <a:extLst>
              <a:ext uri="{FF2B5EF4-FFF2-40B4-BE49-F238E27FC236}">
                <a16:creationId xmlns:a16="http://schemas.microsoft.com/office/drawing/2014/main" id="{C77BB951-372B-374D-A2D1-4D771089E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437" y="3348468"/>
            <a:ext cx="1701358" cy="4253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sflBcls9-AksW9sDj7gwxB6TGCeWesxyEeOj64FHBmhmFzMEbHCVCYdwOQjt9bzhaMf-SLvZJbU0C9gUJh2v_l3zM1hGV13nXa_mnH2q8YaMEq7YqpMaSE4W6DP9RLgBFhERs1dtBV8">
            <a:extLst>
              <a:ext uri="{FF2B5EF4-FFF2-40B4-BE49-F238E27FC236}">
                <a16:creationId xmlns:a16="http://schemas.microsoft.com/office/drawing/2014/main" id="{958EE1F0-85C4-994D-BF53-950EDAC59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868" y="3071332"/>
            <a:ext cx="987516" cy="9611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sf-small.jpeg">
            <a:extLst>
              <a:ext uri="{FF2B5EF4-FFF2-40B4-BE49-F238E27FC236}">
                <a16:creationId xmlns:a16="http://schemas.microsoft.com/office/drawing/2014/main" id="{3EA49698-4A47-0542-99D4-B29DBD462C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596" y="3125246"/>
            <a:ext cx="907268" cy="907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2E818B-223F-024C-AE66-D6132D522CE0}"/>
              </a:ext>
            </a:extLst>
          </p:cNvPr>
          <p:cNvPicPr>
            <a:picLocks noChangeAspect="1"/>
          </p:cNvPicPr>
          <p:nvPr/>
        </p:nvPicPr>
        <p:blipFill>
          <a:blip r:embed="rId7"/>
          <a:stretch>
            <a:fillRect/>
          </a:stretch>
        </p:blipFill>
        <p:spPr>
          <a:xfrm>
            <a:off x="497304" y="483248"/>
            <a:ext cx="3626674" cy="1038311"/>
          </a:xfrm>
          <a:prstGeom prst="rect">
            <a:avLst/>
          </a:prstGeom>
        </p:spPr>
      </p:pic>
    </p:spTree>
    <p:extLst>
      <p:ext uri="{BB962C8B-B14F-4D97-AF65-F5344CB8AC3E}">
        <p14:creationId xmlns:p14="http://schemas.microsoft.com/office/powerpoint/2010/main" val="378713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BFA0E-C1EC-7744-B4E9-A3A1C1D2F4A1}"/>
              </a:ext>
            </a:extLst>
          </p:cNvPr>
          <p:cNvSpPr>
            <a:spLocks noGrp="1"/>
          </p:cNvSpPr>
          <p:nvPr>
            <p:ph type="body" sz="quarter" idx="10"/>
          </p:nvPr>
        </p:nvSpPr>
        <p:spPr/>
        <p:txBody>
          <a:bodyPr/>
          <a:lstStyle/>
          <a:p>
            <a:r>
              <a:rPr lang="en-US" sz="1800" dirty="0"/>
              <a:t>Decide who is on the team</a:t>
            </a:r>
          </a:p>
          <a:p>
            <a:pPr lvl="1"/>
            <a:r>
              <a:rPr lang="en-US" sz="1400" dirty="0"/>
              <a:t>Someone to lead investigation (may depend upon experience)</a:t>
            </a:r>
          </a:p>
          <a:p>
            <a:pPr lvl="1"/>
            <a:r>
              <a:rPr lang="en-US" sz="1400" dirty="0"/>
              <a:t>Network expertise</a:t>
            </a:r>
          </a:p>
          <a:p>
            <a:pPr lvl="1"/>
            <a:r>
              <a:rPr lang="en-US" sz="1400" dirty="0"/>
              <a:t>Key application expertise</a:t>
            </a:r>
          </a:p>
          <a:p>
            <a:pPr lvl="1"/>
            <a:r>
              <a:rPr lang="en-US" sz="1400" dirty="0"/>
              <a:t>Security knowledge and responsibility</a:t>
            </a:r>
          </a:p>
          <a:p>
            <a:r>
              <a:rPr lang="en-US" sz="1800" dirty="0"/>
              <a:t>Define roles and responsibilities</a:t>
            </a:r>
          </a:p>
          <a:p>
            <a:pPr lvl="1"/>
            <a:r>
              <a:rPr lang="en-US" sz="1400" dirty="0"/>
              <a:t>Who is leading</a:t>
            </a:r>
          </a:p>
          <a:p>
            <a:pPr lvl="1"/>
            <a:r>
              <a:rPr lang="en-US" sz="1400" dirty="0"/>
              <a:t>Analysts</a:t>
            </a:r>
          </a:p>
          <a:p>
            <a:pPr lvl="1"/>
            <a:r>
              <a:rPr lang="en-US" sz="1400" dirty="0"/>
              <a:t>Containment</a:t>
            </a:r>
          </a:p>
          <a:p>
            <a:pPr lvl="1"/>
            <a:r>
              <a:rPr lang="en-US" sz="1400" dirty="0"/>
              <a:t>Restore</a:t>
            </a:r>
          </a:p>
          <a:p>
            <a:pPr lvl="1"/>
            <a:r>
              <a:rPr lang="en-US" sz="1400" dirty="0"/>
              <a:t>Define expectations of outside resources</a:t>
            </a:r>
          </a:p>
          <a:p>
            <a:pPr lvl="1"/>
            <a:r>
              <a:rPr lang="en-US" sz="1400" dirty="0"/>
              <a:t>Identify subject matter experts</a:t>
            </a:r>
          </a:p>
          <a:p>
            <a:endParaRPr lang="en-US" sz="1800" dirty="0"/>
          </a:p>
        </p:txBody>
      </p:sp>
      <p:sp>
        <p:nvSpPr>
          <p:cNvPr id="3" name="Title 2">
            <a:extLst>
              <a:ext uri="{FF2B5EF4-FFF2-40B4-BE49-F238E27FC236}">
                <a16:creationId xmlns:a16="http://schemas.microsoft.com/office/drawing/2014/main" id="{3AFD4AAC-9EF6-1E40-8BD3-2DED574E55F3}"/>
              </a:ext>
            </a:extLst>
          </p:cNvPr>
          <p:cNvSpPr>
            <a:spLocks noGrp="1"/>
          </p:cNvSpPr>
          <p:nvPr>
            <p:ph type="title"/>
          </p:nvPr>
        </p:nvSpPr>
        <p:spPr/>
        <p:txBody>
          <a:bodyPr/>
          <a:lstStyle/>
          <a:p>
            <a:r>
              <a:rPr lang="en-US" dirty="0"/>
              <a:t>Forming an IR Team</a:t>
            </a:r>
          </a:p>
        </p:txBody>
      </p:sp>
      <p:pic>
        <p:nvPicPr>
          <p:cNvPr id="4" name="Shape 257">
            <a:extLst>
              <a:ext uri="{FF2B5EF4-FFF2-40B4-BE49-F238E27FC236}">
                <a16:creationId xmlns:a16="http://schemas.microsoft.com/office/drawing/2014/main" id="{679A96E6-F0B9-AC47-BDB7-40FD87D49DC6}"/>
              </a:ext>
            </a:extLst>
          </p:cNvPr>
          <p:cNvPicPr preferRelativeResize="0"/>
          <p:nvPr/>
        </p:nvPicPr>
        <p:blipFill rotWithShape="1">
          <a:blip r:embed="rId2">
            <a:alphaModFix/>
          </a:blip>
          <a:srcRect/>
          <a:stretch/>
        </p:blipFill>
        <p:spPr>
          <a:xfrm>
            <a:off x="4996653" y="2267953"/>
            <a:ext cx="3159300" cy="1611300"/>
          </a:xfrm>
          <a:prstGeom prst="rect">
            <a:avLst/>
          </a:prstGeom>
          <a:noFill/>
          <a:ln>
            <a:noFill/>
          </a:ln>
        </p:spPr>
      </p:pic>
    </p:spTree>
    <p:extLst>
      <p:ext uri="{BB962C8B-B14F-4D97-AF65-F5344CB8AC3E}">
        <p14:creationId xmlns:p14="http://schemas.microsoft.com/office/powerpoint/2010/main" val="373296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8D0AFB-4A2C-A749-A320-E2D2C43FAFCA}"/>
              </a:ext>
            </a:extLst>
          </p:cNvPr>
          <p:cNvSpPr>
            <a:spLocks noGrp="1"/>
          </p:cNvSpPr>
          <p:nvPr>
            <p:ph type="body" sz="quarter" idx="10"/>
          </p:nvPr>
        </p:nvSpPr>
        <p:spPr/>
        <p:txBody>
          <a:bodyPr/>
          <a:lstStyle/>
          <a:p>
            <a:pPr lvl="0"/>
            <a:r>
              <a:rPr lang="en-US" sz="1800" dirty="0"/>
              <a:t>Managed Security Team</a:t>
            </a:r>
          </a:p>
          <a:p>
            <a:pPr lvl="1"/>
            <a:r>
              <a:rPr lang="en-US" sz="1400" dirty="0"/>
              <a:t>This team has experience with security and incident response.</a:t>
            </a:r>
          </a:p>
          <a:p>
            <a:pPr lvl="1"/>
            <a:r>
              <a:rPr lang="en-US" sz="1400" dirty="0"/>
              <a:t>Likely more than a single individual</a:t>
            </a:r>
          </a:p>
          <a:p>
            <a:pPr lvl="0"/>
            <a:r>
              <a:rPr lang="en-US" sz="1800" dirty="0"/>
              <a:t>One (maybe full-time) security person.</a:t>
            </a:r>
          </a:p>
          <a:p>
            <a:pPr lvl="1"/>
            <a:r>
              <a:rPr lang="en-US" sz="1400" dirty="0"/>
              <a:t>Several other members who know they will be called on during an incident</a:t>
            </a:r>
          </a:p>
          <a:p>
            <a:pPr lvl="0"/>
            <a:r>
              <a:rPr lang="en-US" sz="1800" dirty="0"/>
              <a:t>A person who is assigned as part of other duties</a:t>
            </a:r>
          </a:p>
          <a:p>
            <a:pPr lvl="0"/>
            <a:endParaRPr lang="en-US" sz="1800" dirty="0"/>
          </a:p>
          <a:p>
            <a:pPr lvl="0"/>
            <a:r>
              <a:rPr lang="en-US" sz="1800" dirty="0"/>
              <a:t>Distributed Team</a:t>
            </a:r>
          </a:p>
          <a:p>
            <a:pPr lvl="1"/>
            <a:r>
              <a:rPr lang="en-US" sz="1400" dirty="0"/>
              <a:t>May be a coordinated response by multiple teams</a:t>
            </a:r>
          </a:p>
        </p:txBody>
      </p:sp>
      <p:sp>
        <p:nvSpPr>
          <p:cNvPr id="3" name="Title 2">
            <a:extLst>
              <a:ext uri="{FF2B5EF4-FFF2-40B4-BE49-F238E27FC236}">
                <a16:creationId xmlns:a16="http://schemas.microsoft.com/office/drawing/2014/main" id="{554C1E81-2C88-6D4C-AA3E-FA734561E896}"/>
              </a:ext>
            </a:extLst>
          </p:cNvPr>
          <p:cNvSpPr>
            <a:spLocks noGrp="1"/>
          </p:cNvSpPr>
          <p:nvPr>
            <p:ph type="title"/>
          </p:nvPr>
        </p:nvSpPr>
        <p:spPr/>
        <p:txBody>
          <a:bodyPr/>
          <a:lstStyle/>
          <a:p>
            <a:r>
              <a:rPr lang="en-US" dirty="0"/>
              <a:t>Types of IR Teams</a:t>
            </a:r>
          </a:p>
        </p:txBody>
      </p:sp>
      <p:pic>
        <p:nvPicPr>
          <p:cNvPr id="4" name="Shape 266">
            <a:extLst>
              <a:ext uri="{FF2B5EF4-FFF2-40B4-BE49-F238E27FC236}">
                <a16:creationId xmlns:a16="http://schemas.microsoft.com/office/drawing/2014/main" id="{FE5DFB3E-97EE-2D44-9A85-53EC87E6AF3D}"/>
              </a:ext>
            </a:extLst>
          </p:cNvPr>
          <p:cNvPicPr preferRelativeResize="0"/>
          <p:nvPr/>
        </p:nvPicPr>
        <p:blipFill rotWithShape="1">
          <a:blip r:embed="rId2">
            <a:alphaModFix/>
          </a:blip>
          <a:srcRect/>
          <a:stretch/>
        </p:blipFill>
        <p:spPr>
          <a:xfrm>
            <a:off x="6328512" y="410228"/>
            <a:ext cx="2002500" cy="1026300"/>
          </a:xfrm>
          <a:prstGeom prst="rect">
            <a:avLst/>
          </a:prstGeom>
          <a:noFill/>
          <a:ln>
            <a:noFill/>
          </a:ln>
        </p:spPr>
      </p:pic>
    </p:spTree>
    <p:extLst>
      <p:ext uri="{BB962C8B-B14F-4D97-AF65-F5344CB8AC3E}">
        <p14:creationId xmlns:p14="http://schemas.microsoft.com/office/powerpoint/2010/main" val="132745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6FFC79-9C23-3F48-A1B1-98089DF53D09}"/>
              </a:ext>
            </a:extLst>
          </p:cNvPr>
          <p:cNvSpPr>
            <a:spLocks noGrp="1"/>
          </p:cNvSpPr>
          <p:nvPr>
            <p:ph type="body" sz="quarter" idx="10"/>
          </p:nvPr>
        </p:nvSpPr>
        <p:spPr/>
        <p:txBody>
          <a:bodyPr numCol="2"/>
          <a:lstStyle/>
          <a:p>
            <a:pPr marL="0" indent="0">
              <a:buNone/>
            </a:pPr>
            <a:r>
              <a:rPr lang="en-US" sz="1800" b="1" dirty="0"/>
              <a:t>	</a:t>
            </a:r>
            <a:r>
              <a:rPr lang="en-US" sz="1800" b="1" u="sng" dirty="0"/>
              <a:t>Team Leader</a:t>
            </a:r>
          </a:p>
          <a:p>
            <a:pPr>
              <a:buFont typeface="Wingdings" pitchFamily="2" charset="2"/>
              <a:buChar char="ü"/>
            </a:pPr>
            <a:r>
              <a:rPr lang="en-US" sz="1800" dirty="0"/>
              <a:t>Communication skills</a:t>
            </a:r>
          </a:p>
          <a:p>
            <a:pPr>
              <a:buFont typeface="Wingdings" pitchFamily="2" charset="2"/>
              <a:buChar char="ü"/>
            </a:pPr>
            <a:r>
              <a:rPr lang="en-US" sz="1800" dirty="0"/>
              <a:t>Diplomacy</a:t>
            </a:r>
          </a:p>
          <a:p>
            <a:pPr>
              <a:buFont typeface="Wingdings" pitchFamily="2" charset="2"/>
              <a:buChar char="ü"/>
            </a:pPr>
            <a:r>
              <a:rPr lang="en-US" sz="1800" dirty="0"/>
              <a:t>Organized</a:t>
            </a:r>
          </a:p>
          <a:p>
            <a:pPr>
              <a:buFont typeface="Wingdings" pitchFamily="2" charset="2"/>
              <a:buChar char="ü"/>
            </a:pPr>
            <a:r>
              <a:rPr lang="en-US" sz="1800" dirty="0"/>
              <a:t>Integrity</a:t>
            </a:r>
          </a:p>
          <a:p>
            <a:pPr>
              <a:buFont typeface="Wingdings" pitchFamily="2" charset="2"/>
              <a:buChar char="ü"/>
            </a:pPr>
            <a:r>
              <a:rPr lang="en-US" sz="1800" dirty="0"/>
              <a:t>Coping with Stress</a:t>
            </a:r>
          </a:p>
          <a:p>
            <a:pPr>
              <a:buFont typeface="Wingdings" pitchFamily="2" charset="2"/>
              <a:buChar char="ü"/>
            </a:pPr>
            <a:r>
              <a:rPr lang="en-US" sz="1800" dirty="0"/>
              <a:t>Problem Solving</a:t>
            </a:r>
          </a:p>
          <a:p>
            <a:pPr>
              <a:buFont typeface="Wingdings" pitchFamily="2" charset="2"/>
              <a:buChar char="ü"/>
            </a:pPr>
            <a:r>
              <a:rPr lang="en-US" sz="1800" dirty="0"/>
              <a:t>Time Management</a:t>
            </a:r>
            <a:br>
              <a:rPr lang="en-US" sz="1800" dirty="0"/>
            </a:br>
            <a:endParaRPr lang="en-US" sz="1800" dirty="0"/>
          </a:p>
          <a:p>
            <a:pPr>
              <a:buFont typeface="Wingdings" pitchFamily="2" charset="2"/>
              <a:buChar char="ü"/>
            </a:pPr>
            <a:endParaRPr lang="en-US" sz="1800" dirty="0"/>
          </a:p>
          <a:p>
            <a:pPr marL="0" indent="0">
              <a:buNone/>
            </a:pPr>
            <a:r>
              <a:rPr lang="en-US" sz="1800" b="1" dirty="0"/>
              <a:t>	</a:t>
            </a:r>
            <a:r>
              <a:rPr lang="en-US" sz="1800" b="1" u="sng" dirty="0"/>
              <a:t>Team Members</a:t>
            </a:r>
          </a:p>
          <a:p>
            <a:pPr>
              <a:buFont typeface="Wingdings" pitchFamily="2" charset="2"/>
              <a:buChar char="ü"/>
            </a:pPr>
            <a:r>
              <a:rPr lang="en-US" sz="1800" dirty="0"/>
              <a:t>Networking Expertise</a:t>
            </a:r>
          </a:p>
          <a:p>
            <a:pPr>
              <a:buFont typeface="Wingdings" pitchFamily="2" charset="2"/>
              <a:buChar char="ü"/>
            </a:pPr>
            <a:r>
              <a:rPr lang="en-US" sz="1800" dirty="0"/>
              <a:t>Knowledge of Key Applications and Services</a:t>
            </a:r>
          </a:p>
          <a:p>
            <a:pPr>
              <a:buFont typeface="Wingdings" pitchFamily="2" charset="2"/>
              <a:buChar char="ü"/>
            </a:pPr>
            <a:r>
              <a:rPr lang="en-US" sz="1800" dirty="0"/>
              <a:t>Host &amp; System Expertise</a:t>
            </a:r>
          </a:p>
          <a:p>
            <a:pPr>
              <a:buFont typeface="Wingdings" pitchFamily="2" charset="2"/>
              <a:buChar char="ü"/>
            </a:pPr>
            <a:r>
              <a:rPr lang="en-US" sz="1800" dirty="0"/>
              <a:t>Malicious Code (Viruses, Worms, Trojan Horse programs)</a:t>
            </a:r>
          </a:p>
          <a:p>
            <a:pPr>
              <a:buFont typeface="Wingdings" pitchFamily="2" charset="2"/>
              <a:buChar char="ü"/>
            </a:pPr>
            <a:r>
              <a:rPr lang="en-US" sz="1800" dirty="0"/>
              <a:t>Programming Skills</a:t>
            </a:r>
          </a:p>
          <a:p>
            <a:pPr>
              <a:buFont typeface="Wingdings" pitchFamily="2" charset="2"/>
              <a:buChar char="ü"/>
            </a:pPr>
            <a:endParaRPr lang="en-US" sz="1800" dirty="0"/>
          </a:p>
          <a:p>
            <a:pPr>
              <a:buFont typeface="Wingdings" pitchFamily="2" charset="2"/>
              <a:buChar char="ü"/>
            </a:pPr>
            <a:endParaRPr lang="en-US" sz="1800" dirty="0"/>
          </a:p>
        </p:txBody>
      </p:sp>
      <p:sp>
        <p:nvSpPr>
          <p:cNvPr id="3" name="Title 2">
            <a:extLst>
              <a:ext uri="{FF2B5EF4-FFF2-40B4-BE49-F238E27FC236}">
                <a16:creationId xmlns:a16="http://schemas.microsoft.com/office/drawing/2014/main" id="{2A9759D2-45D0-8E40-AD03-2DA98539602A}"/>
              </a:ext>
            </a:extLst>
          </p:cNvPr>
          <p:cNvSpPr>
            <a:spLocks noGrp="1"/>
          </p:cNvSpPr>
          <p:nvPr>
            <p:ph type="title"/>
          </p:nvPr>
        </p:nvSpPr>
        <p:spPr/>
        <p:txBody>
          <a:bodyPr/>
          <a:lstStyle/>
          <a:p>
            <a:r>
              <a:rPr lang="en-US" dirty="0"/>
              <a:t>IR Team Skills</a:t>
            </a:r>
          </a:p>
        </p:txBody>
      </p:sp>
    </p:spTree>
    <p:extLst>
      <p:ext uri="{BB962C8B-B14F-4D97-AF65-F5344CB8AC3E}">
        <p14:creationId xmlns:p14="http://schemas.microsoft.com/office/powerpoint/2010/main" val="88850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15DA-0077-2E42-A8A6-88E0495909B0}"/>
              </a:ext>
            </a:extLst>
          </p:cNvPr>
          <p:cNvSpPr>
            <a:spLocks noGrp="1"/>
          </p:cNvSpPr>
          <p:nvPr>
            <p:ph type="body" sz="quarter" idx="10"/>
          </p:nvPr>
        </p:nvSpPr>
        <p:spPr/>
        <p:txBody>
          <a:bodyPr numCol="2"/>
          <a:lstStyle/>
          <a:p>
            <a:r>
              <a:rPr lang="en-US" sz="1800" dirty="0"/>
              <a:t>Campus</a:t>
            </a:r>
          </a:p>
          <a:p>
            <a:pPr lvl="1"/>
            <a:r>
              <a:rPr lang="en-US" sz="1400" dirty="0"/>
              <a:t>Incident Response Team</a:t>
            </a:r>
          </a:p>
          <a:p>
            <a:pPr lvl="1"/>
            <a:r>
              <a:rPr lang="en-US" sz="1400" dirty="0"/>
              <a:t>Organizational Leads</a:t>
            </a:r>
          </a:p>
          <a:p>
            <a:r>
              <a:rPr lang="en-US" sz="1800" dirty="0"/>
              <a:t>System Owners and Developers</a:t>
            </a:r>
          </a:p>
          <a:p>
            <a:pPr lvl="1"/>
            <a:r>
              <a:rPr lang="en-US" sz="1400" dirty="0"/>
              <a:t>Resource Owner</a:t>
            </a:r>
          </a:p>
          <a:p>
            <a:pPr lvl="1"/>
            <a:r>
              <a:rPr lang="en-US" sz="1400" dirty="0"/>
              <a:t>Network and System admins</a:t>
            </a:r>
          </a:p>
          <a:p>
            <a:pPr lvl="1"/>
            <a:r>
              <a:rPr lang="en-US" sz="1400" dirty="0"/>
              <a:t>Apps and Services experts</a:t>
            </a:r>
          </a:p>
          <a:p>
            <a:r>
              <a:rPr lang="en-US" sz="1800" dirty="0"/>
              <a:t>Project Leads</a:t>
            </a:r>
          </a:p>
          <a:p>
            <a:pPr lvl="1"/>
            <a:r>
              <a:rPr lang="en-US" sz="1400" dirty="0"/>
              <a:t>PI</a:t>
            </a:r>
          </a:p>
          <a:p>
            <a:pPr lvl="1"/>
            <a:r>
              <a:rPr lang="en-US" sz="1400" dirty="0"/>
              <a:t>Managers</a:t>
            </a:r>
          </a:p>
          <a:p>
            <a:endParaRPr lang="en-US" sz="1800" dirty="0"/>
          </a:p>
          <a:p>
            <a:r>
              <a:rPr lang="en-US" sz="1800" dirty="0"/>
              <a:t>Stakeholders</a:t>
            </a:r>
          </a:p>
          <a:p>
            <a:pPr lvl="1"/>
            <a:r>
              <a:rPr lang="en-US" sz="1400" dirty="0"/>
              <a:t>On Campus</a:t>
            </a:r>
          </a:p>
          <a:p>
            <a:pPr lvl="1"/>
            <a:r>
              <a:rPr lang="en-US" sz="1400" dirty="0"/>
              <a:t>Other Sites</a:t>
            </a:r>
          </a:p>
          <a:p>
            <a:pPr lvl="1"/>
            <a:r>
              <a:rPr lang="en-US" sz="1400" dirty="0"/>
              <a:t>Users</a:t>
            </a:r>
          </a:p>
          <a:p>
            <a:r>
              <a:rPr lang="en-US" sz="1800" dirty="0"/>
              <a:t>Law Enforcement</a:t>
            </a:r>
          </a:p>
          <a:p>
            <a:pPr lvl="1"/>
            <a:r>
              <a:rPr lang="en-US" sz="1400" dirty="0"/>
              <a:t>Campus Legal</a:t>
            </a:r>
          </a:p>
          <a:p>
            <a:pPr lvl="1"/>
            <a:r>
              <a:rPr lang="en-US" sz="1400" dirty="0"/>
              <a:t>Police, etc...</a:t>
            </a:r>
          </a:p>
          <a:p>
            <a:r>
              <a:rPr lang="en-US" sz="1800" dirty="0"/>
              <a:t>Media</a:t>
            </a:r>
          </a:p>
          <a:p>
            <a:pPr lvl="1"/>
            <a:r>
              <a:rPr lang="en-US" sz="1400" dirty="0"/>
              <a:t>Talk to campus first</a:t>
            </a:r>
          </a:p>
          <a:p>
            <a:endParaRPr lang="en-US" sz="1800" dirty="0"/>
          </a:p>
        </p:txBody>
      </p:sp>
      <p:sp>
        <p:nvSpPr>
          <p:cNvPr id="3" name="Title 2">
            <a:extLst>
              <a:ext uri="{FF2B5EF4-FFF2-40B4-BE49-F238E27FC236}">
                <a16:creationId xmlns:a16="http://schemas.microsoft.com/office/drawing/2014/main" id="{8A18E081-5578-0C4A-99B5-376EF443EE5A}"/>
              </a:ext>
            </a:extLst>
          </p:cNvPr>
          <p:cNvSpPr>
            <a:spLocks noGrp="1"/>
          </p:cNvSpPr>
          <p:nvPr>
            <p:ph type="title"/>
          </p:nvPr>
        </p:nvSpPr>
        <p:spPr/>
        <p:txBody>
          <a:bodyPr/>
          <a:lstStyle/>
          <a:p>
            <a:r>
              <a:rPr lang="en-US" dirty="0"/>
              <a:t>Who to contact and When</a:t>
            </a:r>
          </a:p>
        </p:txBody>
      </p:sp>
    </p:spTree>
    <p:extLst>
      <p:ext uri="{BB962C8B-B14F-4D97-AF65-F5344CB8AC3E}">
        <p14:creationId xmlns:p14="http://schemas.microsoft.com/office/powerpoint/2010/main" val="305937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1AC1C-C7E6-BF43-B0AB-D4806E169AC9}"/>
              </a:ext>
            </a:extLst>
          </p:cNvPr>
          <p:cNvSpPr>
            <a:spLocks noGrp="1"/>
          </p:cNvSpPr>
          <p:nvPr>
            <p:ph type="body" sz="quarter" idx="10"/>
          </p:nvPr>
        </p:nvSpPr>
        <p:spPr>
          <a:xfrm>
            <a:off x="497305" y="988541"/>
            <a:ext cx="8157411" cy="3445096"/>
          </a:xfrm>
        </p:spPr>
        <p:txBody>
          <a:bodyPr/>
          <a:lstStyle/>
          <a:p>
            <a:r>
              <a:rPr lang="en-US" sz="1800" dirty="0"/>
              <a:t>Identify the leader of the incident</a:t>
            </a:r>
          </a:p>
          <a:p>
            <a:pPr lvl="1"/>
            <a:r>
              <a:rPr lang="en-US" sz="1400" dirty="0"/>
              <a:t>Define responsibilities and roles</a:t>
            </a:r>
          </a:p>
          <a:p>
            <a:pPr lvl="1"/>
            <a:r>
              <a:rPr lang="en-US" sz="1400" dirty="0"/>
              <a:t>Assign the roles</a:t>
            </a:r>
          </a:p>
          <a:p>
            <a:r>
              <a:rPr lang="en-US" sz="1800" dirty="0"/>
              <a:t>Identify who is authorized to make decisions</a:t>
            </a:r>
          </a:p>
          <a:p>
            <a:pPr lvl="1"/>
            <a:r>
              <a:rPr lang="en-US" sz="1400" dirty="0"/>
              <a:t>Does the system have to come down?</a:t>
            </a:r>
          </a:p>
          <a:p>
            <a:pPr lvl="1"/>
            <a:r>
              <a:rPr lang="en-US" sz="1400" dirty="0"/>
              <a:t>Whole system need to be scrubbed and reinstalled?</a:t>
            </a:r>
          </a:p>
          <a:p>
            <a:pPr lvl="1"/>
            <a:r>
              <a:rPr lang="en-US" sz="1400" dirty="0"/>
              <a:t>Initiate immediate plan of action? (black-hole routing)</a:t>
            </a:r>
          </a:p>
          <a:p>
            <a:r>
              <a:rPr lang="en-US" sz="1800" dirty="0"/>
              <a:t>Define communication and collaboration plan</a:t>
            </a:r>
          </a:p>
          <a:p>
            <a:pPr lvl="1"/>
            <a:r>
              <a:rPr lang="en-US" sz="1400" dirty="0"/>
              <a:t>Remote access</a:t>
            </a:r>
          </a:p>
          <a:p>
            <a:pPr lvl="1"/>
            <a:r>
              <a:rPr lang="en-US" sz="1400" dirty="0"/>
              <a:t>Outside organizations</a:t>
            </a:r>
          </a:p>
          <a:p>
            <a:pPr lvl="1"/>
            <a:r>
              <a:rPr lang="en-US" sz="1400" dirty="0"/>
              <a:t>Collaboration environments</a:t>
            </a:r>
          </a:p>
          <a:p>
            <a:r>
              <a:rPr lang="en-US" sz="1800" dirty="0"/>
              <a:t>Name who will interact with external groups</a:t>
            </a:r>
          </a:p>
          <a:p>
            <a:endParaRPr lang="en-US" sz="1800" dirty="0"/>
          </a:p>
        </p:txBody>
      </p:sp>
      <p:sp>
        <p:nvSpPr>
          <p:cNvPr id="3" name="Title 2">
            <a:extLst>
              <a:ext uri="{FF2B5EF4-FFF2-40B4-BE49-F238E27FC236}">
                <a16:creationId xmlns:a16="http://schemas.microsoft.com/office/drawing/2014/main" id="{07F2151B-A921-7846-BD97-564F8C515BE0}"/>
              </a:ext>
            </a:extLst>
          </p:cNvPr>
          <p:cNvSpPr>
            <a:spLocks noGrp="1"/>
          </p:cNvSpPr>
          <p:nvPr>
            <p:ph type="title"/>
          </p:nvPr>
        </p:nvSpPr>
        <p:spPr/>
        <p:txBody>
          <a:bodyPr/>
          <a:lstStyle/>
          <a:p>
            <a:r>
              <a:rPr lang="en-US" sz="2800" dirty="0"/>
              <a:t>Internal IR Team Coordination &amp; Communications</a:t>
            </a:r>
          </a:p>
        </p:txBody>
      </p:sp>
      <p:pic>
        <p:nvPicPr>
          <p:cNvPr id="4" name="Shape 294">
            <a:extLst>
              <a:ext uri="{FF2B5EF4-FFF2-40B4-BE49-F238E27FC236}">
                <a16:creationId xmlns:a16="http://schemas.microsoft.com/office/drawing/2014/main" id="{0C22444D-FE94-5F4B-8EA8-D10497D20A92}"/>
              </a:ext>
            </a:extLst>
          </p:cNvPr>
          <p:cNvPicPr preferRelativeResize="0"/>
          <p:nvPr/>
        </p:nvPicPr>
        <p:blipFill rotWithShape="1">
          <a:blip r:embed="rId2">
            <a:alphaModFix/>
          </a:blip>
          <a:srcRect/>
          <a:stretch/>
        </p:blipFill>
        <p:spPr>
          <a:xfrm>
            <a:off x="7057816" y="2191445"/>
            <a:ext cx="1596900" cy="1404300"/>
          </a:xfrm>
          <a:prstGeom prst="rect">
            <a:avLst/>
          </a:prstGeom>
          <a:noFill/>
          <a:ln>
            <a:noFill/>
          </a:ln>
        </p:spPr>
      </p:pic>
    </p:spTree>
    <p:extLst>
      <p:ext uri="{BB962C8B-B14F-4D97-AF65-F5344CB8AC3E}">
        <p14:creationId xmlns:p14="http://schemas.microsoft.com/office/powerpoint/2010/main" val="282231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1046F-40BC-7B42-A7CF-23FB8B3D13E9}"/>
              </a:ext>
            </a:extLst>
          </p:cNvPr>
          <p:cNvSpPr>
            <a:spLocks noGrp="1"/>
          </p:cNvSpPr>
          <p:nvPr>
            <p:ph type="body" sz="quarter" idx="10"/>
          </p:nvPr>
        </p:nvSpPr>
        <p:spPr/>
        <p:txBody>
          <a:bodyPr numCol="2"/>
          <a:lstStyle/>
          <a:p>
            <a:r>
              <a:rPr lang="en-US" sz="1800" dirty="0"/>
              <a:t>Develop Relationships</a:t>
            </a:r>
          </a:p>
          <a:p>
            <a:pPr lvl="1"/>
            <a:r>
              <a:rPr lang="en-US" sz="1400" dirty="0"/>
              <a:t>Other departments</a:t>
            </a:r>
          </a:p>
          <a:p>
            <a:pPr lvl="1"/>
            <a:r>
              <a:rPr lang="en-US" sz="1400" dirty="0"/>
              <a:t>University IT/Security team</a:t>
            </a:r>
          </a:p>
          <a:p>
            <a:pPr lvl="1"/>
            <a:r>
              <a:rPr lang="en-US" sz="1400" dirty="0"/>
              <a:t>ISP</a:t>
            </a:r>
          </a:p>
          <a:p>
            <a:pPr lvl="1"/>
            <a:r>
              <a:rPr lang="en-US" sz="1400" dirty="0"/>
              <a:t>Related projects</a:t>
            </a:r>
          </a:p>
          <a:p>
            <a:pPr lvl="1"/>
            <a:r>
              <a:rPr lang="en-US" sz="1400" dirty="0"/>
              <a:t>Vendors</a:t>
            </a:r>
          </a:p>
          <a:p>
            <a:pPr lvl="1"/>
            <a:r>
              <a:rPr lang="en-US" sz="1400" dirty="0"/>
              <a:t>Legal advisors</a:t>
            </a:r>
          </a:p>
          <a:p>
            <a:pPr lvl="1"/>
            <a:r>
              <a:rPr lang="en-US" sz="1400" dirty="0"/>
              <a:t>Law enforcement – you may need approval from legal first</a:t>
            </a:r>
          </a:p>
          <a:p>
            <a:pPr lvl="1"/>
            <a:r>
              <a:rPr lang="en-US" sz="1400" dirty="0"/>
              <a:t>Trust groups</a:t>
            </a:r>
          </a:p>
          <a:p>
            <a:endParaRPr lang="en-US" sz="1800" dirty="0"/>
          </a:p>
          <a:p>
            <a:r>
              <a:rPr lang="en-US" sz="1800" dirty="0"/>
              <a:t>Information Sharing Agreements</a:t>
            </a:r>
          </a:p>
          <a:p>
            <a:pPr lvl="1"/>
            <a:r>
              <a:rPr lang="en-US" sz="1400" dirty="0"/>
              <a:t>How much</a:t>
            </a:r>
          </a:p>
          <a:p>
            <a:pPr lvl="1"/>
            <a:r>
              <a:rPr lang="en-US" sz="1400" dirty="0"/>
              <a:t>How to share</a:t>
            </a:r>
          </a:p>
          <a:p>
            <a:pPr lvl="1"/>
            <a:r>
              <a:rPr lang="en-US" sz="1400" dirty="0"/>
              <a:t>Security, privacy, and legal considerations</a:t>
            </a:r>
          </a:p>
          <a:p>
            <a:r>
              <a:rPr lang="en-US" sz="1800" dirty="0"/>
              <a:t>Reporting Requirements</a:t>
            </a:r>
          </a:p>
          <a:p>
            <a:endParaRPr lang="en-US" sz="1800" dirty="0"/>
          </a:p>
        </p:txBody>
      </p:sp>
      <p:sp>
        <p:nvSpPr>
          <p:cNvPr id="3" name="Title 2">
            <a:extLst>
              <a:ext uri="{FF2B5EF4-FFF2-40B4-BE49-F238E27FC236}">
                <a16:creationId xmlns:a16="http://schemas.microsoft.com/office/drawing/2014/main" id="{5A3FB6B2-2A4B-784B-805A-F761E73117AC}"/>
              </a:ext>
            </a:extLst>
          </p:cNvPr>
          <p:cNvSpPr>
            <a:spLocks noGrp="1"/>
          </p:cNvSpPr>
          <p:nvPr>
            <p:ph type="title"/>
          </p:nvPr>
        </p:nvSpPr>
        <p:spPr/>
        <p:txBody>
          <a:bodyPr/>
          <a:lstStyle/>
          <a:p>
            <a:r>
              <a:rPr lang="en-US" dirty="0"/>
              <a:t>External IR Coordination</a:t>
            </a:r>
          </a:p>
        </p:txBody>
      </p:sp>
    </p:spTree>
    <p:extLst>
      <p:ext uri="{BB962C8B-B14F-4D97-AF65-F5344CB8AC3E}">
        <p14:creationId xmlns:p14="http://schemas.microsoft.com/office/powerpoint/2010/main" val="1330200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DDCC7-B377-634D-A6EC-56F6818ABD72}"/>
              </a:ext>
            </a:extLst>
          </p:cNvPr>
          <p:cNvSpPr>
            <a:spLocks noGrp="1"/>
          </p:cNvSpPr>
          <p:nvPr>
            <p:ph type="body" sz="quarter" idx="10"/>
          </p:nvPr>
        </p:nvSpPr>
        <p:spPr/>
        <p:txBody>
          <a:bodyPr/>
          <a:lstStyle/>
          <a:p>
            <a:r>
              <a:rPr lang="en-US" sz="1800" dirty="0"/>
              <a:t>Test all your IR plans and procedures</a:t>
            </a:r>
          </a:p>
          <a:p>
            <a:pPr lvl="1"/>
            <a:r>
              <a:rPr lang="en-US" sz="1400" dirty="0"/>
              <a:t>Run through all the scenarios you’re prepared for if possible</a:t>
            </a:r>
          </a:p>
          <a:p>
            <a:pPr lvl="1"/>
            <a:r>
              <a:rPr lang="en-US" sz="1400" dirty="0"/>
              <a:t>Involve as many of the team members as possible</a:t>
            </a:r>
          </a:p>
          <a:p>
            <a:pPr lvl="1"/>
            <a:r>
              <a:rPr lang="en-US" sz="1400" dirty="0"/>
              <a:t>Test communication channels (wikis, encryption keys, communication lines)</a:t>
            </a:r>
          </a:p>
          <a:p>
            <a:pPr lvl="1"/>
            <a:r>
              <a:rPr lang="en-US" sz="1400" dirty="0"/>
              <a:t>Be sure to test disaster recovery procedures</a:t>
            </a:r>
          </a:p>
          <a:p>
            <a:r>
              <a:rPr lang="en-US" sz="1800" dirty="0"/>
              <a:t>Test at least once per year</a:t>
            </a:r>
          </a:p>
          <a:p>
            <a:r>
              <a:rPr lang="en-US" sz="1800" dirty="0"/>
              <a:t>Better to find issues during a test than a real incident</a:t>
            </a:r>
          </a:p>
        </p:txBody>
      </p:sp>
      <p:sp>
        <p:nvSpPr>
          <p:cNvPr id="3" name="Title 2">
            <a:extLst>
              <a:ext uri="{FF2B5EF4-FFF2-40B4-BE49-F238E27FC236}">
                <a16:creationId xmlns:a16="http://schemas.microsoft.com/office/drawing/2014/main" id="{63F7D358-1B58-9145-B8C6-62B09ABEFBB8}"/>
              </a:ext>
            </a:extLst>
          </p:cNvPr>
          <p:cNvSpPr>
            <a:spLocks noGrp="1"/>
          </p:cNvSpPr>
          <p:nvPr>
            <p:ph type="title"/>
          </p:nvPr>
        </p:nvSpPr>
        <p:spPr/>
        <p:txBody>
          <a:bodyPr/>
          <a:lstStyle/>
          <a:p>
            <a:r>
              <a:rPr lang="en-US" dirty="0"/>
              <a:t>Dry Run/Practicing</a:t>
            </a:r>
          </a:p>
        </p:txBody>
      </p:sp>
      <p:pic>
        <p:nvPicPr>
          <p:cNvPr id="4" name="Shape 310">
            <a:extLst>
              <a:ext uri="{FF2B5EF4-FFF2-40B4-BE49-F238E27FC236}">
                <a16:creationId xmlns:a16="http://schemas.microsoft.com/office/drawing/2014/main" id="{64E65D5A-804A-A04B-88A0-16D958606045}"/>
              </a:ext>
            </a:extLst>
          </p:cNvPr>
          <p:cNvPicPr preferRelativeResize="0"/>
          <p:nvPr/>
        </p:nvPicPr>
        <p:blipFill rotWithShape="1">
          <a:blip r:embed="rId2">
            <a:alphaModFix/>
          </a:blip>
          <a:srcRect/>
          <a:stretch/>
        </p:blipFill>
        <p:spPr>
          <a:xfrm>
            <a:off x="7063988" y="130303"/>
            <a:ext cx="1796100" cy="1802400"/>
          </a:xfrm>
          <a:prstGeom prst="rect">
            <a:avLst/>
          </a:prstGeom>
          <a:noFill/>
          <a:ln>
            <a:noFill/>
          </a:ln>
        </p:spPr>
      </p:pic>
    </p:spTree>
    <p:extLst>
      <p:ext uri="{BB962C8B-B14F-4D97-AF65-F5344CB8AC3E}">
        <p14:creationId xmlns:p14="http://schemas.microsoft.com/office/powerpoint/2010/main" val="135608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383D1-3399-D847-92A6-0325EF498F76}"/>
              </a:ext>
            </a:extLst>
          </p:cNvPr>
          <p:cNvSpPr>
            <a:spLocks noGrp="1"/>
          </p:cNvSpPr>
          <p:nvPr>
            <p:ph type="body" sz="quarter" idx="10"/>
          </p:nvPr>
        </p:nvSpPr>
        <p:spPr/>
        <p:txBody>
          <a:bodyPr/>
          <a:lstStyle/>
          <a:p>
            <a:r>
              <a:rPr lang="en-US" sz="1800" dirty="0"/>
              <a:t>Direct Communications</a:t>
            </a:r>
          </a:p>
          <a:p>
            <a:pPr lvl="1"/>
            <a:r>
              <a:rPr lang="en-US" sz="1400" dirty="0"/>
              <a:t>Person to person calls</a:t>
            </a:r>
          </a:p>
          <a:p>
            <a:pPr lvl="1"/>
            <a:r>
              <a:rPr lang="en-US" sz="1400" dirty="0"/>
              <a:t>PGP with an Email client is a great communication tool - If you have a distributed team then hold signing sessions at events</a:t>
            </a:r>
          </a:p>
          <a:p>
            <a:pPr lvl="1"/>
            <a:r>
              <a:rPr lang="en-US" sz="1400" dirty="0"/>
              <a:t>Jabber for IM style messaging - http://</a:t>
            </a:r>
            <a:r>
              <a:rPr lang="en-US" sz="1400" dirty="0" err="1"/>
              <a:t>www.jabber.org</a:t>
            </a:r>
            <a:r>
              <a:rPr lang="en-US" sz="1400" dirty="0"/>
              <a:t>/</a:t>
            </a:r>
          </a:p>
          <a:p>
            <a:pPr lvl="2"/>
            <a:r>
              <a:rPr lang="en-US" sz="1000" dirty="0"/>
              <a:t>Other IM tools may work well such as OTR (https://</a:t>
            </a:r>
            <a:r>
              <a:rPr lang="en-US" sz="1000" dirty="0" err="1"/>
              <a:t>otr.cypherpunks.ca</a:t>
            </a:r>
            <a:r>
              <a:rPr lang="en-US" sz="1000" dirty="0"/>
              <a:t>/) combined with </a:t>
            </a:r>
            <a:r>
              <a:rPr lang="en-US" sz="1000" dirty="0" err="1"/>
              <a:t>Adium</a:t>
            </a:r>
            <a:endParaRPr lang="en-US" sz="1000" dirty="0"/>
          </a:p>
          <a:p>
            <a:pPr lvl="1"/>
            <a:r>
              <a:rPr lang="en-US" sz="1400" dirty="0"/>
              <a:t>Slack Channels?</a:t>
            </a:r>
          </a:p>
          <a:p>
            <a:pPr lvl="1"/>
            <a:r>
              <a:rPr lang="en-US" sz="1400" dirty="0"/>
              <a:t>Secure phone conferencing – authenticated</a:t>
            </a:r>
          </a:p>
          <a:p>
            <a:pPr lvl="2"/>
            <a:r>
              <a:rPr lang="en-US" sz="1000" dirty="0"/>
              <a:t>Pay special attention to #passcode distribution methods</a:t>
            </a:r>
          </a:p>
          <a:p>
            <a:pPr lvl="2"/>
            <a:r>
              <a:rPr lang="en-US" sz="1000" dirty="0"/>
              <a:t>Voice authenticate each participant</a:t>
            </a:r>
          </a:p>
          <a:p>
            <a:r>
              <a:rPr lang="en-US" sz="1800" dirty="0"/>
              <a:t>Online Collaboration</a:t>
            </a:r>
          </a:p>
          <a:p>
            <a:pPr lvl="1"/>
            <a:r>
              <a:rPr lang="en-US" sz="1400" dirty="0"/>
              <a:t>Secure Wiki - Store evidence and other incident data for collaborative investigations</a:t>
            </a:r>
          </a:p>
        </p:txBody>
      </p:sp>
      <p:sp>
        <p:nvSpPr>
          <p:cNvPr id="3" name="Title 2">
            <a:extLst>
              <a:ext uri="{FF2B5EF4-FFF2-40B4-BE49-F238E27FC236}">
                <a16:creationId xmlns:a16="http://schemas.microsoft.com/office/drawing/2014/main" id="{D2B230C6-6A34-454F-B67C-38E1B6D13002}"/>
              </a:ext>
            </a:extLst>
          </p:cNvPr>
          <p:cNvSpPr>
            <a:spLocks noGrp="1"/>
          </p:cNvSpPr>
          <p:nvPr>
            <p:ph type="title"/>
          </p:nvPr>
        </p:nvSpPr>
        <p:spPr/>
        <p:txBody>
          <a:bodyPr/>
          <a:lstStyle/>
          <a:p>
            <a:r>
              <a:rPr lang="en-US" dirty="0"/>
              <a:t>Secure Communications</a:t>
            </a:r>
          </a:p>
        </p:txBody>
      </p:sp>
    </p:spTree>
    <p:extLst>
      <p:ext uri="{BB962C8B-B14F-4D97-AF65-F5344CB8AC3E}">
        <p14:creationId xmlns:p14="http://schemas.microsoft.com/office/powerpoint/2010/main" val="185873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70E21-772B-F443-A5D5-71C780670DD2}"/>
              </a:ext>
            </a:extLst>
          </p:cNvPr>
          <p:cNvSpPr>
            <a:spLocks noGrp="1"/>
          </p:cNvSpPr>
          <p:nvPr>
            <p:ph type="body" sz="quarter" idx="10"/>
          </p:nvPr>
        </p:nvSpPr>
        <p:spPr/>
        <p:txBody>
          <a:bodyPr numCol="2"/>
          <a:lstStyle/>
          <a:p>
            <a:r>
              <a:rPr lang="en-US" sz="1800" dirty="0"/>
              <a:t>Security systems</a:t>
            </a:r>
          </a:p>
          <a:p>
            <a:pPr lvl="1"/>
            <a:r>
              <a:rPr lang="en-US" sz="1400" dirty="0"/>
              <a:t>Intrusion Detection System logs</a:t>
            </a:r>
          </a:p>
          <a:p>
            <a:pPr lvl="1"/>
            <a:r>
              <a:rPr lang="en-US" sz="1400" dirty="0"/>
              <a:t>Host-based </a:t>
            </a:r>
            <a:r>
              <a:rPr lang="en-US" sz="1400" dirty="0" err="1"/>
              <a:t>syslogs</a:t>
            </a:r>
            <a:endParaRPr lang="en-US" sz="1400" dirty="0"/>
          </a:p>
          <a:p>
            <a:pPr lvl="1"/>
            <a:r>
              <a:rPr lang="en-US" sz="1400" dirty="0"/>
              <a:t>Firewall logs</a:t>
            </a:r>
          </a:p>
          <a:p>
            <a:pPr lvl="1"/>
            <a:r>
              <a:rPr lang="en-US" sz="1400" dirty="0"/>
              <a:t>Vulnerability scan reports – a service that is run</a:t>
            </a:r>
          </a:p>
          <a:p>
            <a:pPr lvl="1"/>
            <a:r>
              <a:rPr lang="en-US" sz="1400" dirty="0"/>
              <a:t>Log analysis services</a:t>
            </a:r>
          </a:p>
          <a:p>
            <a:pPr lvl="1"/>
            <a:r>
              <a:rPr lang="en-US" sz="1400" dirty="0"/>
              <a:t>DHCP – bind IP assignment to devices and owners</a:t>
            </a:r>
          </a:p>
          <a:p>
            <a:pPr lvl="1"/>
            <a:endParaRPr lang="en-US" sz="1400" dirty="0"/>
          </a:p>
          <a:p>
            <a:pPr lvl="1"/>
            <a:endParaRPr lang="en-US" sz="1400" dirty="0"/>
          </a:p>
          <a:p>
            <a:pPr lvl="1"/>
            <a:endParaRPr lang="en-US" sz="1400" dirty="0"/>
          </a:p>
          <a:p>
            <a:r>
              <a:rPr lang="en-US" sz="1800" dirty="0"/>
              <a:t>Network and switch devices &amp; services</a:t>
            </a:r>
          </a:p>
          <a:p>
            <a:pPr lvl="1"/>
            <a:r>
              <a:rPr lang="en-US" sz="1400" dirty="0" err="1"/>
              <a:t>Netflow</a:t>
            </a:r>
            <a:r>
              <a:rPr lang="en-US" sz="1400" dirty="0"/>
              <a:t> – capture of network level flows typically just headers</a:t>
            </a:r>
          </a:p>
          <a:p>
            <a:pPr lvl="1"/>
            <a:r>
              <a:rPr lang="en-US" sz="1400" dirty="0"/>
              <a:t>DNS – device connections</a:t>
            </a:r>
          </a:p>
          <a:p>
            <a:r>
              <a:rPr lang="en-US" sz="1800" dirty="0"/>
              <a:t>Storage infrastructure – usage information</a:t>
            </a:r>
          </a:p>
          <a:p>
            <a:r>
              <a:rPr lang="en-US" sz="1800" dirty="0"/>
              <a:t>Operating systems and Applications</a:t>
            </a:r>
          </a:p>
          <a:p>
            <a:pPr lvl="1"/>
            <a:r>
              <a:rPr lang="en-US" sz="1400" dirty="0"/>
              <a:t>Syslog</a:t>
            </a:r>
          </a:p>
          <a:p>
            <a:pPr lvl="1"/>
            <a:r>
              <a:rPr lang="en-US" sz="1400" dirty="0"/>
              <a:t>Keystroke </a:t>
            </a:r>
          </a:p>
          <a:p>
            <a:pPr lvl="1"/>
            <a:r>
              <a:rPr lang="en-US" sz="1400" dirty="0"/>
              <a:t>Performance and reliability logs</a:t>
            </a:r>
          </a:p>
        </p:txBody>
      </p:sp>
      <p:sp>
        <p:nvSpPr>
          <p:cNvPr id="3" name="Title 2">
            <a:extLst>
              <a:ext uri="{FF2B5EF4-FFF2-40B4-BE49-F238E27FC236}">
                <a16:creationId xmlns:a16="http://schemas.microsoft.com/office/drawing/2014/main" id="{71FE883C-0705-5D47-BBC3-15106B8362D2}"/>
              </a:ext>
            </a:extLst>
          </p:cNvPr>
          <p:cNvSpPr>
            <a:spLocks noGrp="1"/>
          </p:cNvSpPr>
          <p:nvPr>
            <p:ph type="title"/>
          </p:nvPr>
        </p:nvSpPr>
        <p:spPr/>
        <p:txBody>
          <a:bodyPr/>
          <a:lstStyle/>
          <a:p>
            <a:r>
              <a:rPr lang="en-US" dirty="0"/>
              <a:t>Monitoring Services</a:t>
            </a:r>
          </a:p>
        </p:txBody>
      </p:sp>
      <p:pic>
        <p:nvPicPr>
          <p:cNvPr id="4" name="Shape 330">
            <a:extLst>
              <a:ext uri="{FF2B5EF4-FFF2-40B4-BE49-F238E27FC236}">
                <a16:creationId xmlns:a16="http://schemas.microsoft.com/office/drawing/2014/main" id="{ED427D16-F31C-5742-B433-9079FC38A53D}"/>
              </a:ext>
            </a:extLst>
          </p:cNvPr>
          <p:cNvPicPr preferRelativeResize="0"/>
          <p:nvPr/>
        </p:nvPicPr>
        <p:blipFill rotWithShape="1">
          <a:blip r:embed="rId2">
            <a:alphaModFix/>
          </a:blip>
          <a:srcRect/>
          <a:stretch/>
        </p:blipFill>
        <p:spPr>
          <a:xfrm>
            <a:off x="5890314" y="451183"/>
            <a:ext cx="2995200" cy="1175700"/>
          </a:xfrm>
          <a:prstGeom prst="rect">
            <a:avLst/>
          </a:prstGeom>
          <a:noFill/>
          <a:ln>
            <a:noFill/>
          </a:ln>
        </p:spPr>
      </p:pic>
    </p:spTree>
    <p:extLst>
      <p:ext uri="{BB962C8B-B14F-4D97-AF65-F5344CB8AC3E}">
        <p14:creationId xmlns:p14="http://schemas.microsoft.com/office/powerpoint/2010/main" val="333766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7C51B-415B-DA42-BB18-FD06F8E7B995}"/>
              </a:ext>
            </a:extLst>
          </p:cNvPr>
          <p:cNvSpPr>
            <a:spLocks noGrp="1"/>
          </p:cNvSpPr>
          <p:nvPr>
            <p:ph type="body" sz="quarter" idx="10"/>
          </p:nvPr>
        </p:nvSpPr>
        <p:spPr/>
        <p:txBody>
          <a:bodyPr/>
          <a:lstStyle/>
          <a:p>
            <a:r>
              <a:rPr lang="en-US" sz="1800" dirty="0"/>
              <a:t>Authentication logs – These are key focus points in understanding the attack vector of many of the common incidents (this can be found in </a:t>
            </a:r>
            <a:r>
              <a:rPr lang="en-US" sz="1800" dirty="0" err="1"/>
              <a:t>syslogs</a:t>
            </a:r>
            <a:r>
              <a:rPr lang="en-US" sz="1800" dirty="0"/>
              <a:t>). </a:t>
            </a:r>
          </a:p>
          <a:p>
            <a:r>
              <a:rPr lang="en-US" sz="1800" dirty="0"/>
              <a:t>You should monitor:</a:t>
            </a:r>
          </a:p>
          <a:p>
            <a:pPr lvl="1"/>
            <a:r>
              <a:rPr lang="en-US" sz="1400" dirty="0"/>
              <a:t>Login attempts – successes and failures</a:t>
            </a:r>
          </a:p>
          <a:p>
            <a:pPr lvl="2"/>
            <a:r>
              <a:rPr lang="en-US" sz="1000" dirty="0"/>
              <a:t>From where (</a:t>
            </a:r>
            <a:r>
              <a:rPr lang="en-US" sz="1000" dirty="0" err="1"/>
              <a:t>ip</a:t>
            </a:r>
            <a:r>
              <a:rPr lang="en-US" sz="1000" dirty="0"/>
              <a:t> address)</a:t>
            </a:r>
          </a:p>
          <a:p>
            <a:pPr lvl="2"/>
            <a:r>
              <a:rPr lang="en-US" sz="1000" dirty="0"/>
              <a:t>When (btw make sure you’re utilizing NTP for time synchronization)</a:t>
            </a:r>
          </a:p>
          <a:p>
            <a:pPr lvl="2"/>
            <a:r>
              <a:rPr lang="en-US" sz="1000" dirty="0"/>
              <a:t>Authentication method and versions</a:t>
            </a:r>
          </a:p>
          <a:p>
            <a:pPr lvl="1"/>
            <a:r>
              <a:rPr lang="en-US" sz="1400" dirty="0"/>
              <a:t>Privilege escalation attempts – successes and failures</a:t>
            </a:r>
          </a:p>
          <a:p>
            <a:pPr lvl="1"/>
            <a:r>
              <a:rPr lang="en-US" sz="1400" dirty="0"/>
              <a:t>Logout times</a:t>
            </a:r>
          </a:p>
          <a:p>
            <a:endParaRPr lang="en-US" sz="1800" dirty="0"/>
          </a:p>
        </p:txBody>
      </p:sp>
      <p:sp>
        <p:nvSpPr>
          <p:cNvPr id="3" name="Title 2">
            <a:extLst>
              <a:ext uri="{FF2B5EF4-FFF2-40B4-BE49-F238E27FC236}">
                <a16:creationId xmlns:a16="http://schemas.microsoft.com/office/drawing/2014/main" id="{F25609C0-2FEC-F240-B3C3-BCCA858B9F56}"/>
              </a:ext>
            </a:extLst>
          </p:cNvPr>
          <p:cNvSpPr>
            <a:spLocks noGrp="1"/>
          </p:cNvSpPr>
          <p:nvPr>
            <p:ph type="title"/>
          </p:nvPr>
        </p:nvSpPr>
        <p:spPr/>
        <p:txBody>
          <a:bodyPr/>
          <a:lstStyle/>
          <a:p>
            <a:r>
              <a:rPr lang="en-US" dirty="0"/>
              <a:t>Of Special Interest</a:t>
            </a:r>
          </a:p>
        </p:txBody>
      </p:sp>
      <p:pic>
        <p:nvPicPr>
          <p:cNvPr id="4" name="Shape 340">
            <a:extLst>
              <a:ext uri="{FF2B5EF4-FFF2-40B4-BE49-F238E27FC236}">
                <a16:creationId xmlns:a16="http://schemas.microsoft.com/office/drawing/2014/main" id="{94ED91C5-D377-E443-BFD9-7F4C9D9BBB18}"/>
              </a:ext>
            </a:extLst>
          </p:cNvPr>
          <p:cNvPicPr preferRelativeResize="0"/>
          <p:nvPr/>
        </p:nvPicPr>
        <p:blipFill rotWithShape="1">
          <a:blip r:embed="rId2">
            <a:alphaModFix/>
          </a:blip>
          <a:srcRect/>
          <a:stretch/>
        </p:blipFill>
        <p:spPr>
          <a:xfrm>
            <a:off x="6878416" y="1965095"/>
            <a:ext cx="1776300" cy="928500"/>
          </a:xfrm>
          <a:prstGeom prst="rect">
            <a:avLst/>
          </a:prstGeom>
          <a:noFill/>
          <a:ln>
            <a:noFill/>
          </a:ln>
        </p:spPr>
      </p:pic>
    </p:spTree>
    <p:extLst>
      <p:ext uri="{BB962C8B-B14F-4D97-AF65-F5344CB8AC3E}">
        <p14:creationId xmlns:p14="http://schemas.microsoft.com/office/powerpoint/2010/main" val="184550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31A3-4361-4A4A-8607-5763F177D6BC}"/>
              </a:ext>
            </a:extLst>
          </p:cNvPr>
          <p:cNvSpPr>
            <a:spLocks noGrp="1"/>
          </p:cNvSpPr>
          <p:nvPr>
            <p:ph type="body" sz="quarter" idx="10"/>
          </p:nvPr>
        </p:nvSpPr>
        <p:spPr/>
        <p:txBody>
          <a:bodyPr/>
          <a:lstStyle/>
          <a:p>
            <a:pPr marL="0" indent="0">
              <a:buNone/>
            </a:pPr>
            <a:r>
              <a:rPr lang="en-US" sz="2000" b="1" dirty="0"/>
              <a:t>Warren Raquel</a:t>
            </a:r>
            <a:r>
              <a:rPr lang="en-US" sz="2000" dirty="0"/>
              <a:t> – </a:t>
            </a:r>
            <a:r>
              <a:rPr lang="en-US" sz="2000" i="1" dirty="0"/>
              <a:t>Senior Security Engineer at the National Center for Supercomputing Applications. Incident Response Lead.</a:t>
            </a:r>
          </a:p>
          <a:p>
            <a:pPr marL="0" indent="0">
              <a:buNone/>
            </a:pPr>
            <a:endParaRPr lang="en-US" sz="2000" i="1" dirty="0"/>
          </a:p>
          <a:p>
            <a:pPr marL="0" indent="0">
              <a:buNone/>
            </a:pPr>
            <a:r>
              <a:rPr lang="en-US" sz="2000" b="1" dirty="0"/>
              <a:t>Trusted CI</a:t>
            </a:r>
            <a:r>
              <a:rPr lang="en-US" sz="2000" dirty="0"/>
              <a:t> – </a:t>
            </a:r>
            <a:r>
              <a:rPr lang="en-US" sz="2000" i="1" dirty="0"/>
              <a:t>Provides the NSF community with a coherent understanding of how cybersecurity is important to them and the resources to achieve and maintain a cybersecurity program appropriate for them.</a:t>
            </a:r>
            <a:endParaRPr lang="en-US" sz="2000" b="1" i="1" dirty="0"/>
          </a:p>
        </p:txBody>
      </p:sp>
      <p:sp>
        <p:nvSpPr>
          <p:cNvPr id="3" name="Title 2">
            <a:extLst>
              <a:ext uri="{FF2B5EF4-FFF2-40B4-BE49-F238E27FC236}">
                <a16:creationId xmlns:a16="http://schemas.microsoft.com/office/drawing/2014/main" id="{ED34E5C7-01CE-F440-8705-B2FB766D0104}"/>
              </a:ext>
            </a:extLst>
          </p:cNvPr>
          <p:cNvSpPr>
            <a:spLocks noGrp="1"/>
          </p:cNvSpPr>
          <p:nvPr>
            <p:ph type="title"/>
          </p:nvPr>
        </p:nvSpPr>
        <p:spPr/>
        <p:txBody>
          <a:bodyPr/>
          <a:lstStyle/>
          <a:p>
            <a:r>
              <a:rPr lang="en-US" dirty="0"/>
              <a:t>Who are we?</a:t>
            </a:r>
          </a:p>
        </p:txBody>
      </p:sp>
    </p:spTree>
    <p:extLst>
      <p:ext uri="{BB962C8B-B14F-4D97-AF65-F5344CB8AC3E}">
        <p14:creationId xmlns:p14="http://schemas.microsoft.com/office/powerpoint/2010/main" val="1968143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7C457-DD49-8448-8814-A4E864B1C11C}"/>
              </a:ext>
            </a:extLst>
          </p:cNvPr>
          <p:cNvSpPr>
            <a:spLocks noGrp="1"/>
          </p:cNvSpPr>
          <p:nvPr>
            <p:ph type="title"/>
          </p:nvPr>
        </p:nvSpPr>
        <p:spPr/>
        <p:txBody>
          <a:bodyPr/>
          <a:lstStyle/>
          <a:p>
            <a:r>
              <a:rPr lang="en-US" b="1" dirty="0">
                <a:latin typeface="Cambria"/>
                <a:ea typeface="Cambria"/>
                <a:cs typeface="Cambria"/>
                <a:sym typeface="Cambria"/>
              </a:rPr>
              <a:t>Log Management Policies and Procedures</a:t>
            </a:r>
            <a:endParaRPr lang="en-US" dirty="0"/>
          </a:p>
        </p:txBody>
      </p:sp>
    </p:spTree>
    <p:extLst>
      <p:ext uri="{BB962C8B-B14F-4D97-AF65-F5344CB8AC3E}">
        <p14:creationId xmlns:p14="http://schemas.microsoft.com/office/powerpoint/2010/main" val="208540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CAD580-48F0-974D-AA47-73E1BEF75C9E}"/>
              </a:ext>
            </a:extLst>
          </p:cNvPr>
          <p:cNvSpPr>
            <a:spLocks noGrp="1"/>
          </p:cNvSpPr>
          <p:nvPr>
            <p:ph type="body" sz="quarter" idx="10"/>
          </p:nvPr>
        </p:nvSpPr>
        <p:spPr/>
        <p:txBody>
          <a:bodyPr/>
          <a:lstStyle/>
          <a:p>
            <a:r>
              <a:rPr lang="en-US" sz="1800" dirty="0"/>
              <a:t>Logs are the source of all your investigative efforts.</a:t>
            </a:r>
          </a:p>
          <a:p>
            <a:r>
              <a:rPr lang="en-US" sz="1800" dirty="0"/>
              <a:t>It is important to establish site wide log management procedures.</a:t>
            </a:r>
          </a:p>
          <a:p>
            <a:r>
              <a:rPr lang="en-US" sz="1800" dirty="0"/>
              <a:t>For large projects and sites this typically requires a dedicated log management infrastructure.</a:t>
            </a:r>
          </a:p>
        </p:txBody>
      </p:sp>
      <p:sp>
        <p:nvSpPr>
          <p:cNvPr id="3" name="Title 2">
            <a:extLst>
              <a:ext uri="{FF2B5EF4-FFF2-40B4-BE49-F238E27FC236}">
                <a16:creationId xmlns:a16="http://schemas.microsoft.com/office/drawing/2014/main" id="{54331E71-B504-7B42-BFB6-689ED5EA6665}"/>
              </a:ext>
            </a:extLst>
          </p:cNvPr>
          <p:cNvSpPr>
            <a:spLocks noGrp="1"/>
          </p:cNvSpPr>
          <p:nvPr>
            <p:ph type="title"/>
          </p:nvPr>
        </p:nvSpPr>
        <p:spPr/>
        <p:txBody>
          <a:bodyPr/>
          <a:lstStyle/>
          <a:p>
            <a:r>
              <a:rPr lang="en-US" sz="3600" dirty="0"/>
              <a:t>Log Management Policies and Procedures</a:t>
            </a:r>
          </a:p>
        </p:txBody>
      </p:sp>
      <p:pic>
        <p:nvPicPr>
          <p:cNvPr id="5" name="Shape 357">
            <a:extLst>
              <a:ext uri="{FF2B5EF4-FFF2-40B4-BE49-F238E27FC236}">
                <a16:creationId xmlns:a16="http://schemas.microsoft.com/office/drawing/2014/main" id="{7DD8A6B2-FE89-704C-BCF3-A1487B7694D3}"/>
              </a:ext>
            </a:extLst>
          </p:cNvPr>
          <p:cNvPicPr preferRelativeResize="0"/>
          <p:nvPr/>
        </p:nvPicPr>
        <p:blipFill rotWithShape="1">
          <a:blip r:embed="rId2">
            <a:alphaModFix/>
          </a:blip>
          <a:srcRect/>
          <a:stretch/>
        </p:blipFill>
        <p:spPr>
          <a:xfrm>
            <a:off x="546539" y="3064782"/>
            <a:ext cx="2238300" cy="935700"/>
          </a:xfrm>
          <a:prstGeom prst="rect">
            <a:avLst/>
          </a:prstGeom>
          <a:noFill/>
          <a:ln>
            <a:noFill/>
          </a:ln>
        </p:spPr>
      </p:pic>
    </p:spTree>
    <p:extLst>
      <p:ext uri="{BB962C8B-B14F-4D97-AF65-F5344CB8AC3E}">
        <p14:creationId xmlns:p14="http://schemas.microsoft.com/office/powerpoint/2010/main" val="309018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3A9C79-7D87-5F49-94A1-E7F7923F5AE9}"/>
              </a:ext>
            </a:extLst>
          </p:cNvPr>
          <p:cNvSpPr>
            <a:spLocks noGrp="1"/>
          </p:cNvSpPr>
          <p:nvPr>
            <p:ph type="body" sz="quarter" idx="10"/>
          </p:nvPr>
        </p:nvSpPr>
        <p:spPr/>
        <p:txBody>
          <a:bodyPr/>
          <a:lstStyle/>
          <a:p>
            <a:r>
              <a:rPr lang="en-US" sz="1800" dirty="0"/>
              <a:t>Ensure logging is enabled on security systems, routers and devices, storage, VMs, operating systems and applications</a:t>
            </a:r>
          </a:p>
          <a:p>
            <a:r>
              <a:rPr lang="en-US" sz="1800" dirty="0"/>
              <a:t>Ensure that data captured includes all key events such as:</a:t>
            </a:r>
          </a:p>
          <a:p>
            <a:pPr lvl="1"/>
            <a:r>
              <a:rPr lang="en-US" sz="1400" dirty="0"/>
              <a:t>Sign in and out plus identity, Source and destination, </a:t>
            </a:r>
            <a:r>
              <a:rPr lang="en-US" sz="1400" dirty="0" err="1"/>
              <a:t>AuthN</a:t>
            </a:r>
            <a:r>
              <a:rPr lang="en-US" sz="1400" dirty="0"/>
              <a:t> Versions, Synchronized Time stamp, root activity</a:t>
            </a:r>
          </a:p>
          <a:p>
            <a:r>
              <a:rPr lang="en-US" sz="1800" dirty="0"/>
              <a:t>If it applies record sensitive data access</a:t>
            </a:r>
          </a:p>
          <a:p>
            <a:r>
              <a:rPr lang="en-US" sz="1800" dirty="0"/>
              <a:t>Consider privacy issues when setting up user activity logging</a:t>
            </a:r>
          </a:p>
          <a:p>
            <a:pPr lvl="1"/>
            <a:r>
              <a:rPr lang="en-US" sz="1400" dirty="0"/>
              <a:t>Remember this information captures user behavior</a:t>
            </a:r>
          </a:p>
          <a:p>
            <a:pPr lvl="1"/>
            <a:r>
              <a:rPr lang="en-US" sz="1400" dirty="0"/>
              <a:t>Universities have strict rules about privacy</a:t>
            </a:r>
          </a:p>
          <a:p>
            <a:r>
              <a:rPr lang="en-US" sz="1800" dirty="0"/>
              <a:t>Monitor any changes or access to the logging infrastructure</a:t>
            </a:r>
          </a:p>
        </p:txBody>
      </p:sp>
      <p:sp>
        <p:nvSpPr>
          <p:cNvPr id="3" name="Title 2">
            <a:extLst>
              <a:ext uri="{FF2B5EF4-FFF2-40B4-BE49-F238E27FC236}">
                <a16:creationId xmlns:a16="http://schemas.microsoft.com/office/drawing/2014/main" id="{4C8A5538-7E83-7546-A073-4063F2E2EECA}"/>
              </a:ext>
            </a:extLst>
          </p:cNvPr>
          <p:cNvSpPr>
            <a:spLocks noGrp="1"/>
          </p:cNvSpPr>
          <p:nvPr>
            <p:ph type="title"/>
          </p:nvPr>
        </p:nvSpPr>
        <p:spPr/>
        <p:txBody>
          <a:bodyPr/>
          <a:lstStyle/>
          <a:p>
            <a:r>
              <a:rPr lang="en-US" dirty="0"/>
              <a:t>Log Capture</a:t>
            </a:r>
          </a:p>
        </p:txBody>
      </p:sp>
      <p:pic>
        <p:nvPicPr>
          <p:cNvPr id="4" name="Shape 366">
            <a:extLst>
              <a:ext uri="{FF2B5EF4-FFF2-40B4-BE49-F238E27FC236}">
                <a16:creationId xmlns:a16="http://schemas.microsoft.com/office/drawing/2014/main" id="{FA87E62E-7217-6540-BBB2-D3930066783B}"/>
              </a:ext>
            </a:extLst>
          </p:cNvPr>
          <p:cNvPicPr preferRelativeResize="0"/>
          <p:nvPr/>
        </p:nvPicPr>
        <p:blipFill rotWithShape="1">
          <a:blip r:embed="rId2">
            <a:alphaModFix/>
          </a:blip>
          <a:srcRect/>
          <a:stretch/>
        </p:blipFill>
        <p:spPr>
          <a:xfrm>
            <a:off x="7202116" y="2707507"/>
            <a:ext cx="1452600" cy="1596900"/>
          </a:xfrm>
          <a:prstGeom prst="rect">
            <a:avLst/>
          </a:prstGeom>
          <a:noFill/>
          <a:ln>
            <a:noFill/>
          </a:ln>
        </p:spPr>
      </p:pic>
    </p:spTree>
    <p:extLst>
      <p:ext uri="{BB962C8B-B14F-4D97-AF65-F5344CB8AC3E}">
        <p14:creationId xmlns:p14="http://schemas.microsoft.com/office/powerpoint/2010/main" val="869348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11C4C-BD14-464C-912D-095A5E6DFCEF}"/>
              </a:ext>
            </a:extLst>
          </p:cNvPr>
          <p:cNvSpPr>
            <a:spLocks noGrp="1"/>
          </p:cNvSpPr>
          <p:nvPr>
            <p:ph type="body" sz="quarter" idx="10"/>
          </p:nvPr>
        </p:nvSpPr>
        <p:spPr/>
        <p:txBody>
          <a:bodyPr/>
          <a:lstStyle/>
          <a:p>
            <a:r>
              <a:rPr lang="en-US" sz="1800" dirty="0"/>
              <a:t>A centrally managed log management infrastructure is needed</a:t>
            </a:r>
          </a:p>
          <a:p>
            <a:pPr lvl="1"/>
            <a:r>
              <a:rPr lang="en-US" sz="1400" dirty="0"/>
              <a:t>Automated methods to move logs or shadow them</a:t>
            </a:r>
          </a:p>
          <a:p>
            <a:pPr lvl="1"/>
            <a:r>
              <a:rPr lang="en-US" sz="1400" dirty="0"/>
              <a:t>For efficiency as well as security</a:t>
            </a:r>
          </a:p>
          <a:p>
            <a:pPr lvl="1"/>
            <a:r>
              <a:rPr lang="en-US" sz="1400" dirty="0"/>
              <a:t>Log management system restricted to security staff.</a:t>
            </a:r>
          </a:p>
          <a:p>
            <a:r>
              <a:rPr lang="en-US" sz="1800" dirty="0"/>
              <a:t>You’re going to be adding to logs constantly so devise a strategy to meet those requirements and take into consideration how you use the logs (i.e. search them) </a:t>
            </a:r>
          </a:p>
          <a:p>
            <a:r>
              <a:rPr lang="en-US" sz="1800" dirty="0"/>
              <a:t>Data retention policy</a:t>
            </a:r>
          </a:p>
          <a:p>
            <a:r>
              <a:rPr lang="en-US" sz="1800" dirty="0"/>
              <a:t>Ensure retired logs are disposed of</a:t>
            </a:r>
          </a:p>
        </p:txBody>
      </p:sp>
      <p:sp>
        <p:nvSpPr>
          <p:cNvPr id="3" name="Title 2">
            <a:extLst>
              <a:ext uri="{FF2B5EF4-FFF2-40B4-BE49-F238E27FC236}">
                <a16:creationId xmlns:a16="http://schemas.microsoft.com/office/drawing/2014/main" id="{8EF38365-3AE0-7744-9C2D-B4CEE8E72835}"/>
              </a:ext>
            </a:extLst>
          </p:cNvPr>
          <p:cNvSpPr>
            <a:spLocks noGrp="1"/>
          </p:cNvSpPr>
          <p:nvPr>
            <p:ph type="title"/>
          </p:nvPr>
        </p:nvSpPr>
        <p:spPr/>
        <p:txBody>
          <a:bodyPr/>
          <a:lstStyle/>
          <a:p>
            <a:r>
              <a:rPr lang="en-US" dirty="0"/>
              <a:t>Log Retention and Storage</a:t>
            </a:r>
          </a:p>
        </p:txBody>
      </p:sp>
      <p:grpSp>
        <p:nvGrpSpPr>
          <p:cNvPr id="4" name="Shape 375">
            <a:extLst>
              <a:ext uri="{FF2B5EF4-FFF2-40B4-BE49-F238E27FC236}">
                <a16:creationId xmlns:a16="http://schemas.microsoft.com/office/drawing/2014/main" id="{50EAE7E8-3222-AD4A-8C4B-49B4E8B7E15F}"/>
              </a:ext>
            </a:extLst>
          </p:cNvPr>
          <p:cNvGrpSpPr/>
          <p:nvPr/>
        </p:nvGrpSpPr>
        <p:grpSpPr>
          <a:xfrm>
            <a:off x="6338278" y="409071"/>
            <a:ext cx="2588096" cy="816114"/>
            <a:chOff x="546539" y="4086376"/>
            <a:chExt cx="3357239" cy="1450869"/>
          </a:xfrm>
        </p:grpSpPr>
        <p:pic>
          <p:nvPicPr>
            <p:cNvPr id="5" name="Shape 376">
              <a:extLst>
                <a:ext uri="{FF2B5EF4-FFF2-40B4-BE49-F238E27FC236}">
                  <a16:creationId xmlns:a16="http://schemas.microsoft.com/office/drawing/2014/main" id="{CF7EEC09-6BCE-2146-8384-C28A4F332F11}"/>
                </a:ext>
              </a:extLst>
            </p:cNvPr>
            <p:cNvPicPr preferRelativeResize="0"/>
            <p:nvPr/>
          </p:nvPicPr>
          <p:blipFill rotWithShape="1">
            <a:blip r:embed="rId2">
              <a:alphaModFix/>
            </a:blip>
            <a:srcRect/>
            <a:stretch/>
          </p:blipFill>
          <p:spPr>
            <a:xfrm>
              <a:off x="546539" y="4086376"/>
              <a:ext cx="2238160" cy="1247622"/>
            </a:xfrm>
            <a:prstGeom prst="rect">
              <a:avLst/>
            </a:prstGeom>
            <a:noFill/>
            <a:ln>
              <a:noFill/>
            </a:ln>
          </p:spPr>
        </p:pic>
        <p:pic>
          <p:nvPicPr>
            <p:cNvPr id="6" name="Shape 377">
              <a:extLst>
                <a:ext uri="{FF2B5EF4-FFF2-40B4-BE49-F238E27FC236}">
                  <a16:creationId xmlns:a16="http://schemas.microsoft.com/office/drawing/2014/main" id="{82BC62CC-5356-3F46-B18C-F66293DEAA15}"/>
                </a:ext>
              </a:extLst>
            </p:cNvPr>
            <p:cNvPicPr preferRelativeResize="0"/>
            <p:nvPr/>
          </p:nvPicPr>
          <p:blipFill rotWithShape="1">
            <a:blip r:embed="rId2">
              <a:alphaModFix/>
            </a:blip>
            <a:srcRect/>
            <a:stretch/>
          </p:blipFill>
          <p:spPr>
            <a:xfrm>
              <a:off x="978317" y="4238776"/>
              <a:ext cx="2238160" cy="1247622"/>
            </a:xfrm>
            <a:prstGeom prst="rect">
              <a:avLst/>
            </a:prstGeom>
            <a:noFill/>
            <a:ln>
              <a:noFill/>
            </a:ln>
          </p:spPr>
        </p:pic>
        <p:pic>
          <p:nvPicPr>
            <p:cNvPr id="7" name="Shape 378">
              <a:extLst>
                <a:ext uri="{FF2B5EF4-FFF2-40B4-BE49-F238E27FC236}">
                  <a16:creationId xmlns:a16="http://schemas.microsoft.com/office/drawing/2014/main" id="{6890BC14-9652-DF42-9C69-887FBA20FE4C}"/>
                </a:ext>
              </a:extLst>
            </p:cNvPr>
            <p:cNvPicPr preferRelativeResize="0"/>
            <p:nvPr/>
          </p:nvPicPr>
          <p:blipFill rotWithShape="1">
            <a:blip r:embed="rId2">
              <a:alphaModFix/>
            </a:blip>
            <a:srcRect/>
            <a:stretch/>
          </p:blipFill>
          <p:spPr>
            <a:xfrm>
              <a:off x="1665618" y="4289623"/>
              <a:ext cx="2238160" cy="1247622"/>
            </a:xfrm>
            <a:prstGeom prst="rect">
              <a:avLst/>
            </a:prstGeom>
            <a:noFill/>
            <a:ln>
              <a:noFill/>
            </a:ln>
          </p:spPr>
        </p:pic>
      </p:grpSp>
    </p:spTree>
    <p:extLst>
      <p:ext uri="{BB962C8B-B14F-4D97-AF65-F5344CB8AC3E}">
        <p14:creationId xmlns:p14="http://schemas.microsoft.com/office/powerpoint/2010/main" val="389616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D8612-DC30-DC42-8979-0305B0B7FF27}"/>
              </a:ext>
            </a:extLst>
          </p:cNvPr>
          <p:cNvSpPr>
            <a:spLocks noGrp="1"/>
          </p:cNvSpPr>
          <p:nvPr>
            <p:ph type="body" sz="quarter" idx="10"/>
          </p:nvPr>
        </p:nvSpPr>
        <p:spPr/>
        <p:txBody>
          <a:bodyPr/>
          <a:lstStyle/>
          <a:p>
            <a:r>
              <a:rPr lang="en-US" sz="1800" dirty="0"/>
              <a:t>Secure the processes that generates log entries</a:t>
            </a:r>
          </a:p>
          <a:p>
            <a:r>
              <a:rPr lang="en-US" sz="1800" dirty="0"/>
              <a:t>Limit access to log files – trusted staff only</a:t>
            </a:r>
          </a:p>
          <a:p>
            <a:r>
              <a:rPr lang="en-US" sz="1800" dirty="0"/>
              <a:t>Implement secure log transfer mechanisms </a:t>
            </a:r>
          </a:p>
          <a:p>
            <a:r>
              <a:rPr lang="en-US" sz="1800" dirty="0"/>
              <a:t>Protect the confidentiality and integrity of log files</a:t>
            </a:r>
          </a:p>
          <a:p>
            <a:r>
              <a:rPr lang="en-US" sz="1800" dirty="0"/>
              <a:t>Provide adequate physical protection for logging mechanisms and stored logs</a:t>
            </a:r>
          </a:p>
          <a:p>
            <a:r>
              <a:rPr lang="en-US" sz="1800" dirty="0"/>
              <a:t>Validate log system is working daily</a:t>
            </a:r>
          </a:p>
          <a:p>
            <a:r>
              <a:rPr lang="en-US" sz="1800" dirty="0"/>
              <a:t>Logs are valuable because they contain so much information, information other’s may also find useful</a:t>
            </a:r>
          </a:p>
        </p:txBody>
      </p:sp>
      <p:sp>
        <p:nvSpPr>
          <p:cNvPr id="3" name="Title 2">
            <a:extLst>
              <a:ext uri="{FF2B5EF4-FFF2-40B4-BE49-F238E27FC236}">
                <a16:creationId xmlns:a16="http://schemas.microsoft.com/office/drawing/2014/main" id="{D4AF789D-7E49-0E44-8222-CD39C7E12C02}"/>
              </a:ext>
            </a:extLst>
          </p:cNvPr>
          <p:cNvSpPr>
            <a:spLocks noGrp="1"/>
          </p:cNvSpPr>
          <p:nvPr>
            <p:ph type="title"/>
          </p:nvPr>
        </p:nvSpPr>
        <p:spPr/>
        <p:txBody>
          <a:bodyPr/>
          <a:lstStyle/>
          <a:p>
            <a:r>
              <a:rPr lang="en-US" dirty="0"/>
              <a:t>Log Protection</a:t>
            </a:r>
          </a:p>
        </p:txBody>
      </p:sp>
      <p:pic>
        <p:nvPicPr>
          <p:cNvPr id="4" name="Shape 387">
            <a:extLst>
              <a:ext uri="{FF2B5EF4-FFF2-40B4-BE49-F238E27FC236}">
                <a16:creationId xmlns:a16="http://schemas.microsoft.com/office/drawing/2014/main" id="{E49BCC61-389F-C54F-A76A-C656507AC941}"/>
              </a:ext>
            </a:extLst>
          </p:cNvPr>
          <p:cNvPicPr preferRelativeResize="0"/>
          <p:nvPr/>
        </p:nvPicPr>
        <p:blipFill rotWithShape="1">
          <a:blip r:embed="rId2">
            <a:alphaModFix/>
          </a:blip>
          <a:srcRect/>
          <a:stretch/>
        </p:blipFill>
        <p:spPr>
          <a:xfrm>
            <a:off x="7306516" y="451183"/>
            <a:ext cx="1348200" cy="1357200"/>
          </a:xfrm>
          <a:prstGeom prst="rect">
            <a:avLst/>
          </a:prstGeom>
          <a:noFill/>
          <a:ln>
            <a:noFill/>
          </a:ln>
        </p:spPr>
      </p:pic>
    </p:spTree>
    <p:extLst>
      <p:ext uri="{BB962C8B-B14F-4D97-AF65-F5344CB8AC3E}">
        <p14:creationId xmlns:p14="http://schemas.microsoft.com/office/powerpoint/2010/main" val="789193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AD67E-A41D-564A-947E-23A4D49F5F39}"/>
              </a:ext>
            </a:extLst>
          </p:cNvPr>
          <p:cNvSpPr>
            <a:spLocks noGrp="1"/>
          </p:cNvSpPr>
          <p:nvPr>
            <p:ph type="body" sz="quarter" idx="10"/>
          </p:nvPr>
        </p:nvSpPr>
        <p:spPr/>
        <p:txBody>
          <a:bodyPr/>
          <a:lstStyle/>
          <a:p>
            <a:r>
              <a:rPr lang="en-US" sz="1800" dirty="0"/>
              <a:t>Regularly review and analyze logs </a:t>
            </a:r>
          </a:p>
          <a:p>
            <a:pPr lvl="1"/>
            <a:r>
              <a:rPr lang="en-US" sz="1400" i="1" u="sng" dirty="0">
                <a:solidFill>
                  <a:schemeClr val="accent6">
                    <a:lumMod val="75000"/>
                  </a:schemeClr>
                </a:solidFill>
              </a:rPr>
              <a:t>Automation is KEY</a:t>
            </a:r>
          </a:p>
          <a:p>
            <a:pPr lvl="1"/>
            <a:r>
              <a:rPr lang="en-US" sz="1400" dirty="0"/>
              <a:t>Leverage correlation tools for holistic view &amp; reduce false positives</a:t>
            </a:r>
          </a:p>
          <a:p>
            <a:r>
              <a:rPr lang="en-US" sz="1800" dirty="0"/>
              <a:t>Use automated reporting generation tools and review daily</a:t>
            </a:r>
          </a:p>
          <a:p>
            <a:r>
              <a:rPr lang="en-US" sz="1800" dirty="0"/>
              <a:t>Log analysis should include real-time monitoring </a:t>
            </a:r>
          </a:p>
          <a:p>
            <a:r>
              <a:rPr lang="en-US" sz="1800" dirty="0"/>
              <a:t>Set up an alerting system based on priorities</a:t>
            </a:r>
          </a:p>
          <a:p>
            <a:r>
              <a:rPr lang="en-US" sz="1800" dirty="0"/>
              <a:t>Develop a baseline of typical log entries in order to detect unusual or anomalous events or activities</a:t>
            </a:r>
          </a:p>
          <a:p>
            <a:pPr lvl="1"/>
            <a:r>
              <a:rPr lang="en-US" sz="1400" dirty="0"/>
              <a:t>And keep updating this over time.</a:t>
            </a:r>
          </a:p>
        </p:txBody>
      </p:sp>
      <p:sp>
        <p:nvSpPr>
          <p:cNvPr id="3" name="Title 2">
            <a:extLst>
              <a:ext uri="{FF2B5EF4-FFF2-40B4-BE49-F238E27FC236}">
                <a16:creationId xmlns:a16="http://schemas.microsoft.com/office/drawing/2014/main" id="{2B3B7262-5694-3449-863B-540CE2A65DD3}"/>
              </a:ext>
            </a:extLst>
          </p:cNvPr>
          <p:cNvSpPr>
            <a:spLocks noGrp="1"/>
          </p:cNvSpPr>
          <p:nvPr>
            <p:ph type="title"/>
          </p:nvPr>
        </p:nvSpPr>
        <p:spPr/>
        <p:txBody>
          <a:bodyPr/>
          <a:lstStyle/>
          <a:p>
            <a:r>
              <a:rPr lang="en-US" dirty="0"/>
              <a:t>Log Analysis</a:t>
            </a:r>
          </a:p>
        </p:txBody>
      </p:sp>
      <p:pic>
        <p:nvPicPr>
          <p:cNvPr id="4" name="Shape 396">
            <a:extLst>
              <a:ext uri="{FF2B5EF4-FFF2-40B4-BE49-F238E27FC236}">
                <a16:creationId xmlns:a16="http://schemas.microsoft.com/office/drawing/2014/main" id="{BBE6579C-B5D3-C441-9BE8-6AAEDF79609D}"/>
              </a:ext>
            </a:extLst>
          </p:cNvPr>
          <p:cNvPicPr preferRelativeResize="0"/>
          <p:nvPr/>
        </p:nvPicPr>
        <p:blipFill rotWithShape="1">
          <a:blip r:embed="rId2">
            <a:alphaModFix/>
          </a:blip>
          <a:srcRect/>
          <a:stretch/>
        </p:blipFill>
        <p:spPr>
          <a:xfrm>
            <a:off x="6644644" y="502235"/>
            <a:ext cx="2284200" cy="1511400"/>
          </a:xfrm>
          <a:prstGeom prst="rect">
            <a:avLst/>
          </a:prstGeom>
          <a:noFill/>
          <a:ln>
            <a:noFill/>
          </a:ln>
        </p:spPr>
      </p:pic>
    </p:spTree>
    <p:extLst>
      <p:ext uri="{BB962C8B-B14F-4D97-AF65-F5344CB8AC3E}">
        <p14:creationId xmlns:p14="http://schemas.microsoft.com/office/powerpoint/2010/main" val="3963740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39EC8-15C3-7D43-B0DC-EE283CD0E440}"/>
              </a:ext>
            </a:extLst>
          </p:cNvPr>
          <p:cNvSpPr>
            <a:spLocks noGrp="1"/>
          </p:cNvSpPr>
          <p:nvPr>
            <p:ph type="body" sz="quarter" idx="10"/>
          </p:nvPr>
        </p:nvSpPr>
        <p:spPr/>
        <p:txBody>
          <a:bodyPr/>
          <a:lstStyle/>
          <a:p>
            <a:r>
              <a:rPr lang="en-US" sz="1800" dirty="0"/>
              <a:t>Preparation</a:t>
            </a:r>
          </a:p>
          <a:p>
            <a:r>
              <a:rPr lang="en-US" sz="1800" b="1" dirty="0"/>
              <a:t>Detection &amp; Analysis</a:t>
            </a:r>
          </a:p>
          <a:p>
            <a:r>
              <a:rPr lang="en-US" sz="1800" dirty="0"/>
              <a:t>Containment, Recovery, &amp; Eradication</a:t>
            </a:r>
          </a:p>
          <a:p>
            <a:r>
              <a:rPr lang="en-US" sz="1800" dirty="0"/>
              <a:t>Case Studies</a:t>
            </a:r>
          </a:p>
        </p:txBody>
      </p:sp>
      <p:sp>
        <p:nvSpPr>
          <p:cNvPr id="3" name="Title 2">
            <a:extLst>
              <a:ext uri="{FF2B5EF4-FFF2-40B4-BE49-F238E27FC236}">
                <a16:creationId xmlns:a16="http://schemas.microsoft.com/office/drawing/2014/main" id="{97D8771E-2F04-EE4E-B803-0096FF597466}"/>
              </a:ext>
            </a:extLst>
          </p:cNvPr>
          <p:cNvSpPr>
            <a:spLocks noGrp="1"/>
          </p:cNvSpPr>
          <p:nvPr>
            <p:ph type="title"/>
          </p:nvPr>
        </p:nvSpPr>
        <p:spPr/>
        <p:txBody>
          <a:bodyPr/>
          <a:lstStyle/>
          <a:p>
            <a:r>
              <a:rPr lang="en-US" dirty="0"/>
              <a:t>General Topics for this Talk</a:t>
            </a:r>
          </a:p>
        </p:txBody>
      </p:sp>
    </p:spTree>
    <p:extLst>
      <p:ext uri="{BB962C8B-B14F-4D97-AF65-F5344CB8AC3E}">
        <p14:creationId xmlns:p14="http://schemas.microsoft.com/office/powerpoint/2010/main" val="1831120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0AEA7-FAFB-8341-A745-7C1C27BEAE00}"/>
              </a:ext>
            </a:extLst>
          </p:cNvPr>
          <p:cNvSpPr>
            <a:spLocks noGrp="1"/>
          </p:cNvSpPr>
          <p:nvPr>
            <p:ph type="body" sz="quarter" idx="10"/>
          </p:nvPr>
        </p:nvSpPr>
        <p:spPr/>
        <p:txBody>
          <a:bodyPr numCol="2"/>
          <a:lstStyle/>
          <a:p>
            <a:r>
              <a:rPr lang="en-US" sz="1800" dirty="0"/>
              <a:t>Economic – monetary gains or business advantage</a:t>
            </a:r>
          </a:p>
          <a:p>
            <a:pPr lvl="1"/>
            <a:r>
              <a:rPr lang="en-US" sz="1400" dirty="0"/>
              <a:t>State sponsored spying – stealing secrets of all kinds</a:t>
            </a:r>
          </a:p>
          <a:p>
            <a:pPr lvl="1"/>
            <a:r>
              <a:rPr lang="en-US" sz="1400" dirty="0"/>
              <a:t>Business competition</a:t>
            </a:r>
          </a:p>
          <a:p>
            <a:pPr lvl="1"/>
            <a:r>
              <a:rPr lang="en-US" sz="1400" dirty="0"/>
              <a:t>Personal gain - including Bitcoin mining and related</a:t>
            </a:r>
          </a:p>
          <a:p>
            <a:r>
              <a:rPr lang="en-US" sz="1800" dirty="0"/>
              <a:t>Public Relations &amp; </a:t>
            </a:r>
            <a:r>
              <a:rPr lang="en-US" sz="1800" dirty="0" err="1"/>
              <a:t>hactivism</a:t>
            </a:r>
            <a:endParaRPr lang="en-US" sz="1800" dirty="0"/>
          </a:p>
          <a:p>
            <a:pPr lvl="1"/>
            <a:r>
              <a:rPr lang="en-US" sz="1400" dirty="0"/>
              <a:t>Same three as above</a:t>
            </a:r>
          </a:p>
          <a:p>
            <a:r>
              <a:rPr lang="en-US" sz="1800" dirty="0"/>
              <a:t>Personal Vendetta</a:t>
            </a:r>
          </a:p>
          <a:p>
            <a:pPr lvl="1"/>
            <a:r>
              <a:rPr lang="en-US" sz="1400" dirty="0"/>
              <a:t>Disgruntled worker or user </a:t>
            </a:r>
          </a:p>
          <a:p>
            <a:endParaRPr lang="en-US" sz="1800" dirty="0"/>
          </a:p>
          <a:p>
            <a:endParaRPr lang="en-US" sz="1800" dirty="0"/>
          </a:p>
          <a:p>
            <a:endParaRPr lang="en-US" sz="1800" dirty="0"/>
          </a:p>
          <a:p>
            <a:r>
              <a:rPr lang="en-US" sz="1800" dirty="0"/>
              <a:t>Experimentation</a:t>
            </a:r>
          </a:p>
          <a:p>
            <a:pPr lvl="1"/>
            <a:r>
              <a:rPr lang="en-US" sz="1400" dirty="0"/>
              <a:t>Just for fun </a:t>
            </a:r>
          </a:p>
          <a:p>
            <a:pPr lvl="1"/>
            <a:r>
              <a:rPr lang="en-US" sz="1400" dirty="0"/>
              <a:t>Training</a:t>
            </a:r>
          </a:p>
          <a:p>
            <a:r>
              <a:rPr lang="en-US" sz="1800" dirty="0"/>
              <a:t>To launch attacks on other systems/sites</a:t>
            </a:r>
          </a:p>
          <a:p>
            <a:r>
              <a:rPr lang="en-US" sz="1800" dirty="0"/>
              <a:t>As a gateway to a specific target</a:t>
            </a:r>
          </a:p>
          <a:p>
            <a:r>
              <a:rPr lang="en-US" sz="1800" dirty="0"/>
              <a:t>Terrorists</a:t>
            </a:r>
          </a:p>
        </p:txBody>
      </p:sp>
      <p:sp>
        <p:nvSpPr>
          <p:cNvPr id="3" name="Title 2">
            <a:extLst>
              <a:ext uri="{FF2B5EF4-FFF2-40B4-BE49-F238E27FC236}">
                <a16:creationId xmlns:a16="http://schemas.microsoft.com/office/drawing/2014/main" id="{822A5C5D-9B3E-F84F-9B6B-B226C756CD0F}"/>
              </a:ext>
            </a:extLst>
          </p:cNvPr>
          <p:cNvSpPr>
            <a:spLocks noGrp="1"/>
          </p:cNvSpPr>
          <p:nvPr>
            <p:ph type="title"/>
          </p:nvPr>
        </p:nvSpPr>
        <p:spPr/>
        <p:txBody>
          <a:bodyPr/>
          <a:lstStyle/>
          <a:p>
            <a:r>
              <a:rPr lang="en-US" dirty="0"/>
              <a:t>Attack Motivations</a:t>
            </a:r>
          </a:p>
        </p:txBody>
      </p:sp>
      <p:pic>
        <p:nvPicPr>
          <p:cNvPr id="4" name="Shape 423">
            <a:extLst>
              <a:ext uri="{FF2B5EF4-FFF2-40B4-BE49-F238E27FC236}">
                <a16:creationId xmlns:a16="http://schemas.microsoft.com/office/drawing/2014/main" id="{4B78F7EA-6E14-6D4F-B3F0-3BB399218E3D}"/>
              </a:ext>
            </a:extLst>
          </p:cNvPr>
          <p:cNvPicPr preferRelativeResize="0"/>
          <p:nvPr/>
        </p:nvPicPr>
        <p:blipFill rotWithShape="1">
          <a:blip r:embed="rId2">
            <a:alphaModFix/>
          </a:blip>
          <a:srcRect/>
          <a:stretch/>
        </p:blipFill>
        <p:spPr>
          <a:xfrm>
            <a:off x="6797142" y="567395"/>
            <a:ext cx="2147100" cy="2326200"/>
          </a:xfrm>
          <a:prstGeom prst="rect">
            <a:avLst/>
          </a:prstGeom>
          <a:noFill/>
          <a:ln>
            <a:noFill/>
          </a:ln>
        </p:spPr>
      </p:pic>
    </p:spTree>
    <p:extLst>
      <p:ext uri="{BB962C8B-B14F-4D97-AF65-F5344CB8AC3E}">
        <p14:creationId xmlns:p14="http://schemas.microsoft.com/office/powerpoint/2010/main" val="284209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6C381A-8827-2C48-932F-631383705237}"/>
              </a:ext>
            </a:extLst>
          </p:cNvPr>
          <p:cNvSpPr>
            <a:spLocks noGrp="1"/>
          </p:cNvSpPr>
          <p:nvPr>
            <p:ph type="body" sz="quarter" idx="10"/>
          </p:nvPr>
        </p:nvSpPr>
        <p:spPr/>
        <p:txBody>
          <a:bodyPr/>
          <a:lstStyle/>
          <a:p>
            <a:r>
              <a:rPr lang="en-US" sz="1800" dirty="0"/>
              <a:t>Stolen accounts &amp; brute force – basically password attacks </a:t>
            </a:r>
          </a:p>
          <a:p>
            <a:pPr lvl="1"/>
            <a:r>
              <a:rPr lang="en-US" sz="1400" dirty="0"/>
              <a:t>Attacker reused the username and PW captured from another site – likely a system that is more vulnerable</a:t>
            </a:r>
          </a:p>
          <a:p>
            <a:r>
              <a:rPr lang="en-US" sz="1800" dirty="0"/>
              <a:t>Insider attacks – believe it or not students and even professors are an attack vector.  Unfortunately these can be very difficult to detect or protect against</a:t>
            </a:r>
          </a:p>
          <a:p>
            <a:r>
              <a:rPr lang="en-US" sz="1800" dirty="0"/>
              <a:t>Software vulnerabilities - </a:t>
            </a:r>
          </a:p>
          <a:p>
            <a:pPr lvl="1"/>
            <a:r>
              <a:rPr lang="en-US" sz="1400" dirty="0"/>
              <a:t>Misconfiguration of systems</a:t>
            </a:r>
          </a:p>
          <a:p>
            <a:pPr lvl="1"/>
            <a:r>
              <a:rPr lang="en-US" sz="1400" dirty="0"/>
              <a:t>Poor patch management – unaddressed known vulnerabilities – these are what intruders scan for and then utilize rootkits to attack for privilege access. </a:t>
            </a:r>
          </a:p>
          <a:p>
            <a:pPr lvl="1"/>
            <a:r>
              <a:rPr lang="en-US" sz="1400" dirty="0"/>
              <a:t>Zero day attacks</a:t>
            </a:r>
          </a:p>
          <a:p>
            <a:r>
              <a:rPr lang="en-US" sz="1800" dirty="0"/>
              <a:t>Malicious Code (Viruses, Worms, Trojan Horses, Ransomware, </a:t>
            </a:r>
            <a:r>
              <a:rPr lang="en-US" sz="1800" dirty="0" err="1"/>
              <a:t>etc</a:t>
            </a:r>
            <a:r>
              <a:rPr lang="en-US" sz="1800" dirty="0"/>
              <a:t>…)</a:t>
            </a:r>
          </a:p>
        </p:txBody>
      </p:sp>
      <p:sp>
        <p:nvSpPr>
          <p:cNvPr id="3" name="Title 2">
            <a:extLst>
              <a:ext uri="{FF2B5EF4-FFF2-40B4-BE49-F238E27FC236}">
                <a16:creationId xmlns:a16="http://schemas.microsoft.com/office/drawing/2014/main" id="{1EA6D626-AEAA-B746-BAB6-0FF680F8C86A}"/>
              </a:ext>
            </a:extLst>
          </p:cNvPr>
          <p:cNvSpPr>
            <a:spLocks noGrp="1"/>
          </p:cNvSpPr>
          <p:nvPr>
            <p:ph type="title"/>
          </p:nvPr>
        </p:nvSpPr>
        <p:spPr/>
        <p:txBody>
          <a:bodyPr/>
          <a:lstStyle/>
          <a:p>
            <a:r>
              <a:rPr lang="en-US" dirty="0"/>
              <a:t>Understanding Basic Attack Vectors</a:t>
            </a:r>
          </a:p>
        </p:txBody>
      </p:sp>
      <p:pic>
        <p:nvPicPr>
          <p:cNvPr id="4" name="Shape 432">
            <a:extLst>
              <a:ext uri="{FF2B5EF4-FFF2-40B4-BE49-F238E27FC236}">
                <a16:creationId xmlns:a16="http://schemas.microsoft.com/office/drawing/2014/main" id="{C2D579D5-C8A4-0E41-9182-674ABBF8C64C}"/>
              </a:ext>
            </a:extLst>
          </p:cNvPr>
          <p:cNvPicPr preferRelativeResize="0"/>
          <p:nvPr/>
        </p:nvPicPr>
        <p:blipFill rotWithShape="1">
          <a:blip r:embed="rId2">
            <a:alphaModFix/>
          </a:blip>
          <a:srcRect/>
          <a:stretch/>
        </p:blipFill>
        <p:spPr>
          <a:xfrm flipH="1">
            <a:off x="7851859" y="482696"/>
            <a:ext cx="571800" cy="573600"/>
          </a:xfrm>
          <a:prstGeom prst="rect">
            <a:avLst/>
          </a:prstGeom>
          <a:noFill/>
          <a:ln>
            <a:noFill/>
          </a:ln>
        </p:spPr>
      </p:pic>
      <p:pic>
        <p:nvPicPr>
          <p:cNvPr id="5" name="Shape 432">
            <a:extLst>
              <a:ext uri="{FF2B5EF4-FFF2-40B4-BE49-F238E27FC236}">
                <a16:creationId xmlns:a16="http://schemas.microsoft.com/office/drawing/2014/main" id="{8CF78E3C-571A-2945-8696-65181DC5980C}"/>
              </a:ext>
            </a:extLst>
          </p:cNvPr>
          <p:cNvPicPr preferRelativeResize="0"/>
          <p:nvPr/>
        </p:nvPicPr>
        <p:blipFill rotWithShape="1">
          <a:blip r:embed="rId2">
            <a:alphaModFix/>
          </a:blip>
          <a:srcRect/>
          <a:stretch/>
        </p:blipFill>
        <p:spPr>
          <a:xfrm flipH="1">
            <a:off x="7661831" y="2788000"/>
            <a:ext cx="571800" cy="573600"/>
          </a:xfrm>
          <a:prstGeom prst="rect">
            <a:avLst/>
          </a:prstGeom>
          <a:noFill/>
          <a:ln>
            <a:noFill/>
          </a:ln>
        </p:spPr>
      </p:pic>
      <p:pic>
        <p:nvPicPr>
          <p:cNvPr id="6" name="Shape 432">
            <a:extLst>
              <a:ext uri="{FF2B5EF4-FFF2-40B4-BE49-F238E27FC236}">
                <a16:creationId xmlns:a16="http://schemas.microsoft.com/office/drawing/2014/main" id="{9BC2C8AD-F378-144E-97A1-15B31B8324F4}"/>
              </a:ext>
            </a:extLst>
          </p:cNvPr>
          <p:cNvPicPr preferRelativeResize="0"/>
          <p:nvPr/>
        </p:nvPicPr>
        <p:blipFill rotWithShape="1">
          <a:blip r:embed="rId2">
            <a:alphaModFix/>
          </a:blip>
          <a:srcRect/>
          <a:stretch/>
        </p:blipFill>
        <p:spPr>
          <a:xfrm flipH="1">
            <a:off x="6513823" y="1066753"/>
            <a:ext cx="571800" cy="573600"/>
          </a:xfrm>
          <a:prstGeom prst="rect">
            <a:avLst/>
          </a:prstGeom>
          <a:noFill/>
          <a:ln>
            <a:noFill/>
          </a:ln>
        </p:spPr>
      </p:pic>
    </p:spTree>
    <p:extLst>
      <p:ext uri="{BB962C8B-B14F-4D97-AF65-F5344CB8AC3E}">
        <p14:creationId xmlns:p14="http://schemas.microsoft.com/office/powerpoint/2010/main" val="4235097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BBDFC-3265-4244-B2B0-B94654267979}"/>
              </a:ext>
            </a:extLst>
          </p:cNvPr>
          <p:cNvSpPr>
            <a:spLocks noGrp="1"/>
          </p:cNvSpPr>
          <p:nvPr>
            <p:ph type="body" sz="quarter" idx="10"/>
          </p:nvPr>
        </p:nvSpPr>
        <p:spPr/>
        <p:txBody>
          <a:bodyPr numCol="2"/>
          <a:lstStyle/>
          <a:p>
            <a:r>
              <a:rPr lang="en-US" sz="1800" dirty="0"/>
              <a:t>System admins keeping an eye on the system</a:t>
            </a:r>
          </a:p>
          <a:p>
            <a:r>
              <a:rPr lang="en-US" sz="1800" dirty="0"/>
              <a:t>Poor system Performance</a:t>
            </a:r>
          </a:p>
          <a:p>
            <a:pPr lvl="1"/>
            <a:r>
              <a:rPr lang="en-US" sz="1400" dirty="0"/>
              <a:t>Process monitoring</a:t>
            </a:r>
          </a:p>
          <a:p>
            <a:pPr lvl="1"/>
            <a:r>
              <a:rPr lang="en-US" sz="1400" dirty="0"/>
              <a:t>Memory usage</a:t>
            </a:r>
          </a:p>
          <a:p>
            <a:pPr lvl="1"/>
            <a:r>
              <a:rPr lang="en-US" sz="1400" dirty="0"/>
              <a:t>Disk or networking activity</a:t>
            </a:r>
          </a:p>
          <a:p>
            <a:r>
              <a:rPr lang="en-US" sz="1800" dirty="0"/>
              <a:t>Unusual </a:t>
            </a:r>
          </a:p>
          <a:p>
            <a:pPr lvl="1"/>
            <a:r>
              <a:rPr lang="en-US" sz="1400" dirty="0"/>
              <a:t>In/Out connections</a:t>
            </a:r>
          </a:p>
          <a:p>
            <a:pPr lvl="1"/>
            <a:r>
              <a:rPr lang="en-US" sz="1400" dirty="0"/>
              <a:t>Traffic patterns</a:t>
            </a:r>
          </a:p>
          <a:p>
            <a:endParaRPr lang="en-US" sz="1800" dirty="0"/>
          </a:p>
          <a:p>
            <a:endParaRPr lang="en-US" sz="1800" dirty="0"/>
          </a:p>
          <a:p>
            <a:r>
              <a:rPr lang="en-US" sz="1800" dirty="0"/>
              <a:t>Storage has filled up</a:t>
            </a:r>
          </a:p>
          <a:p>
            <a:r>
              <a:rPr lang="en-US" sz="1800" dirty="0"/>
              <a:t>Unusual user behavior</a:t>
            </a:r>
          </a:p>
          <a:p>
            <a:pPr lvl="1"/>
            <a:r>
              <a:rPr lang="en-US" sz="1400" dirty="0"/>
              <a:t>Active at unusual times</a:t>
            </a:r>
          </a:p>
          <a:p>
            <a:pPr lvl="1"/>
            <a:r>
              <a:rPr lang="en-US" sz="1400" dirty="0"/>
              <a:t>Unusual increase in their usage</a:t>
            </a:r>
          </a:p>
          <a:p>
            <a:r>
              <a:rPr lang="en-US" sz="1800" dirty="0"/>
              <a:t>Users see suspicious activities with their own accounts</a:t>
            </a:r>
          </a:p>
          <a:p>
            <a:pPr lvl="1"/>
            <a:r>
              <a:rPr lang="en-US" sz="1400" dirty="0"/>
              <a:t>Odd files or directories</a:t>
            </a:r>
          </a:p>
          <a:p>
            <a:pPr lvl="1"/>
            <a:r>
              <a:rPr lang="en-US" sz="1400" dirty="0"/>
              <a:t>Usage increases</a:t>
            </a:r>
          </a:p>
          <a:p>
            <a:pPr lvl="1"/>
            <a:r>
              <a:rPr lang="en-US" sz="1400" dirty="0"/>
              <a:t>History file changes</a:t>
            </a:r>
          </a:p>
          <a:p>
            <a:endParaRPr lang="en-US" sz="1800" dirty="0"/>
          </a:p>
        </p:txBody>
      </p:sp>
      <p:sp>
        <p:nvSpPr>
          <p:cNvPr id="3" name="Title 2">
            <a:extLst>
              <a:ext uri="{FF2B5EF4-FFF2-40B4-BE49-F238E27FC236}">
                <a16:creationId xmlns:a16="http://schemas.microsoft.com/office/drawing/2014/main" id="{B2A79EF6-7A15-AF4B-81CA-47A0BE67C59F}"/>
              </a:ext>
            </a:extLst>
          </p:cNvPr>
          <p:cNvSpPr>
            <a:spLocks noGrp="1"/>
          </p:cNvSpPr>
          <p:nvPr>
            <p:ph type="title"/>
          </p:nvPr>
        </p:nvSpPr>
        <p:spPr/>
        <p:txBody>
          <a:bodyPr/>
          <a:lstStyle/>
          <a:p>
            <a:r>
              <a:rPr lang="en-US" sz="2800" dirty="0"/>
              <a:t>Alerts to an Incident</a:t>
            </a:r>
            <a:br>
              <a:rPr lang="en-US" sz="2800" dirty="0"/>
            </a:br>
            <a:r>
              <a:rPr lang="en-US" sz="2800" dirty="0"/>
              <a:t>“Gee, that does not look right!”</a:t>
            </a:r>
          </a:p>
        </p:txBody>
      </p:sp>
    </p:spTree>
    <p:extLst>
      <p:ext uri="{BB962C8B-B14F-4D97-AF65-F5344CB8AC3E}">
        <p14:creationId xmlns:p14="http://schemas.microsoft.com/office/powerpoint/2010/main" val="64817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F589C-9CEF-6748-9499-100DEDC3A944}"/>
              </a:ext>
            </a:extLst>
          </p:cNvPr>
          <p:cNvSpPr>
            <a:spLocks noGrp="1"/>
          </p:cNvSpPr>
          <p:nvPr>
            <p:ph type="body" sz="quarter" idx="10"/>
          </p:nvPr>
        </p:nvSpPr>
        <p:spPr/>
        <p:txBody>
          <a:bodyPr/>
          <a:lstStyle/>
          <a:p>
            <a:r>
              <a:rPr lang="en-US" sz="2000" dirty="0"/>
              <a:t>Introduction</a:t>
            </a:r>
          </a:p>
          <a:p>
            <a:r>
              <a:rPr lang="en-US" sz="2000" dirty="0"/>
              <a:t>Section One – What you need to know about preparing well in advance of an incident</a:t>
            </a:r>
          </a:p>
          <a:p>
            <a:r>
              <a:rPr lang="en-US" sz="2000" dirty="0"/>
              <a:t>Section Two – General incident response process</a:t>
            </a:r>
          </a:p>
          <a:p>
            <a:pPr lvl="1"/>
            <a:r>
              <a:rPr lang="en-US" sz="1800" dirty="0"/>
              <a:t>Detection and Analysis</a:t>
            </a:r>
          </a:p>
          <a:p>
            <a:pPr lvl="1"/>
            <a:r>
              <a:rPr lang="en-US" sz="1800" dirty="0"/>
              <a:t>Containment, Eradication and Recovery</a:t>
            </a:r>
          </a:p>
          <a:p>
            <a:r>
              <a:rPr lang="en-US" sz="2000" dirty="0"/>
              <a:t>Section Three (time permitting) – Four use case scenarios of real incidents</a:t>
            </a:r>
          </a:p>
        </p:txBody>
      </p:sp>
      <p:sp>
        <p:nvSpPr>
          <p:cNvPr id="3" name="Title 2">
            <a:extLst>
              <a:ext uri="{FF2B5EF4-FFF2-40B4-BE49-F238E27FC236}">
                <a16:creationId xmlns:a16="http://schemas.microsoft.com/office/drawing/2014/main" id="{78D5AA41-D2F9-0C45-A94E-15F8D72495E0}"/>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56351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B6F79-0D68-4442-BFC6-CC69B5DEF468}"/>
              </a:ext>
            </a:extLst>
          </p:cNvPr>
          <p:cNvSpPr>
            <a:spLocks noGrp="1"/>
          </p:cNvSpPr>
          <p:nvPr>
            <p:ph type="body" sz="quarter" idx="10"/>
          </p:nvPr>
        </p:nvSpPr>
        <p:spPr/>
        <p:txBody>
          <a:bodyPr/>
          <a:lstStyle/>
          <a:p>
            <a:r>
              <a:rPr lang="en-US" sz="1800" dirty="0"/>
              <a:t>Direct alerts from your monitoring services</a:t>
            </a:r>
          </a:p>
          <a:p>
            <a:endParaRPr lang="en-US" sz="1800" dirty="0"/>
          </a:p>
          <a:p>
            <a:r>
              <a:rPr lang="en-US" sz="1800" dirty="0"/>
              <a:t>Automated analysis of logs and correlations</a:t>
            </a:r>
          </a:p>
          <a:p>
            <a:endParaRPr lang="en-US" sz="1800" dirty="0"/>
          </a:p>
          <a:p>
            <a:r>
              <a:rPr lang="en-US" sz="1800" dirty="0"/>
              <a:t>Alerts from trusted sources of malicious activities or newly exposed vulnerabilities</a:t>
            </a:r>
          </a:p>
          <a:p>
            <a:pPr lvl="1"/>
            <a:r>
              <a:rPr lang="en-US" sz="1400" dirty="0"/>
              <a:t>Partner alerts you on suspicious activities</a:t>
            </a:r>
          </a:p>
          <a:p>
            <a:pPr lvl="1"/>
            <a:r>
              <a:rPr lang="en-US" sz="1400" dirty="0"/>
              <a:t>Alerts from vulnerability scans</a:t>
            </a:r>
          </a:p>
          <a:p>
            <a:pPr lvl="1"/>
            <a:r>
              <a:rPr lang="en-US" sz="1400" dirty="0"/>
              <a:t>Vulnerability alerts from a vendor or trusted agent</a:t>
            </a:r>
          </a:p>
          <a:p>
            <a:endParaRPr lang="en-US" sz="1800" dirty="0"/>
          </a:p>
        </p:txBody>
      </p:sp>
      <p:sp>
        <p:nvSpPr>
          <p:cNvPr id="3" name="Title 2">
            <a:extLst>
              <a:ext uri="{FF2B5EF4-FFF2-40B4-BE49-F238E27FC236}">
                <a16:creationId xmlns:a16="http://schemas.microsoft.com/office/drawing/2014/main" id="{5CC0CE4D-1E3E-0D43-9384-95AB37127AB0}"/>
              </a:ext>
            </a:extLst>
          </p:cNvPr>
          <p:cNvSpPr>
            <a:spLocks noGrp="1"/>
          </p:cNvSpPr>
          <p:nvPr>
            <p:ph type="title"/>
          </p:nvPr>
        </p:nvSpPr>
        <p:spPr/>
        <p:txBody>
          <a:bodyPr/>
          <a:lstStyle/>
          <a:p>
            <a:r>
              <a:rPr lang="en-US" dirty="0"/>
              <a:t>Other Common Incident Alerts</a:t>
            </a:r>
          </a:p>
        </p:txBody>
      </p:sp>
      <p:pic>
        <p:nvPicPr>
          <p:cNvPr id="4" name="Shape 450">
            <a:extLst>
              <a:ext uri="{FF2B5EF4-FFF2-40B4-BE49-F238E27FC236}">
                <a16:creationId xmlns:a16="http://schemas.microsoft.com/office/drawing/2014/main" id="{50C6AB9E-565E-AC4D-8F34-2809DCFB519B}"/>
              </a:ext>
            </a:extLst>
          </p:cNvPr>
          <p:cNvPicPr preferRelativeResize="0"/>
          <p:nvPr/>
        </p:nvPicPr>
        <p:blipFill rotWithShape="1">
          <a:blip r:embed="rId2">
            <a:alphaModFix/>
          </a:blip>
          <a:srcRect/>
          <a:stretch/>
        </p:blipFill>
        <p:spPr>
          <a:xfrm>
            <a:off x="7183314" y="566375"/>
            <a:ext cx="1127700" cy="1123800"/>
          </a:xfrm>
          <a:prstGeom prst="rect">
            <a:avLst/>
          </a:prstGeom>
          <a:noFill/>
          <a:ln>
            <a:noFill/>
          </a:ln>
        </p:spPr>
      </p:pic>
    </p:spTree>
    <p:extLst>
      <p:ext uri="{BB962C8B-B14F-4D97-AF65-F5344CB8AC3E}">
        <p14:creationId xmlns:p14="http://schemas.microsoft.com/office/powerpoint/2010/main" val="1448490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39EC8-15C3-7D43-B0DC-EE283CD0E440}"/>
              </a:ext>
            </a:extLst>
          </p:cNvPr>
          <p:cNvSpPr>
            <a:spLocks noGrp="1"/>
          </p:cNvSpPr>
          <p:nvPr>
            <p:ph type="body" sz="quarter" idx="10"/>
          </p:nvPr>
        </p:nvSpPr>
        <p:spPr/>
        <p:txBody>
          <a:bodyPr/>
          <a:lstStyle/>
          <a:p>
            <a:r>
              <a:rPr lang="en-US" sz="1800" dirty="0"/>
              <a:t>Preparation</a:t>
            </a:r>
          </a:p>
          <a:p>
            <a:r>
              <a:rPr lang="en-US" sz="1800" dirty="0"/>
              <a:t>Detection &amp; Analysis</a:t>
            </a:r>
          </a:p>
          <a:p>
            <a:r>
              <a:rPr lang="en-US" sz="1800" b="1" dirty="0"/>
              <a:t>Containment, Recovery, &amp; Eradication</a:t>
            </a:r>
          </a:p>
          <a:p>
            <a:r>
              <a:rPr lang="en-US" sz="1800" dirty="0"/>
              <a:t>Case Studies</a:t>
            </a:r>
          </a:p>
        </p:txBody>
      </p:sp>
      <p:sp>
        <p:nvSpPr>
          <p:cNvPr id="3" name="Title 2">
            <a:extLst>
              <a:ext uri="{FF2B5EF4-FFF2-40B4-BE49-F238E27FC236}">
                <a16:creationId xmlns:a16="http://schemas.microsoft.com/office/drawing/2014/main" id="{97D8771E-2F04-EE4E-B803-0096FF597466}"/>
              </a:ext>
            </a:extLst>
          </p:cNvPr>
          <p:cNvSpPr>
            <a:spLocks noGrp="1"/>
          </p:cNvSpPr>
          <p:nvPr>
            <p:ph type="title"/>
          </p:nvPr>
        </p:nvSpPr>
        <p:spPr/>
        <p:txBody>
          <a:bodyPr/>
          <a:lstStyle/>
          <a:p>
            <a:r>
              <a:rPr lang="en-US" dirty="0"/>
              <a:t>General Topics for this Talk</a:t>
            </a:r>
          </a:p>
        </p:txBody>
      </p:sp>
    </p:spTree>
    <p:extLst>
      <p:ext uri="{BB962C8B-B14F-4D97-AF65-F5344CB8AC3E}">
        <p14:creationId xmlns:p14="http://schemas.microsoft.com/office/powerpoint/2010/main" val="230935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E79CA1-3458-FA4A-98AC-80ACCE071406}"/>
              </a:ext>
            </a:extLst>
          </p:cNvPr>
          <p:cNvSpPr>
            <a:spLocks noGrp="1"/>
          </p:cNvSpPr>
          <p:nvPr>
            <p:ph type="body" sz="quarter" idx="10"/>
          </p:nvPr>
        </p:nvSpPr>
        <p:spPr/>
        <p:txBody>
          <a:bodyPr/>
          <a:lstStyle/>
          <a:p>
            <a:r>
              <a:rPr lang="en-US" sz="1800" dirty="0"/>
              <a:t>Must determine a strategy</a:t>
            </a:r>
          </a:p>
          <a:p>
            <a:pPr lvl="1"/>
            <a:r>
              <a:rPr lang="en-US" sz="1400" dirty="0"/>
              <a:t>Reduce damage</a:t>
            </a:r>
          </a:p>
          <a:p>
            <a:pPr lvl="1"/>
            <a:r>
              <a:rPr lang="en-US" sz="1400" dirty="0"/>
              <a:t>Minimize corruption of evidence</a:t>
            </a:r>
          </a:p>
          <a:p>
            <a:pPr lvl="1"/>
            <a:r>
              <a:rPr lang="en-US" sz="1400" dirty="0"/>
              <a:t>How does it affect service availability</a:t>
            </a:r>
          </a:p>
          <a:p>
            <a:pPr lvl="1"/>
            <a:r>
              <a:rPr lang="en-US" sz="1400" dirty="0"/>
              <a:t>How long does it take to implement</a:t>
            </a:r>
          </a:p>
          <a:p>
            <a:pPr lvl="1"/>
            <a:r>
              <a:rPr lang="en-US" sz="1400" dirty="0"/>
              <a:t>Effectiveness</a:t>
            </a:r>
          </a:p>
        </p:txBody>
      </p:sp>
      <p:sp>
        <p:nvSpPr>
          <p:cNvPr id="3" name="Title 2">
            <a:extLst>
              <a:ext uri="{FF2B5EF4-FFF2-40B4-BE49-F238E27FC236}">
                <a16:creationId xmlns:a16="http://schemas.microsoft.com/office/drawing/2014/main" id="{285C4355-7642-9640-8C7F-27F0658B7866}"/>
              </a:ext>
            </a:extLst>
          </p:cNvPr>
          <p:cNvSpPr>
            <a:spLocks noGrp="1"/>
          </p:cNvSpPr>
          <p:nvPr>
            <p:ph type="title"/>
          </p:nvPr>
        </p:nvSpPr>
        <p:spPr/>
        <p:txBody>
          <a:bodyPr/>
          <a:lstStyle/>
          <a:p>
            <a:r>
              <a:rPr lang="en-US" dirty="0"/>
              <a:t>Containment</a:t>
            </a:r>
          </a:p>
        </p:txBody>
      </p:sp>
    </p:spTree>
    <p:extLst>
      <p:ext uri="{BB962C8B-B14F-4D97-AF65-F5344CB8AC3E}">
        <p14:creationId xmlns:p14="http://schemas.microsoft.com/office/powerpoint/2010/main" val="969967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2A9C8-3C87-1549-B010-7C1F884B4228}"/>
              </a:ext>
            </a:extLst>
          </p:cNvPr>
          <p:cNvSpPr>
            <a:spLocks noGrp="1"/>
          </p:cNvSpPr>
          <p:nvPr>
            <p:ph type="body" sz="quarter" idx="10"/>
          </p:nvPr>
        </p:nvSpPr>
        <p:spPr/>
        <p:txBody>
          <a:bodyPr/>
          <a:lstStyle/>
          <a:p>
            <a:pPr marL="0" indent="0">
              <a:buNone/>
            </a:pPr>
            <a:r>
              <a:rPr lang="en-US" sz="1800" dirty="0"/>
              <a:t>Identify:</a:t>
            </a:r>
          </a:p>
          <a:p>
            <a:r>
              <a:rPr lang="en-US" sz="1800" dirty="0"/>
              <a:t>Evidence collection</a:t>
            </a:r>
          </a:p>
          <a:p>
            <a:pPr lvl="1"/>
            <a:r>
              <a:rPr lang="en-US" sz="1400" dirty="0"/>
              <a:t>Methods</a:t>
            </a:r>
          </a:p>
          <a:p>
            <a:pPr lvl="1"/>
            <a:r>
              <a:rPr lang="en-US" sz="1400" dirty="0"/>
              <a:t>Downtime</a:t>
            </a:r>
          </a:p>
          <a:p>
            <a:pPr lvl="1"/>
            <a:r>
              <a:rPr lang="en-US" sz="1400" dirty="0"/>
              <a:t>Chain of evidence</a:t>
            </a:r>
          </a:p>
          <a:p>
            <a:pPr lvl="1"/>
            <a:r>
              <a:rPr lang="en-US" sz="1400" dirty="0"/>
              <a:t>Minimizing corruption</a:t>
            </a:r>
          </a:p>
          <a:p>
            <a:r>
              <a:rPr lang="en-US" sz="1800" dirty="0"/>
              <a:t>Attackers/CC</a:t>
            </a:r>
          </a:p>
          <a:p>
            <a:endParaRPr lang="en-US" sz="1800" dirty="0"/>
          </a:p>
        </p:txBody>
      </p:sp>
      <p:sp>
        <p:nvSpPr>
          <p:cNvPr id="3" name="Title 2">
            <a:extLst>
              <a:ext uri="{FF2B5EF4-FFF2-40B4-BE49-F238E27FC236}">
                <a16:creationId xmlns:a16="http://schemas.microsoft.com/office/drawing/2014/main" id="{D4B5D4B1-CFF5-BA4A-889A-ED578B6544FD}"/>
              </a:ext>
            </a:extLst>
          </p:cNvPr>
          <p:cNvSpPr>
            <a:spLocks noGrp="1"/>
          </p:cNvSpPr>
          <p:nvPr>
            <p:ph type="title"/>
          </p:nvPr>
        </p:nvSpPr>
        <p:spPr/>
        <p:txBody>
          <a:bodyPr/>
          <a:lstStyle/>
          <a:p>
            <a:r>
              <a:rPr lang="en-US" dirty="0"/>
              <a:t>Containment</a:t>
            </a:r>
          </a:p>
        </p:txBody>
      </p:sp>
    </p:spTree>
    <p:extLst>
      <p:ext uri="{BB962C8B-B14F-4D97-AF65-F5344CB8AC3E}">
        <p14:creationId xmlns:p14="http://schemas.microsoft.com/office/powerpoint/2010/main" val="812192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B86DEC-2E12-0D49-A7B1-A1F40E230532}"/>
              </a:ext>
            </a:extLst>
          </p:cNvPr>
          <p:cNvSpPr>
            <a:spLocks noGrp="1"/>
          </p:cNvSpPr>
          <p:nvPr>
            <p:ph type="body" sz="quarter" idx="10"/>
          </p:nvPr>
        </p:nvSpPr>
        <p:spPr/>
        <p:txBody>
          <a:bodyPr/>
          <a:lstStyle/>
          <a:p>
            <a:r>
              <a:rPr lang="en-US" sz="1800" dirty="0"/>
              <a:t>Clean viruses/corruption</a:t>
            </a:r>
          </a:p>
          <a:p>
            <a:r>
              <a:rPr lang="en-US" sz="1800" dirty="0"/>
              <a:t>Disable accounts</a:t>
            </a:r>
          </a:p>
          <a:p>
            <a:r>
              <a:rPr lang="en-US" sz="1800" dirty="0"/>
              <a:t>Restore systems/services to operation</a:t>
            </a:r>
          </a:p>
          <a:p>
            <a:r>
              <a:rPr lang="en-US" sz="1800" dirty="0"/>
              <a:t>Remediate vulnerabilities</a:t>
            </a:r>
          </a:p>
          <a:p>
            <a:r>
              <a:rPr lang="en-US" sz="1800" b="1" i="1" dirty="0">
                <a:solidFill>
                  <a:schemeClr val="accent6">
                    <a:lumMod val="75000"/>
                  </a:schemeClr>
                </a:solidFill>
              </a:rPr>
              <a:t>Lessons Learned</a:t>
            </a:r>
          </a:p>
        </p:txBody>
      </p:sp>
      <p:sp>
        <p:nvSpPr>
          <p:cNvPr id="3" name="Title 2">
            <a:extLst>
              <a:ext uri="{FF2B5EF4-FFF2-40B4-BE49-F238E27FC236}">
                <a16:creationId xmlns:a16="http://schemas.microsoft.com/office/drawing/2014/main" id="{028B8217-0C89-4F4F-9477-3596D90A98C2}"/>
              </a:ext>
            </a:extLst>
          </p:cNvPr>
          <p:cNvSpPr>
            <a:spLocks noGrp="1"/>
          </p:cNvSpPr>
          <p:nvPr>
            <p:ph type="title"/>
          </p:nvPr>
        </p:nvSpPr>
        <p:spPr/>
        <p:txBody>
          <a:bodyPr/>
          <a:lstStyle/>
          <a:p>
            <a:r>
              <a:rPr lang="en-US" dirty="0"/>
              <a:t>Eradication &amp; Recovery</a:t>
            </a:r>
          </a:p>
        </p:txBody>
      </p:sp>
    </p:spTree>
    <p:extLst>
      <p:ext uri="{BB962C8B-B14F-4D97-AF65-F5344CB8AC3E}">
        <p14:creationId xmlns:p14="http://schemas.microsoft.com/office/powerpoint/2010/main" val="105929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A35B7-DD6E-7D4D-A02D-B8B1FEA9F406}"/>
              </a:ext>
            </a:extLst>
          </p:cNvPr>
          <p:cNvSpPr>
            <a:spLocks noGrp="1"/>
          </p:cNvSpPr>
          <p:nvPr>
            <p:ph type="body" sz="quarter" idx="10"/>
          </p:nvPr>
        </p:nvSpPr>
        <p:spPr/>
        <p:txBody>
          <a:bodyPr/>
          <a:lstStyle/>
          <a:p>
            <a:r>
              <a:rPr lang="en-US" sz="1800" dirty="0"/>
              <a:t>Critical aspect of IR process</a:t>
            </a:r>
          </a:p>
          <a:p>
            <a:r>
              <a:rPr lang="en-US" sz="1800" dirty="0"/>
              <a:t>Closes gaps in processes</a:t>
            </a:r>
          </a:p>
          <a:p>
            <a:pPr lvl="1"/>
            <a:r>
              <a:rPr lang="en-US" sz="1400" dirty="0"/>
              <a:t>monitoring</a:t>
            </a:r>
          </a:p>
          <a:p>
            <a:pPr lvl="1"/>
            <a:r>
              <a:rPr lang="en-US" sz="1400" dirty="0"/>
              <a:t>communication</a:t>
            </a:r>
          </a:p>
          <a:p>
            <a:pPr lvl="1"/>
            <a:r>
              <a:rPr lang="en-US" sz="1400" dirty="0"/>
              <a:t>processes</a:t>
            </a:r>
          </a:p>
        </p:txBody>
      </p:sp>
      <p:sp>
        <p:nvSpPr>
          <p:cNvPr id="3" name="Title 2">
            <a:extLst>
              <a:ext uri="{FF2B5EF4-FFF2-40B4-BE49-F238E27FC236}">
                <a16:creationId xmlns:a16="http://schemas.microsoft.com/office/drawing/2014/main" id="{240F819C-B37E-3A48-B481-A0A162B94867}"/>
              </a:ext>
            </a:extLst>
          </p:cNvPr>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318236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2C82F-80B0-A245-88AA-F2F497A7AC9D}"/>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231528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buFont typeface="+mj-lt"/>
              <a:buAutoNum type="arabicPeriod"/>
            </a:pPr>
            <a:r>
              <a:rPr lang="en-US" sz="1800" dirty="0"/>
              <a:t>Determining if there is an incident</a:t>
            </a:r>
          </a:p>
          <a:p>
            <a:pPr>
              <a:buFont typeface="+mj-lt"/>
              <a:buAutoNum type="arabicPeriod"/>
            </a:pPr>
            <a:r>
              <a:rPr lang="en-US" sz="1800" dirty="0"/>
              <a:t>Communicate the incident</a:t>
            </a:r>
          </a:p>
          <a:p>
            <a:pPr>
              <a:buFont typeface="+mj-lt"/>
              <a:buAutoNum type="arabicPeriod"/>
            </a:pPr>
            <a:r>
              <a:rPr lang="en-US" sz="1800" dirty="0"/>
              <a:t>Determine how to handle the incident</a:t>
            </a:r>
          </a:p>
          <a:p>
            <a:pPr>
              <a:buFont typeface="+mj-lt"/>
              <a:buAutoNum type="arabicPeriod"/>
            </a:pPr>
            <a:r>
              <a:rPr lang="en-US" sz="1800" dirty="0"/>
              <a:t>Perform a detailed investigation </a:t>
            </a:r>
          </a:p>
          <a:p>
            <a:pPr>
              <a:buFont typeface="+mj-lt"/>
              <a:buAutoNum type="arabicPeriod"/>
            </a:pPr>
            <a:r>
              <a:rPr lang="en-US" sz="1800" dirty="0"/>
              <a:t>Contain the incident</a:t>
            </a:r>
          </a:p>
          <a:p>
            <a:pPr>
              <a:buFont typeface="+mj-lt"/>
              <a:buAutoNum type="arabicPeriod"/>
            </a:pPr>
            <a:r>
              <a:rPr lang="en-US" sz="1800" dirty="0"/>
              <a:t>Recovery</a:t>
            </a:r>
          </a:p>
          <a:p>
            <a:pPr>
              <a:buFont typeface="+mj-lt"/>
              <a:buAutoNum type="arabicPeriod"/>
            </a:pPr>
            <a:r>
              <a:rPr lang="en-US" sz="1800" dirty="0"/>
              <a:t>Eradicate</a:t>
            </a:r>
          </a:p>
        </p:txBody>
      </p:sp>
      <p:sp>
        <p:nvSpPr>
          <p:cNvPr id="3" name="Title 2"/>
          <p:cNvSpPr>
            <a:spLocks noGrp="1"/>
          </p:cNvSpPr>
          <p:nvPr>
            <p:ph type="title"/>
          </p:nvPr>
        </p:nvSpPr>
        <p:spPr/>
        <p:txBody>
          <a:bodyPr/>
          <a:lstStyle/>
          <a:p>
            <a:r>
              <a:rPr lang="en-US" sz="3200" dirty="0"/>
              <a:t>Basic Incident Response Cycle Walkthrough</a:t>
            </a:r>
          </a:p>
        </p:txBody>
      </p:sp>
      <p:pic>
        <p:nvPicPr>
          <p:cNvPr id="5" name="Shape 489"/>
          <p:cNvPicPr preferRelativeResize="0"/>
          <p:nvPr/>
        </p:nvPicPr>
        <p:blipFill rotWithShape="1">
          <a:blip r:embed="rId2">
            <a:alphaModFix/>
          </a:blip>
          <a:stretch/>
        </p:blipFill>
        <p:spPr>
          <a:xfrm>
            <a:off x="5955070" y="1834493"/>
            <a:ext cx="1699343" cy="1776857"/>
          </a:xfrm>
          <a:prstGeom prst="rect">
            <a:avLst/>
          </a:prstGeom>
          <a:noFill/>
          <a:ln>
            <a:noFill/>
          </a:ln>
        </p:spPr>
      </p:pic>
    </p:spTree>
    <p:extLst>
      <p:ext uri="{BB962C8B-B14F-4D97-AF65-F5344CB8AC3E}">
        <p14:creationId xmlns:p14="http://schemas.microsoft.com/office/powerpoint/2010/main" val="3306726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Head of security or incident response team has been alerted to some kind of unusual behavior by an individual or service. </a:t>
            </a:r>
          </a:p>
          <a:p>
            <a:pPr lvl="1"/>
            <a:r>
              <a:rPr lang="en-US" sz="1400" i="1" dirty="0">
                <a:solidFill>
                  <a:schemeClr val="accent6">
                    <a:lumMod val="75000"/>
                  </a:schemeClr>
                </a:solidFill>
              </a:rPr>
              <a:t>*remember the monitoring services you put into place in the preparation section</a:t>
            </a:r>
          </a:p>
          <a:p>
            <a:r>
              <a:rPr lang="en-US" sz="1800" dirty="0"/>
              <a:t>Perhaps notified by some outside source that interesting things are happening.</a:t>
            </a:r>
          </a:p>
          <a:p>
            <a:pPr lvl="1"/>
            <a:r>
              <a:rPr lang="en-US" sz="1400" dirty="0"/>
              <a:t>Might be a new vulnerability announced</a:t>
            </a:r>
          </a:p>
          <a:p>
            <a:pPr lvl="1"/>
            <a:r>
              <a:rPr lang="en-US" sz="1400" dirty="0"/>
              <a:t>A detected incident at a different site that points to your site</a:t>
            </a:r>
          </a:p>
          <a:p>
            <a:pPr lvl="1"/>
            <a:r>
              <a:rPr lang="en-US" sz="1400" dirty="0"/>
              <a:t>Maybe you just feel something does not look right</a:t>
            </a:r>
          </a:p>
          <a:p>
            <a:r>
              <a:rPr lang="en-US" sz="1800" i="1" dirty="0"/>
              <a:t>Now your security or IR lead is responsible to determine if there is an incident</a:t>
            </a:r>
          </a:p>
          <a:p>
            <a:r>
              <a:rPr lang="en-US" sz="1800" dirty="0"/>
              <a:t>Begin to gather information from the alert source</a:t>
            </a:r>
          </a:p>
          <a:p>
            <a:r>
              <a:rPr lang="en-US" sz="1800" dirty="0"/>
              <a:t>Then perform an initial investigation</a:t>
            </a:r>
          </a:p>
          <a:p>
            <a:endParaRPr lang="en-US" sz="1800" dirty="0"/>
          </a:p>
        </p:txBody>
      </p:sp>
      <p:sp>
        <p:nvSpPr>
          <p:cNvPr id="3" name="Title 2"/>
          <p:cNvSpPr>
            <a:spLocks noGrp="1"/>
          </p:cNvSpPr>
          <p:nvPr>
            <p:ph type="title"/>
          </p:nvPr>
        </p:nvSpPr>
        <p:spPr/>
        <p:txBody>
          <a:bodyPr/>
          <a:lstStyle/>
          <a:p>
            <a:r>
              <a:rPr lang="en-US" dirty="0"/>
              <a:t>1. Determine if there is an Incident</a:t>
            </a:r>
          </a:p>
        </p:txBody>
      </p:sp>
      <p:pic>
        <p:nvPicPr>
          <p:cNvPr id="4" name="Shape 498"/>
          <p:cNvPicPr preferRelativeResize="0"/>
          <p:nvPr/>
        </p:nvPicPr>
        <p:blipFill rotWithShape="1">
          <a:blip r:embed="rId2">
            <a:alphaModFix/>
          </a:blip>
          <a:srcRect/>
          <a:stretch/>
        </p:blipFill>
        <p:spPr>
          <a:xfrm>
            <a:off x="-357269" y="1771638"/>
            <a:ext cx="1304100" cy="1295400"/>
          </a:xfrm>
          <a:prstGeom prst="rect">
            <a:avLst/>
          </a:prstGeom>
          <a:noFill/>
          <a:ln>
            <a:noFill/>
          </a:ln>
        </p:spPr>
      </p:pic>
    </p:spTree>
    <p:extLst>
      <p:ext uri="{BB962C8B-B14F-4D97-AF65-F5344CB8AC3E}">
        <p14:creationId xmlns:p14="http://schemas.microsoft.com/office/powerpoint/2010/main" val="336320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Summarize what you know and using your communication plan begin to inform the contacts </a:t>
            </a:r>
            <a:r>
              <a:rPr lang="en-US" sz="1800" i="1" dirty="0">
                <a:solidFill>
                  <a:schemeClr val="accent6">
                    <a:lumMod val="75000"/>
                  </a:schemeClr>
                </a:solidFill>
              </a:rPr>
              <a:t>via the reporting procedures you established as part of your incident response plan</a:t>
            </a:r>
            <a:r>
              <a:rPr lang="en-US" sz="1800" dirty="0"/>
              <a:t>.</a:t>
            </a:r>
          </a:p>
          <a:p>
            <a:r>
              <a:rPr lang="en-US" sz="1800" dirty="0"/>
              <a:t>Make sure everyone knows you’re on top of the incident</a:t>
            </a:r>
          </a:p>
          <a:p>
            <a:r>
              <a:rPr lang="en-US" sz="1800" dirty="0"/>
              <a:t>Identify who is authorized to make decisions</a:t>
            </a:r>
          </a:p>
          <a:p>
            <a:r>
              <a:rPr lang="en-US" sz="1800" dirty="0"/>
              <a:t>Identify who will interact with external groups</a:t>
            </a:r>
          </a:p>
        </p:txBody>
      </p:sp>
      <p:sp>
        <p:nvSpPr>
          <p:cNvPr id="3" name="Title 2"/>
          <p:cNvSpPr>
            <a:spLocks noGrp="1"/>
          </p:cNvSpPr>
          <p:nvPr>
            <p:ph type="title"/>
          </p:nvPr>
        </p:nvSpPr>
        <p:spPr/>
        <p:txBody>
          <a:bodyPr/>
          <a:lstStyle/>
          <a:p>
            <a:r>
              <a:rPr lang="en-US" dirty="0"/>
              <a:t>2. Communicate the Incident</a:t>
            </a:r>
          </a:p>
        </p:txBody>
      </p:sp>
      <p:pic>
        <p:nvPicPr>
          <p:cNvPr id="4" name="Shape 507"/>
          <p:cNvPicPr preferRelativeResize="0"/>
          <p:nvPr/>
        </p:nvPicPr>
        <p:blipFill rotWithShape="1">
          <a:blip r:embed="rId2">
            <a:alphaModFix/>
          </a:blip>
          <a:srcRect/>
          <a:stretch/>
        </p:blipFill>
        <p:spPr>
          <a:xfrm>
            <a:off x="7006516" y="409071"/>
            <a:ext cx="1648200" cy="811800"/>
          </a:xfrm>
          <a:prstGeom prst="rect">
            <a:avLst/>
          </a:prstGeom>
          <a:noFill/>
          <a:ln>
            <a:noFill/>
          </a:ln>
        </p:spPr>
      </p:pic>
    </p:spTree>
    <p:extLst>
      <p:ext uri="{BB962C8B-B14F-4D97-AF65-F5344CB8AC3E}">
        <p14:creationId xmlns:p14="http://schemas.microsoft.com/office/powerpoint/2010/main" val="5475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45802-298A-DC4A-8B01-B8438CBDFEE6}"/>
              </a:ext>
            </a:extLst>
          </p:cNvPr>
          <p:cNvSpPr>
            <a:spLocks noGrp="1"/>
          </p:cNvSpPr>
          <p:nvPr>
            <p:ph type="body" sz="quarter" idx="10"/>
          </p:nvPr>
        </p:nvSpPr>
        <p:spPr/>
        <p:txBody>
          <a:bodyPr/>
          <a:lstStyle/>
          <a:p>
            <a:r>
              <a:rPr lang="en-US" sz="1800" dirty="0"/>
              <a:t>Specialized service for incidents</a:t>
            </a:r>
          </a:p>
          <a:p>
            <a:r>
              <a:rPr lang="en-US" sz="1800" dirty="0"/>
              <a:t>Systematic, repeatable, consistent lifecycle</a:t>
            </a:r>
          </a:p>
          <a:p>
            <a:r>
              <a:rPr lang="en-US" sz="1800" dirty="0"/>
              <a:t>Compliance with policy/law to have capabilities to respond to incidents</a:t>
            </a:r>
          </a:p>
          <a:p>
            <a:r>
              <a:rPr lang="en-US" sz="1800" dirty="0"/>
              <a:t>Prevent, detect, and respond</a:t>
            </a:r>
          </a:p>
        </p:txBody>
      </p:sp>
      <p:sp>
        <p:nvSpPr>
          <p:cNvPr id="3" name="Title 2">
            <a:extLst>
              <a:ext uri="{FF2B5EF4-FFF2-40B4-BE49-F238E27FC236}">
                <a16:creationId xmlns:a16="http://schemas.microsoft.com/office/drawing/2014/main" id="{9437BA48-24F3-4B45-8E22-252F2D604164}"/>
              </a:ext>
            </a:extLst>
          </p:cNvPr>
          <p:cNvSpPr>
            <a:spLocks noGrp="1"/>
          </p:cNvSpPr>
          <p:nvPr>
            <p:ph type="title"/>
          </p:nvPr>
        </p:nvSpPr>
        <p:spPr/>
        <p:txBody>
          <a:bodyPr/>
          <a:lstStyle/>
          <a:p>
            <a:r>
              <a:rPr lang="en-US" dirty="0"/>
              <a:t>Role of Incident Response</a:t>
            </a:r>
          </a:p>
        </p:txBody>
      </p:sp>
    </p:spTree>
    <p:extLst>
      <p:ext uri="{BB962C8B-B14F-4D97-AF65-F5344CB8AC3E}">
        <p14:creationId xmlns:p14="http://schemas.microsoft.com/office/powerpoint/2010/main" val="2358106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032387"/>
            <a:ext cx="8157411" cy="3401250"/>
          </a:xfrm>
        </p:spPr>
        <p:txBody>
          <a:bodyPr/>
          <a:lstStyle/>
          <a:p>
            <a:r>
              <a:rPr lang="en-US" sz="1800" dirty="0"/>
              <a:t>Review alert details to understand what it is telling you</a:t>
            </a:r>
          </a:p>
          <a:p>
            <a:r>
              <a:rPr lang="en-US" sz="1800" dirty="0"/>
              <a:t>Look for other alerts that may be related</a:t>
            </a:r>
          </a:p>
          <a:p>
            <a:r>
              <a:rPr lang="en-US" sz="1800" dirty="0"/>
              <a:t>Review pertinent logs and services to validate the alert</a:t>
            </a:r>
          </a:p>
          <a:p>
            <a:pPr lvl="1"/>
            <a:r>
              <a:rPr lang="en-US" sz="1400" dirty="0">
                <a:solidFill>
                  <a:schemeClr val="accent6">
                    <a:lumMod val="75000"/>
                  </a:schemeClr>
                </a:solidFill>
              </a:rPr>
              <a:t>This is why you establish log management procedures</a:t>
            </a:r>
          </a:p>
          <a:p>
            <a:pPr lvl="1"/>
            <a:r>
              <a:rPr lang="en-US" sz="1400" dirty="0">
                <a:solidFill>
                  <a:schemeClr val="accent6">
                    <a:lumMod val="75000"/>
                  </a:schemeClr>
                </a:solidFill>
              </a:rPr>
              <a:t>This is when you start to utilize your log analysis tools</a:t>
            </a:r>
          </a:p>
          <a:p>
            <a:r>
              <a:rPr lang="en-US" sz="1800" dirty="0"/>
              <a:t>Characterize the impact of the incident</a:t>
            </a:r>
          </a:p>
          <a:p>
            <a:pPr lvl="1"/>
            <a:r>
              <a:rPr lang="en-US" sz="1400" dirty="0"/>
              <a:t>Has it or is it capable to causing harm to your assets?</a:t>
            </a:r>
          </a:p>
          <a:p>
            <a:pPr lvl="1"/>
            <a:r>
              <a:rPr lang="en-US" sz="1400" dirty="0"/>
              <a:t>How much impact might it have?</a:t>
            </a:r>
          </a:p>
          <a:p>
            <a:pPr lvl="1"/>
            <a:r>
              <a:rPr lang="en-US" sz="1400" dirty="0"/>
              <a:t>Is this a recently detected “older” event or something new and rapidly expanding?</a:t>
            </a:r>
          </a:p>
          <a:p>
            <a:pPr lvl="1"/>
            <a:r>
              <a:rPr lang="en-US" sz="1400" dirty="0"/>
              <a:t>Identify roughly when this incident started (if possible)</a:t>
            </a:r>
          </a:p>
          <a:p>
            <a:pPr lvl="1"/>
            <a:r>
              <a:rPr lang="en-US" sz="1400" dirty="0"/>
              <a:t>Who needs to know about and what decisions need to be made?</a:t>
            </a:r>
          </a:p>
          <a:p>
            <a:pPr lvl="1"/>
            <a:r>
              <a:rPr lang="en-US" sz="1400" dirty="0"/>
              <a:t>Who might I need to assist with the investigation?</a:t>
            </a:r>
          </a:p>
          <a:p>
            <a:pPr lvl="1"/>
            <a:r>
              <a:rPr lang="en-US" sz="1400" dirty="0"/>
              <a:t>Determine the attack vector</a:t>
            </a:r>
          </a:p>
        </p:txBody>
      </p:sp>
      <p:sp>
        <p:nvSpPr>
          <p:cNvPr id="3" name="Title 2"/>
          <p:cNvSpPr>
            <a:spLocks noGrp="1"/>
          </p:cNvSpPr>
          <p:nvPr>
            <p:ph type="title"/>
          </p:nvPr>
        </p:nvSpPr>
        <p:spPr/>
        <p:txBody>
          <a:bodyPr/>
          <a:lstStyle/>
          <a:p>
            <a:r>
              <a:rPr lang="en-US" sz="3600" dirty="0"/>
              <a:t>3. Determining How to Handle the Incident</a:t>
            </a:r>
          </a:p>
        </p:txBody>
      </p:sp>
    </p:spTree>
    <p:extLst>
      <p:ext uri="{BB962C8B-B14F-4D97-AF65-F5344CB8AC3E}">
        <p14:creationId xmlns:p14="http://schemas.microsoft.com/office/powerpoint/2010/main" val="2100257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Understand what tools and data sources are available to you for further understanding the scope of the incident </a:t>
            </a:r>
          </a:p>
          <a:p>
            <a:pPr lvl="1"/>
            <a:r>
              <a:rPr lang="en-US" sz="1400" dirty="0"/>
              <a:t>system logs</a:t>
            </a:r>
          </a:p>
          <a:p>
            <a:pPr lvl="1"/>
            <a:r>
              <a:rPr lang="en-US" sz="1400" dirty="0"/>
              <a:t>application logs</a:t>
            </a:r>
          </a:p>
          <a:p>
            <a:pPr lvl="1"/>
            <a:r>
              <a:rPr lang="en-US" sz="1400" dirty="0"/>
              <a:t>firewall logs</a:t>
            </a:r>
          </a:p>
          <a:p>
            <a:pPr lvl="1"/>
            <a:r>
              <a:rPr lang="en-US" sz="1400" dirty="0"/>
              <a:t>IDS alerts</a:t>
            </a:r>
          </a:p>
          <a:p>
            <a:pPr lvl="1"/>
            <a:r>
              <a:rPr lang="en-US" sz="1400" dirty="0"/>
              <a:t>File system information</a:t>
            </a:r>
          </a:p>
          <a:p>
            <a:r>
              <a:rPr lang="en-US" sz="1800" dirty="0"/>
              <a:t>Are there any mitigation strategies we need to deploy?</a:t>
            </a:r>
          </a:p>
          <a:p>
            <a:pPr lvl="1"/>
            <a:r>
              <a:rPr lang="en-US" sz="1400" dirty="0"/>
              <a:t>Increase the monitoring of the affected environment to assess whether it’s being actively used by an attacker</a:t>
            </a:r>
          </a:p>
          <a:p>
            <a:pPr lvl="1"/>
            <a:r>
              <a:rPr lang="en-US" sz="1400" dirty="0"/>
              <a:t>Firewalling or black hole routing</a:t>
            </a:r>
          </a:p>
        </p:txBody>
      </p:sp>
      <p:sp>
        <p:nvSpPr>
          <p:cNvPr id="3" name="Title 2"/>
          <p:cNvSpPr>
            <a:spLocks noGrp="1"/>
          </p:cNvSpPr>
          <p:nvPr>
            <p:ph type="title"/>
          </p:nvPr>
        </p:nvSpPr>
        <p:spPr/>
        <p:txBody>
          <a:bodyPr/>
          <a:lstStyle/>
          <a:p>
            <a:r>
              <a:rPr lang="en-US" sz="2800" dirty="0"/>
              <a:t>3a. Decide how to proceed with incident response</a:t>
            </a:r>
          </a:p>
        </p:txBody>
      </p:sp>
      <p:pic>
        <p:nvPicPr>
          <p:cNvPr id="4" name="Shape 524"/>
          <p:cNvPicPr preferRelativeResize="0"/>
          <p:nvPr/>
        </p:nvPicPr>
        <p:blipFill rotWithShape="1">
          <a:blip r:embed="rId2">
            <a:alphaModFix/>
          </a:blip>
          <a:srcRect/>
          <a:stretch/>
        </p:blipFill>
        <p:spPr>
          <a:xfrm rot="4268754">
            <a:off x="6243899" y="93628"/>
            <a:ext cx="1257893" cy="3745886"/>
          </a:xfrm>
          <a:prstGeom prst="rect">
            <a:avLst/>
          </a:prstGeom>
          <a:noFill/>
          <a:ln>
            <a:noFill/>
          </a:ln>
        </p:spPr>
      </p:pic>
    </p:spTree>
    <p:extLst>
      <p:ext uri="{BB962C8B-B14F-4D97-AF65-F5344CB8AC3E}">
        <p14:creationId xmlns:p14="http://schemas.microsoft.com/office/powerpoint/2010/main" val="2627132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177595"/>
            <a:ext cx="8157411" cy="3256042"/>
          </a:xfrm>
        </p:spPr>
        <p:txBody>
          <a:bodyPr/>
          <a:lstStyle/>
          <a:p>
            <a:r>
              <a:rPr lang="en-US" sz="1800" dirty="0"/>
              <a:t>Decide what the response goal is for this incident</a:t>
            </a:r>
          </a:p>
          <a:p>
            <a:pPr lvl="1"/>
            <a:r>
              <a:rPr lang="en-US" sz="1400" dirty="0"/>
              <a:t>End the attack and get back online quickly</a:t>
            </a:r>
          </a:p>
          <a:p>
            <a:pPr lvl="1"/>
            <a:r>
              <a:rPr lang="en-US" sz="1400" dirty="0"/>
              <a:t>investigate with the idea of prosecution</a:t>
            </a:r>
          </a:p>
          <a:p>
            <a:pPr lvl="1"/>
            <a:r>
              <a:rPr lang="en-US" sz="1400" dirty="0"/>
              <a:t>or?</a:t>
            </a:r>
          </a:p>
          <a:p>
            <a:r>
              <a:rPr lang="en-US" sz="1800" dirty="0"/>
              <a:t>Do you already have response procedures? </a:t>
            </a:r>
          </a:p>
          <a:p>
            <a:pPr lvl="1"/>
            <a:r>
              <a:rPr lang="en-US" sz="1400" dirty="0"/>
              <a:t>If so, are they valid for this incident?</a:t>
            </a:r>
          </a:p>
          <a:p>
            <a:r>
              <a:rPr lang="en-US" sz="1800" dirty="0"/>
              <a:t>If the incident is still going on will we perform live analysis?</a:t>
            </a:r>
          </a:p>
          <a:p>
            <a:pPr lvl="1"/>
            <a:r>
              <a:rPr lang="en-US" sz="1400" dirty="0"/>
              <a:t>What tools can monitor the environment</a:t>
            </a:r>
          </a:p>
          <a:p>
            <a:r>
              <a:rPr lang="en-US" sz="1800" dirty="0"/>
              <a:t>Check your backup and restore capabilities</a:t>
            </a:r>
          </a:p>
          <a:p>
            <a:pPr lvl="1"/>
            <a:r>
              <a:rPr lang="en-US" sz="1400" dirty="0"/>
              <a:t>Have they been followed?</a:t>
            </a:r>
          </a:p>
          <a:p>
            <a:pPr lvl="1"/>
            <a:r>
              <a:rPr lang="en-US" sz="1400" dirty="0"/>
              <a:t>Are the backups valid?</a:t>
            </a:r>
          </a:p>
          <a:p>
            <a:r>
              <a:rPr lang="en-US" sz="1800" dirty="0"/>
              <a:t>Make assignments on who will do what next</a:t>
            </a:r>
          </a:p>
        </p:txBody>
      </p:sp>
      <p:sp>
        <p:nvSpPr>
          <p:cNvPr id="3" name="Title 2"/>
          <p:cNvSpPr>
            <a:spLocks noGrp="1"/>
          </p:cNvSpPr>
          <p:nvPr>
            <p:ph type="title"/>
          </p:nvPr>
        </p:nvSpPr>
        <p:spPr/>
        <p:txBody>
          <a:bodyPr/>
          <a:lstStyle/>
          <a:p>
            <a:r>
              <a:rPr lang="en-US" dirty="0"/>
              <a:t>3b. Additional Questions to Consider</a:t>
            </a:r>
          </a:p>
        </p:txBody>
      </p:sp>
      <p:pic>
        <p:nvPicPr>
          <p:cNvPr id="4" name="Shape 533"/>
          <p:cNvPicPr preferRelativeResize="0"/>
          <p:nvPr/>
        </p:nvPicPr>
        <p:blipFill rotWithShape="1">
          <a:blip r:embed="rId2">
            <a:alphaModFix/>
          </a:blip>
          <a:srcRect/>
          <a:stretch/>
        </p:blipFill>
        <p:spPr>
          <a:xfrm>
            <a:off x="7688100" y="1177595"/>
            <a:ext cx="1455900" cy="1716000"/>
          </a:xfrm>
          <a:prstGeom prst="rect">
            <a:avLst/>
          </a:prstGeom>
          <a:noFill/>
          <a:ln>
            <a:noFill/>
          </a:ln>
        </p:spPr>
      </p:pic>
    </p:spTree>
    <p:extLst>
      <p:ext uri="{BB962C8B-B14F-4D97-AF65-F5344CB8AC3E}">
        <p14:creationId xmlns:p14="http://schemas.microsoft.com/office/powerpoint/2010/main" val="475140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i="1" dirty="0">
                <a:solidFill>
                  <a:schemeClr val="accent6">
                    <a:lumMod val="75000"/>
                  </a:schemeClr>
                </a:solidFill>
              </a:rPr>
              <a:t>Special note here - be aware if this incident:</a:t>
            </a:r>
          </a:p>
          <a:p>
            <a:pPr lvl="1"/>
            <a:r>
              <a:rPr lang="en-US" sz="1400" dirty="0"/>
              <a:t>Involves any Personally Identifiable Information (PII) or Personal Health Information (PHI)?</a:t>
            </a:r>
          </a:p>
          <a:p>
            <a:pPr lvl="1"/>
            <a:r>
              <a:rPr lang="en-US" sz="1400" dirty="0"/>
              <a:t>Violates International Traffic and Arms Regulations (ITAR) compliance?</a:t>
            </a:r>
          </a:p>
          <a:p>
            <a:pPr lvl="1"/>
            <a:r>
              <a:rPr lang="en-US" sz="1400" dirty="0"/>
              <a:t>Or other privacy policy infraction</a:t>
            </a:r>
          </a:p>
          <a:p>
            <a:endParaRPr lang="en-US" sz="1800" dirty="0"/>
          </a:p>
        </p:txBody>
      </p:sp>
      <p:sp>
        <p:nvSpPr>
          <p:cNvPr id="3" name="Title 2"/>
          <p:cNvSpPr>
            <a:spLocks noGrp="1"/>
          </p:cNvSpPr>
          <p:nvPr>
            <p:ph type="title"/>
          </p:nvPr>
        </p:nvSpPr>
        <p:spPr/>
        <p:txBody>
          <a:bodyPr/>
          <a:lstStyle/>
          <a:p>
            <a:r>
              <a:rPr lang="en-US" dirty="0"/>
              <a:t>3c. Privacy Breaches</a:t>
            </a:r>
          </a:p>
        </p:txBody>
      </p:sp>
    </p:spTree>
    <p:extLst>
      <p:ext uri="{BB962C8B-B14F-4D97-AF65-F5344CB8AC3E}">
        <p14:creationId xmlns:p14="http://schemas.microsoft.com/office/powerpoint/2010/main" val="3434949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Pull team together and layout the incident details</a:t>
            </a:r>
          </a:p>
          <a:p>
            <a:r>
              <a:rPr lang="en-US" sz="1800" dirty="0"/>
              <a:t>Assign duties and review procedures</a:t>
            </a:r>
          </a:p>
          <a:p>
            <a:r>
              <a:rPr lang="en-US" sz="1800" dirty="0"/>
              <a:t>Team communications &amp; sharing services</a:t>
            </a:r>
          </a:p>
          <a:p>
            <a:pPr lvl="1"/>
            <a:r>
              <a:rPr lang="en-US" sz="1400" dirty="0"/>
              <a:t>Secure Email</a:t>
            </a:r>
          </a:p>
          <a:p>
            <a:pPr lvl="1"/>
            <a:r>
              <a:rPr lang="en-US" sz="1400" dirty="0"/>
              <a:t>Secure Wiki</a:t>
            </a:r>
          </a:p>
          <a:p>
            <a:r>
              <a:rPr lang="en-US" sz="1800" dirty="0"/>
              <a:t>Schedule team physical collaboration spaces such as a war room</a:t>
            </a:r>
          </a:p>
        </p:txBody>
      </p:sp>
      <p:sp>
        <p:nvSpPr>
          <p:cNvPr id="3" name="Title 2"/>
          <p:cNvSpPr>
            <a:spLocks noGrp="1"/>
          </p:cNvSpPr>
          <p:nvPr>
            <p:ph type="title"/>
          </p:nvPr>
        </p:nvSpPr>
        <p:spPr/>
        <p:txBody>
          <a:bodyPr/>
          <a:lstStyle/>
          <a:p>
            <a:r>
              <a:rPr lang="en-US" dirty="0"/>
              <a:t>4. Organize Incident Response Team</a:t>
            </a:r>
          </a:p>
        </p:txBody>
      </p:sp>
      <p:pic>
        <p:nvPicPr>
          <p:cNvPr id="4" name="Shape 550"/>
          <p:cNvPicPr preferRelativeResize="0"/>
          <p:nvPr/>
        </p:nvPicPr>
        <p:blipFill rotWithShape="1">
          <a:blip r:embed="rId2">
            <a:alphaModFix/>
          </a:blip>
          <a:srcRect/>
          <a:stretch/>
        </p:blipFill>
        <p:spPr>
          <a:xfrm>
            <a:off x="3591339" y="3476301"/>
            <a:ext cx="5095461" cy="840550"/>
          </a:xfrm>
          <a:prstGeom prst="rect">
            <a:avLst/>
          </a:prstGeom>
          <a:noFill/>
          <a:ln>
            <a:noFill/>
          </a:ln>
        </p:spPr>
      </p:pic>
    </p:spTree>
    <p:extLst>
      <p:ext uri="{BB962C8B-B14F-4D97-AF65-F5344CB8AC3E}">
        <p14:creationId xmlns:p14="http://schemas.microsoft.com/office/powerpoint/2010/main" val="1912187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Gather up the needed information</a:t>
            </a:r>
          </a:p>
          <a:p>
            <a:r>
              <a:rPr lang="en-US" sz="1800" dirty="0"/>
              <a:t>Some of this will be pulling logs together</a:t>
            </a:r>
          </a:p>
          <a:p>
            <a:r>
              <a:rPr lang="en-US" sz="1800" dirty="0"/>
              <a:t>Some of it will be analysis of systems and services for additional information</a:t>
            </a:r>
          </a:p>
          <a:p>
            <a:pPr lvl="1"/>
            <a:r>
              <a:rPr lang="en-US" sz="1400" dirty="0"/>
              <a:t>Has anything been left behind – </a:t>
            </a:r>
          </a:p>
          <a:p>
            <a:pPr lvl="2"/>
            <a:r>
              <a:rPr lang="en-US" sz="1000" dirty="0"/>
              <a:t>Applications and tools</a:t>
            </a:r>
          </a:p>
          <a:p>
            <a:pPr lvl="2"/>
            <a:r>
              <a:rPr lang="en-US" sz="1000" dirty="0"/>
              <a:t>Data files</a:t>
            </a:r>
          </a:p>
          <a:p>
            <a:pPr lvl="1"/>
            <a:r>
              <a:rPr lang="en-US" sz="1400" dirty="0"/>
              <a:t>Have files been modified?</a:t>
            </a:r>
          </a:p>
          <a:p>
            <a:pPr lvl="1"/>
            <a:r>
              <a:rPr lang="en-US" sz="1400" dirty="0"/>
              <a:t>Have access permissions been modified?</a:t>
            </a:r>
          </a:p>
          <a:p>
            <a:pPr lvl="1"/>
            <a:r>
              <a:rPr lang="en-US" sz="1400" dirty="0"/>
              <a:t>Did the intruder gain root</a:t>
            </a:r>
          </a:p>
          <a:p>
            <a:r>
              <a:rPr lang="en-US" sz="1800" dirty="0"/>
              <a:t>Move forward and backwards through the logs as well as diagonally through other logs, systems and organizations.</a:t>
            </a:r>
          </a:p>
        </p:txBody>
      </p:sp>
      <p:sp>
        <p:nvSpPr>
          <p:cNvPr id="3" name="Title 2"/>
          <p:cNvSpPr>
            <a:spLocks noGrp="1"/>
          </p:cNvSpPr>
          <p:nvPr>
            <p:ph type="title"/>
          </p:nvPr>
        </p:nvSpPr>
        <p:spPr/>
        <p:txBody>
          <a:bodyPr/>
          <a:lstStyle/>
          <a:p>
            <a:r>
              <a:rPr lang="en-US" dirty="0"/>
              <a:t>4a. Perform a Detailed Investigation</a:t>
            </a:r>
          </a:p>
        </p:txBody>
      </p:sp>
      <p:pic>
        <p:nvPicPr>
          <p:cNvPr id="4" name="Shape 559"/>
          <p:cNvPicPr preferRelativeResize="0"/>
          <p:nvPr/>
        </p:nvPicPr>
        <p:blipFill rotWithShape="1">
          <a:blip r:embed="rId2">
            <a:alphaModFix/>
          </a:blip>
          <a:stretch/>
        </p:blipFill>
        <p:spPr>
          <a:xfrm>
            <a:off x="7800189" y="1799302"/>
            <a:ext cx="1235281" cy="1875093"/>
          </a:xfrm>
          <a:prstGeom prst="rect">
            <a:avLst/>
          </a:prstGeom>
          <a:noFill/>
          <a:ln>
            <a:noFill/>
          </a:ln>
        </p:spPr>
      </p:pic>
    </p:spTree>
    <p:extLst>
      <p:ext uri="{BB962C8B-B14F-4D97-AF65-F5344CB8AC3E}">
        <p14:creationId xmlns:p14="http://schemas.microsoft.com/office/powerpoint/2010/main" val="151254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4b. Investigation Checklist</a:t>
            </a:r>
          </a:p>
        </p:txBody>
      </p:sp>
      <p:graphicFrame>
        <p:nvGraphicFramePr>
          <p:cNvPr id="4" name="Shape 567"/>
          <p:cNvGraphicFramePr/>
          <p:nvPr>
            <p:extLst>
              <p:ext uri="{D42A27DB-BD31-4B8C-83A1-F6EECF244321}">
                <p14:modId xmlns:p14="http://schemas.microsoft.com/office/powerpoint/2010/main" val="3879702027"/>
              </p:ext>
            </p:extLst>
          </p:nvPr>
        </p:nvGraphicFramePr>
        <p:xfrm>
          <a:off x="990260" y="1184476"/>
          <a:ext cx="7171500" cy="3387798"/>
        </p:xfrm>
        <a:graphic>
          <a:graphicData uri="http://schemas.openxmlformats.org/drawingml/2006/table">
            <a:tbl>
              <a:tblPr>
                <a:noFill/>
              </a:tblPr>
              <a:tblGrid>
                <a:gridCol w="620100">
                  <a:extLst>
                    <a:ext uri="{9D8B030D-6E8A-4147-A177-3AD203B41FA5}">
                      <a16:colId xmlns:a16="http://schemas.microsoft.com/office/drawing/2014/main" val="20000"/>
                    </a:ext>
                  </a:extLst>
                </a:gridCol>
                <a:gridCol w="5324700">
                  <a:extLst>
                    <a:ext uri="{9D8B030D-6E8A-4147-A177-3AD203B41FA5}">
                      <a16:colId xmlns:a16="http://schemas.microsoft.com/office/drawing/2014/main" val="20001"/>
                    </a:ext>
                  </a:extLst>
                </a:gridCol>
                <a:gridCol w="1226700">
                  <a:extLst>
                    <a:ext uri="{9D8B030D-6E8A-4147-A177-3AD203B41FA5}">
                      <a16:colId xmlns:a16="http://schemas.microsoft.com/office/drawing/2014/main" val="20002"/>
                    </a:ext>
                  </a:extLst>
                </a:gridCol>
              </a:tblGrid>
              <a:tr h="270075">
                <a:tc>
                  <a:txBody>
                    <a:bodyPr/>
                    <a:lstStyle/>
                    <a:p>
                      <a:pPr marL="0" marR="0" lvl="0" indent="0" algn="ctr" rtl="0">
                        <a:lnSpc>
                          <a:spcPct val="115000"/>
                        </a:lnSpc>
                        <a:spcBef>
                          <a:spcPts val="0"/>
                        </a:spcBef>
                        <a:spcAft>
                          <a:spcPts val="0"/>
                        </a:spcAft>
                        <a:buClr>
                          <a:srgbClr val="000000"/>
                        </a:buClr>
                        <a:buFont typeface="Calibri"/>
                        <a:buNone/>
                      </a:pPr>
                      <a:r>
                        <a:rPr lang="en-US" sz="900" b="1"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15000"/>
                        </a:lnSpc>
                        <a:spcBef>
                          <a:spcPts val="0"/>
                        </a:spcBef>
                        <a:spcAft>
                          <a:spcPts val="0"/>
                        </a:spcAft>
                        <a:buClr>
                          <a:srgbClr val="000000"/>
                        </a:buClr>
                        <a:buFont typeface="Calibri"/>
                        <a:buNone/>
                      </a:pPr>
                      <a:r>
                        <a:rPr lang="en-US" sz="900" b="1" u="none" strike="noStrike" cap="none" dirty="0">
                          <a:solidFill>
                            <a:schemeClr val="tx1"/>
                          </a:solidFill>
                          <a:latin typeface="Calibri"/>
                          <a:ea typeface="Calibri"/>
                          <a:cs typeface="Calibri"/>
                          <a:sym typeface="Calibri"/>
                        </a:rPr>
                        <a:t>Action</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15000"/>
                        </a:lnSpc>
                        <a:spcBef>
                          <a:spcPts val="0"/>
                        </a:spcBef>
                        <a:spcAft>
                          <a:spcPts val="0"/>
                        </a:spcAft>
                        <a:buClr>
                          <a:srgbClr val="000000"/>
                        </a:buClr>
                        <a:buFont typeface="Calibri"/>
                        <a:buNone/>
                      </a:pPr>
                      <a:r>
                        <a:rPr lang="en-US" sz="900" b="1" u="none" strike="noStrike" cap="none" dirty="0">
                          <a:solidFill>
                            <a:schemeClr val="tx1"/>
                          </a:solidFill>
                          <a:latin typeface="Calibri"/>
                          <a:ea typeface="Calibri"/>
                          <a:cs typeface="Calibri"/>
                          <a:sym typeface="Calibri"/>
                        </a:rPr>
                        <a:t>Complete</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1.0</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Find out if any security alerts were generated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1.1</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Identify any observations that lead up to incident</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1.2</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Understand how the problem was initially detected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2.0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Understand the nature of the problem</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3.0 </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Gain specific knowledge</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3.1</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How was the problem initially detected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4.0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Identify what has been affected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7"/>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4.1</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Equipment</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4.2</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Devices</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9"/>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4.3</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Groups</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0"/>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5.0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Identify affected applications</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1"/>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5.1</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Identify affected data</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2"/>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6.0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What has been done so far</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3"/>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6.1</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Processes, services stopped/restarted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4"/>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6.2</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Files modified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5"/>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6.3</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Files deleted</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6"/>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6.4</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Tools run</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7"/>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7.0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Identify containment steps that may have been taken</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8"/>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8.0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Review logs</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9"/>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9.0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Find the ingress and egress paths</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20"/>
                  </a:ext>
                </a:extLst>
              </a:tr>
              <a:tr h="147825">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10.0</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a:solidFill>
                            <a:schemeClr val="tx1"/>
                          </a:solidFill>
                          <a:latin typeface="Calibri"/>
                          <a:ea typeface="Calibri"/>
                          <a:cs typeface="Calibri"/>
                          <a:sym typeface="Calibri"/>
                        </a:rPr>
                        <a:t>Investigate if there are any risk to other organizations</a:t>
                      </a:r>
                      <a:endParaRPr sz="110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15000"/>
                        </a:lnSpc>
                        <a:spcBef>
                          <a:spcPts val="0"/>
                        </a:spcBef>
                        <a:spcAft>
                          <a:spcPts val="0"/>
                        </a:spcAft>
                        <a:buClr>
                          <a:srgbClr val="000000"/>
                        </a:buClr>
                        <a:buFont typeface="Calibri"/>
                        <a:buNone/>
                      </a:pPr>
                      <a:r>
                        <a:rPr lang="en-US" sz="900" u="none" strike="noStrike" cap="none" dirty="0">
                          <a:solidFill>
                            <a:schemeClr val="tx1"/>
                          </a:solidFill>
                          <a:latin typeface="Calibri"/>
                          <a:ea typeface="Calibri"/>
                          <a:cs typeface="Calibri"/>
                          <a:sym typeface="Calibri"/>
                        </a:rPr>
                        <a:t> </a:t>
                      </a:r>
                      <a:endParaRPr sz="1100" dirty="0">
                        <a:solidFill>
                          <a:schemeClr val="tx1"/>
                        </a:solidFill>
                      </a:endParaRPr>
                    </a:p>
                  </a:txBody>
                  <a:tcPr marL="62150" marR="621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21"/>
                  </a:ext>
                </a:extLst>
              </a:tr>
            </a:tbl>
          </a:graphicData>
        </a:graphic>
      </p:graphicFrame>
      <p:pic>
        <p:nvPicPr>
          <p:cNvPr id="5" name="Shape 569"/>
          <p:cNvPicPr preferRelativeResize="0"/>
          <p:nvPr/>
        </p:nvPicPr>
        <p:blipFill rotWithShape="1">
          <a:blip r:embed="rId2">
            <a:alphaModFix/>
          </a:blip>
          <a:srcRect/>
          <a:stretch/>
        </p:blipFill>
        <p:spPr>
          <a:xfrm>
            <a:off x="7099516" y="1797475"/>
            <a:ext cx="1555200" cy="1080900"/>
          </a:xfrm>
          <a:prstGeom prst="rect">
            <a:avLst/>
          </a:prstGeom>
          <a:noFill/>
          <a:ln>
            <a:noFill/>
          </a:ln>
        </p:spPr>
      </p:pic>
      <p:sp>
        <p:nvSpPr>
          <p:cNvPr id="6" name="Rectangle 5"/>
          <p:cNvSpPr/>
          <p:nvPr/>
        </p:nvSpPr>
        <p:spPr>
          <a:xfrm>
            <a:off x="2915134" y="4656876"/>
            <a:ext cx="3321751" cy="276999"/>
          </a:xfrm>
          <a:prstGeom prst="rect">
            <a:avLst/>
          </a:prstGeom>
        </p:spPr>
        <p:txBody>
          <a:bodyPr wrap="square">
            <a:spAutoFit/>
          </a:bodyPr>
          <a:lstStyle/>
          <a:p>
            <a:pPr lvl="0">
              <a:buClr>
                <a:srgbClr val="E36C09"/>
              </a:buClr>
            </a:pPr>
            <a:r>
              <a:rPr lang="en-US" sz="1200" i="1" u="sng" dirty="0">
                <a:solidFill>
                  <a:srgbClr val="E36C09"/>
                </a:solidFill>
                <a:ea typeface="Calibri"/>
                <a:cs typeface="Calibri"/>
                <a:sym typeface="Calibri"/>
              </a:rPr>
              <a:t>*adapted from SANS Incident Response Handbook</a:t>
            </a:r>
            <a:endParaRPr lang="en-US" sz="1200" dirty="0"/>
          </a:p>
        </p:txBody>
      </p:sp>
    </p:spTree>
    <p:extLst>
      <p:ext uri="{BB962C8B-B14F-4D97-AF65-F5344CB8AC3E}">
        <p14:creationId xmlns:p14="http://schemas.microsoft.com/office/powerpoint/2010/main" val="2652777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It may be vital to secure evidence for later disciplinary actions</a:t>
            </a:r>
          </a:p>
          <a:p>
            <a:pPr lvl="1"/>
            <a:r>
              <a:rPr lang="en-US" sz="1400" dirty="0"/>
              <a:t>We have had requests from our university legal for incidents that are over 3 years old</a:t>
            </a:r>
          </a:p>
          <a:p>
            <a:pPr lvl="1"/>
            <a:r>
              <a:rPr lang="en-US" sz="1400" dirty="0"/>
              <a:t>Most times we know in advance these are likely to be on-going needs for the evidence</a:t>
            </a:r>
          </a:p>
          <a:p>
            <a:r>
              <a:rPr lang="en-US" sz="1800" dirty="0"/>
              <a:t>Preserve evidence in a secure way</a:t>
            </a:r>
          </a:p>
          <a:p>
            <a:r>
              <a:rPr lang="en-US" sz="1800" dirty="0"/>
              <a:t>Maintain a chain of custody</a:t>
            </a:r>
          </a:p>
        </p:txBody>
      </p:sp>
      <p:sp>
        <p:nvSpPr>
          <p:cNvPr id="3" name="Title 2"/>
          <p:cNvSpPr>
            <a:spLocks noGrp="1"/>
          </p:cNvSpPr>
          <p:nvPr>
            <p:ph type="title"/>
          </p:nvPr>
        </p:nvSpPr>
        <p:spPr/>
        <p:txBody>
          <a:bodyPr/>
          <a:lstStyle/>
          <a:p>
            <a:r>
              <a:rPr lang="en-US" dirty="0"/>
              <a:t>4c. Secure Evidence</a:t>
            </a:r>
          </a:p>
        </p:txBody>
      </p:sp>
      <p:pic>
        <p:nvPicPr>
          <p:cNvPr id="4" name="Shape 578"/>
          <p:cNvPicPr preferRelativeResize="0"/>
          <p:nvPr/>
        </p:nvPicPr>
        <p:blipFill rotWithShape="1">
          <a:blip r:embed="rId2">
            <a:alphaModFix/>
          </a:blip>
          <a:srcRect/>
          <a:stretch/>
        </p:blipFill>
        <p:spPr>
          <a:xfrm>
            <a:off x="6664216" y="3313737"/>
            <a:ext cx="1990500" cy="1119900"/>
          </a:xfrm>
          <a:prstGeom prst="rect">
            <a:avLst/>
          </a:prstGeom>
          <a:noFill/>
          <a:ln>
            <a:noFill/>
          </a:ln>
        </p:spPr>
      </p:pic>
    </p:spTree>
    <p:extLst>
      <p:ext uri="{BB962C8B-B14F-4D97-AF65-F5344CB8AC3E}">
        <p14:creationId xmlns:p14="http://schemas.microsoft.com/office/powerpoint/2010/main" val="3158690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Understand what the problem is and decide how to proceed</a:t>
            </a:r>
          </a:p>
          <a:p>
            <a:pPr lvl="1"/>
            <a:r>
              <a:rPr lang="en-US" sz="1400" dirty="0"/>
              <a:t>Let it run – this allows you to gather more information</a:t>
            </a:r>
          </a:p>
          <a:p>
            <a:pPr lvl="1"/>
            <a:r>
              <a:rPr lang="en-US" sz="1400" dirty="0"/>
              <a:t>Isolate the service or host that has been compromised</a:t>
            </a:r>
          </a:p>
          <a:p>
            <a:pPr lvl="1"/>
            <a:r>
              <a:rPr lang="en-US" sz="1400" dirty="0"/>
              <a:t>Bring everything down</a:t>
            </a:r>
          </a:p>
          <a:p>
            <a:r>
              <a:rPr lang="en-US" sz="1800" dirty="0"/>
              <a:t>How do you make the decision?</a:t>
            </a:r>
          </a:p>
          <a:p>
            <a:pPr lvl="1"/>
            <a:r>
              <a:rPr lang="en-US" sz="1400" dirty="0"/>
              <a:t>Do you have to contact people?</a:t>
            </a:r>
          </a:p>
          <a:p>
            <a:pPr lvl="1"/>
            <a:r>
              <a:rPr lang="en-US" sz="1400" dirty="0"/>
              <a:t>What does your procedure say to do?</a:t>
            </a:r>
          </a:p>
          <a:p>
            <a:pPr lvl="1"/>
            <a:r>
              <a:rPr lang="en-US" sz="1400" dirty="0"/>
              <a:t>Contact list</a:t>
            </a:r>
          </a:p>
          <a:p>
            <a:pPr marL="0" indent="0">
              <a:buNone/>
            </a:pPr>
            <a:endParaRPr lang="en-US" sz="1800" dirty="0"/>
          </a:p>
        </p:txBody>
      </p:sp>
      <p:sp>
        <p:nvSpPr>
          <p:cNvPr id="3" name="Title 2"/>
          <p:cNvSpPr>
            <a:spLocks noGrp="1"/>
          </p:cNvSpPr>
          <p:nvPr>
            <p:ph type="title"/>
          </p:nvPr>
        </p:nvSpPr>
        <p:spPr/>
        <p:txBody>
          <a:bodyPr/>
          <a:lstStyle/>
          <a:p>
            <a:pPr lvl="0">
              <a:spcBef>
                <a:spcPts val="0"/>
              </a:spcBef>
              <a:buClr>
                <a:srgbClr val="194484"/>
              </a:buClr>
            </a:pPr>
            <a:r>
              <a:rPr lang="en-US" sz="2800" dirty="0"/>
              <a:t>5. Containment: </a:t>
            </a:r>
            <a:br>
              <a:rPr lang="en-US" sz="2800" dirty="0"/>
            </a:br>
            <a:r>
              <a:rPr lang="en-US" sz="2800" dirty="0"/>
              <a:t>Limit the damage and prevent any further damage</a:t>
            </a:r>
          </a:p>
        </p:txBody>
      </p:sp>
      <p:pic>
        <p:nvPicPr>
          <p:cNvPr id="4" name="Shape 587"/>
          <p:cNvPicPr preferRelativeResize="0"/>
          <p:nvPr/>
        </p:nvPicPr>
        <p:blipFill rotWithShape="1">
          <a:blip r:embed="rId2">
            <a:alphaModFix/>
          </a:blip>
          <a:stretch/>
        </p:blipFill>
        <p:spPr>
          <a:xfrm>
            <a:off x="7084457" y="1498182"/>
            <a:ext cx="942975" cy="2790825"/>
          </a:xfrm>
          <a:prstGeom prst="rect">
            <a:avLst/>
          </a:prstGeom>
          <a:noFill/>
          <a:ln>
            <a:noFill/>
          </a:ln>
        </p:spPr>
      </p:pic>
    </p:spTree>
    <p:extLst>
      <p:ext uri="{BB962C8B-B14F-4D97-AF65-F5344CB8AC3E}">
        <p14:creationId xmlns:p14="http://schemas.microsoft.com/office/powerpoint/2010/main" val="317967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Short-term Containment</a:t>
            </a:r>
          </a:p>
          <a:p>
            <a:pPr lvl="1"/>
            <a:r>
              <a:rPr lang="en-US" sz="1400" dirty="0"/>
              <a:t>Can the problem be isolated? Taken offline?</a:t>
            </a:r>
          </a:p>
          <a:p>
            <a:pPr lvl="1"/>
            <a:r>
              <a:rPr lang="en-US" sz="1400" dirty="0"/>
              <a:t>Are all affected systems isolated from non-affected systems?</a:t>
            </a:r>
          </a:p>
          <a:p>
            <a:r>
              <a:rPr lang="en-US" sz="1800" dirty="0"/>
              <a:t>System Backup</a:t>
            </a:r>
          </a:p>
          <a:p>
            <a:pPr lvl="1"/>
            <a:r>
              <a:rPr lang="en-US" sz="1400" dirty="0"/>
              <a:t>Gather information from affected systems for further analysis</a:t>
            </a:r>
          </a:p>
          <a:p>
            <a:pPr lvl="1"/>
            <a:r>
              <a:rPr lang="en-US" sz="1400" dirty="0"/>
              <a:t>Have all commands and other documentation since the incident occurred been kept up to date?</a:t>
            </a:r>
          </a:p>
          <a:p>
            <a:r>
              <a:rPr lang="en-US" sz="1800" dirty="0"/>
              <a:t>Long-term containment</a:t>
            </a:r>
          </a:p>
          <a:p>
            <a:pPr lvl="1"/>
            <a:r>
              <a:rPr lang="en-US" sz="1400" dirty="0"/>
              <a:t>If the system can be taken offline, then proceed to the Eradication phase.</a:t>
            </a:r>
          </a:p>
          <a:p>
            <a:pPr lvl="1"/>
            <a:r>
              <a:rPr lang="en-US" sz="1400" dirty="0"/>
              <a:t>If the system must remain in production, proceed with long-term containment by removing all malware and other artifacts from affected systems.  Harden the affected systems from further attacks until an ideal circumstance will allow the affected systems to be reimaged.</a:t>
            </a:r>
          </a:p>
        </p:txBody>
      </p:sp>
      <p:sp>
        <p:nvSpPr>
          <p:cNvPr id="3" name="Title 2"/>
          <p:cNvSpPr>
            <a:spLocks noGrp="1"/>
          </p:cNvSpPr>
          <p:nvPr>
            <p:ph type="title"/>
          </p:nvPr>
        </p:nvSpPr>
        <p:spPr/>
        <p:txBody>
          <a:bodyPr/>
          <a:lstStyle/>
          <a:p>
            <a:r>
              <a:rPr lang="en-US" dirty="0"/>
              <a:t>5a. Containment Options</a:t>
            </a:r>
          </a:p>
        </p:txBody>
      </p:sp>
    </p:spTree>
    <p:extLst>
      <p:ext uri="{BB962C8B-B14F-4D97-AF65-F5344CB8AC3E}">
        <p14:creationId xmlns:p14="http://schemas.microsoft.com/office/powerpoint/2010/main" val="192983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AB681-074C-A64F-A8A1-9230164570D3}"/>
              </a:ext>
            </a:extLst>
          </p:cNvPr>
          <p:cNvSpPr>
            <a:spLocks noGrp="1"/>
          </p:cNvSpPr>
          <p:nvPr>
            <p:ph type="body" sz="quarter" idx="10"/>
          </p:nvPr>
        </p:nvSpPr>
        <p:spPr>
          <a:xfrm>
            <a:off x="497305" y="1353553"/>
            <a:ext cx="8157411" cy="3080084"/>
          </a:xfrm>
        </p:spPr>
        <p:txBody>
          <a:bodyPr numCol="2"/>
          <a:lstStyle/>
          <a:p>
            <a:r>
              <a:rPr lang="en-US" sz="1800" dirty="0"/>
              <a:t>Phishing</a:t>
            </a:r>
          </a:p>
          <a:p>
            <a:r>
              <a:rPr lang="en-US" sz="1800" dirty="0"/>
              <a:t>Worms</a:t>
            </a:r>
          </a:p>
          <a:p>
            <a:r>
              <a:rPr lang="en-US" sz="1800" dirty="0"/>
              <a:t>Vulnerabilities</a:t>
            </a:r>
          </a:p>
          <a:p>
            <a:r>
              <a:rPr lang="en-US" sz="1800" dirty="0"/>
              <a:t>Insider Threat</a:t>
            </a:r>
          </a:p>
          <a:p>
            <a:r>
              <a:rPr lang="en-US" sz="1800" dirty="0"/>
              <a:t>Hacked accounts</a:t>
            </a:r>
          </a:p>
          <a:p>
            <a:r>
              <a:rPr lang="en-US" sz="1800" dirty="0"/>
              <a:t>Pivoting</a:t>
            </a:r>
          </a:p>
          <a:p>
            <a:r>
              <a:rPr lang="en-US" sz="1800" dirty="0"/>
              <a:t>Brute Force</a:t>
            </a:r>
          </a:p>
          <a:p>
            <a:r>
              <a:rPr lang="en-US" sz="1800" dirty="0" err="1"/>
              <a:t>DoS</a:t>
            </a:r>
            <a:endParaRPr lang="en-US" sz="1800" dirty="0"/>
          </a:p>
          <a:p>
            <a:r>
              <a:rPr lang="en-US" sz="1800" dirty="0"/>
              <a:t>Acceptable Use violations</a:t>
            </a:r>
          </a:p>
          <a:p>
            <a:r>
              <a:rPr lang="en-US" sz="1800" dirty="0"/>
              <a:t>Property Loss/Theft</a:t>
            </a:r>
          </a:p>
          <a:p>
            <a:r>
              <a:rPr lang="en-US" sz="1800" dirty="0"/>
              <a:t>Data Loss</a:t>
            </a:r>
          </a:p>
          <a:p>
            <a:r>
              <a:rPr lang="en-US" sz="1800" dirty="0"/>
              <a:t>Misconfiguration</a:t>
            </a:r>
          </a:p>
          <a:p>
            <a:r>
              <a:rPr lang="en-US" sz="1800" dirty="0"/>
              <a:t>Abuse</a:t>
            </a:r>
          </a:p>
        </p:txBody>
      </p:sp>
      <p:sp>
        <p:nvSpPr>
          <p:cNvPr id="3" name="Title 2">
            <a:extLst>
              <a:ext uri="{FF2B5EF4-FFF2-40B4-BE49-F238E27FC236}">
                <a16:creationId xmlns:a16="http://schemas.microsoft.com/office/drawing/2014/main" id="{D5E3958B-875D-1640-810F-A58DE3BF0A07}"/>
              </a:ext>
            </a:extLst>
          </p:cNvPr>
          <p:cNvSpPr>
            <a:spLocks noGrp="1"/>
          </p:cNvSpPr>
          <p:nvPr>
            <p:ph type="title"/>
          </p:nvPr>
        </p:nvSpPr>
        <p:spPr>
          <a:xfrm>
            <a:off x="497304" y="451183"/>
            <a:ext cx="8157412" cy="860258"/>
          </a:xfrm>
        </p:spPr>
        <p:txBody>
          <a:bodyPr/>
          <a:lstStyle/>
          <a:p>
            <a:r>
              <a:rPr lang="en-US" dirty="0"/>
              <a:t>Types of Incidents</a:t>
            </a:r>
          </a:p>
        </p:txBody>
      </p:sp>
    </p:spTree>
    <p:extLst>
      <p:ext uri="{BB962C8B-B14F-4D97-AF65-F5344CB8AC3E}">
        <p14:creationId xmlns:p14="http://schemas.microsoft.com/office/powerpoint/2010/main" val="360968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Bring any affected systems, services, and applications back into production</a:t>
            </a:r>
          </a:p>
          <a:p>
            <a:r>
              <a:rPr lang="en-US" sz="1800" dirty="0"/>
              <a:t>Restore data and configurations</a:t>
            </a:r>
          </a:p>
          <a:p>
            <a:pPr lvl="1"/>
            <a:r>
              <a:rPr lang="en-US" sz="1400" dirty="0"/>
              <a:t>Identify the proper time and date of the recovery media</a:t>
            </a:r>
          </a:p>
          <a:p>
            <a:pPr lvl="1"/>
            <a:r>
              <a:rPr lang="en-US" sz="1400" dirty="0"/>
              <a:t>Verify images restored correctly and completely</a:t>
            </a:r>
          </a:p>
          <a:p>
            <a:r>
              <a:rPr lang="en-US" sz="1800" dirty="0"/>
              <a:t>Ensure the entire incident is cleaned up</a:t>
            </a:r>
          </a:p>
          <a:p>
            <a:r>
              <a:rPr lang="en-US" sz="1800" dirty="0"/>
              <a:t>Test all systems, services and applications if possible</a:t>
            </a:r>
          </a:p>
          <a:p>
            <a:r>
              <a:rPr lang="en-US" sz="1800" dirty="0"/>
              <a:t>Continue to monitor for any signs of an ongoing issue</a:t>
            </a:r>
          </a:p>
          <a:p>
            <a:pPr lvl="1"/>
            <a:r>
              <a:rPr lang="en-US" sz="1400" dirty="0"/>
              <a:t>Any more strange behavior</a:t>
            </a:r>
          </a:p>
          <a:p>
            <a:pPr lvl="1"/>
            <a:r>
              <a:rPr lang="en-US" sz="1400" dirty="0"/>
              <a:t>Access attempts from the same attack IP(s) or account(s)</a:t>
            </a:r>
          </a:p>
        </p:txBody>
      </p:sp>
      <p:sp>
        <p:nvSpPr>
          <p:cNvPr id="3" name="Title 2"/>
          <p:cNvSpPr>
            <a:spLocks noGrp="1"/>
          </p:cNvSpPr>
          <p:nvPr>
            <p:ph type="title"/>
          </p:nvPr>
        </p:nvSpPr>
        <p:spPr/>
        <p:txBody>
          <a:bodyPr/>
          <a:lstStyle/>
          <a:p>
            <a:r>
              <a:rPr lang="en-US" dirty="0"/>
              <a:t>6. Recovery</a:t>
            </a:r>
          </a:p>
        </p:txBody>
      </p:sp>
    </p:spTree>
    <p:extLst>
      <p:ext uri="{BB962C8B-B14F-4D97-AF65-F5344CB8AC3E}">
        <p14:creationId xmlns:p14="http://schemas.microsoft.com/office/powerpoint/2010/main" val="2556055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How do you know the problem is really gone?</a:t>
            </a:r>
          </a:p>
          <a:p>
            <a:r>
              <a:rPr lang="en-US" sz="1800" dirty="0"/>
              <a:t>You need to really understand what happened.</a:t>
            </a:r>
          </a:p>
          <a:p>
            <a:pPr lvl="1"/>
            <a:r>
              <a:rPr lang="en-US" sz="1400" dirty="0"/>
              <a:t>Attack vector(s)</a:t>
            </a:r>
          </a:p>
          <a:p>
            <a:pPr lvl="1"/>
            <a:r>
              <a:rPr lang="en-US" sz="1400" dirty="0"/>
              <a:t>Backdoors</a:t>
            </a:r>
          </a:p>
          <a:p>
            <a:pPr lvl="1"/>
            <a:r>
              <a:rPr lang="en-US" sz="1400" dirty="0"/>
              <a:t>Changes made</a:t>
            </a:r>
          </a:p>
          <a:p>
            <a:r>
              <a:rPr lang="en-US" sz="1800" dirty="0"/>
              <a:t>All files that have been changed need to be identified</a:t>
            </a:r>
          </a:p>
          <a:p>
            <a:r>
              <a:rPr lang="en-US" sz="1800" dirty="0"/>
              <a:t>Close all the doors that might have been used</a:t>
            </a:r>
          </a:p>
          <a:p>
            <a:r>
              <a:rPr lang="en-US" sz="1800" dirty="0"/>
              <a:t>Exhaustive search for any tools that might have been installed</a:t>
            </a:r>
          </a:p>
          <a:p>
            <a:r>
              <a:rPr lang="en-US" sz="1800" dirty="0"/>
              <a:t>Add additional monitoring if none is available</a:t>
            </a:r>
          </a:p>
        </p:txBody>
      </p:sp>
      <p:sp>
        <p:nvSpPr>
          <p:cNvPr id="3" name="Title 2"/>
          <p:cNvSpPr>
            <a:spLocks noGrp="1"/>
          </p:cNvSpPr>
          <p:nvPr>
            <p:ph type="title"/>
          </p:nvPr>
        </p:nvSpPr>
        <p:spPr/>
        <p:txBody>
          <a:bodyPr/>
          <a:lstStyle/>
          <a:p>
            <a:r>
              <a:rPr lang="en-US" dirty="0"/>
              <a:t>7. Is the Incident Really Eradicated?</a:t>
            </a:r>
          </a:p>
        </p:txBody>
      </p:sp>
    </p:spTree>
    <p:extLst>
      <p:ext uri="{BB962C8B-B14F-4D97-AF65-F5344CB8AC3E}">
        <p14:creationId xmlns:p14="http://schemas.microsoft.com/office/powerpoint/2010/main" val="2668314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Document the details so you have a complete record of everything that happened</a:t>
            </a:r>
          </a:p>
          <a:p>
            <a:pPr lvl="1"/>
            <a:r>
              <a:rPr lang="en-US" sz="1400" dirty="0"/>
              <a:t>When was the problem was first detected and by whom?</a:t>
            </a:r>
          </a:p>
          <a:p>
            <a:pPr lvl="1"/>
            <a:r>
              <a:rPr lang="en-US" sz="1400" dirty="0"/>
              <a:t>The scope and impact of the incident?</a:t>
            </a:r>
          </a:p>
          <a:p>
            <a:r>
              <a:rPr lang="en-US" sz="1800" dirty="0"/>
              <a:t>What actions were taken to identify and address?</a:t>
            </a:r>
          </a:p>
          <a:p>
            <a:r>
              <a:rPr lang="en-US" sz="1800" dirty="0"/>
              <a:t>How did you ensure it was all cleaned up?</a:t>
            </a:r>
          </a:p>
          <a:p>
            <a:r>
              <a:rPr lang="en-US" sz="1800" dirty="0"/>
              <a:t>What actions were taken in the recovery process?</a:t>
            </a:r>
          </a:p>
          <a:p>
            <a:r>
              <a:rPr lang="en-US" sz="1800" dirty="0"/>
              <a:t>Was the incident response plan effective? And if not what needs to be addressed</a:t>
            </a:r>
          </a:p>
          <a:p>
            <a:pPr marL="0" indent="0">
              <a:buNone/>
            </a:pPr>
            <a:endParaRPr lang="en-US" sz="1800" dirty="0"/>
          </a:p>
        </p:txBody>
      </p:sp>
      <p:sp>
        <p:nvSpPr>
          <p:cNvPr id="3" name="Title 2"/>
          <p:cNvSpPr>
            <a:spLocks noGrp="1"/>
          </p:cNvSpPr>
          <p:nvPr>
            <p:ph type="title"/>
          </p:nvPr>
        </p:nvSpPr>
        <p:spPr/>
        <p:txBody>
          <a:bodyPr/>
          <a:lstStyle/>
          <a:p>
            <a:r>
              <a:rPr lang="en-US" dirty="0"/>
              <a:t>Document Lessons Learned</a:t>
            </a:r>
          </a:p>
        </p:txBody>
      </p:sp>
      <p:pic>
        <p:nvPicPr>
          <p:cNvPr id="4" name="Shape 620"/>
          <p:cNvPicPr preferRelativeResize="0"/>
          <p:nvPr/>
        </p:nvPicPr>
        <p:blipFill rotWithShape="1">
          <a:blip r:embed="rId2">
            <a:alphaModFix/>
          </a:blip>
          <a:srcRect/>
          <a:stretch/>
        </p:blipFill>
        <p:spPr>
          <a:xfrm>
            <a:off x="6503677" y="451184"/>
            <a:ext cx="1866672" cy="1008130"/>
          </a:xfrm>
          <a:prstGeom prst="rect">
            <a:avLst/>
          </a:prstGeom>
          <a:noFill/>
          <a:ln>
            <a:noFill/>
          </a:ln>
        </p:spPr>
      </p:pic>
    </p:spTree>
    <p:extLst>
      <p:ext uri="{BB962C8B-B14F-4D97-AF65-F5344CB8AC3E}">
        <p14:creationId xmlns:p14="http://schemas.microsoft.com/office/powerpoint/2010/main" val="864828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1800" dirty="0"/>
              <a:t>Conduct a post mortem</a:t>
            </a:r>
          </a:p>
          <a:p>
            <a:r>
              <a:rPr lang="en-US" sz="1800" dirty="0"/>
              <a:t>Delve into the who, what, how, when, and why of the incident</a:t>
            </a:r>
          </a:p>
          <a:p>
            <a:r>
              <a:rPr lang="en-US" sz="1800" dirty="0"/>
              <a:t>Review how things could have gone better in order to improve your processes</a:t>
            </a:r>
          </a:p>
          <a:p>
            <a:r>
              <a:rPr lang="en-US" sz="1800" dirty="0"/>
              <a:t>Keep the meeting calm - limit the finger pointing</a:t>
            </a:r>
          </a:p>
          <a:p>
            <a:r>
              <a:rPr lang="en-US" sz="1800" dirty="0"/>
              <a:t>Keep the meeting focused - get the information to fix the problem and improve things</a:t>
            </a:r>
          </a:p>
          <a:p>
            <a:r>
              <a:rPr lang="en-US" sz="1800" dirty="0"/>
              <a:t>Identify if the incident could have been identified sooner or even prevented</a:t>
            </a:r>
          </a:p>
        </p:txBody>
      </p:sp>
      <p:sp>
        <p:nvSpPr>
          <p:cNvPr id="3" name="Title 2"/>
          <p:cNvSpPr>
            <a:spLocks noGrp="1"/>
          </p:cNvSpPr>
          <p:nvPr>
            <p:ph type="title"/>
          </p:nvPr>
        </p:nvSpPr>
        <p:spPr/>
        <p:txBody>
          <a:bodyPr/>
          <a:lstStyle/>
          <a:p>
            <a:r>
              <a:rPr lang="en-US" dirty="0"/>
              <a:t>Reassessing Preparation and Response</a:t>
            </a:r>
          </a:p>
        </p:txBody>
      </p:sp>
      <p:pic>
        <p:nvPicPr>
          <p:cNvPr id="4" name="Shape 629"/>
          <p:cNvPicPr preferRelativeResize="0"/>
          <p:nvPr/>
        </p:nvPicPr>
        <p:blipFill rotWithShape="1">
          <a:blip r:embed="rId2">
            <a:alphaModFix/>
          </a:blip>
          <a:srcRect/>
          <a:stretch/>
        </p:blipFill>
        <p:spPr>
          <a:xfrm>
            <a:off x="6435447" y="3663491"/>
            <a:ext cx="2313600" cy="987300"/>
          </a:xfrm>
          <a:prstGeom prst="rect">
            <a:avLst/>
          </a:prstGeom>
          <a:noFill/>
          <a:ln>
            <a:noFill/>
          </a:ln>
        </p:spPr>
      </p:pic>
    </p:spTree>
    <p:extLst>
      <p:ext uri="{BB962C8B-B14F-4D97-AF65-F5344CB8AC3E}">
        <p14:creationId xmlns:p14="http://schemas.microsoft.com/office/powerpoint/2010/main" val="1220056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2800" dirty="0"/>
              <a:t>At the heart of all these issues is one important question: </a:t>
            </a:r>
          </a:p>
          <a:p>
            <a:pPr marL="0" indent="0">
              <a:buNone/>
            </a:pPr>
            <a:endParaRPr lang="en-US" sz="2800" dirty="0"/>
          </a:p>
          <a:p>
            <a:pPr marL="0" indent="0" algn="ctr">
              <a:buNone/>
            </a:pPr>
            <a:r>
              <a:rPr lang="en-US" sz="2800" b="1" i="1" dirty="0">
                <a:solidFill>
                  <a:schemeClr val="accent6">
                    <a:lumMod val="75000"/>
                  </a:schemeClr>
                </a:solidFill>
              </a:rPr>
              <a:t>Why did this happen and can we prevent it from happening again?</a:t>
            </a:r>
          </a:p>
        </p:txBody>
      </p:sp>
      <p:sp>
        <p:nvSpPr>
          <p:cNvPr id="3" name="Title 2"/>
          <p:cNvSpPr>
            <a:spLocks noGrp="1"/>
          </p:cNvSpPr>
          <p:nvPr>
            <p:ph type="title"/>
          </p:nvPr>
        </p:nvSpPr>
        <p:spPr/>
        <p:txBody>
          <a:bodyPr/>
          <a:lstStyle/>
          <a:p>
            <a:r>
              <a:rPr lang="en-US" dirty="0"/>
              <a:t>The Final Analysis</a:t>
            </a:r>
          </a:p>
        </p:txBody>
      </p:sp>
      <p:pic>
        <p:nvPicPr>
          <p:cNvPr id="4" name="Shape 638"/>
          <p:cNvPicPr preferRelativeResize="0"/>
          <p:nvPr/>
        </p:nvPicPr>
        <p:blipFill rotWithShape="1">
          <a:blip r:embed="rId2">
            <a:alphaModFix/>
          </a:blip>
          <a:srcRect/>
          <a:stretch/>
        </p:blipFill>
        <p:spPr>
          <a:xfrm>
            <a:off x="7519343" y="679002"/>
            <a:ext cx="1263300" cy="2044319"/>
          </a:xfrm>
          <a:prstGeom prst="rect">
            <a:avLst/>
          </a:prstGeom>
          <a:noFill/>
          <a:ln>
            <a:noFill/>
          </a:ln>
        </p:spPr>
      </p:pic>
    </p:spTree>
    <p:extLst>
      <p:ext uri="{BB962C8B-B14F-4D97-AF65-F5344CB8AC3E}">
        <p14:creationId xmlns:p14="http://schemas.microsoft.com/office/powerpoint/2010/main" val="2727690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Don’t underestimate the importance of communication</a:t>
            </a:r>
          </a:p>
          <a:p>
            <a:r>
              <a:rPr lang="en-US" sz="1800" dirty="0"/>
              <a:t>If you don’t tell the necessary people that you are taking action they will assume you’re not doing anything </a:t>
            </a:r>
          </a:p>
          <a:p>
            <a:pPr lvl="1"/>
            <a:r>
              <a:rPr lang="en-US" sz="1400" dirty="0"/>
              <a:t>(I have been bitten by this one numerous time)</a:t>
            </a:r>
          </a:p>
          <a:p>
            <a:r>
              <a:rPr lang="en-US" sz="1800" dirty="0"/>
              <a:t>Communication suggestions</a:t>
            </a:r>
          </a:p>
          <a:p>
            <a:pPr lvl="1"/>
            <a:r>
              <a:rPr lang="en-US" sz="1400" dirty="0"/>
              <a:t>When you have determined there has been a compromise</a:t>
            </a:r>
          </a:p>
          <a:p>
            <a:pPr lvl="1"/>
            <a:r>
              <a:rPr lang="en-US" sz="1400" dirty="0"/>
              <a:t>When you have concluded the investigation and </a:t>
            </a:r>
            <a:r>
              <a:rPr lang="en-US" sz="1400" dirty="0" err="1"/>
              <a:t>and</a:t>
            </a:r>
            <a:r>
              <a:rPr lang="en-US" sz="1400" dirty="0"/>
              <a:t> planning the eradication and recovery</a:t>
            </a:r>
          </a:p>
          <a:p>
            <a:pPr lvl="1"/>
            <a:r>
              <a:rPr lang="en-US" sz="1400" dirty="0"/>
              <a:t>When the </a:t>
            </a:r>
            <a:r>
              <a:rPr lang="en-US" sz="1400" dirty="0" err="1"/>
              <a:t>the</a:t>
            </a:r>
            <a:r>
              <a:rPr lang="en-US" sz="1400" dirty="0"/>
              <a:t> service or system is back in production</a:t>
            </a:r>
          </a:p>
          <a:p>
            <a:endParaRPr lang="en-US" sz="1800" dirty="0"/>
          </a:p>
        </p:txBody>
      </p:sp>
      <p:sp>
        <p:nvSpPr>
          <p:cNvPr id="3" name="Title 2"/>
          <p:cNvSpPr>
            <a:spLocks noGrp="1"/>
          </p:cNvSpPr>
          <p:nvPr>
            <p:ph type="title"/>
          </p:nvPr>
        </p:nvSpPr>
        <p:spPr/>
        <p:txBody>
          <a:bodyPr/>
          <a:lstStyle/>
          <a:p>
            <a:r>
              <a:rPr lang="en-US" dirty="0"/>
              <a:t>A reminder about communication…</a:t>
            </a:r>
          </a:p>
        </p:txBody>
      </p:sp>
    </p:spTree>
    <p:extLst>
      <p:ext uri="{BB962C8B-B14F-4D97-AF65-F5344CB8AC3E}">
        <p14:creationId xmlns:p14="http://schemas.microsoft.com/office/powerpoint/2010/main" val="4041980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2C82F-80B0-A245-88AA-F2F497A7AC9D}"/>
              </a:ext>
            </a:extLst>
          </p:cNvPr>
          <p:cNvSpPr>
            <a:spLocks noGrp="1"/>
          </p:cNvSpPr>
          <p:nvPr>
            <p:ph type="title"/>
          </p:nvPr>
        </p:nvSpPr>
        <p:spPr>
          <a:xfrm rot="19837526">
            <a:off x="376990" y="1834816"/>
            <a:ext cx="8442455" cy="1365584"/>
          </a:xfrm>
        </p:spPr>
        <p:txBody>
          <a:bodyPr/>
          <a:lstStyle/>
          <a:p>
            <a:r>
              <a:rPr lang="en-US" sz="6600" dirty="0"/>
              <a:t>Break</a:t>
            </a:r>
          </a:p>
        </p:txBody>
      </p:sp>
    </p:spTree>
    <p:extLst>
      <p:ext uri="{BB962C8B-B14F-4D97-AF65-F5344CB8AC3E}">
        <p14:creationId xmlns:p14="http://schemas.microsoft.com/office/powerpoint/2010/main" val="4138704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39EC8-15C3-7D43-B0DC-EE283CD0E440}"/>
              </a:ext>
            </a:extLst>
          </p:cNvPr>
          <p:cNvSpPr>
            <a:spLocks noGrp="1"/>
          </p:cNvSpPr>
          <p:nvPr>
            <p:ph type="body" sz="quarter" idx="10"/>
          </p:nvPr>
        </p:nvSpPr>
        <p:spPr/>
        <p:txBody>
          <a:bodyPr/>
          <a:lstStyle/>
          <a:p>
            <a:r>
              <a:rPr lang="en-US" sz="1800" dirty="0"/>
              <a:t>Preparation</a:t>
            </a:r>
          </a:p>
          <a:p>
            <a:r>
              <a:rPr lang="en-US" sz="1800" dirty="0"/>
              <a:t>Detection &amp; Analysis</a:t>
            </a:r>
          </a:p>
          <a:p>
            <a:r>
              <a:rPr lang="en-US" sz="1800" dirty="0"/>
              <a:t>Containment, Recovery, &amp; Eradication</a:t>
            </a:r>
          </a:p>
          <a:p>
            <a:r>
              <a:rPr lang="en-US" sz="1800" b="1" dirty="0"/>
              <a:t>Case Studies</a:t>
            </a:r>
          </a:p>
        </p:txBody>
      </p:sp>
      <p:sp>
        <p:nvSpPr>
          <p:cNvPr id="3" name="Title 2">
            <a:extLst>
              <a:ext uri="{FF2B5EF4-FFF2-40B4-BE49-F238E27FC236}">
                <a16:creationId xmlns:a16="http://schemas.microsoft.com/office/drawing/2014/main" id="{97D8771E-2F04-EE4E-B803-0096FF597466}"/>
              </a:ext>
            </a:extLst>
          </p:cNvPr>
          <p:cNvSpPr>
            <a:spLocks noGrp="1"/>
          </p:cNvSpPr>
          <p:nvPr>
            <p:ph type="title"/>
          </p:nvPr>
        </p:nvSpPr>
        <p:spPr/>
        <p:txBody>
          <a:bodyPr/>
          <a:lstStyle/>
          <a:p>
            <a:r>
              <a:rPr lang="en-US" dirty="0"/>
              <a:t>General Topics for this Talk</a:t>
            </a:r>
          </a:p>
        </p:txBody>
      </p:sp>
    </p:spTree>
    <p:extLst>
      <p:ext uri="{BB962C8B-B14F-4D97-AF65-F5344CB8AC3E}">
        <p14:creationId xmlns:p14="http://schemas.microsoft.com/office/powerpoint/2010/main" val="588509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HPC </a:t>
            </a:r>
            <a:r>
              <a:rPr lang="en-US" sz="1800" dirty="0" err="1"/>
              <a:t>Monero</a:t>
            </a:r>
            <a:r>
              <a:rPr lang="en-US" sz="1800" dirty="0"/>
              <a:t> – Insider attack</a:t>
            </a:r>
          </a:p>
          <a:p>
            <a:r>
              <a:rPr lang="en-US" sz="1800" dirty="0"/>
              <a:t>HPC Pivot Attack – Shared credential incident</a:t>
            </a:r>
          </a:p>
          <a:p>
            <a:r>
              <a:rPr lang="en-US" sz="1800" dirty="0"/>
              <a:t>Heartbleed – Zero day </a:t>
            </a:r>
          </a:p>
          <a:p>
            <a:r>
              <a:rPr lang="en-US" sz="1800" dirty="0"/>
              <a:t>Crimea – PR attack</a:t>
            </a:r>
          </a:p>
        </p:txBody>
      </p:sp>
      <p:sp>
        <p:nvSpPr>
          <p:cNvPr id="3" name="Title 2"/>
          <p:cNvSpPr>
            <a:spLocks noGrp="1"/>
          </p:cNvSpPr>
          <p:nvPr>
            <p:ph type="title"/>
          </p:nvPr>
        </p:nvSpPr>
        <p:spPr/>
        <p:txBody>
          <a:bodyPr/>
          <a:lstStyle/>
          <a:p>
            <a:r>
              <a:rPr lang="en-US" dirty="0"/>
              <a:t>Case Studies</a:t>
            </a:r>
          </a:p>
        </p:txBody>
      </p:sp>
    </p:spTree>
    <p:extLst>
      <p:ext uri="{BB962C8B-B14F-4D97-AF65-F5344CB8AC3E}">
        <p14:creationId xmlns:p14="http://schemas.microsoft.com/office/powerpoint/2010/main" val="3162082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03513"/>
            <a:ext cx="8157411" cy="2823498"/>
          </a:xfrm>
        </p:spPr>
        <p:txBody>
          <a:bodyPr/>
          <a:lstStyle/>
          <a:p>
            <a:r>
              <a:rPr lang="en-US" sz="1800" i="1" dirty="0">
                <a:solidFill>
                  <a:schemeClr val="accent6">
                    <a:lumMod val="75000"/>
                  </a:schemeClr>
                </a:solidFill>
              </a:rPr>
              <a:t>Alert</a:t>
            </a:r>
            <a:r>
              <a:rPr lang="en-US" sz="1800" dirty="0"/>
              <a:t> – </a:t>
            </a:r>
            <a:r>
              <a:rPr lang="en-US" sz="1800" dirty="0" err="1"/>
              <a:t>Splunk</a:t>
            </a:r>
            <a:r>
              <a:rPr lang="en-US" sz="1800" dirty="0"/>
              <a:t> email alert for file type application/x-executable to HPC cluster. Additional downloads around that time included ‘libmicrohttpd.so.10’. The MD5 of this binary was associated with libraries used for Ethereal mining.</a:t>
            </a:r>
          </a:p>
          <a:p>
            <a:r>
              <a:rPr lang="en-US" sz="1800" dirty="0"/>
              <a:t>Cursory inspection of user/team folders do not show obvious signs of malicious activity.</a:t>
            </a:r>
          </a:p>
          <a:p>
            <a:r>
              <a:rPr lang="en-US" sz="1800" dirty="0"/>
              <a:t>Cursory examination of keystroke logs DO indicate potential XMR mining activity.</a:t>
            </a:r>
          </a:p>
          <a:p>
            <a:pPr marL="0" indent="0">
              <a:buNone/>
            </a:pPr>
            <a:endParaRPr lang="en-US" sz="1100" dirty="0">
              <a:latin typeface="Times New Roman" panose="02020603050405020304" pitchFamily="18" charset="0"/>
              <a:cs typeface="Times New Roman" panose="02020603050405020304" pitchFamily="18" charset="0"/>
            </a:endParaRPr>
          </a:p>
          <a:p>
            <a:pPr marL="0" indent="0" algn="ctr">
              <a:buNone/>
            </a:pPr>
            <a:r>
              <a:rPr lang="en-US" sz="1100" b="1" dirty="0">
                <a:solidFill>
                  <a:schemeClr val="tx1"/>
                </a:solidFill>
                <a:latin typeface="Times New Roman" panose="02020603050405020304" pitchFamily="18" charset="0"/>
                <a:cs typeface="Times New Roman" panose="02020603050405020304" pitchFamily="18" charset="0"/>
              </a:rPr>
              <a:t>691619429 2017-10-26 13:39:09 SERVER </a:t>
            </a:r>
            <a:r>
              <a:rPr lang="en-US" sz="1100" b="1" dirty="0" err="1">
                <a:solidFill>
                  <a:schemeClr val="tx1"/>
                </a:solidFill>
                <a:latin typeface="Times New Roman" panose="02020603050405020304" pitchFamily="18" charset="0"/>
                <a:cs typeface="Times New Roman" panose="02020603050405020304" pitchFamily="18" charset="0"/>
              </a:rPr>
              <a:t>user@xmrpool</a:t>
            </a:r>
            <a:r>
              <a:rPr lang="en-US" sz="1100" b="1" dirty="0">
                <a:solidFill>
                  <a:schemeClr val="tx1"/>
                </a:solidFill>
                <a:latin typeface="Times New Roman" panose="02020603050405020304" pitchFamily="18" charset="0"/>
                <a:cs typeface="Times New Roman" panose="02020603050405020304" pitchFamily="18" charset="0"/>
              </a:rPr>
              <a:t>:~/Crypto/</a:t>
            </a:r>
            <a:r>
              <a:rPr lang="en-US" sz="1100" b="1" dirty="0" err="1">
                <a:solidFill>
                  <a:schemeClr val="tx1"/>
                </a:solidFill>
                <a:latin typeface="Times New Roman" panose="02020603050405020304" pitchFamily="18" charset="0"/>
                <a:cs typeface="Times New Roman" panose="02020603050405020304" pitchFamily="18" charset="0"/>
              </a:rPr>
              <a:t>xmrig</a:t>
            </a:r>
            <a:r>
              <a:rPr lang="en-US" sz="1100" b="1" dirty="0">
                <a:solidFill>
                  <a:schemeClr val="tx1"/>
                </a:solidFill>
                <a:latin typeface="Times New Roman" panose="02020603050405020304" pitchFamily="18" charset="0"/>
                <a:cs typeface="Times New Roman" panose="02020603050405020304" pitchFamily="18" charset="0"/>
              </a:rPr>
              <a:t>-proxy/build$ ./</a:t>
            </a:r>
            <a:r>
              <a:rPr lang="en-US" sz="1100" b="1" dirty="0" err="1">
                <a:solidFill>
                  <a:schemeClr val="tx1"/>
                </a:solidFill>
                <a:latin typeface="Times New Roman" panose="02020603050405020304" pitchFamily="18" charset="0"/>
                <a:cs typeface="Times New Roman" panose="02020603050405020304" pitchFamily="18" charset="0"/>
              </a:rPr>
              <a:t>xmrig</a:t>
            </a:r>
            <a:r>
              <a:rPr lang="en-US" sz="1100" b="1" dirty="0">
                <a:solidFill>
                  <a:schemeClr val="tx1"/>
                </a:solidFill>
                <a:latin typeface="Times New Roman" panose="02020603050405020304" pitchFamily="18" charset="0"/>
                <a:cs typeface="Times New Roman" panose="02020603050405020304" pitchFamily="18" charset="0"/>
              </a:rPr>
              <a:t>-proxy -o pool.usxmrpool.com:8888 -u</a:t>
            </a:r>
            <a:endParaRPr lang="en-US" sz="1600" b="1" dirty="0">
              <a:solidFill>
                <a:schemeClr val="tx1"/>
              </a:solidFill>
            </a:endParaRP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Alert and Determining if it is an Incident</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38671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39EC8-15C3-7D43-B0DC-EE283CD0E440}"/>
              </a:ext>
            </a:extLst>
          </p:cNvPr>
          <p:cNvSpPr>
            <a:spLocks noGrp="1"/>
          </p:cNvSpPr>
          <p:nvPr>
            <p:ph type="body" sz="quarter" idx="10"/>
          </p:nvPr>
        </p:nvSpPr>
        <p:spPr/>
        <p:txBody>
          <a:bodyPr/>
          <a:lstStyle/>
          <a:p>
            <a:r>
              <a:rPr lang="en-US" sz="1800" b="1" dirty="0"/>
              <a:t>Preparation</a:t>
            </a:r>
          </a:p>
          <a:p>
            <a:r>
              <a:rPr lang="en-US" sz="1800" dirty="0"/>
              <a:t>Detection &amp; Analysis</a:t>
            </a:r>
          </a:p>
          <a:p>
            <a:r>
              <a:rPr lang="en-US" sz="1800" dirty="0"/>
              <a:t>Containment, Recovery, &amp; Eradication</a:t>
            </a:r>
          </a:p>
          <a:p>
            <a:r>
              <a:rPr lang="en-US" sz="1800" dirty="0"/>
              <a:t>Case Studies</a:t>
            </a:r>
          </a:p>
        </p:txBody>
      </p:sp>
      <p:sp>
        <p:nvSpPr>
          <p:cNvPr id="3" name="Title 2">
            <a:extLst>
              <a:ext uri="{FF2B5EF4-FFF2-40B4-BE49-F238E27FC236}">
                <a16:creationId xmlns:a16="http://schemas.microsoft.com/office/drawing/2014/main" id="{97D8771E-2F04-EE4E-B803-0096FF597466}"/>
              </a:ext>
            </a:extLst>
          </p:cNvPr>
          <p:cNvSpPr>
            <a:spLocks noGrp="1"/>
          </p:cNvSpPr>
          <p:nvPr>
            <p:ph type="title"/>
          </p:nvPr>
        </p:nvSpPr>
        <p:spPr/>
        <p:txBody>
          <a:bodyPr/>
          <a:lstStyle/>
          <a:p>
            <a:r>
              <a:rPr lang="en-US" dirty="0"/>
              <a:t>General Topics for this Talk</a:t>
            </a:r>
          </a:p>
        </p:txBody>
      </p:sp>
    </p:spTree>
    <p:extLst>
      <p:ext uri="{BB962C8B-B14F-4D97-AF65-F5344CB8AC3E}">
        <p14:creationId xmlns:p14="http://schemas.microsoft.com/office/powerpoint/2010/main" val="4201262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a:lstStyle/>
          <a:p>
            <a:r>
              <a:rPr lang="en-US" sz="1800" dirty="0"/>
              <a:t>IR Team requests that HPC Admins collect all user data</a:t>
            </a:r>
          </a:p>
          <a:p>
            <a:r>
              <a:rPr lang="en-US" sz="1800" dirty="0"/>
              <a:t>Binary analysis of files in user’s folders</a:t>
            </a:r>
          </a:p>
          <a:p>
            <a:r>
              <a:rPr lang="en-US" sz="1800" dirty="0"/>
              <a:t>IRT takes more comprehensive look at Bro and keystroke logs</a:t>
            </a:r>
          </a:p>
          <a:p>
            <a:r>
              <a:rPr lang="en-US" sz="1800" dirty="0"/>
              <a:t>Analysis of user activity conducted to determine if user account was compromised</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Initial Investigation</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989883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a:lstStyle/>
          <a:p>
            <a:r>
              <a:rPr lang="en-US" sz="1800" dirty="0"/>
              <a:t>HPC Project office contacted Principal Investigator (PI) of specific allocation to determine the nature of the project and sanctioned activity.</a:t>
            </a:r>
          </a:p>
          <a:p>
            <a:r>
              <a:rPr lang="en-US" sz="1800" dirty="0"/>
              <a:t>IRT initially informs organizational leaders of the event and provides periodic updates of findings.</a:t>
            </a:r>
          </a:p>
          <a:p>
            <a:r>
              <a:rPr lang="en-US" sz="1800" dirty="0"/>
              <a:t>Appropriate external parties are contacted informing of the event.</a:t>
            </a:r>
          </a:p>
          <a:p>
            <a:r>
              <a:rPr lang="en-US" sz="1800" dirty="0"/>
              <a:t>University legal department briefed on the event.</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Communicating the Incident</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1416735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2"/>
          <a:lstStyle/>
          <a:p>
            <a:r>
              <a:rPr lang="en-US" sz="1800" dirty="0"/>
              <a:t>Early Questions:</a:t>
            </a:r>
          </a:p>
          <a:p>
            <a:pPr lvl="1"/>
            <a:r>
              <a:rPr lang="en-US" sz="1400" dirty="0"/>
              <a:t>Was the account compromised?</a:t>
            </a:r>
          </a:p>
          <a:p>
            <a:pPr lvl="2"/>
            <a:r>
              <a:rPr lang="en-US" sz="1000" dirty="0"/>
              <a:t>If not the account, was the cluster compromised?</a:t>
            </a:r>
          </a:p>
          <a:p>
            <a:pPr lvl="1"/>
            <a:r>
              <a:rPr lang="en-US" sz="1400" dirty="0"/>
              <a:t>What is the legitimate purpose of this project?</a:t>
            </a:r>
          </a:p>
          <a:p>
            <a:pPr lvl="1"/>
            <a:r>
              <a:rPr lang="en-US" sz="1400" dirty="0"/>
              <a:t>Is the account being used by another party? (Sharing excess HPC time is not unheard of)</a:t>
            </a:r>
          </a:p>
          <a:p>
            <a:endParaRPr lang="en-US" sz="1800" dirty="0"/>
          </a:p>
          <a:p>
            <a:endParaRPr lang="en-US" sz="1800" dirty="0"/>
          </a:p>
          <a:p>
            <a:endParaRPr lang="en-US" sz="1800" dirty="0"/>
          </a:p>
          <a:p>
            <a:r>
              <a:rPr lang="en-US" sz="1800" dirty="0"/>
              <a:t>Information Sources Used</a:t>
            </a:r>
          </a:p>
          <a:p>
            <a:pPr lvl="1"/>
            <a:r>
              <a:rPr lang="en-US" sz="1400" dirty="0"/>
              <a:t>SSH Keystroke Logs</a:t>
            </a:r>
          </a:p>
          <a:p>
            <a:pPr lvl="2"/>
            <a:r>
              <a:rPr lang="en-US" sz="1000" dirty="0"/>
              <a:t>What the user sees on the screen and has typed</a:t>
            </a:r>
          </a:p>
          <a:p>
            <a:pPr lvl="1"/>
            <a:r>
              <a:rPr lang="en-US" sz="1400" dirty="0"/>
              <a:t>Bro Logs</a:t>
            </a:r>
          </a:p>
          <a:p>
            <a:pPr lvl="2"/>
            <a:r>
              <a:rPr lang="en-US" sz="1000" dirty="0"/>
              <a:t>Network activity including downloaded files</a:t>
            </a:r>
          </a:p>
          <a:p>
            <a:pPr lvl="1"/>
            <a:r>
              <a:rPr lang="en-US" sz="1400" dirty="0"/>
              <a:t>History</a:t>
            </a:r>
          </a:p>
          <a:p>
            <a:pPr lvl="2"/>
            <a:r>
              <a:rPr lang="en-US" sz="1000" dirty="0"/>
              <a:t>Local shell activity, syslog, jobs scheduled</a:t>
            </a:r>
          </a:p>
          <a:p>
            <a:pPr lvl="1"/>
            <a:r>
              <a:rPr lang="en-US" sz="1400" dirty="0"/>
              <a:t>HPC Admins</a:t>
            </a:r>
          </a:p>
          <a:p>
            <a:pPr lvl="2"/>
            <a:r>
              <a:rPr lang="en-US" sz="1000" dirty="0"/>
              <a:t>Looked for additional activity from account</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Investigating the Incident</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2600114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1"/>
          <a:lstStyle/>
          <a:p>
            <a:r>
              <a:rPr lang="en-US" sz="1800" dirty="0"/>
              <a:t>Binary analysis of executed file identified the file very closely related to a freely available XMR miner on </a:t>
            </a:r>
            <a:r>
              <a:rPr lang="en-US" sz="1800" dirty="0" err="1"/>
              <a:t>github</a:t>
            </a:r>
            <a:r>
              <a:rPr lang="en-US" sz="1800" dirty="0"/>
              <a:t>.</a:t>
            </a:r>
          </a:p>
          <a:p>
            <a:r>
              <a:rPr lang="en-US" sz="1800" dirty="0"/>
              <a:t>A configuration file used with the binary had a strange configuration value, when searched for, resulted in an XMR wallet address.</a:t>
            </a:r>
          </a:p>
          <a:p>
            <a:r>
              <a:rPr lang="en-US" sz="1800" dirty="0"/>
              <a:t>Additional activity from SSH logs indicated the user was redirecting MySQL ports through SSH back to the user’s institution.</a:t>
            </a:r>
          </a:p>
          <a:p>
            <a:r>
              <a:rPr lang="en-US" sz="1800" dirty="0"/>
              <a:t>Additional online searches associated with the specific user indicated a history with research in XMR mining tools.</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Investigating the Incident</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820529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1"/>
          <a:lstStyle/>
          <a:p>
            <a:r>
              <a:rPr lang="en-US" sz="1800" dirty="0"/>
              <a:t>The user had designed a software package based on an XMR miner, removed all references to mining terms in the source code, added additional code to be able to use MySQL for handling all hash transactions, and added additional configuration options to be able to specify information like the wallet address.</a:t>
            </a:r>
          </a:p>
          <a:p>
            <a:pPr lvl="1"/>
            <a:r>
              <a:rPr lang="en-US" sz="1400" dirty="0"/>
              <a:t>In short, this software was specifically designed to be hidden in plain view as a research project.</a:t>
            </a:r>
          </a:p>
          <a:p>
            <a:r>
              <a:rPr lang="en-US" sz="1800" dirty="0"/>
              <a:t>Additional logs indicated that the user account was not compromised and was specifically tied to that specific person through personal activity seen in keystroke logs and repeated activity from specific source IP addresses.</a:t>
            </a:r>
          </a:p>
          <a:p>
            <a:r>
              <a:rPr lang="en-US" sz="1800" dirty="0"/>
              <a:t>When confronted with the evidence the user admitted to the activity after initially denying it.</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Investigation Results</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207796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1"/>
          <a:lstStyle/>
          <a:p>
            <a:r>
              <a:rPr lang="en-US" sz="1800" dirty="0"/>
              <a:t>Contain</a:t>
            </a:r>
          </a:p>
          <a:p>
            <a:pPr lvl="1"/>
            <a:r>
              <a:rPr lang="en-US" sz="1400" dirty="0"/>
              <a:t>Locked down all user accounts associated with project</a:t>
            </a:r>
          </a:p>
          <a:p>
            <a:pPr lvl="1"/>
            <a:r>
              <a:rPr lang="en-US" sz="1400" dirty="0"/>
              <a:t>Considered blocked network access from associated IP addresses</a:t>
            </a:r>
          </a:p>
          <a:p>
            <a:pPr lvl="1"/>
            <a:r>
              <a:rPr lang="en-US" sz="1400" dirty="0"/>
              <a:t>Added additional keystroke monitoring rules to identify mining activity</a:t>
            </a:r>
          </a:p>
          <a:p>
            <a:r>
              <a:rPr lang="en-US" sz="1800" dirty="0"/>
              <a:t>Eradicate</a:t>
            </a:r>
          </a:p>
          <a:p>
            <a:pPr lvl="1"/>
            <a:r>
              <a:rPr lang="en-US" sz="1400" dirty="0"/>
              <a:t>Mining software was removed from the HPC</a:t>
            </a:r>
          </a:p>
          <a:p>
            <a:r>
              <a:rPr lang="en-US" sz="1800" dirty="0"/>
              <a:t>Recover</a:t>
            </a:r>
          </a:p>
          <a:p>
            <a:pPr lvl="1"/>
            <a:r>
              <a:rPr lang="en-US" sz="1400" dirty="0"/>
              <a:t>Worked with PI to confirm valid use of HPC</a:t>
            </a:r>
          </a:p>
          <a:p>
            <a:pPr lvl="1"/>
            <a:r>
              <a:rPr lang="en-US" sz="1400" dirty="0"/>
              <a:t>Unblocked accounts of other users on the project</a:t>
            </a:r>
          </a:p>
          <a:p>
            <a:pPr lvl="1"/>
            <a:r>
              <a:rPr lang="en-US" sz="1400" dirty="0"/>
              <a:t>Collected all files, logs, etc. to ensure we have all evidence prior to restoration of services.</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Contain, Eradicate, &amp; Recover</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736974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2"/>
          <a:lstStyle/>
          <a:p>
            <a:r>
              <a:rPr lang="en-US" sz="1600" dirty="0"/>
              <a:t>Determine if an incident occurred</a:t>
            </a:r>
          </a:p>
          <a:p>
            <a:pPr lvl="1"/>
            <a:r>
              <a:rPr lang="en-US" sz="1200" dirty="0"/>
              <a:t>Noticed odd downloads</a:t>
            </a:r>
          </a:p>
          <a:p>
            <a:pPr lvl="1"/>
            <a:r>
              <a:rPr lang="en-US" sz="1200" dirty="0"/>
              <a:t>Checked for possible compromised account</a:t>
            </a:r>
          </a:p>
          <a:p>
            <a:r>
              <a:rPr lang="en-US" sz="1600" dirty="0"/>
              <a:t>Determine course of action </a:t>
            </a:r>
          </a:p>
          <a:p>
            <a:pPr lvl="1"/>
            <a:r>
              <a:rPr lang="en-US" sz="1200" dirty="0"/>
              <a:t>Blocked user accounts</a:t>
            </a:r>
          </a:p>
          <a:p>
            <a:r>
              <a:rPr lang="en-US" sz="1600" dirty="0"/>
              <a:t>Communicate the incident (throughout the IR process)</a:t>
            </a:r>
          </a:p>
          <a:p>
            <a:pPr lvl="1"/>
            <a:r>
              <a:rPr lang="en-US" sz="1200" dirty="0"/>
              <a:t>IRT notified Directors office, University legal </a:t>
            </a:r>
            <a:r>
              <a:rPr lang="en-US" sz="1200" dirty="0" err="1"/>
              <a:t>staff,PI</a:t>
            </a:r>
            <a:r>
              <a:rPr lang="en-US" sz="1200" dirty="0"/>
              <a:t>, and management notified the NSF</a:t>
            </a:r>
          </a:p>
          <a:p>
            <a:endParaRPr lang="en-US" sz="1600" dirty="0"/>
          </a:p>
          <a:p>
            <a:endParaRPr lang="en-US" sz="1600" dirty="0"/>
          </a:p>
          <a:p>
            <a:r>
              <a:rPr lang="en-US" sz="1600" dirty="0"/>
              <a:t>Perform an investigation </a:t>
            </a:r>
          </a:p>
          <a:p>
            <a:pPr lvl="1"/>
            <a:r>
              <a:rPr lang="en-US" sz="1200" dirty="0"/>
              <a:t>Collected evidence: HPC logs, user directory logs, files, questioned account owner</a:t>
            </a:r>
          </a:p>
          <a:p>
            <a:r>
              <a:rPr lang="en-US" sz="1600" dirty="0"/>
              <a:t>Contain the incident</a:t>
            </a:r>
          </a:p>
          <a:p>
            <a:pPr lvl="1"/>
            <a:r>
              <a:rPr lang="en-US" sz="1200" dirty="0"/>
              <a:t>Added additional checks for command line mining</a:t>
            </a:r>
          </a:p>
          <a:p>
            <a:r>
              <a:rPr lang="en-US" sz="1600" dirty="0"/>
              <a:t>Eradicate </a:t>
            </a:r>
          </a:p>
          <a:p>
            <a:pPr lvl="1"/>
            <a:r>
              <a:rPr lang="en-US" sz="1200" dirty="0"/>
              <a:t>Admins removed </a:t>
            </a:r>
            <a:r>
              <a:rPr lang="en-US" sz="1200" dirty="0" err="1"/>
              <a:t>monero</a:t>
            </a:r>
            <a:r>
              <a:rPr lang="en-US" sz="1200" dirty="0"/>
              <a:t> mining software from HPC </a:t>
            </a:r>
          </a:p>
          <a:p>
            <a:r>
              <a:rPr lang="en-US" sz="1600" dirty="0"/>
              <a:t>Recovery </a:t>
            </a:r>
          </a:p>
          <a:p>
            <a:pPr lvl="1"/>
            <a:r>
              <a:rPr lang="en-US" sz="1200" dirty="0"/>
              <a:t>No data/information loss from this incident</a:t>
            </a:r>
          </a:p>
          <a:p>
            <a:pPr lvl="1"/>
            <a:r>
              <a:rPr lang="en-US" sz="1200" dirty="0"/>
              <a:t>Restored other project accounts</a:t>
            </a:r>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Review</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3788733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610139"/>
            <a:ext cx="8157411" cy="2823498"/>
          </a:xfrm>
        </p:spPr>
        <p:txBody>
          <a:bodyPr numCol="1"/>
          <a:lstStyle/>
          <a:p>
            <a:r>
              <a:rPr lang="en-US" sz="1800" dirty="0"/>
              <a:t>Be on the lookout for covert methods.</a:t>
            </a:r>
          </a:p>
          <a:p>
            <a:r>
              <a:rPr lang="en-US" sz="1800" dirty="0"/>
              <a:t>Mining might not seem like an attack but it is a violation of Acceptable Use Policies and could be against the law.</a:t>
            </a:r>
          </a:p>
          <a:p>
            <a:r>
              <a:rPr lang="en-US" sz="1800" dirty="0"/>
              <a:t>Don’t become lax due to lack of insider incidents.</a:t>
            </a:r>
            <a:endParaRPr lang="en-US" sz="1400" dirty="0"/>
          </a:p>
        </p:txBody>
      </p:sp>
      <p:sp>
        <p:nvSpPr>
          <p:cNvPr id="3" name="Title 2"/>
          <p:cNvSpPr>
            <a:spLocks noGrp="1"/>
          </p:cNvSpPr>
          <p:nvPr>
            <p:ph type="title"/>
          </p:nvPr>
        </p:nvSpPr>
        <p:spPr/>
        <p:txBody>
          <a:bodyPr/>
          <a:lstStyle/>
          <a:p>
            <a:r>
              <a:rPr lang="en-US" dirty="0"/>
              <a:t>HPC </a:t>
            </a:r>
            <a:r>
              <a:rPr lang="en-US" dirty="0" err="1"/>
              <a:t>Monero</a:t>
            </a:r>
            <a:br>
              <a:rPr lang="en-US" dirty="0"/>
            </a:br>
            <a:r>
              <a:rPr lang="en-US" sz="3200" i="1" dirty="0">
                <a:solidFill>
                  <a:schemeClr val="accent6">
                    <a:lumMod val="75000"/>
                  </a:schemeClr>
                </a:solidFill>
              </a:rPr>
              <a:t>Lessons Learned</a:t>
            </a:r>
            <a:endParaRPr lang="en-US" sz="3200"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5" y="-164827"/>
            <a:ext cx="2438405" cy="2438405"/>
          </a:xfrm>
          <a:prstGeom prst="rect">
            <a:avLst/>
          </a:prstGeom>
        </p:spPr>
      </p:pic>
    </p:spTree>
    <p:extLst>
      <p:ext uri="{BB962C8B-B14F-4D97-AF65-F5344CB8AC3E}">
        <p14:creationId xmlns:p14="http://schemas.microsoft.com/office/powerpoint/2010/main" val="582859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r>
              <a:rPr lang="en-US" sz="1800" dirty="0"/>
              <a:t>IRT saw an announcement that a partner site had an incident</a:t>
            </a:r>
          </a:p>
          <a:p>
            <a:pPr lvl="1"/>
            <a:r>
              <a:rPr lang="en-US" sz="1400" dirty="0"/>
              <a:t>Not long after the campus cluster was having problems</a:t>
            </a:r>
          </a:p>
          <a:p>
            <a:pPr lvl="1"/>
            <a:r>
              <a:rPr lang="en-US" sz="1400" dirty="0"/>
              <a:t>Security noticed that the incident was similar to the partner site’s incident.</a:t>
            </a:r>
          </a:p>
          <a:p>
            <a:pPr lvl="1"/>
            <a:r>
              <a:rPr lang="en-US" sz="1400" dirty="0" err="1"/>
              <a:t>Sysadmins</a:t>
            </a:r>
            <a:r>
              <a:rPr lang="en-US" sz="1400" dirty="0"/>
              <a:t> received calls from users reporting problems accessing head nodes</a:t>
            </a:r>
          </a:p>
          <a:p>
            <a:pPr lvl="1"/>
            <a:r>
              <a:rPr lang="en-US" sz="1400" dirty="0"/>
              <a:t>Investigation showed the head nodes were up but there were “oddities” in syslog</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Early Warning Signs</a:t>
            </a:r>
            <a:endParaRPr lang="en-US" sz="3200" dirty="0"/>
          </a:p>
        </p:txBody>
      </p:sp>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Tree>
    <p:extLst>
      <p:ext uri="{BB962C8B-B14F-4D97-AF65-F5344CB8AC3E}">
        <p14:creationId xmlns:p14="http://schemas.microsoft.com/office/powerpoint/2010/main" val="1102824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pPr marL="0" indent="0">
              <a:buNone/>
            </a:pPr>
            <a:r>
              <a:rPr lang="en-US" sz="1600" dirty="0"/>
              <a:t>Users unable to login &amp; Syslog indications:</a:t>
            </a:r>
          </a:p>
          <a:p>
            <a:pPr marL="0" indent="0">
              <a:buNone/>
            </a:pPr>
            <a:r>
              <a:rPr lang="en-US" sz="1200" dirty="0">
                <a:latin typeface="Times New Roman" panose="02020603050405020304" pitchFamily="18" charset="0"/>
                <a:cs typeface="Times New Roman" panose="02020603050405020304" pitchFamily="18" charset="0"/>
              </a:rPr>
              <a:t>Oct 18 07:26:09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[21111]: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80: Unsupported option </a:t>
            </a:r>
            <a:r>
              <a:rPr lang="en-US" sz="1200" dirty="0" err="1">
                <a:latin typeface="Times New Roman" panose="02020603050405020304" pitchFamily="18" charset="0"/>
                <a:cs typeface="Times New Roman" panose="02020603050405020304" pitchFamily="18" charset="0"/>
              </a:rPr>
              <a:t>GSSAPIAuthentication</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07:26:09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[21111]: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82: Unsupported option </a:t>
            </a:r>
            <a:r>
              <a:rPr lang="en-US" sz="1200" dirty="0" err="1">
                <a:latin typeface="Times New Roman" panose="02020603050405020304" pitchFamily="18" charset="0"/>
                <a:cs typeface="Times New Roman" panose="02020603050405020304" pitchFamily="18" charset="0"/>
              </a:rPr>
              <a:t>GSSAPICleanupCredentials</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07:26:09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[21111]: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96: Unsupported option </a:t>
            </a:r>
            <a:r>
              <a:rPr lang="en-US" sz="1200" dirty="0" err="1">
                <a:latin typeface="Times New Roman" panose="02020603050405020304" pitchFamily="18" charset="0"/>
                <a:cs typeface="Times New Roman" panose="02020603050405020304" pitchFamily="18" charset="0"/>
              </a:rPr>
              <a:t>UsePAM</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07:26:11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[21111]: reprocess </a:t>
            </a:r>
            <a:r>
              <a:rPr lang="en-US" sz="1200" dirty="0" err="1">
                <a:latin typeface="Times New Roman" panose="02020603050405020304" pitchFamily="18" charset="0"/>
                <a:cs typeface="Times New Roman" panose="02020603050405020304" pitchFamily="18" charset="0"/>
              </a:rPr>
              <a:t>config</a:t>
            </a:r>
            <a:r>
              <a:rPr lang="en-US" sz="1200" dirty="0">
                <a:latin typeface="Times New Roman" panose="02020603050405020304" pitchFamily="18" charset="0"/>
                <a:cs typeface="Times New Roman" panose="02020603050405020304" pitchFamily="18" charset="0"/>
              </a:rPr>
              <a:t> line 80: Unsupported option </a:t>
            </a:r>
            <a:r>
              <a:rPr lang="en-US" sz="1200" dirty="0" err="1">
                <a:latin typeface="Times New Roman" panose="02020603050405020304" pitchFamily="18" charset="0"/>
                <a:cs typeface="Times New Roman" panose="02020603050405020304" pitchFamily="18" charset="0"/>
              </a:rPr>
              <a:t>GSSAPIAuthentication</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07:26:21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[22810]: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80: Unsupported option </a:t>
            </a:r>
            <a:r>
              <a:rPr lang="en-US" sz="1200" dirty="0" err="1">
                <a:latin typeface="Times New Roman" panose="02020603050405020304" pitchFamily="18" charset="0"/>
                <a:cs typeface="Times New Roman" panose="02020603050405020304" pitchFamily="18" charset="0"/>
              </a:rPr>
              <a:t>GSSAPIAuthentication</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07:26:21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[22810]: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82: Unsupported option </a:t>
            </a:r>
            <a:r>
              <a:rPr lang="en-US" sz="1200" dirty="0" err="1">
                <a:latin typeface="Times New Roman" panose="02020603050405020304" pitchFamily="18" charset="0"/>
                <a:cs typeface="Times New Roman" panose="02020603050405020304" pitchFamily="18" charset="0"/>
              </a:rPr>
              <a:t>GSSAPICleanupCredentials</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07:26:21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[22810]: </a:t>
            </a:r>
            <a:r>
              <a:rPr lang="en-US" sz="1200" dirty="0" err="1">
                <a:latin typeface="Times New Roman" panose="02020603050405020304" pitchFamily="18" charset="0"/>
                <a:cs typeface="Times New Roman" panose="02020603050405020304" pitchFamily="18" charset="0"/>
              </a:rPr>
              <a:t>rexec</a:t>
            </a:r>
            <a:r>
              <a:rPr lang="en-US" sz="1200" dirty="0">
                <a:latin typeface="Times New Roman" panose="02020603050405020304" pitchFamily="18" charset="0"/>
                <a:cs typeface="Times New Roman" panose="02020603050405020304" pitchFamily="18" charset="0"/>
              </a:rPr>
              <a:t> line 96: Unsupported option </a:t>
            </a:r>
            <a:r>
              <a:rPr lang="en-US" sz="1200" dirty="0" err="1">
                <a:latin typeface="Times New Roman" panose="02020603050405020304" pitchFamily="18" charset="0"/>
                <a:cs typeface="Times New Roman" panose="02020603050405020304" pitchFamily="18" charset="0"/>
              </a:rPr>
              <a:t>UsePAM</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Oct 18 10:52:21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[11039]: User user1 not allowed because account is locked</a:t>
            </a:r>
          </a:p>
          <a:p>
            <a:pPr marL="0" indent="0">
              <a:buNone/>
            </a:pPr>
            <a:r>
              <a:rPr lang="en-US" sz="1200" dirty="0">
                <a:latin typeface="Times New Roman" panose="02020603050405020304" pitchFamily="18" charset="0"/>
                <a:cs typeface="Times New Roman" panose="02020603050405020304" pitchFamily="18" charset="0"/>
              </a:rPr>
              <a:t>Oct 18 10:57:13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[11753]: User user2 not allowed because account is locked</a:t>
            </a:r>
          </a:p>
          <a:p>
            <a:pPr marL="0" indent="0">
              <a:buNone/>
            </a:pPr>
            <a:r>
              <a:rPr lang="en-US" sz="1200" dirty="0">
                <a:latin typeface="Times New Roman" panose="02020603050405020304" pitchFamily="18" charset="0"/>
                <a:cs typeface="Times New Roman" panose="02020603050405020304" pitchFamily="18" charset="0"/>
              </a:rPr>
              <a:t>Oct 18 10:58:36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[11948]: User user3 not allowed because account is locked</a:t>
            </a:r>
          </a:p>
          <a:p>
            <a:pPr marL="0" indent="0">
              <a:buNone/>
            </a:pPr>
            <a:r>
              <a:rPr lang="en-US" sz="1200" dirty="0">
                <a:latin typeface="Times New Roman" panose="02020603050405020304" pitchFamily="18" charset="0"/>
                <a:cs typeface="Times New Roman" panose="02020603050405020304" pitchFamily="18" charset="0"/>
              </a:rPr>
              <a:t>Oct 18 10:59:04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[12010]: User user3 not allowed because account is locked</a:t>
            </a:r>
          </a:p>
          <a:p>
            <a:pPr marL="0" indent="0">
              <a:buNone/>
            </a:pPr>
            <a:r>
              <a:rPr lang="en-US" sz="1200" dirty="0">
                <a:latin typeface="Times New Roman" panose="02020603050405020304" pitchFamily="18" charset="0"/>
                <a:cs typeface="Times New Roman" panose="02020603050405020304" pitchFamily="18" charset="0"/>
              </a:rPr>
              <a:t>Oct 18 11:02:50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[12866]: User user4 not allowed because account is locked</a:t>
            </a:r>
          </a:p>
          <a:p>
            <a:pPr marL="0" indent="0">
              <a:buNone/>
            </a:pPr>
            <a:r>
              <a:rPr lang="en-US" sz="1200" dirty="0">
                <a:latin typeface="Times New Roman" panose="02020603050405020304" pitchFamily="18" charset="0"/>
                <a:cs typeface="Times New Roman" panose="02020603050405020304" pitchFamily="18" charset="0"/>
              </a:rPr>
              <a:t>Oct 18 11:03:08 head1 </a:t>
            </a:r>
            <a:r>
              <a:rPr lang="en-US" sz="1200" dirty="0" err="1">
                <a:latin typeface="Times New Roman" panose="02020603050405020304" pitchFamily="18" charset="0"/>
                <a:cs typeface="Times New Roman" panose="02020603050405020304" pitchFamily="18" charset="0"/>
              </a:rPr>
              <a:t>sshd</a:t>
            </a:r>
            <a:r>
              <a:rPr lang="en-US" sz="1200" dirty="0">
                <a:latin typeface="Times New Roman" panose="02020603050405020304" pitchFamily="18" charset="0"/>
                <a:cs typeface="Times New Roman" panose="02020603050405020304" pitchFamily="18" charset="0"/>
              </a:rPr>
              <a:t>[12906]: User user4 not allowed because account is locked</a:t>
            </a:r>
          </a:p>
          <a:p>
            <a:pPr marL="0" indent="0">
              <a:buNone/>
            </a:pPr>
            <a:endParaRPr lang="en-US" sz="1600" dirty="0"/>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Alert and Determining if it is an Incident</a:t>
            </a:r>
            <a:endParaRPr lang="en-US" sz="3200" dirty="0"/>
          </a:p>
        </p:txBody>
      </p:sp>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Tree>
    <p:extLst>
      <p:ext uri="{BB962C8B-B14F-4D97-AF65-F5344CB8AC3E}">
        <p14:creationId xmlns:p14="http://schemas.microsoft.com/office/powerpoint/2010/main" val="133679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FFEB8-8375-A14D-A13C-01BC8D956B34}"/>
              </a:ext>
            </a:extLst>
          </p:cNvPr>
          <p:cNvSpPr>
            <a:spLocks noGrp="1"/>
          </p:cNvSpPr>
          <p:nvPr>
            <p:ph type="body" sz="quarter" idx="10"/>
          </p:nvPr>
        </p:nvSpPr>
        <p:spPr/>
        <p:txBody>
          <a:bodyPr/>
          <a:lstStyle/>
          <a:p>
            <a:r>
              <a:rPr lang="en-US" sz="1800" b="1" i="1" dirty="0"/>
              <a:t>Understand and document project/organization assets and the threats and vulnerabilities to those assets. </a:t>
            </a:r>
            <a:r>
              <a:rPr lang="en-US" sz="1800" b="1" i="1" dirty="0">
                <a:solidFill>
                  <a:schemeClr val="accent6">
                    <a:lumMod val="75000"/>
                  </a:schemeClr>
                </a:solidFill>
              </a:rPr>
              <a:t>Also known as a risk assessment.</a:t>
            </a:r>
          </a:p>
          <a:p>
            <a:r>
              <a:rPr lang="en-US" sz="1800" dirty="0"/>
              <a:t>Identify security and related policies.</a:t>
            </a:r>
          </a:p>
          <a:p>
            <a:r>
              <a:rPr lang="en-US" sz="1800" dirty="0"/>
              <a:t>Development of a Cyber Security Plan to protect against those risks.</a:t>
            </a:r>
          </a:p>
          <a:p>
            <a:r>
              <a:rPr lang="en-US" sz="1800" dirty="0"/>
              <a:t>Develop a Cybersecurity Incident Response Plan</a:t>
            </a:r>
          </a:p>
        </p:txBody>
      </p:sp>
      <p:sp>
        <p:nvSpPr>
          <p:cNvPr id="3" name="Title 2">
            <a:extLst>
              <a:ext uri="{FF2B5EF4-FFF2-40B4-BE49-F238E27FC236}">
                <a16:creationId xmlns:a16="http://schemas.microsoft.com/office/drawing/2014/main" id="{4C84195D-E5EF-4A4C-A7DD-1A8BBDE71F28}"/>
              </a:ext>
            </a:extLst>
          </p:cNvPr>
          <p:cNvSpPr>
            <a:spLocks noGrp="1"/>
          </p:cNvSpPr>
          <p:nvPr>
            <p:ph type="title"/>
          </p:nvPr>
        </p:nvSpPr>
        <p:spPr/>
        <p:txBody>
          <a:bodyPr/>
          <a:lstStyle/>
          <a:p>
            <a:r>
              <a:rPr lang="en-US" sz="3600" dirty="0"/>
              <a:t>Prevention – </a:t>
            </a:r>
            <a:r>
              <a:rPr lang="en-US" sz="3600" i="1" dirty="0"/>
              <a:t>First Step to Being Prepared</a:t>
            </a:r>
          </a:p>
        </p:txBody>
      </p:sp>
      <p:pic>
        <p:nvPicPr>
          <p:cNvPr id="7" name="Shape 150">
            <a:extLst>
              <a:ext uri="{FF2B5EF4-FFF2-40B4-BE49-F238E27FC236}">
                <a16:creationId xmlns:a16="http://schemas.microsoft.com/office/drawing/2014/main" id="{32149A8E-FCC2-604A-AA4A-929108248571}"/>
              </a:ext>
            </a:extLst>
          </p:cNvPr>
          <p:cNvPicPr preferRelativeResize="0"/>
          <p:nvPr/>
        </p:nvPicPr>
        <p:blipFill rotWithShape="1">
          <a:blip r:embed="rId2">
            <a:alphaModFix/>
          </a:blip>
          <a:srcRect/>
          <a:stretch/>
        </p:blipFill>
        <p:spPr>
          <a:xfrm>
            <a:off x="7480534" y="2050188"/>
            <a:ext cx="930300" cy="1043100"/>
          </a:xfrm>
          <a:prstGeom prst="rect">
            <a:avLst/>
          </a:prstGeom>
          <a:noFill/>
          <a:ln>
            <a:noFill/>
          </a:ln>
        </p:spPr>
      </p:pic>
    </p:spTree>
    <p:extLst>
      <p:ext uri="{BB962C8B-B14F-4D97-AF65-F5344CB8AC3E}">
        <p14:creationId xmlns:p14="http://schemas.microsoft.com/office/powerpoint/2010/main" val="678146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r>
              <a:rPr lang="en-US" sz="1800" dirty="0"/>
              <a:t>Admins contacted IRT and were informed that one node was rebooted for troubleshooting. The other affected node was left in compromised state but blocked from access.</a:t>
            </a:r>
          </a:p>
          <a:p>
            <a:r>
              <a:rPr lang="en-US" sz="1800" dirty="0"/>
              <a:t>Rebooting reimaged the node so it destroyed all information for investigation.</a:t>
            </a:r>
          </a:p>
          <a:p>
            <a:r>
              <a:rPr lang="en-US" sz="1800" dirty="0"/>
              <a:t>IRT assisted with investigation and identified a modified SSHD binary</a:t>
            </a:r>
          </a:p>
          <a:p>
            <a:r>
              <a:rPr lang="en-US" sz="1800" dirty="0"/>
              <a:t>Also learned of a concurrent incident going on at partner site</a:t>
            </a:r>
          </a:p>
          <a:p>
            <a:r>
              <a:rPr lang="en-US" sz="1800" dirty="0"/>
              <a:t>Found the same user account on both clusters. Passwords were likely similar.</a:t>
            </a:r>
          </a:p>
          <a:p>
            <a:r>
              <a:rPr lang="en-US" sz="1800" dirty="0"/>
              <a:t>Both sites had toolkit to gain root access. </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Communication with Incident Response Team</a:t>
            </a:r>
            <a:endParaRPr lang="en-US" sz="3200" dirty="0"/>
          </a:p>
        </p:txBody>
      </p:sp>
    </p:spTree>
    <p:extLst>
      <p:ext uri="{BB962C8B-B14F-4D97-AF65-F5344CB8AC3E}">
        <p14:creationId xmlns:p14="http://schemas.microsoft.com/office/powerpoint/2010/main" val="528465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pPr marL="0" indent="0">
              <a:buNone/>
            </a:pPr>
            <a:r>
              <a:rPr lang="en-US" sz="1800" dirty="0"/>
              <a:t>Reviewing the options, what next? </a:t>
            </a:r>
          </a:p>
          <a:p>
            <a:r>
              <a:rPr lang="en-US" sz="1800" dirty="0"/>
              <a:t>Admins locked down the system</a:t>
            </a:r>
          </a:p>
          <a:p>
            <a:pPr lvl="1"/>
            <a:r>
              <a:rPr lang="en-US" sz="1400" dirty="0"/>
              <a:t>restricted access to local network only</a:t>
            </a:r>
          </a:p>
          <a:p>
            <a:pPr lvl="1"/>
            <a:r>
              <a:rPr lang="en-US" sz="1400" dirty="0"/>
              <a:t>locked the 2nd login host for analysis</a:t>
            </a:r>
          </a:p>
          <a:p>
            <a:pPr lvl="1"/>
            <a:r>
              <a:rPr lang="en-US" sz="1400" dirty="0"/>
              <a:t>and locked the compromised account</a:t>
            </a:r>
          </a:p>
          <a:p>
            <a:r>
              <a:rPr lang="en-US" sz="1800" dirty="0"/>
              <a:t>Began an investigation</a:t>
            </a:r>
          </a:p>
          <a:p>
            <a:r>
              <a:rPr lang="en-US" sz="1800" dirty="0"/>
              <a:t>Critical to stop this as quickly as possible to prevent further compromise.</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Next Steps/Mitigation</a:t>
            </a:r>
            <a:endParaRPr lang="en-US" sz="3200" dirty="0"/>
          </a:p>
        </p:txBody>
      </p:sp>
    </p:spTree>
    <p:extLst>
      <p:ext uri="{BB962C8B-B14F-4D97-AF65-F5344CB8AC3E}">
        <p14:creationId xmlns:p14="http://schemas.microsoft.com/office/powerpoint/2010/main" val="109307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pPr marL="0" lvl="0" indent="0" algn="just">
              <a:spcBef>
                <a:spcPts val="0"/>
              </a:spcBef>
              <a:buClr>
                <a:schemeClr val="dk1"/>
              </a:buClr>
              <a:buNone/>
            </a:pPr>
            <a:r>
              <a:rPr lang="en-US" sz="1200" b="1" dirty="0" err="1">
                <a:latin typeface="Courier New" panose="02070309020205020404" pitchFamily="49" charset="0"/>
                <a:ea typeface="Courier New"/>
                <a:cs typeface="Courier New" panose="02070309020205020404" pitchFamily="49" charset="0"/>
                <a:sym typeface="Courier New"/>
              </a:rPr>
              <a:t>http_outbound</a:t>
            </a:r>
            <a:endParaRPr lang="en-US" sz="1200" b="1" dirty="0">
              <a:latin typeface="Courier New" panose="02070309020205020404" pitchFamily="49" charset="0"/>
              <a:ea typeface="Courier New"/>
              <a:cs typeface="Courier New" panose="02070309020205020404" pitchFamily="49" charset="0"/>
              <a:sym typeface="Courier New"/>
            </a:endParaRPr>
          </a:p>
          <a:p>
            <a:pPr marL="0" lvl="0" indent="0" algn="just">
              <a:spcBef>
                <a:spcPts val="0"/>
              </a:spcBef>
              <a:buClr>
                <a:schemeClr val="dk1"/>
              </a:buClr>
              <a:buNone/>
            </a:pPr>
            <a:r>
              <a:rPr lang="en-US" sz="1200" b="1" dirty="0">
                <a:latin typeface="Courier New" panose="02070309020205020404" pitchFamily="49" charset="0"/>
                <a:ea typeface="Courier New"/>
                <a:cs typeface="Courier New" panose="02070309020205020404" pitchFamily="49" charset="0"/>
                <a:sym typeface="Courier New"/>
              </a:rPr>
              <a:t>2013-10-18 10:41:52.32975 BA4npmhPLmd 72.36.84.11 41249 173.10.160.233 80 1 GET     </a:t>
            </a:r>
            <a:r>
              <a:rPr lang="en-US" sz="1200" b="1" dirty="0" err="1">
                <a:latin typeface="Courier New" panose="02070309020205020404" pitchFamily="49" charset="0"/>
                <a:ea typeface="Courier New"/>
                <a:cs typeface="Courier New" panose="02070309020205020404" pitchFamily="49" charset="0"/>
                <a:sym typeface="Courier New"/>
              </a:rPr>
              <a:t>grsecurity.net</a:t>
            </a:r>
            <a:r>
              <a:rPr lang="en-US" sz="1200" b="1" dirty="0">
                <a:latin typeface="Courier New" panose="02070309020205020404" pitchFamily="49" charset="0"/>
                <a:ea typeface="Courier New"/>
                <a:cs typeface="Courier New" panose="02070309020205020404" pitchFamily="49" charset="0"/>
                <a:sym typeface="Courier New"/>
              </a:rPr>
              <a:t> </a:t>
            </a:r>
            <a:r>
              <a:rPr lang="en-US" sz="1200" b="1" dirty="0">
                <a:solidFill>
                  <a:srgbClr val="FF0000"/>
                </a:solidFill>
                <a:latin typeface="Courier New" panose="02070309020205020404" pitchFamily="49" charset="0"/>
                <a:ea typeface="Courier New"/>
                <a:cs typeface="Courier New" panose="02070309020205020404" pitchFamily="49" charset="0"/>
                <a:sym typeface="Courier New"/>
              </a:rPr>
              <a:t>/~spender/exploits/</a:t>
            </a:r>
            <a:r>
              <a:rPr lang="en-US" sz="1200" b="1" dirty="0" err="1">
                <a:solidFill>
                  <a:srgbClr val="FF0000"/>
                </a:solidFill>
                <a:latin typeface="Courier New" panose="02070309020205020404" pitchFamily="49" charset="0"/>
                <a:ea typeface="Courier New"/>
                <a:cs typeface="Courier New" panose="02070309020205020404" pitchFamily="49" charset="0"/>
                <a:sym typeface="Courier New"/>
              </a:rPr>
              <a:t>enlightenment.tgz</a:t>
            </a:r>
            <a:r>
              <a:rPr lang="en-US" sz="1200" b="1" dirty="0">
                <a:latin typeface="Courier New" panose="02070309020205020404" pitchFamily="49" charset="0"/>
                <a:ea typeface="Courier New"/>
                <a:cs typeface="Courier New" panose="02070309020205020404" pitchFamily="49" charset="0"/>
                <a:sym typeface="Courier New"/>
              </a:rPr>
              <a:t> - </a:t>
            </a:r>
            <a:r>
              <a:rPr lang="en-US" sz="1200" b="1" dirty="0" err="1">
                <a:latin typeface="Courier New" panose="02070309020205020404" pitchFamily="49" charset="0"/>
                <a:ea typeface="Courier New"/>
                <a:cs typeface="Courier New" panose="02070309020205020404" pitchFamily="49" charset="0"/>
                <a:sym typeface="Courier New"/>
              </a:rPr>
              <a:t>Wget</a:t>
            </a:r>
            <a:r>
              <a:rPr lang="en-US" sz="1200" b="1" dirty="0">
                <a:latin typeface="Courier New" panose="02070309020205020404" pitchFamily="49" charset="0"/>
                <a:ea typeface="Courier New"/>
                <a:cs typeface="Courier New" panose="02070309020205020404" pitchFamily="49" charset="0"/>
                <a:sym typeface="Courier New"/>
              </a:rPr>
              <a:t>/1.12 (</a:t>
            </a:r>
            <a:r>
              <a:rPr lang="en-US" sz="1200" b="1" dirty="0" err="1">
                <a:latin typeface="Courier New" panose="02070309020205020404" pitchFamily="49" charset="0"/>
                <a:ea typeface="Courier New"/>
                <a:cs typeface="Courier New" panose="02070309020205020404" pitchFamily="49" charset="0"/>
                <a:sym typeface="Courier New"/>
              </a:rPr>
              <a:t>linux</a:t>
            </a:r>
            <a:r>
              <a:rPr lang="en-US" sz="1200" b="1" dirty="0">
                <a:latin typeface="Courier New" panose="02070309020205020404" pitchFamily="49" charset="0"/>
                <a:ea typeface="Courier New"/>
                <a:cs typeface="Courier New" panose="02070309020205020404" pitchFamily="49" charset="0"/>
                <a:sym typeface="Courier New"/>
              </a:rPr>
              <a:t>-gnu) 0 106904 200 OK - - - (empty) - - - application/x-</a:t>
            </a:r>
            <a:r>
              <a:rPr lang="en-US" sz="1200" b="1" dirty="0" err="1">
                <a:latin typeface="Courier New" panose="02070309020205020404" pitchFamily="49" charset="0"/>
                <a:ea typeface="Courier New"/>
                <a:cs typeface="Courier New" panose="02070309020205020404" pitchFamily="49" charset="0"/>
                <a:sym typeface="Courier New"/>
              </a:rPr>
              <a:t>gzip</a:t>
            </a:r>
            <a:r>
              <a:rPr lang="en-US" sz="1200" b="1" dirty="0">
                <a:latin typeface="Courier New" panose="02070309020205020404" pitchFamily="49" charset="0"/>
                <a:ea typeface="Courier New"/>
                <a:cs typeface="Courier New" panose="02070309020205020404" pitchFamily="49" charset="0"/>
                <a:sym typeface="Courier New"/>
              </a:rPr>
              <a:t> - -</a:t>
            </a:r>
            <a:endParaRPr lang="en-US" sz="1200" b="1" dirty="0">
              <a:latin typeface="Courier New" panose="02070309020205020404" pitchFamily="49" charset="0"/>
              <a:cs typeface="Courier New" panose="02070309020205020404" pitchFamily="49" charset="0"/>
            </a:endParaRPr>
          </a:p>
          <a:p>
            <a:pPr marL="0" lvl="0" indent="0" algn="just">
              <a:spcBef>
                <a:spcPts val="0"/>
              </a:spcBef>
              <a:buClr>
                <a:schemeClr val="dk1"/>
              </a:buClr>
              <a:buNone/>
            </a:pPr>
            <a:endParaRPr lang="en-US" sz="1200" b="1" dirty="0">
              <a:latin typeface="Courier New" panose="02070309020205020404" pitchFamily="49" charset="0"/>
              <a:ea typeface="Courier New"/>
              <a:cs typeface="Courier New" panose="02070309020205020404" pitchFamily="49" charset="0"/>
              <a:sym typeface="Courier New"/>
            </a:endParaRPr>
          </a:p>
          <a:p>
            <a:pPr marL="0" lvl="0" indent="0" algn="just">
              <a:spcBef>
                <a:spcPts val="0"/>
              </a:spcBef>
              <a:buClr>
                <a:schemeClr val="dk1"/>
              </a:buClr>
              <a:buNone/>
            </a:pPr>
            <a:r>
              <a:rPr lang="en-US" sz="1200" b="1" dirty="0">
                <a:latin typeface="Courier New" panose="02070309020205020404" pitchFamily="49" charset="0"/>
                <a:ea typeface="Courier New"/>
                <a:cs typeface="Courier New" panose="02070309020205020404" pitchFamily="49" charset="0"/>
                <a:sym typeface="Courier New"/>
              </a:rPr>
              <a:t>2013-10-18 11:45:43.069156 lbziRB71lJ2 72.36.84.12 45495 83.228.93.76 80 1 GET </a:t>
            </a:r>
            <a:r>
              <a:rPr lang="en-US" sz="1200" b="1" dirty="0" err="1">
                <a:latin typeface="Courier New" panose="02070309020205020404" pitchFamily="49" charset="0"/>
                <a:ea typeface="Courier New"/>
                <a:cs typeface="Courier New" panose="02070309020205020404" pitchFamily="49" charset="0"/>
                <a:sym typeface="Courier New"/>
              </a:rPr>
              <a:t>exploitworld.pc-freak.net</a:t>
            </a:r>
            <a:r>
              <a:rPr lang="en-US" sz="1200" b="1" dirty="0">
                <a:latin typeface="Courier New" panose="02070309020205020404" pitchFamily="49" charset="0"/>
                <a:ea typeface="Courier New"/>
                <a:cs typeface="Courier New" panose="02070309020205020404" pitchFamily="49" charset="0"/>
                <a:sym typeface="Courier New"/>
              </a:rPr>
              <a:t> </a:t>
            </a:r>
            <a:r>
              <a:rPr lang="en-US" sz="1200" b="1" dirty="0">
                <a:solidFill>
                  <a:srgbClr val="FF0000"/>
                </a:solidFill>
                <a:latin typeface="Courier New" panose="02070309020205020404" pitchFamily="49" charset="0"/>
                <a:ea typeface="Courier New"/>
                <a:cs typeface="Courier New" panose="02070309020205020404" pitchFamily="49" charset="0"/>
                <a:sym typeface="Courier New"/>
              </a:rPr>
              <a:t>/tools/</a:t>
            </a:r>
            <a:r>
              <a:rPr lang="en-US" sz="1200" b="1" dirty="0" err="1">
                <a:solidFill>
                  <a:srgbClr val="FF0000"/>
                </a:solidFill>
                <a:latin typeface="Courier New" panose="02070309020205020404" pitchFamily="49" charset="0"/>
                <a:ea typeface="Courier New"/>
                <a:cs typeface="Courier New" panose="02070309020205020404" pitchFamily="49" charset="0"/>
                <a:sym typeface="Courier New"/>
              </a:rPr>
              <a:t>logcleaners</a:t>
            </a:r>
            <a:r>
              <a:rPr lang="en-US" sz="1200" b="1" dirty="0">
                <a:solidFill>
                  <a:srgbClr val="FF0000"/>
                </a:solidFill>
                <a:latin typeface="Courier New" panose="02070309020205020404" pitchFamily="49" charset="0"/>
                <a:ea typeface="Courier New"/>
                <a:cs typeface="Courier New" panose="02070309020205020404" pitchFamily="49" charset="0"/>
                <a:sym typeface="Courier New"/>
              </a:rPr>
              <a:t>/</a:t>
            </a:r>
            <a:r>
              <a:rPr lang="en-US" sz="1200" b="1" dirty="0" err="1">
                <a:solidFill>
                  <a:srgbClr val="FF0000"/>
                </a:solidFill>
                <a:latin typeface="Courier New" panose="02070309020205020404" pitchFamily="49" charset="0"/>
                <a:ea typeface="Courier New"/>
                <a:cs typeface="Courier New" panose="02070309020205020404" pitchFamily="49" charset="0"/>
                <a:sym typeface="Courier New"/>
              </a:rPr>
              <a:t>mig-logcleaner.tar.gz</a:t>
            </a:r>
            <a:r>
              <a:rPr lang="en-US" sz="1200" b="1" dirty="0">
                <a:latin typeface="Courier New" panose="02070309020205020404" pitchFamily="49" charset="0"/>
                <a:ea typeface="Courier New"/>
                <a:cs typeface="Courier New" panose="02070309020205020404" pitchFamily="49" charset="0"/>
                <a:sym typeface="Courier New"/>
              </a:rPr>
              <a:t> - </a:t>
            </a:r>
            <a:r>
              <a:rPr lang="en-US" sz="1200" b="1" dirty="0" err="1">
                <a:latin typeface="Courier New" panose="02070309020205020404" pitchFamily="49" charset="0"/>
                <a:ea typeface="Courier New"/>
                <a:cs typeface="Courier New" panose="02070309020205020404" pitchFamily="49" charset="0"/>
                <a:sym typeface="Courier New"/>
              </a:rPr>
              <a:t>Wget</a:t>
            </a:r>
            <a:r>
              <a:rPr lang="en-US" sz="1200" b="1" dirty="0">
                <a:latin typeface="Courier New" panose="02070309020205020404" pitchFamily="49" charset="0"/>
                <a:ea typeface="Courier New"/>
                <a:cs typeface="Courier New" panose="02070309020205020404" pitchFamily="49" charset="0"/>
                <a:sym typeface="Courier New"/>
              </a:rPr>
              <a:t>/1.12 (</a:t>
            </a:r>
            <a:r>
              <a:rPr lang="en-US" sz="1200" b="1" dirty="0" err="1">
                <a:latin typeface="Courier New" panose="02070309020205020404" pitchFamily="49" charset="0"/>
                <a:ea typeface="Courier New"/>
                <a:cs typeface="Courier New" panose="02070309020205020404" pitchFamily="49" charset="0"/>
                <a:sym typeface="Courier New"/>
              </a:rPr>
              <a:t>linux</a:t>
            </a:r>
            <a:r>
              <a:rPr lang="en-US" sz="1200" b="1" dirty="0">
                <a:latin typeface="Courier New" panose="02070309020205020404" pitchFamily="49" charset="0"/>
                <a:ea typeface="Courier New"/>
                <a:cs typeface="Courier New" panose="02070309020205020404" pitchFamily="49" charset="0"/>
                <a:sym typeface="Courier New"/>
              </a:rPr>
              <a:t>-gnu) 0 6705 200 OK - - - (empty) - - -</a:t>
            </a:r>
            <a:endParaRPr lang="en-US" sz="1200" b="1" dirty="0">
              <a:latin typeface="Courier New" panose="02070309020205020404" pitchFamily="49" charset="0"/>
              <a:cs typeface="Courier New" panose="02070309020205020404" pitchFamily="49" charset="0"/>
            </a:endParaRPr>
          </a:p>
          <a:p>
            <a:pPr marL="0" lvl="0" indent="0" algn="just">
              <a:spcBef>
                <a:spcPts val="0"/>
              </a:spcBef>
              <a:buClr>
                <a:schemeClr val="dk1"/>
              </a:buClr>
              <a:buNone/>
            </a:pPr>
            <a:endParaRPr lang="en-US" sz="1200" b="1" dirty="0">
              <a:latin typeface="Courier New" panose="02070309020205020404" pitchFamily="49" charset="0"/>
              <a:ea typeface="Courier New"/>
              <a:cs typeface="Courier New" panose="02070309020205020404" pitchFamily="49" charset="0"/>
              <a:sym typeface="Courier New"/>
            </a:endParaRPr>
          </a:p>
          <a:p>
            <a:pPr marL="0" lvl="0" indent="0" algn="just">
              <a:spcBef>
                <a:spcPts val="0"/>
              </a:spcBef>
              <a:buClr>
                <a:schemeClr val="dk1"/>
              </a:buClr>
              <a:buNone/>
            </a:pPr>
            <a:r>
              <a:rPr lang="en-US" sz="1200" b="1" dirty="0">
                <a:latin typeface="Courier New" panose="02070309020205020404" pitchFamily="49" charset="0"/>
                <a:ea typeface="Courier New"/>
                <a:cs typeface="Courier New" panose="02070309020205020404" pitchFamily="49" charset="0"/>
                <a:sym typeface="Courier New"/>
              </a:rPr>
              <a:t>ftp</a:t>
            </a:r>
            <a:endParaRPr lang="en-US" sz="1200" b="1" dirty="0">
              <a:latin typeface="Courier New" panose="02070309020205020404" pitchFamily="49" charset="0"/>
              <a:cs typeface="Courier New" panose="02070309020205020404" pitchFamily="49" charset="0"/>
            </a:endParaRPr>
          </a:p>
          <a:p>
            <a:pPr marL="0" lvl="0" indent="0" algn="just">
              <a:spcBef>
                <a:spcPts val="0"/>
              </a:spcBef>
              <a:buClr>
                <a:schemeClr val="dk1"/>
              </a:buClr>
              <a:buNone/>
            </a:pPr>
            <a:r>
              <a:rPr lang="en-US" sz="1200" b="1" dirty="0">
                <a:latin typeface="Courier New" panose="02070309020205020404" pitchFamily="49" charset="0"/>
                <a:ea typeface="Courier New"/>
                <a:cs typeface="Courier New" panose="02070309020205020404" pitchFamily="49" charset="0"/>
                <a:sym typeface="Courier New"/>
              </a:rPr>
              <a:t>2013-10-18 11:47:20.356827 </a:t>
            </a:r>
            <a:r>
              <a:rPr lang="en-US" sz="1200" b="1" dirty="0" err="1">
                <a:latin typeface="Courier New" panose="02070309020205020404" pitchFamily="49" charset="0"/>
                <a:ea typeface="Courier New"/>
                <a:cs typeface="Courier New" panose="02070309020205020404" pitchFamily="49" charset="0"/>
                <a:sym typeface="Courier New"/>
              </a:rPr>
              <a:t>CUeejNxNjwf</a:t>
            </a:r>
            <a:r>
              <a:rPr lang="en-US" sz="1200" b="1" dirty="0">
                <a:latin typeface="Courier New" panose="02070309020205020404" pitchFamily="49" charset="0"/>
                <a:ea typeface="Courier New"/>
                <a:cs typeface="Courier New" panose="02070309020205020404" pitchFamily="49" charset="0"/>
                <a:sym typeface="Courier New"/>
              </a:rPr>
              <a:t> 72.36.84.12 39884 66.218.72.127 21 sh0692 &lt;hidden&gt; RETR </a:t>
            </a:r>
            <a:r>
              <a:rPr lang="en-US" sz="1200" b="1" dirty="0">
                <a:solidFill>
                  <a:srgbClr val="FF0000"/>
                </a:solidFill>
                <a:latin typeface="Courier New" panose="02070309020205020404" pitchFamily="49" charset="0"/>
                <a:ea typeface="Courier New"/>
                <a:cs typeface="Courier New" panose="02070309020205020404" pitchFamily="49" charset="0"/>
                <a:sym typeface="Courier New"/>
              </a:rPr>
              <a:t>ftp://66.218.72.127/</a:t>
            </a:r>
            <a:r>
              <a:rPr lang="en-US" sz="1200" b="1" dirty="0" err="1">
                <a:solidFill>
                  <a:srgbClr val="FF0000"/>
                </a:solidFill>
                <a:latin typeface="Courier New" panose="02070309020205020404" pitchFamily="49" charset="0"/>
                <a:ea typeface="Courier New"/>
                <a:cs typeface="Courier New" panose="02070309020205020404" pitchFamily="49" charset="0"/>
                <a:sym typeface="Courier New"/>
              </a:rPr>
              <a:t>sshbackdoor.tar.gz</a:t>
            </a:r>
            <a:r>
              <a:rPr lang="en-US" sz="1200" b="1" dirty="0">
                <a:latin typeface="Courier New" panose="02070309020205020404" pitchFamily="49" charset="0"/>
                <a:ea typeface="Courier New"/>
                <a:cs typeface="Courier New" panose="02070309020205020404" pitchFamily="49" charset="0"/>
                <a:sym typeface="Courier New"/>
              </a:rPr>
              <a:t> - - 0 226 Transfer complete. - -</a:t>
            </a:r>
          </a:p>
          <a:p>
            <a:pPr marL="0" lvl="0" indent="0" algn="just">
              <a:spcBef>
                <a:spcPts val="0"/>
              </a:spcBef>
              <a:buClr>
                <a:schemeClr val="dk1"/>
              </a:buClr>
              <a:buNone/>
            </a:pPr>
            <a:endParaRPr lang="en-US" sz="1200" b="1" dirty="0">
              <a:latin typeface="Courier New" panose="02070309020205020404" pitchFamily="49" charset="0"/>
              <a:ea typeface="Courier New"/>
              <a:cs typeface="Courier New" panose="02070309020205020404" pitchFamily="49" charset="0"/>
              <a:sym typeface="Courier New"/>
            </a:endParaRPr>
          </a:p>
          <a:p>
            <a:pPr marL="0" lvl="0" indent="0" algn="just">
              <a:spcBef>
                <a:spcPts val="0"/>
              </a:spcBef>
              <a:buClr>
                <a:schemeClr val="dk1"/>
              </a:buClr>
              <a:buNone/>
            </a:pPr>
            <a:r>
              <a:rPr lang="en-US" sz="1200" b="1" dirty="0">
                <a:latin typeface="Courier New" panose="02070309020205020404" pitchFamily="49" charset="0"/>
                <a:ea typeface="Courier New"/>
                <a:cs typeface="Courier New" panose="02070309020205020404" pitchFamily="49" charset="0"/>
                <a:sym typeface="Courier New"/>
              </a:rPr>
              <a:t>2013-10-21 05:50:34.980513 WHYA9rBaBr 72.36.84.11 52859 66.218.72.127 21 sh0692 &lt;hidden&gt; STOR </a:t>
            </a:r>
            <a:r>
              <a:rPr lang="en-US" sz="1200" b="1" dirty="0">
                <a:solidFill>
                  <a:srgbClr val="FF0000"/>
                </a:solidFill>
                <a:latin typeface="Courier New" panose="02070309020205020404" pitchFamily="49" charset="0"/>
                <a:ea typeface="Courier New"/>
                <a:cs typeface="Courier New" panose="02070309020205020404" pitchFamily="49" charset="0"/>
                <a:sym typeface="Courier New"/>
              </a:rPr>
              <a:t>ftp://66.218.72.127/./</a:t>
            </a:r>
            <a:r>
              <a:rPr lang="en-US" sz="1200" b="1" dirty="0" err="1">
                <a:solidFill>
                  <a:srgbClr val="FF0000"/>
                </a:solidFill>
                <a:latin typeface="Courier New" panose="02070309020205020404" pitchFamily="49" charset="0"/>
                <a:ea typeface="Courier New"/>
                <a:cs typeface="Courier New" panose="02070309020205020404" pitchFamily="49" charset="0"/>
                <a:sym typeface="Courier New"/>
              </a:rPr>
              <a:t>known_hosts</a:t>
            </a:r>
            <a:r>
              <a:rPr lang="en-US" sz="1200" b="1" dirty="0">
                <a:latin typeface="Courier New" panose="02070309020205020404" pitchFamily="49" charset="0"/>
                <a:ea typeface="Courier New"/>
                <a:cs typeface="Courier New" panose="02070309020205020404" pitchFamily="49" charset="0"/>
                <a:sym typeface="Courier New"/>
              </a:rPr>
              <a:t> - - - 226 Transfer complete. - -</a:t>
            </a:r>
            <a:endParaRPr lang="en-US" sz="1200" b="1" dirty="0">
              <a:latin typeface="Courier New" panose="02070309020205020404" pitchFamily="49" charset="0"/>
              <a:cs typeface="Courier New" panose="02070309020205020404" pitchFamily="49" charset="0"/>
            </a:endParaRPr>
          </a:p>
          <a:p>
            <a:pPr marL="0" lvl="0" indent="0">
              <a:spcBef>
                <a:spcPts val="0"/>
              </a:spcBef>
              <a:buClr>
                <a:srgbClr val="194484"/>
              </a:buClr>
              <a:buNone/>
            </a:pPr>
            <a:endParaRPr lang="en-US" sz="1200" b="1" dirty="0">
              <a:latin typeface="Courier New" panose="02070309020205020404" pitchFamily="49" charset="0"/>
              <a:ea typeface="Courier New"/>
              <a:cs typeface="Courier New" panose="02070309020205020404" pitchFamily="49" charset="0"/>
              <a:sym typeface="Courier New"/>
            </a:endParaRP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Initial Investigation</a:t>
            </a:r>
            <a:endParaRPr lang="en-US" sz="3200" dirty="0"/>
          </a:p>
        </p:txBody>
      </p:sp>
    </p:spTree>
    <p:extLst>
      <p:ext uri="{BB962C8B-B14F-4D97-AF65-F5344CB8AC3E}">
        <p14:creationId xmlns:p14="http://schemas.microsoft.com/office/powerpoint/2010/main" val="3296012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pPr marL="0" lvl="0" indent="0">
              <a:spcBef>
                <a:spcPts val="0"/>
              </a:spcBef>
              <a:buClr>
                <a:srgbClr val="194484"/>
              </a:buClr>
              <a:buNone/>
            </a:pPr>
            <a:r>
              <a:rPr lang="en-US" sz="1200" b="1" dirty="0">
                <a:latin typeface="Courier New"/>
                <a:ea typeface="Courier New"/>
                <a:cs typeface="Courier New"/>
                <a:sym typeface="Courier New"/>
              </a:rPr>
              <a:t>[root@mgmt1 ~]# </a:t>
            </a:r>
            <a:r>
              <a:rPr lang="en-US" sz="1200" b="1" dirty="0" err="1">
                <a:latin typeface="Courier New"/>
                <a:ea typeface="Courier New"/>
                <a:cs typeface="Courier New"/>
                <a:sym typeface="Courier New"/>
              </a:rPr>
              <a:t>ssh</a:t>
            </a:r>
            <a:r>
              <a:rPr lang="en-US" sz="1200" b="1" dirty="0">
                <a:latin typeface="Courier New"/>
                <a:ea typeface="Courier New"/>
                <a:cs typeface="Courier New"/>
                <a:sym typeface="Courier New"/>
              </a:rPr>
              <a:t> head1 md5sum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solidFill>
                  <a:srgbClr val="9FC5E8"/>
                </a:solidFill>
                <a:latin typeface="Courier New"/>
                <a:ea typeface="Courier New"/>
                <a:cs typeface="Courier New"/>
                <a:sym typeface="Courier New"/>
              </a:rPr>
              <a:t>59cc0ee569f6c63db168b3a995a78585</a:t>
            </a:r>
            <a:r>
              <a:rPr lang="en-US" sz="1200" b="1" dirty="0">
                <a:latin typeface="Courier New"/>
                <a:ea typeface="Courier New"/>
                <a:cs typeface="Courier New"/>
                <a:sym typeface="Courier New"/>
              </a:rPr>
              <a:t>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latin typeface="Courier New"/>
                <a:ea typeface="Courier New"/>
                <a:cs typeface="Courier New"/>
                <a:sym typeface="Courier New"/>
              </a:rPr>
              <a:t>[root@mgmt1 ~]# </a:t>
            </a:r>
            <a:r>
              <a:rPr lang="en-US" sz="1200" b="1" dirty="0" err="1">
                <a:latin typeface="Courier New"/>
                <a:ea typeface="Courier New"/>
                <a:cs typeface="Courier New"/>
                <a:sym typeface="Courier New"/>
              </a:rPr>
              <a:t>ssh</a:t>
            </a:r>
            <a:r>
              <a:rPr lang="en-US" sz="1200" b="1" dirty="0">
                <a:latin typeface="Courier New"/>
                <a:ea typeface="Courier New"/>
                <a:cs typeface="Courier New"/>
                <a:sym typeface="Courier New"/>
              </a:rPr>
              <a:t> compute101 md5sum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solidFill>
                  <a:srgbClr val="9FC5E8"/>
                </a:solidFill>
                <a:latin typeface="Courier New"/>
                <a:ea typeface="Courier New"/>
                <a:cs typeface="Courier New"/>
                <a:sym typeface="Courier New"/>
              </a:rPr>
              <a:t>59cc0ee569f6c63db168b3a995a78585</a:t>
            </a:r>
            <a:r>
              <a:rPr lang="en-US" sz="1200" b="1" dirty="0">
                <a:latin typeface="Courier New"/>
                <a:ea typeface="Courier New"/>
                <a:cs typeface="Courier New"/>
                <a:sym typeface="Courier New"/>
              </a:rPr>
              <a:t>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latin typeface="Courier New"/>
                <a:ea typeface="Courier New"/>
                <a:cs typeface="Courier New"/>
                <a:sym typeface="Courier New"/>
              </a:rPr>
              <a:t>[root@mgmt1 ~]# </a:t>
            </a:r>
            <a:r>
              <a:rPr lang="en-US" sz="1200" b="1" dirty="0" err="1">
                <a:latin typeface="Courier New"/>
                <a:ea typeface="Courier New"/>
                <a:cs typeface="Courier New"/>
                <a:sym typeface="Courier New"/>
              </a:rPr>
              <a:t>ssh</a:t>
            </a:r>
            <a:r>
              <a:rPr lang="en-US" sz="1200" b="1" dirty="0">
                <a:latin typeface="Courier New"/>
                <a:ea typeface="Courier New"/>
                <a:cs typeface="Courier New"/>
                <a:sym typeface="Courier New"/>
              </a:rPr>
              <a:t> compute100 md5sum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solidFill>
                  <a:srgbClr val="9FC5E8"/>
                </a:solidFill>
                <a:latin typeface="Courier New"/>
                <a:ea typeface="Courier New"/>
                <a:cs typeface="Courier New"/>
                <a:sym typeface="Courier New"/>
              </a:rPr>
              <a:t>59cc0ee569f6c63db168b3a995a78585</a:t>
            </a:r>
            <a:r>
              <a:rPr lang="en-US" sz="1200" b="1" dirty="0">
                <a:latin typeface="Courier New"/>
                <a:ea typeface="Courier New"/>
                <a:cs typeface="Courier New"/>
                <a:sym typeface="Courier New"/>
              </a:rPr>
              <a:t>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latin typeface="Courier New"/>
                <a:ea typeface="Courier New"/>
                <a:cs typeface="Courier New"/>
                <a:sym typeface="Courier New"/>
              </a:rPr>
              <a:t>[root@mgmt1 ~]# </a:t>
            </a:r>
            <a:r>
              <a:rPr lang="en-US" sz="1200" b="1" dirty="0" err="1">
                <a:latin typeface="Courier New"/>
                <a:ea typeface="Courier New"/>
                <a:cs typeface="Courier New"/>
                <a:sym typeface="Courier New"/>
              </a:rPr>
              <a:t>ssh</a:t>
            </a:r>
            <a:r>
              <a:rPr lang="en-US" sz="1200" b="1" dirty="0">
                <a:latin typeface="Courier New"/>
                <a:ea typeface="Courier New"/>
                <a:cs typeface="Courier New"/>
                <a:sym typeface="Courier New"/>
              </a:rPr>
              <a:t> head2 md5sum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solidFill>
                  <a:srgbClr val="FF0000"/>
                </a:solidFill>
                <a:latin typeface="Courier New"/>
                <a:ea typeface="Courier New"/>
                <a:cs typeface="Courier New"/>
                <a:sym typeface="Courier New"/>
              </a:rPr>
              <a:t>828008572453357cbac5a84d50a67260</a:t>
            </a:r>
            <a:r>
              <a:rPr lang="en-US" sz="1200" b="1" dirty="0">
                <a:latin typeface="Courier New"/>
                <a:ea typeface="Courier New"/>
                <a:cs typeface="Courier New"/>
                <a:sym typeface="Courier New"/>
              </a:rPr>
              <a:t>  /</a:t>
            </a:r>
            <a:r>
              <a:rPr lang="en-US" sz="1200" b="1" dirty="0" err="1">
                <a:latin typeface="Courier New"/>
                <a:ea typeface="Courier New"/>
                <a:cs typeface="Courier New"/>
                <a:sym typeface="Courier New"/>
              </a:rPr>
              <a:t>usr</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sbin</a:t>
            </a:r>
            <a:r>
              <a:rPr lang="en-US" sz="1200" b="1" dirty="0">
                <a:latin typeface="Courier New"/>
                <a:ea typeface="Courier New"/>
                <a:cs typeface="Courier New"/>
                <a:sym typeface="Courier New"/>
              </a:rPr>
              <a:t>/</a:t>
            </a:r>
            <a:r>
              <a:rPr lang="en-US" sz="1200" b="1" dirty="0" err="1">
                <a:latin typeface="Courier New"/>
                <a:ea typeface="Courier New"/>
                <a:cs typeface="Courier New"/>
                <a:sym typeface="Courier New"/>
              </a:rPr>
              <a:t>sshd</a:t>
            </a:r>
            <a:endParaRPr lang="en-US" sz="1200" b="1" dirty="0">
              <a:latin typeface="Courier New"/>
              <a:ea typeface="Courier New"/>
              <a:cs typeface="Courier New"/>
              <a:sym typeface="Courier New"/>
            </a:endParaRP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Initial Investigation</a:t>
            </a:r>
            <a:endParaRPr lang="en-US" sz="3200" dirty="0"/>
          </a:p>
        </p:txBody>
      </p:sp>
    </p:spTree>
    <p:extLst>
      <p:ext uri="{BB962C8B-B14F-4D97-AF65-F5344CB8AC3E}">
        <p14:creationId xmlns:p14="http://schemas.microsoft.com/office/powerpoint/2010/main" val="741250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6" y="2020665"/>
            <a:ext cx="5839700" cy="2412972"/>
          </a:xfrm>
        </p:spPr>
        <p:txBody>
          <a:bodyPr numCol="2"/>
          <a:lstStyle/>
          <a:p>
            <a:pPr marL="0" lvl="0" indent="0">
              <a:spcBef>
                <a:spcPts val="0"/>
              </a:spcBef>
              <a:buClr>
                <a:srgbClr val="194484"/>
              </a:buClr>
              <a:buNone/>
            </a:pPr>
            <a:r>
              <a:rPr lang="en-US" sz="700" b="1" dirty="0">
                <a:latin typeface="Courier New"/>
                <a:ea typeface="Courier New"/>
                <a:cs typeface="Courier New"/>
                <a:sym typeface="Courier New"/>
              </a:rPr>
              <a:t>[root@head1 ~]</a:t>
            </a:r>
          </a:p>
          <a:p>
            <a:pPr marL="0" lvl="0" indent="0">
              <a:spcBef>
                <a:spcPts val="0"/>
              </a:spcBef>
              <a:buClr>
                <a:srgbClr val="194484"/>
              </a:buClr>
              <a:buNone/>
            </a:pP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pam.d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ssh-keycat</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pam.d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rc.d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init.d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sshd_config</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sysconfig</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libexec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openssh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sftp</a:t>
            </a:r>
            <a:r>
              <a:rPr lang="en-US" sz="700" b="1" dirty="0">
                <a:latin typeface="Courier New"/>
                <a:ea typeface="Courier New"/>
                <a:cs typeface="Courier New"/>
                <a:sym typeface="Courier New"/>
              </a:rPr>
              <a:t>-server</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libexec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openssh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ssh-keycat</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sbin</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sshd.hmac</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sbin</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var</a:t>
            </a:r>
            <a:r>
              <a:rPr lang="en-US" sz="700" b="1" dirty="0">
                <a:latin typeface="Courier New"/>
                <a:ea typeface="Courier New"/>
                <a:cs typeface="Courier New"/>
                <a:sym typeface="Courier New"/>
              </a:rPr>
              <a:t>/empty/</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ssh_config</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ssh.hmac</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scp</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sftp</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....L....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slogin</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-add</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-agent</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-copy-id</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ssh-keyscan</a:t>
            </a:r>
            <a:endParaRPr lang="en-US" sz="700" b="1" dirty="0">
              <a:latin typeface="Courier New"/>
              <a:ea typeface="Courier New"/>
              <a:cs typeface="Courier New"/>
              <a:sym typeface="Courier New"/>
            </a:endParaRPr>
          </a:p>
          <a:p>
            <a:pPr marL="0" lvl="0" indent="0">
              <a:spcBef>
                <a:spcPts val="0"/>
              </a:spcBef>
              <a:buClr>
                <a:srgbClr val="194484"/>
              </a:buClr>
              <a:buNone/>
            </a:pP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[root@head2 ~]</a:t>
            </a:r>
          </a:p>
          <a:p>
            <a:pPr marL="0" lvl="0" indent="0">
              <a:spcBef>
                <a:spcPts val="0"/>
              </a:spcBef>
              <a:buClr>
                <a:srgbClr val="194484"/>
              </a:buClr>
              <a:buNone/>
            </a:pP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pam.d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ssh-keycat</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pam.d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rc.d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init.d</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sshd_config</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sysconfig</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libexec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openssh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sftp</a:t>
            </a:r>
            <a:r>
              <a:rPr lang="en-US" sz="700" b="1" dirty="0">
                <a:latin typeface="Courier New"/>
                <a:ea typeface="Courier New"/>
                <a:cs typeface="Courier New"/>
                <a:sym typeface="Courier New"/>
              </a:rPr>
              <a:t>-server</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libexec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openssh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ssh-keycat</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sbin</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sshd.hmac</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sbin</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var</a:t>
            </a:r>
            <a:r>
              <a:rPr lang="en-US" sz="700" b="1" dirty="0">
                <a:latin typeface="Courier New"/>
                <a:ea typeface="Courier New"/>
                <a:cs typeface="Courier New"/>
                <a:sym typeface="Courier New"/>
              </a:rPr>
              <a:t>/empty/</a:t>
            </a:r>
            <a:r>
              <a:rPr lang="en-US" sz="700" b="1" dirty="0" err="1">
                <a:latin typeface="Courier New"/>
                <a:ea typeface="Courier New"/>
                <a:cs typeface="Courier New"/>
                <a:sym typeface="Courier New"/>
              </a:rPr>
              <a:t>sshd</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c /</a:t>
            </a:r>
            <a:r>
              <a:rPr lang="en-US" sz="700" b="1" dirty="0" err="1">
                <a:latin typeface="Courier New"/>
                <a:ea typeface="Courier New"/>
                <a:cs typeface="Courier New"/>
                <a:sym typeface="Courier New"/>
              </a:rPr>
              <a:t>etc</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t>
            </a:r>
            <a:r>
              <a:rPr lang="en-US" sz="700" b="1" dirty="0" err="1">
                <a:latin typeface="Courier New"/>
                <a:ea typeface="Courier New"/>
                <a:cs typeface="Courier New"/>
                <a:sym typeface="Courier New"/>
              </a:rPr>
              <a:t>ssh_config</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ssh.hmac</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scp</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sftp</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slogin</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endParaRPr lang="en-US" sz="700" b="1" dirty="0">
              <a:latin typeface="Courier New"/>
              <a:ea typeface="Courier New"/>
              <a:cs typeface="Courier New"/>
              <a:sym typeface="Courier New"/>
            </a:endParaRP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-add</a:t>
            </a:r>
          </a:p>
          <a:p>
            <a:pPr marL="0" lvl="0" indent="0">
              <a:spcBef>
                <a:spcPts val="0"/>
              </a:spcBef>
              <a:buClr>
                <a:srgbClr val="194484"/>
              </a:buClr>
              <a:buNone/>
            </a:pPr>
            <a:r>
              <a:rPr lang="en-US" sz="700" b="1" dirty="0">
                <a:latin typeface="Courier New"/>
                <a:ea typeface="Courier New"/>
                <a:cs typeface="Courier New"/>
                <a:sym typeface="Courier New"/>
              </a:rPr>
              <a:t>SM5...GT.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-agent</a:t>
            </a:r>
          </a:p>
          <a:p>
            <a:pPr marL="0" lvl="0" indent="0">
              <a:spcBef>
                <a:spcPts val="0"/>
              </a:spcBef>
              <a:buClr>
                <a:srgbClr val="194484"/>
              </a:buClr>
              <a:buNone/>
            </a:pPr>
            <a:r>
              <a:rPr lang="en-US" sz="700" b="1" dirty="0">
                <a:latin typeface="Courier New"/>
                <a:ea typeface="Courier New"/>
                <a:cs typeface="Courier New"/>
                <a:sym typeface="Courier New"/>
              </a:rPr>
              <a: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a:t>
            </a:r>
            <a:r>
              <a:rPr lang="en-US" sz="700" b="1" dirty="0">
                <a:latin typeface="Courier New"/>
                <a:ea typeface="Courier New"/>
                <a:cs typeface="Courier New"/>
                <a:sym typeface="Courier New"/>
              </a:rPr>
              <a:t>-copy-id</a:t>
            </a:r>
          </a:p>
          <a:p>
            <a:pPr marL="0" lvl="0" indent="0">
              <a:spcBef>
                <a:spcPts val="0"/>
              </a:spcBef>
              <a:buClr>
                <a:srgbClr val="194484"/>
              </a:buClr>
              <a:buNone/>
            </a:pPr>
            <a:r>
              <a:rPr lang="en-US" sz="700" b="1" dirty="0">
                <a:latin typeface="Courier New"/>
                <a:ea typeface="Courier New"/>
                <a:cs typeface="Courier New"/>
                <a:sym typeface="Courier New"/>
              </a:rPr>
              <a:t>S.5....T.   /</a:t>
            </a:r>
            <a:r>
              <a:rPr lang="en-US" sz="700" b="1" dirty="0" err="1">
                <a:latin typeface="Courier New"/>
                <a:ea typeface="Courier New"/>
                <a:cs typeface="Courier New"/>
                <a:sym typeface="Courier New"/>
              </a:rPr>
              <a:t>usr</a:t>
            </a:r>
            <a:r>
              <a:rPr lang="en-US" sz="700" b="1" dirty="0">
                <a:latin typeface="Courier New"/>
                <a:ea typeface="Courier New"/>
                <a:cs typeface="Courier New"/>
                <a:sym typeface="Courier New"/>
              </a:rPr>
              <a:t>/bin/</a:t>
            </a:r>
            <a:r>
              <a:rPr lang="en-US" sz="700" b="1" dirty="0" err="1">
                <a:latin typeface="Courier New"/>
                <a:ea typeface="Courier New"/>
                <a:cs typeface="Courier New"/>
                <a:sym typeface="Courier New"/>
              </a:rPr>
              <a:t>ssh-keyscan</a:t>
            </a:r>
            <a:endParaRPr lang="en-US" sz="700" b="1" dirty="0">
              <a:latin typeface="Courier New"/>
              <a:ea typeface="Courier New"/>
              <a:cs typeface="Courier New"/>
              <a:sym typeface="Courier New"/>
            </a:endParaRPr>
          </a:p>
          <a:p>
            <a:pPr marL="0" lvl="0" indent="0">
              <a:spcBef>
                <a:spcPts val="0"/>
              </a:spcBef>
              <a:buClr>
                <a:srgbClr val="194484"/>
              </a:buClr>
              <a:buNone/>
            </a:pPr>
            <a:endParaRPr lang="en-US" sz="700" b="1" dirty="0">
              <a:latin typeface="Courier New"/>
              <a:ea typeface="Courier New"/>
              <a:cs typeface="Courier New"/>
              <a:sym typeface="Courier New"/>
            </a:endParaRP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Initial Investigation</a:t>
            </a:r>
            <a:endParaRPr lang="en-US" sz="3200" dirty="0"/>
          </a:p>
        </p:txBody>
      </p:sp>
      <p:sp>
        <p:nvSpPr>
          <p:cNvPr id="5" name="TextBox 4">
            <a:extLst>
              <a:ext uri="{FF2B5EF4-FFF2-40B4-BE49-F238E27FC236}">
                <a16:creationId xmlns:a16="http://schemas.microsoft.com/office/drawing/2014/main" id="{EE30FF21-B95F-F147-849C-AB06A35B12DA}"/>
              </a:ext>
            </a:extLst>
          </p:cNvPr>
          <p:cNvSpPr txBox="1"/>
          <p:nvPr/>
        </p:nvSpPr>
        <p:spPr>
          <a:xfrm>
            <a:off x="497304" y="1651333"/>
            <a:ext cx="8157412" cy="369332"/>
          </a:xfrm>
          <a:prstGeom prst="rect">
            <a:avLst/>
          </a:prstGeom>
          <a:noFill/>
        </p:spPr>
        <p:txBody>
          <a:bodyPr wrap="square" rtlCol="0">
            <a:spAutoFit/>
          </a:bodyPr>
          <a:lstStyle/>
          <a:p>
            <a:r>
              <a:rPr lang="en-US" b="1" dirty="0">
                <a:latin typeface="Courier New" panose="02070309020205020404" pitchFamily="49" charset="0"/>
                <a:cs typeface="Courier New" panose="02070309020205020404" pitchFamily="49" charset="0"/>
              </a:rPr>
              <a:t>#rpm --verify -v </a:t>
            </a:r>
            <a:r>
              <a:rPr lang="en-US" b="1" dirty="0" err="1">
                <a:latin typeface="Courier New" panose="02070309020205020404" pitchFamily="49" charset="0"/>
                <a:cs typeface="Courier New" panose="02070309020205020404" pitchFamily="49" charset="0"/>
              </a:rPr>
              <a:t>openssh</a:t>
            </a:r>
            <a:r>
              <a:rPr lang="en-US" b="1" dirty="0">
                <a:latin typeface="Courier New" panose="02070309020205020404" pitchFamily="49" charset="0"/>
                <a:cs typeface="Courier New" panose="02070309020205020404" pitchFamily="49" charset="0"/>
              </a:rPr>
              <a:t>-server </a:t>
            </a:r>
            <a:r>
              <a:rPr lang="en-US" b="1" dirty="0" err="1">
                <a:latin typeface="Courier New" panose="02070309020205020404" pitchFamily="49" charset="0"/>
                <a:cs typeface="Courier New" panose="02070309020205020404" pitchFamily="49" charset="0"/>
              </a:rPr>
              <a:t>openssh</a:t>
            </a:r>
            <a:r>
              <a:rPr lang="en-US" b="1" dirty="0">
                <a:latin typeface="Courier New" panose="02070309020205020404" pitchFamily="49" charset="0"/>
                <a:cs typeface="Courier New" panose="02070309020205020404" pitchFamily="49" charset="0"/>
              </a:rPr>
              <a:t> clients</a:t>
            </a:r>
          </a:p>
        </p:txBody>
      </p:sp>
      <p:sp>
        <p:nvSpPr>
          <p:cNvPr id="6" name="Rectangle 5">
            <a:extLst>
              <a:ext uri="{FF2B5EF4-FFF2-40B4-BE49-F238E27FC236}">
                <a16:creationId xmlns:a16="http://schemas.microsoft.com/office/drawing/2014/main" id="{4F033E81-E2BD-5740-AB8B-085A36B52A48}"/>
              </a:ext>
            </a:extLst>
          </p:cNvPr>
          <p:cNvSpPr/>
          <p:nvPr/>
        </p:nvSpPr>
        <p:spPr>
          <a:xfrm>
            <a:off x="545523" y="2269982"/>
            <a:ext cx="538998" cy="2254102"/>
          </a:xfrm>
          <a:prstGeom prst="rect">
            <a:avLst/>
          </a:prstGeom>
          <a:noFill/>
          <a:ln>
            <a:solidFill>
              <a:srgbClr val="2B7A9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41B171-E37C-2943-9CE4-8A13F9B2565E}"/>
              </a:ext>
            </a:extLst>
          </p:cNvPr>
          <p:cNvSpPr/>
          <p:nvPr/>
        </p:nvSpPr>
        <p:spPr>
          <a:xfrm>
            <a:off x="3368092" y="2269982"/>
            <a:ext cx="544085" cy="225410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Shape 796">
            <a:extLst>
              <a:ext uri="{FF2B5EF4-FFF2-40B4-BE49-F238E27FC236}">
                <a16:creationId xmlns:a16="http://schemas.microsoft.com/office/drawing/2014/main" id="{62CF1801-6CEA-FE42-9280-17C945A46EA5}"/>
              </a:ext>
            </a:extLst>
          </p:cNvPr>
          <p:cNvSpPr txBox="1">
            <a:spLocks/>
          </p:cNvSpPr>
          <p:nvPr/>
        </p:nvSpPr>
        <p:spPr>
          <a:xfrm>
            <a:off x="5979411" y="2360428"/>
            <a:ext cx="2577912" cy="273900"/>
          </a:xfrm>
          <a:prstGeom prst="rect">
            <a:avLst/>
          </a:prstGeom>
          <a:solidFill>
            <a:srgbClr val="FFF05D"/>
          </a:solidFill>
          <a:ln>
            <a:noFill/>
          </a:ln>
        </p:spPr>
        <p:txBody>
          <a:bodyPr spcFirstLastPara="1" vert="horz" wrap="square" lIns="91425" tIns="45700" rIns="91425" bIns="45700" anchor="ctr" anchorCtr="0">
            <a:noAutofit/>
          </a:bodyPr>
          <a:lstStyle>
            <a:lvl1pPr marL="342900" indent="-342900" algn="l" defTabSz="457200" rtl="0" eaLnBrk="1" latinLnBrk="0" hangingPunct="1">
              <a:spcBef>
                <a:spcPct val="20000"/>
              </a:spcBef>
              <a:buClr>
                <a:srgbClr val="A32035"/>
              </a:buClr>
              <a:buFont typeface="Arial" panose="020B0604020202020204" pitchFamily="34" charset="0"/>
              <a:buChar char="•"/>
              <a:defRPr sz="3200" kern="1200">
                <a:solidFill>
                  <a:srgbClr val="524F4F"/>
                </a:solidFill>
                <a:latin typeface="+mn-lt"/>
                <a:ea typeface="+mn-ea"/>
                <a:cs typeface="+mn-cs"/>
              </a:defRPr>
            </a:lvl1pPr>
            <a:lvl2pPr marL="742950" indent="-285750" algn="l" defTabSz="457200" rtl="0" eaLnBrk="1" latinLnBrk="0" hangingPunct="1">
              <a:spcBef>
                <a:spcPct val="20000"/>
              </a:spcBef>
              <a:buClr>
                <a:srgbClr val="A32035"/>
              </a:buClr>
              <a:buFont typeface="Arial" panose="020B0604020202020204" pitchFamily="34" charset="0"/>
              <a:buChar char="•"/>
              <a:defRPr sz="2800" kern="1200">
                <a:solidFill>
                  <a:srgbClr val="524F4F"/>
                </a:solidFill>
                <a:latin typeface="+mn-lt"/>
                <a:ea typeface="+mn-ea"/>
                <a:cs typeface="+mn-cs"/>
              </a:defRPr>
            </a:lvl2pPr>
            <a:lvl3pPr marL="1143000" indent="-228600" algn="l" defTabSz="457200" rtl="0" eaLnBrk="1" latinLnBrk="0" hangingPunct="1">
              <a:spcBef>
                <a:spcPct val="20000"/>
              </a:spcBef>
              <a:buClr>
                <a:srgbClr val="A32035"/>
              </a:buClr>
              <a:buFont typeface="Arial" panose="020B0604020202020204" pitchFamily="34" charset="0"/>
              <a:buChar char="•"/>
              <a:defRPr sz="2400" kern="1200">
                <a:solidFill>
                  <a:srgbClr val="524F4F"/>
                </a:solidFill>
                <a:latin typeface="+mn-lt"/>
                <a:ea typeface="+mn-ea"/>
                <a:cs typeface="+mn-cs"/>
              </a:defRPr>
            </a:lvl3pPr>
            <a:lvl4pPr marL="1600200" indent="-228600" algn="l" defTabSz="457200" rtl="0" eaLnBrk="1" latinLnBrk="0" hangingPunct="1">
              <a:spcBef>
                <a:spcPct val="20000"/>
              </a:spcBef>
              <a:buClr>
                <a:srgbClr val="A32035"/>
              </a:buClr>
              <a:buFont typeface="Arial" panose="020B0604020202020204" pitchFamily="34" charset="0"/>
              <a:buChar char="•"/>
              <a:defRPr sz="2000" kern="1200">
                <a:solidFill>
                  <a:srgbClr val="524F4F"/>
                </a:solidFill>
                <a:latin typeface="+mn-lt"/>
                <a:ea typeface="+mn-ea"/>
                <a:cs typeface="+mn-cs"/>
              </a:defRPr>
            </a:lvl4pPr>
            <a:lvl5pPr marL="2057400" indent="-228600" algn="l" defTabSz="457200" rtl="0" eaLnBrk="1" latinLnBrk="0" hangingPunct="1">
              <a:spcBef>
                <a:spcPct val="20000"/>
              </a:spcBef>
              <a:buClr>
                <a:srgbClr val="A32035"/>
              </a:buClr>
              <a:buFont typeface="Arial" panose="020B0604020202020204" pitchFamily="34" charset="0"/>
              <a:buChar char="•"/>
              <a:defRPr sz="2000" kern="1200">
                <a:solidFill>
                  <a:srgbClr val="524F4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rgbClr val="FFFFFF"/>
              </a:buClr>
              <a:buFont typeface="Arial"/>
              <a:buNone/>
            </a:pPr>
            <a:r>
              <a:rPr lang="en-US" sz="900" b="1" dirty="0">
                <a:solidFill>
                  <a:schemeClr val="dk1"/>
                </a:solidFill>
                <a:latin typeface="Courier New"/>
                <a:ea typeface="Courier New"/>
                <a:cs typeface="Courier New"/>
                <a:sym typeface="Courier New"/>
              </a:rPr>
              <a:t>S = Size, </a:t>
            </a:r>
            <a:r>
              <a:rPr lang="en-US" sz="900" dirty="0"/>
              <a:t> </a:t>
            </a:r>
            <a:r>
              <a:rPr lang="en-US" sz="900" b="1" dirty="0">
                <a:solidFill>
                  <a:schemeClr val="dk1"/>
                </a:solidFill>
                <a:latin typeface="Courier New"/>
                <a:ea typeface="Courier New"/>
                <a:cs typeface="Courier New"/>
                <a:sym typeface="Courier New"/>
              </a:rPr>
              <a:t>M = Mode, </a:t>
            </a:r>
            <a:r>
              <a:rPr lang="en-US" sz="900" dirty="0"/>
              <a:t> </a:t>
            </a:r>
            <a:r>
              <a:rPr lang="en-US" sz="900" b="1" dirty="0">
                <a:solidFill>
                  <a:schemeClr val="dk1"/>
                </a:solidFill>
                <a:latin typeface="Courier New"/>
                <a:ea typeface="Courier New"/>
                <a:cs typeface="Courier New"/>
                <a:sym typeface="Courier New"/>
              </a:rPr>
              <a:t>5 = MD5</a:t>
            </a:r>
            <a:endParaRPr lang="en-US" sz="900" dirty="0"/>
          </a:p>
          <a:p>
            <a:pPr marL="0" indent="0">
              <a:spcBef>
                <a:spcPts val="0"/>
              </a:spcBef>
              <a:buClr>
                <a:srgbClr val="FFFFFF"/>
              </a:buClr>
              <a:buFont typeface="Arial"/>
              <a:buNone/>
            </a:pPr>
            <a:r>
              <a:rPr lang="en-US" sz="900" b="1" dirty="0">
                <a:solidFill>
                  <a:schemeClr val="dk1"/>
                </a:solidFill>
                <a:latin typeface="Courier New"/>
                <a:ea typeface="Courier New"/>
                <a:cs typeface="Courier New"/>
                <a:sym typeface="Courier New"/>
              </a:rPr>
              <a:t>T = </a:t>
            </a:r>
            <a:r>
              <a:rPr lang="en-US" sz="900" b="1" dirty="0" err="1">
                <a:solidFill>
                  <a:schemeClr val="dk1"/>
                </a:solidFill>
                <a:latin typeface="Courier New"/>
                <a:ea typeface="Courier New"/>
                <a:cs typeface="Courier New"/>
                <a:sym typeface="Courier New"/>
              </a:rPr>
              <a:t>mtime</a:t>
            </a:r>
            <a:r>
              <a:rPr lang="en-US" sz="900" b="1" dirty="0">
                <a:solidFill>
                  <a:schemeClr val="dk1"/>
                </a:solidFill>
                <a:latin typeface="Courier New"/>
                <a:ea typeface="Courier New"/>
                <a:cs typeface="Courier New"/>
                <a:sym typeface="Courier New"/>
              </a:rPr>
              <a:t> timestamp,</a:t>
            </a:r>
            <a:r>
              <a:rPr lang="en-US" sz="900" dirty="0"/>
              <a:t> </a:t>
            </a:r>
            <a:r>
              <a:rPr lang="en-US" sz="900" b="1" dirty="0">
                <a:solidFill>
                  <a:schemeClr val="dk1"/>
                </a:solidFill>
                <a:latin typeface="Courier New"/>
                <a:ea typeface="Courier New"/>
                <a:cs typeface="Courier New"/>
                <a:sym typeface="Courier New"/>
              </a:rPr>
              <a:t>G = File group</a:t>
            </a:r>
            <a:endParaRPr lang="en-US"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315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pPr marL="0" lvl="0" indent="0">
              <a:spcBef>
                <a:spcPts val="0"/>
              </a:spcBef>
              <a:buClr>
                <a:srgbClr val="194484"/>
              </a:buClr>
              <a:buNone/>
            </a:pPr>
            <a:r>
              <a:rPr lang="en-US" sz="1400" b="1" dirty="0">
                <a:latin typeface="Courier New"/>
                <a:ea typeface="Courier New"/>
                <a:cs typeface="Courier New"/>
                <a:sym typeface="Courier New"/>
              </a:rPr>
              <a:t>[</a:t>
            </a:r>
            <a:r>
              <a:rPr lang="en-US" sz="1400" b="1" dirty="0" err="1">
                <a:latin typeface="Courier New"/>
                <a:ea typeface="Courier New"/>
                <a:cs typeface="Courier New"/>
                <a:sym typeface="Courier New"/>
              </a:rPr>
              <a:t>irt@investigation</a:t>
            </a: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ssh</a:t>
            </a:r>
            <a:r>
              <a:rPr lang="en-US" sz="1400" b="1" dirty="0">
                <a:latin typeface="Courier New"/>
                <a:ea typeface="Courier New"/>
                <a:cs typeface="Courier New"/>
                <a:sym typeface="Courier New"/>
              </a:rPr>
              <a:t>]$ cat </a:t>
            </a:r>
            <a:r>
              <a:rPr lang="en-US" sz="1400" b="1" dirty="0" err="1">
                <a:latin typeface="Courier New"/>
                <a:ea typeface="Courier New"/>
                <a:cs typeface="Courier New"/>
                <a:sym typeface="Courier New"/>
              </a:rPr>
              <a:t>known_hosts</a:t>
            </a:r>
            <a:endParaRPr lang="en-US" sz="1400" b="1" dirty="0">
              <a:latin typeface="Courier New"/>
              <a:ea typeface="Courier New"/>
              <a:cs typeface="Courier New"/>
              <a:sym typeface="Courier New"/>
            </a:endParaRPr>
          </a:p>
          <a:p>
            <a:pPr marL="0" lvl="0" indent="0">
              <a:spcBef>
                <a:spcPts val="0"/>
              </a:spcBef>
              <a:buClr>
                <a:srgbClr val="194484"/>
              </a:buClr>
              <a:buNone/>
            </a:pPr>
            <a:endParaRPr lang="en-US" sz="1400" b="1" dirty="0">
              <a:latin typeface="Courier New"/>
              <a:ea typeface="Courier New"/>
              <a:cs typeface="Courier New"/>
              <a:sym typeface="Courier New"/>
            </a:endParaRPr>
          </a:p>
          <a:p>
            <a:pPr marL="0" lvl="0" indent="0">
              <a:spcBef>
                <a:spcPts val="0"/>
              </a:spcBef>
              <a:buClr>
                <a:srgbClr val="194484"/>
              </a:buClr>
              <a:buNone/>
            </a:pPr>
            <a:r>
              <a:rPr lang="en-US" sz="1400" b="1" dirty="0">
                <a:latin typeface="Courier New"/>
                <a:ea typeface="Courier New"/>
                <a:cs typeface="Courier New"/>
                <a:sym typeface="Courier New"/>
              </a:rPr>
              <a:t>hpc-alpha.acme.edu,11.12.13.14 </a:t>
            </a:r>
            <a:r>
              <a:rPr lang="en-US" sz="1400" b="1" dirty="0" err="1">
                <a:latin typeface="Courier New"/>
                <a:ea typeface="Courier New"/>
                <a:cs typeface="Courier New"/>
                <a:sym typeface="Courier New"/>
              </a:rPr>
              <a:t>ssh-rsa</a:t>
            </a:r>
            <a:r>
              <a:rPr lang="en-US" sz="1400" b="1" dirty="0">
                <a:latin typeface="Courier New"/>
                <a:ea typeface="Courier New"/>
                <a:cs typeface="Courier New"/>
                <a:sym typeface="Courier New"/>
              </a:rPr>
              <a:t> AAAAB3NzaC1yc2EAAAABIwAAAQEAy...</a:t>
            </a:r>
            <a:endParaRPr lang="en-US" sz="1400" dirty="0"/>
          </a:p>
          <a:p>
            <a:pPr marL="0" lvl="0" indent="0">
              <a:spcBef>
                <a:spcPts val="0"/>
              </a:spcBef>
              <a:buClr>
                <a:srgbClr val="194484"/>
              </a:buClr>
              <a:buNone/>
            </a:pPr>
            <a:r>
              <a:rPr lang="en-US" sz="1400" b="1" dirty="0">
                <a:latin typeface="Courier New"/>
                <a:ea typeface="Courier New"/>
                <a:cs typeface="Courier New"/>
                <a:sym typeface="Courier New"/>
              </a:rPr>
              <a:t>hpc-beta.acme.edu,15.16.17.18 </a:t>
            </a:r>
            <a:r>
              <a:rPr lang="en-US" sz="1400" b="1" dirty="0" err="1">
                <a:latin typeface="Courier New"/>
                <a:ea typeface="Courier New"/>
                <a:cs typeface="Courier New"/>
                <a:sym typeface="Courier New"/>
              </a:rPr>
              <a:t>ssh-rsa</a:t>
            </a:r>
            <a:r>
              <a:rPr lang="en-US" sz="1400" b="1" dirty="0">
                <a:latin typeface="Courier New"/>
                <a:ea typeface="Courier New"/>
                <a:cs typeface="Courier New"/>
                <a:sym typeface="Courier New"/>
              </a:rPr>
              <a:t> AAAAB3NzaC1yc2EAAAABIwAAAQEA4...</a:t>
            </a:r>
            <a:endParaRPr lang="en-US" sz="1400" dirty="0"/>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Further Analysis</a:t>
            </a:r>
            <a:endParaRPr lang="en-US" sz="3200" dirty="0"/>
          </a:p>
        </p:txBody>
      </p:sp>
    </p:spTree>
    <p:extLst>
      <p:ext uri="{BB962C8B-B14F-4D97-AF65-F5344CB8AC3E}">
        <p14:creationId xmlns:p14="http://schemas.microsoft.com/office/powerpoint/2010/main" val="4220694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r>
              <a:rPr lang="en-US" sz="1800" dirty="0"/>
              <a:t>Contacted other orgs about incident and suggested they check their systems</a:t>
            </a:r>
          </a:p>
          <a:p>
            <a:r>
              <a:rPr lang="en-US" sz="1800" dirty="0"/>
              <a:t>Found more overlapping accounts and let other sites know</a:t>
            </a:r>
          </a:p>
          <a:p>
            <a:r>
              <a:rPr lang="en-US" sz="1800" dirty="0"/>
              <a:t>Looked for what files had been replaced</a:t>
            </a:r>
          </a:p>
          <a:p>
            <a:r>
              <a:rPr lang="en-US" sz="1800" dirty="0"/>
              <a:t>Checked local systems for similar files</a:t>
            </a:r>
          </a:p>
          <a:p>
            <a:r>
              <a:rPr lang="en-US" sz="1800" dirty="0"/>
              <a:t>Checked network traffic for similar downloads</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lumMod val="75000"/>
                  </a:schemeClr>
                </a:solidFill>
              </a:rPr>
              <a:t>Communicating the Incident</a:t>
            </a:r>
            <a:endParaRPr lang="en-US" sz="3200" dirty="0"/>
          </a:p>
        </p:txBody>
      </p:sp>
    </p:spTree>
    <p:extLst>
      <p:ext uri="{BB962C8B-B14F-4D97-AF65-F5344CB8AC3E}">
        <p14:creationId xmlns:p14="http://schemas.microsoft.com/office/powerpoint/2010/main" val="27815603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r>
              <a:rPr lang="en-US" sz="1800" dirty="0"/>
              <a:t>Contain: Locked down access to local IPs only until affected accounts locked</a:t>
            </a:r>
          </a:p>
          <a:p>
            <a:pPr lvl="1"/>
            <a:r>
              <a:rPr lang="en-US" sz="1400" dirty="0"/>
              <a:t>Gathered all data</a:t>
            </a:r>
          </a:p>
          <a:p>
            <a:r>
              <a:rPr lang="en-US" sz="1800" dirty="0"/>
              <a:t>Eradicate: system was behind on patches.  Known security hole was exploited</a:t>
            </a:r>
          </a:p>
          <a:p>
            <a:r>
              <a:rPr lang="en-US" sz="1800" dirty="0"/>
              <a:t>Recover: Rebooted with patched system</a:t>
            </a:r>
          </a:p>
          <a:p>
            <a:pPr lvl="1"/>
            <a:r>
              <a:rPr lang="en-US" sz="1400" dirty="0"/>
              <a:t>All users were instructed to change passwords before access restored</a:t>
            </a:r>
          </a:p>
          <a:p>
            <a:pPr lvl="1"/>
            <a:r>
              <a:rPr lang="en-US" sz="1400" dirty="0"/>
              <a:t>Education of users</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solidFill>
              </a:rPr>
              <a:t>Contain, Eradicate, &amp; Recover</a:t>
            </a:r>
            <a:endParaRPr lang="en-US" sz="3200" dirty="0"/>
          </a:p>
        </p:txBody>
      </p:sp>
    </p:spTree>
    <p:extLst>
      <p:ext uri="{BB962C8B-B14F-4D97-AF65-F5344CB8AC3E}">
        <p14:creationId xmlns:p14="http://schemas.microsoft.com/office/powerpoint/2010/main" val="41890083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numCol="2"/>
          <a:lstStyle/>
          <a:p>
            <a:r>
              <a:rPr lang="en-US" sz="1400" dirty="0"/>
              <a:t>Determine if an incident occurred</a:t>
            </a:r>
          </a:p>
          <a:p>
            <a:pPr lvl="1"/>
            <a:r>
              <a:rPr lang="en-US" sz="1000" dirty="0"/>
              <a:t>Campus cluster received report of users being locked out of head nodes</a:t>
            </a:r>
          </a:p>
          <a:p>
            <a:pPr lvl="1"/>
            <a:r>
              <a:rPr lang="en-US" sz="1000" dirty="0"/>
              <a:t>Noticed oddity in </a:t>
            </a:r>
            <a:r>
              <a:rPr lang="en-US" sz="1000" dirty="0" err="1"/>
              <a:t>syslogs</a:t>
            </a:r>
            <a:r>
              <a:rPr lang="en-US" sz="1000" dirty="0"/>
              <a:t> </a:t>
            </a:r>
          </a:p>
          <a:p>
            <a:r>
              <a:rPr lang="en-US" sz="1400" dirty="0"/>
              <a:t>Determine course of action </a:t>
            </a:r>
          </a:p>
          <a:p>
            <a:pPr lvl="1"/>
            <a:r>
              <a:rPr lang="en-US" sz="1000" dirty="0"/>
              <a:t>Locked down access until IRT could identify what happened</a:t>
            </a:r>
          </a:p>
          <a:p>
            <a:r>
              <a:rPr lang="en-US" sz="1400" dirty="0"/>
              <a:t>Communicate the incident (throughout the IR process)</a:t>
            </a:r>
          </a:p>
          <a:p>
            <a:pPr lvl="1"/>
            <a:r>
              <a:rPr lang="en-US" sz="1000" dirty="0"/>
              <a:t>Coordinate with sysadmins, communicate problem to other affiliated organizations </a:t>
            </a:r>
          </a:p>
          <a:p>
            <a:r>
              <a:rPr lang="en-US" sz="1400" dirty="0"/>
              <a:t>Perform an investigation </a:t>
            </a:r>
          </a:p>
          <a:p>
            <a:pPr lvl="1"/>
            <a:r>
              <a:rPr lang="en-US" sz="1000" dirty="0"/>
              <a:t>Checked files for compromises, gathered logs, found root toolkit had been installed</a:t>
            </a:r>
          </a:p>
          <a:p>
            <a:r>
              <a:rPr lang="en-US" sz="1400" dirty="0"/>
              <a:t>Contain the incident</a:t>
            </a:r>
          </a:p>
          <a:p>
            <a:pPr lvl="1"/>
            <a:r>
              <a:rPr lang="en-US" sz="1000" dirty="0"/>
              <a:t>Blocked accounts; also resetting passwords or adding two-factor authentication can help</a:t>
            </a:r>
          </a:p>
          <a:p>
            <a:r>
              <a:rPr lang="en-US" sz="1400" dirty="0"/>
              <a:t>Eradicate </a:t>
            </a:r>
          </a:p>
          <a:p>
            <a:pPr lvl="1"/>
            <a:r>
              <a:rPr lang="en-US" sz="1000" dirty="0"/>
              <a:t>Restarted nodes to clean, patched image </a:t>
            </a:r>
          </a:p>
          <a:p>
            <a:r>
              <a:rPr lang="en-US" sz="1400" dirty="0"/>
              <a:t>Recovery </a:t>
            </a:r>
          </a:p>
          <a:p>
            <a:pPr lvl="1"/>
            <a:r>
              <a:rPr lang="en-US" sz="1000" dirty="0"/>
              <a:t>Patching procedure changed, added more user education about password security </a:t>
            </a:r>
          </a:p>
          <a:p>
            <a:endParaRPr lang="en-US" sz="1400" dirty="0"/>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solidFill>
              </a:rPr>
              <a:t>Review</a:t>
            </a:r>
            <a:endParaRPr lang="en-US" sz="3200" dirty="0"/>
          </a:p>
        </p:txBody>
      </p:sp>
    </p:spTree>
    <p:extLst>
      <p:ext uri="{BB962C8B-B14F-4D97-AF65-F5344CB8AC3E}">
        <p14:creationId xmlns:p14="http://schemas.microsoft.com/office/powerpoint/2010/main" val="2430939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3"/>
          <p:cNvPicPr preferRelativeResize="0"/>
          <p:nvPr/>
        </p:nvPicPr>
        <p:blipFill rotWithShape="1">
          <a:blip r:embed="rId2">
            <a:alphaModFix/>
          </a:blip>
          <a:stretch/>
        </p:blipFill>
        <p:spPr>
          <a:xfrm>
            <a:off x="7268367" y="451183"/>
            <a:ext cx="1600200" cy="1200150"/>
          </a:xfrm>
          <a:prstGeom prst="rect">
            <a:avLst/>
          </a:prstGeom>
          <a:noFill/>
          <a:ln>
            <a:noFill/>
          </a:ln>
        </p:spPr>
      </p:pic>
      <p:sp>
        <p:nvSpPr>
          <p:cNvPr id="2" name="Text Placeholder 1"/>
          <p:cNvSpPr>
            <a:spLocks noGrp="1"/>
          </p:cNvSpPr>
          <p:nvPr>
            <p:ph type="body" sz="quarter" idx="10"/>
          </p:nvPr>
        </p:nvSpPr>
        <p:spPr>
          <a:xfrm>
            <a:off x="497305" y="1570703"/>
            <a:ext cx="8157411" cy="2862934"/>
          </a:xfrm>
        </p:spPr>
        <p:txBody>
          <a:bodyPr/>
          <a:lstStyle/>
          <a:p>
            <a:r>
              <a:rPr lang="en-US" sz="1400" dirty="0"/>
              <a:t>IR team worked quickly to block accounts until they could determine what had happened </a:t>
            </a:r>
          </a:p>
          <a:p>
            <a:r>
              <a:rPr lang="en-US" sz="1400" dirty="0"/>
              <a:t>Communication to affiliated organizations helped contain the attack</a:t>
            </a:r>
          </a:p>
          <a:p>
            <a:r>
              <a:rPr lang="en-US" sz="1400" dirty="0"/>
              <a:t>Logs were crucial to determining what had happened</a:t>
            </a:r>
          </a:p>
          <a:p>
            <a:r>
              <a:rPr lang="en-US" sz="1400" dirty="0"/>
              <a:t>Following through the incident life cycle</a:t>
            </a:r>
          </a:p>
          <a:p>
            <a:pPr lvl="1"/>
            <a:r>
              <a:rPr lang="en-US" sz="1000" dirty="0"/>
              <a:t>User passwords were reset, more training, and scanning systems after patches were applied</a:t>
            </a:r>
          </a:p>
        </p:txBody>
      </p:sp>
      <p:sp>
        <p:nvSpPr>
          <p:cNvPr id="3" name="Title 2"/>
          <p:cNvSpPr>
            <a:spLocks noGrp="1"/>
          </p:cNvSpPr>
          <p:nvPr>
            <p:ph type="title"/>
          </p:nvPr>
        </p:nvSpPr>
        <p:spPr/>
        <p:txBody>
          <a:bodyPr/>
          <a:lstStyle/>
          <a:p>
            <a:r>
              <a:rPr lang="en-US" dirty="0"/>
              <a:t>HPC Pivot Attack/Shared Creds</a:t>
            </a:r>
            <a:br>
              <a:rPr lang="en-US" dirty="0"/>
            </a:br>
            <a:r>
              <a:rPr lang="en-US" sz="3200" i="1" dirty="0">
                <a:solidFill>
                  <a:schemeClr val="accent6"/>
                </a:solidFill>
              </a:rPr>
              <a:t>Lessons Learned</a:t>
            </a:r>
            <a:endParaRPr lang="en-US" sz="3200" dirty="0"/>
          </a:p>
        </p:txBody>
      </p:sp>
    </p:spTree>
    <p:extLst>
      <p:ext uri="{BB962C8B-B14F-4D97-AF65-F5344CB8AC3E}">
        <p14:creationId xmlns:p14="http://schemas.microsoft.com/office/powerpoint/2010/main" val="349586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3E638-2F6A-E549-A2EF-4FA96BE86088}"/>
              </a:ext>
            </a:extLst>
          </p:cNvPr>
          <p:cNvSpPr>
            <a:spLocks noGrp="1"/>
          </p:cNvSpPr>
          <p:nvPr>
            <p:ph type="body" sz="quarter" idx="10"/>
          </p:nvPr>
        </p:nvSpPr>
        <p:spPr/>
        <p:txBody>
          <a:bodyPr/>
          <a:lstStyle/>
          <a:p>
            <a:r>
              <a:rPr lang="en-US" sz="1800" dirty="0"/>
              <a:t>System characterization – </a:t>
            </a:r>
            <a:r>
              <a:rPr lang="en-US" sz="1800" u="sng" dirty="0"/>
              <a:t>identify your assets</a:t>
            </a:r>
            <a:r>
              <a:rPr lang="en-US" sz="1800" dirty="0"/>
              <a:t>. Everything from data, to hardware and even your reputation.</a:t>
            </a:r>
          </a:p>
          <a:p>
            <a:r>
              <a:rPr lang="en-US" sz="1800" dirty="0"/>
              <a:t>Threat identification– identify negative elements that target your systems.</a:t>
            </a:r>
          </a:p>
          <a:p>
            <a:r>
              <a:rPr lang="en-US" sz="1800" dirty="0"/>
              <a:t>Identify vulnerabilities – flaws or weaknesses in your systems.  These are constantly </a:t>
            </a:r>
            <a:r>
              <a:rPr lang="en-US" sz="1800" dirty="0" err="1"/>
              <a:t>evolving.Identify</a:t>
            </a:r>
            <a:r>
              <a:rPr lang="en-US" sz="1800" dirty="0"/>
              <a:t> and evaluate controls</a:t>
            </a:r>
          </a:p>
          <a:p>
            <a:r>
              <a:rPr lang="en-US" sz="1800" dirty="0"/>
              <a:t>Prioritization of risks based on vulnerabilities, threats and likelihood of occurrence.</a:t>
            </a:r>
          </a:p>
          <a:p>
            <a:pPr lvl="1"/>
            <a:r>
              <a:rPr lang="en-US" sz="1400" dirty="0"/>
              <a:t>See our other tutorial on developing a cybersecurity program.</a:t>
            </a:r>
          </a:p>
          <a:p>
            <a:pPr lvl="1"/>
            <a:r>
              <a:rPr lang="en-US" sz="1400" dirty="0"/>
              <a:t>https://</a:t>
            </a:r>
            <a:r>
              <a:rPr lang="en-US" sz="1400" dirty="0" err="1"/>
              <a:t>trustedci.org</a:t>
            </a:r>
            <a:r>
              <a:rPr lang="en-US" sz="1400" dirty="0"/>
              <a:t>/guide</a:t>
            </a:r>
          </a:p>
        </p:txBody>
      </p:sp>
      <p:sp>
        <p:nvSpPr>
          <p:cNvPr id="3" name="Title 2">
            <a:extLst>
              <a:ext uri="{FF2B5EF4-FFF2-40B4-BE49-F238E27FC236}">
                <a16:creationId xmlns:a16="http://schemas.microsoft.com/office/drawing/2014/main" id="{4091D702-C72E-7B4A-8338-27FA0046A355}"/>
              </a:ext>
            </a:extLst>
          </p:cNvPr>
          <p:cNvSpPr>
            <a:spLocks noGrp="1"/>
          </p:cNvSpPr>
          <p:nvPr>
            <p:ph type="title"/>
          </p:nvPr>
        </p:nvSpPr>
        <p:spPr/>
        <p:txBody>
          <a:bodyPr/>
          <a:lstStyle/>
          <a:p>
            <a:r>
              <a:rPr lang="en-US" sz="3600" dirty="0"/>
              <a:t>Performing a Risk Assessment</a:t>
            </a:r>
          </a:p>
        </p:txBody>
      </p:sp>
      <p:grpSp>
        <p:nvGrpSpPr>
          <p:cNvPr id="4" name="Shape 159">
            <a:extLst>
              <a:ext uri="{FF2B5EF4-FFF2-40B4-BE49-F238E27FC236}">
                <a16:creationId xmlns:a16="http://schemas.microsoft.com/office/drawing/2014/main" id="{F703CBEB-C045-1844-A31B-5D255028D0FE}"/>
              </a:ext>
            </a:extLst>
          </p:cNvPr>
          <p:cNvGrpSpPr/>
          <p:nvPr/>
        </p:nvGrpSpPr>
        <p:grpSpPr>
          <a:xfrm>
            <a:off x="7282249" y="451184"/>
            <a:ext cx="1616620" cy="869578"/>
            <a:chOff x="1350904" y="1447800"/>
            <a:chExt cx="6879760" cy="4737001"/>
          </a:xfrm>
        </p:grpSpPr>
        <p:pic>
          <p:nvPicPr>
            <p:cNvPr id="5" name="Shape 160">
              <a:extLst>
                <a:ext uri="{FF2B5EF4-FFF2-40B4-BE49-F238E27FC236}">
                  <a16:creationId xmlns:a16="http://schemas.microsoft.com/office/drawing/2014/main" id="{563E5B8F-7DEA-C24B-B408-17E02A444C3F}"/>
                </a:ext>
              </a:extLst>
            </p:cNvPr>
            <p:cNvPicPr preferRelativeResize="0"/>
            <p:nvPr/>
          </p:nvPicPr>
          <p:blipFill rotWithShape="1">
            <a:blip r:embed="rId2">
              <a:alphaModFix/>
            </a:blip>
            <a:srcRect/>
            <a:stretch/>
          </p:blipFill>
          <p:spPr>
            <a:xfrm>
              <a:off x="1350904" y="2387502"/>
              <a:ext cx="3733800" cy="3797299"/>
            </a:xfrm>
            <a:prstGeom prst="rect">
              <a:avLst/>
            </a:prstGeom>
            <a:noFill/>
            <a:ln>
              <a:noFill/>
            </a:ln>
          </p:spPr>
        </p:pic>
        <p:pic>
          <p:nvPicPr>
            <p:cNvPr id="6" name="Shape 161">
              <a:extLst>
                <a:ext uri="{FF2B5EF4-FFF2-40B4-BE49-F238E27FC236}">
                  <a16:creationId xmlns:a16="http://schemas.microsoft.com/office/drawing/2014/main" id="{0A10C52F-F39F-5842-AFEE-7AA1D9D0CCB4}"/>
                </a:ext>
              </a:extLst>
            </p:cNvPr>
            <p:cNvPicPr preferRelativeResize="0"/>
            <p:nvPr/>
          </p:nvPicPr>
          <p:blipFill rotWithShape="1">
            <a:blip r:embed="rId3">
              <a:alphaModFix/>
            </a:blip>
            <a:srcRect/>
            <a:stretch/>
          </p:blipFill>
          <p:spPr>
            <a:xfrm>
              <a:off x="4901257" y="2387502"/>
              <a:ext cx="3329407" cy="2907681"/>
            </a:xfrm>
            <a:prstGeom prst="rect">
              <a:avLst/>
            </a:prstGeom>
            <a:noFill/>
            <a:ln>
              <a:noFill/>
            </a:ln>
          </p:spPr>
        </p:pic>
        <p:pic>
          <p:nvPicPr>
            <p:cNvPr id="7" name="Shape 162">
              <a:extLst>
                <a:ext uri="{FF2B5EF4-FFF2-40B4-BE49-F238E27FC236}">
                  <a16:creationId xmlns:a16="http://schemas.microsoft.com/office/drawing/2014/main" id="{D23E79B5-4C53-7242-9179-C4B698194ADE}"/>
                </a:ext>
              </a:extLst>
            </p:cNvPr>
            <p:cNvPicPr preferRelativeResize="0"/>
            <p:nvPr/>
          </p:nvPicPr>
          <p:blipFill rotWithShape="1">
            <a:blip r:embed="rId4">
              <a:alphaModFix/>
            </a:blip>
            <a:srcRect/>
            <a:stretch/>
          </p:blipFill>
          <p:spPr>
            <a:xfrm>
              <a:off x="3140191" y="1447800"/>
              <a:ext cx="3352799" cy="3784600"/>
            </a:xfrm>
            <a:prstGeom prst="rect">
              <a:avLst/>
            </a:prstGeom>
            <a:noFill/>
            <a:ln>
              <a:noFill/>
            </a:ln>
          </p:spPr>
        </p:pic>
      </p:grpSp>
    </p:spTree>
    <p:extLst>
      <p:ext uri="{BB962C8B-B14F-4D97-AF65-F5344CB8AC3E}">
        <p14:creationId xmlns:p14="http://schemas.microsoft.com/office/powerpoint/2010/main" val="1655242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r>
              <a:rPr lang="en-US" sz="1800" dirty="0"/>
              <a:t>Vulnerability reported in OpenSSL library in April, 2014</a:t>
            </a:r>
          </a:p>
          <a:p>
            <a:pPr lvl="1"/>
            <a:r>
              <a:rPr lang="en-US" sz="1400" dirty="0"/>
              <a:t>IR team had to determine if there were any affected systems</a:t>
            </a:r>
          </a:p>
          <a:p>
            <a:pPr lvl="2"/>
            <a:r>
              <a:rPr lang="en-US" sz="1000" b="1" i="1" dirty="0">
                <a:solidFill>
                  <a:schemeClr val="accent6">
                    <a:lumMod val="75000"/>
                  </a:schemeClr>
                </a:solidFill>
              </a:rPr>
              <a:t>Good configuration management system is extremely valuable in these types of situations </a:t>
            </a:r>
          </a:p>
          <a:p>
            <a:pPr lvl="1"/>
            <a:r>
              <a:rPr lang="en-US" sz="1400" dirty="0"/>
              <a:t>Scanned all systems looking for issues</a:t>
            </a:r>
          </a:p>
          <a:p>
            <a:pPr lvl="1"/>
            <a:r>
              <a:rPr lang="en-US" sz="1400" dirty="0"/>
              <a:t>Allowed access of memory block </a:t>
            </a:r>
          </a:p>
          <a:p>
            <a:pPr lvl="1"/>
            <a:r>
              <a:rPr lang="en-US" sz="1400" dirty="0"/>
              <a:t>Determining the impact of the vulnerability</a:t>
            </a:r>
          </a:p>
          <a:p>
            <a:pPr lvl="2"/>
            <a:r>
              <a:rPr lang="en-US" sz="1000" dirty="0"/>
              <a:t>How many systems were affected? </a:t>
            </a:r>
          </a:p>
          <a:p>
            <a:pPr lvl="2"/>
            <a:r>
              <a:rPr lang="en-US" sz="1000" dirty="0"/>
              <a:t>Did all users need to change passwords?</a:t>
            </a:r>
          </a:p>
          <a:p>
            <a:r>
              <a:rPr lang="en-US" sz="1800" dirty="0"/>
              <a:t>A note about Bro intrusion detection…</a:t>
            </a:r>
          </a:p>
          <a:p>
            <a:pPr lvl="1"/>
            <a:r>
              <a:rPr lang="en-US" sz="1400" dirty="0"/>
              <a:t>IR team used Bro to generate a list of affected machines</a:t>
            </a:r>
          </a:p>
          <a:p>
            <a:pPr lvl="1"/>
            <a:r>
              <a:rPr lang="en-US" sz="1400" dirty="0"/>
              <a:t>Reduced list from thousands of possibly affected machines to a couple hundred</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Contain, Eradicate, &amp; Recover</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771243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pPr marL="0" lvl="0" indent="0">
              <a:spcBef>
                <a:spcPts val="0"/>
              </a:spcBef>
              <a:buClr>
                <a:srgbClr val="194484"/>
              </a:buClr>
              <a:buNone/>
            </a:pPr>
            <a:r>
              <a:rPr lang="en-US" sz="1200" b="1" dirty="0">
                <a:latin typeface="Courier New"/>
                <a:ea typeface="Courier New"/>
                <a:cs typeface="Courier New"/>
                <a:sym typeface="Courier New"/>
              </a:rPr>
              <a:t>  0210: 6B 69 65 3A 20 50 48 50 53 45 53 53 49 44 3D 38  </a:t>
            </a:r>
            <a:r>
              <a:rPr lang="en-US" sz="1200" b="1" dirty="0" err="1">
                <a:latin typeface="Courier New"/>
                <a:ea typeface="Courier New"/>
                <a:cs typeface="Courier New"/>
                <a:sym typeface="Courier New"/>
              </a:rPr>
              <a:t>kie</a:t>
            </a:r>
            <a:r>
              <a:rPr lang="en-US" sz="1200" b="1" dirty="0">
                <a:latin typeface="Courier New"/>
                <a:ea typeface="Courier New"/>
                <a:cs typeface="Courier New"/>
                <a:sym typeface="Courier New"/>
              </a:rPr>
              <a:t>: PHPSESSID=8</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0220: 32 62 33 32 61 33 66 64 61 33 61 30 34 33 37 62  2b32a3fda3a0437b</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0230: 31 64 39 37 37 34 32 31 37 32 30 66 31 36 35 3B  1d977421720f165;</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0240: 20 63 6F 6F 6B 69 65 5F 74 65 73 74 3D 31 33 39   </a:t>
            </a:r>
            <a:r>
              <a:rPr lang="en-US" sz="1200" b="1" dirty="0" err="1">
                <a:latin typeface="Courier New"/>
                <a:ea typeface="Courier New"/>
                <a:cs typeface="Courier New"/>
                <a:sym typeface="Courier New"/>
              </a:rPr>
              <a:t>cookie_test</a:t>
            </a:r>
            <a:r>
              <a:rPr lang="en-US" sz="1200" b="1" dirty="0">
                <a:latin typeface="Courier New"/>
                <a:ea typeface="Courier New"/>
                <a:cs typeface="Courier New"/>
                <a:sym typeface="Courier New"/>
              </a:rPr>
              <a:t>=139</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0250: 37 31 34 35 30 35 37 0D 0A 0D 0A 5F 5F 63 73 72  7145057....__</a:t>
            </a:r>
            <a:r>
              <a:rPr lang="en-US" sz="1200" b="1" dirty="0" err="1">
                <a:latin typeface="Courier New"/>
                <a:ea typeface="Courier New"/>
                <a:cs typeface="Courier New"/>
                <a:sym typeface="Courier New"/>
              </a:rPr>
              <a:t>csr</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latin typeface="Courier New"/>
                <a:ea typeface="Courier New"/>
                <a:cs typeface="Courier New"/>
                <a:sym typeface="Courier New"/>
              </a:rPr>
              <a:t>  0260: 66 5F 6D 61 67 69 63 3D 73 69 64 25 33 41 33 32  </a:t>
            </a:r>
            <a:r>
              <a:rPr lang="en-US" sz="1200" b="1" dirty="0" err="1">
                <a:latin typeface="Courier New"/>
                <a:ea typeface="Courier New"/>
                <a:cs typeface="Courier New"/>
                <a:sym typeface="Courier New"/>
              </a:rPr>
              <a:t>f_magic</a:t>
            </a:r>
            <a:r>
              <a:rPr lang="en-US" sz="1200" b="1" dirty="0">
                <a:latin typeface="Courier New"/>
                <a:ea typeface="Courier New"/>
                <a:cs typeface="Courier New"/>
                <a:sym typeface="Courier New"/>
              </a:rPr>
              <a:t>=sid%3A32</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0270: 37 34 33 66 33 38 39 65 66 62 35 38 63 33 65 36  743f389efb58c3e6</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0280: 34 63 36 62 65 62 62 38 63 65 62 39 36 35 33 32  4c6bebb8ceb96532</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0290: 33 39 37 66 36 36 25 32 43 31 33 39 37 31 34 31  397f66%2C1397141</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02a0: 34 35 37 26 75 73 65 72 6E 61 6D 65 66 6C 64 3D  457&amp;usernamefld=</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02b0: 61 64 6D 69 6E 26 70 61 73 73 77 6F 72 64 66 6C  </a:t>
            </a:r>
            <a:r>
              <a:rPr lang="en-US" sz="1200" b="1" dirty="0" err="1">
                <a:latin typeface="Courier New"/>
                <a:ea typeface="Courier New"/>
                <a:cs typeface="Courier New"/>
                <a:sym typeface="Courier New"/>
              </a:rPr>
              <a:t>admin&amp;passwordfl</a:t>
            </a:r>
            <a:endParaRPr lang="en-US" sz="1200" b="1" dirty="0">
              <a:latin typeface="Courier New"/>
              <a:ea typeface="Courier New"/>
              <a:cs typeface="Courier New"/>
              <a:sym typeface="Courier New"/>
            </a:endParaRPr>
          </a:p>
          <a:p>
            <a:pPr marL="0" lvl="0" indent="0">
              <a:spcBef>
                <a:spcPts val="0"/>
              </a:spcBef>
              <a:buClr>
                <a:srgbClr val="194484"/>
              </a:buClr>
              <a:buNone/>
            </a:pPr>
            <a:r>
              <a:rPr lang="en-US" sz="1200" b="1" dirty="0">
                <a:latin typeface="Courier New"/>
                <a:ea typeface="Courier New"/>
                <a:cs typeface="Courier New"/>
                <a:sym typeface="Courier New"/>
              </a:rPr>
              <a:t>  02c0: 64 3D 78 36 38 61 70 68 75 66 61 70 68 61 26 6C  d=x68aphufapha&amp;l</a:t>
            </a:r>
            <a:endParaRPr lang="en-US" sz="1200" dirty="0"/>
          </a:p>
          <a:p>
            <a:pPr marL="0" lvl="0" indent="0">
              <a:spcBef>
                <a:spcPts val="0"/>
              </a:spcBef>
              <a:buClr>
                <a:srgbClr val="194484"/>
              </a:buClr>
              <a:buNone/>
            </a:pPr>
            <a:r>
              <a:rPr lang="en-US" sz="1200" b="1" dirty="0">
                <a:latin typeface="Courier New"/>
                <a:ea typeface="Courier New"/>
                <a:cs typeface="Courier New"/>
                <a:sym typeface="Courier New"/>
              </a:rPr>
              <a:t>  02d0: 6F 67 69 6E 3D 4C 6F 67 69 6E 30 75 83 31 CE 8E  </a:t>
            </a:r>
            <a:r>
              <a:rPr lang="en-US" sz="1200" b="1" dirty="0" err="1">
                <a:latin typeface="Courier New"/>
                <a:ea typeface="Courier New"/>
                <a:cs typeface="Courier New"/>
                <a:sym typeface="Courier New"/>
              </a:rPr>
              <a:t>ogin</a:t>
            </a:r>
            <a:r>
              <a:rPr lang="en-US" sz="1200" b="1" dirty="0">
                <a:latin typeface="Courier New"/>
                <a:ea typeface="Courier New"/>
                <a:cs typeface="Courier New"/>
                <a:sym typeface="Courier New"/>
              </a:rPr>
              <a:t>=Login0u.1..</a:t>
            </a:r>
            <a:endParaRPr lang="en-US" sz="1050" dirty="0"/>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Example of Vulnerability</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
        <p:nvSpPr>
          <p:cNvPr id="4" name="Rectangle 3">
            <a:extLst>
              <a:ext uri="{FF2B5EF4-FFF2-40B4-BE49-F238E27FC236}">
                <a16:creationId xmlns:a16="http://schemas.microsoft.com/office/drawing/2014/main" id="{FE3974E1-C344-8C44-8D94-4A3F265BF243}"/>
              </a:ext>
            </a:extLst>
          </p:cNvPr>
          <p:cNvSpPr/>
          <p:nvPr/>
        </p:nvSpPr>
        <p:spPr>
          <a:xfrm>
            <a:off x="5785164" y="3213980"/>
            <a:ext cx="1575303" cy="39835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6119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r>
              <a:rPr lang="en-US" sz="1800" dirty="0"/>
              <a:t>Notified admins of problem machines to fix immediately</a:t>
            </a:r>
          </a:p>
          <a:p>
            <a:pPr lvl="1"/>
            <a:r>
              <a:rPr lang="en-US" sz="1400" dirty="0"/>
              <a:t>`Blocked problem machines until fixed</a:t>
            </a:r>
          </a:p>
          <a:p>
            <a:r>
              <a:rPr lang="en-US" sz="1800" dirty="0"/>
              <a:t>Sent an email to all staff explaining what Heartbleed was and gave instructions on what to do next (change passwords) </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Communicating the Incident</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3091183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r>
              <a:rPr lang="en-US" sz="1800" dirty="0"/>
              <a:t>Created automated scan to find vulnerable hosts</a:t>
            </a:r>
          </a:p>
          <a:p>
            <a:pPr lvl="1"/>
            <a:r>
              <a:rPr lang="en-US" sz="1400" dirty="0"/>
              <a:t>Leveraged Bro “Services” log</a:t>
            </a:r>
          </a:p>
          <a:p>
            <a:pPr lvl="1"/>
            <a:r>
              <a:rPr lang="en-US" sz="1400" dirty="0"/>
              <a:t>Leveraged Proof of Concept Script</a:t>
            </a:r>
          </a:p>
          <a:p>
            <a:pPr lvl="1"/>
            <a:r>
              <a:rPr lang="en-US" sz="1400" dirty="0"/>
              <a:t>Leveraged </a:t>
            </a:r>
            <a:r>
              <a:rPr lang="en-US" sz="1400" dirty="0" err="1"/>
              <a:t>Splunk</a:t>
            </a:r>
            <a:endParaRPr lang="en-US" sz="1400" dirty="0"/>
          </a:p>
          <a:p>
            <a:r>
              <a:rPr lang="en-US" sz="1800" dirty="0"/>
              <a:t>Network Monitoring</a:t>
            </a:r>
          </a:p>
          <a:p>
            <a:pPr lvl="1"/>
            <a:r>
              <a:rPr lang="en-US" sz="1400" dirty="0"/>
              <a:t>Implemented NSM solution for detecting attempts</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Monitoring/Alerting</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612679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r>
              <a:rPr lang="en-US" sz="1800" dirty="0"/>
              <a:t>Fix took a patch and reboot.</a:t>
            </a:r>
          </a:p>
          <a:p>
            <a:endParaRPr lang="en-US" sz="1800" dirty="0"/>
          </a:p>
          <a:p>
            <a:r>
              <a:rPr lang="en-US" sz="1800" dirty="0"/>
              <a:t>Systems were not allowed back until script verified they were properly fixed</a:t>
            </a:r>
          </a:p>
          <a:p>
            <a:endParaRPr lang="en-US" sz="1800" dirty="0"/>
          </a:p>
          <a:p>
            <a:r>
              <a:rPr lang="en-US" sz="1800" dirty="0"/>
              <a:t>Many systems took a long time to patch (e.g. ESX)</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Recovery</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11346527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numCol="2"/>
          <a:lstStyle/>
          <a:p>
            <a:r>
              <a:rPr lang="en-US" sz="1600" dirty="0"/>
              <a:t>Determine if an incident occurred</a:t>
            </a:r>
          </a:p>
          <a:p>
            <a:pPr lvl="1"/>
            <a:r>
              <a:rPr lang="en-US" sz="1200" dirty="0"/>
              <a:t>IRT was proactive, they knew about the vulnerability prior to media publication </a:t>
            </a:r>
          </a:p>
          <a:p>
            <a:pPr lvl="1"/>
            <a:r>
              <a:rPr lang="en-US" sz="1200" dirty="0"/>
              <a:t>Staying up-to-date on latest threats reduces reaction time </a:t>
            </a:r>
          </a:p>
          <a:p>
            <a:r>
              <a:rPr lang="en-US" sz="1600" dirty="0"/>
              <a:t>Determine course of action </a:t>
            </a:r>
          </a:p>
          <a:p>
            <a:pPr lvl="1"/>
            <a:r>
              <a:rPr lang="en-US" sz="1200" dirty="0"/>
              <a:t>Develop plan to locate affected machines</a:t>
            </a:r>
          </a:p>
          <a:p>
            <a:pPr lvl="1"/>
            <a:r>
              <a:rPr lang="en-US" sz="1200" dirty="0"/>
              <a:t>Block hosts that are not patched within deadline</a:t>
            </a:r>
          </a:p>
          <a:p>
            <a:r>
              <a:rPr lang="en-US" sz="1600" dirty="0"/>
              <a:t>Communicate the incident (throughout the IR process)</a:t>
            </a:r>
          </a:p>
          <a:p>
            <a:pPr lvl="1"/>
            <a:r>
              <a:rPr lang="en-US" sz="1200" dirty="0"/>
              <a:t>Coordinate with sysadmins, notify users to change passwords</a:t>
            </a:r>
          </a:p>
          <a:p>
            <a:r>
              <a:rPr lang="en-US" sz="1600" dirty="0"/>
              <a:t>Perform an investigation </a:t>
            </a:r>
          </a:p>
          <a:p>
            <a:pPr lvl="1"/>
            <a:r>
              <a:rPr lang="en-US" sz="1200" dirty="0"/>
              <a:t>Since the vulnerability was known the method of attack was also known</a:t>
            </a:r>
          </a:p>
          <a:p>
            <a:r>
              <a:rPr lang="en-US" sz="1600" dirty="0"/>
              <a:t>Contain the incident</a:t>
            </a:r>
          </a:p>
          <a:p>
            <a:pPr lvl="1"/>
            <a:r>
              <a:rPr lang="en-US" sz="1200" dirty="0"/>
              <a:t>Patch hosts and block unpatched hosts</a:t>
            </a:r>
          </a:p>
          <a:p>
            <a:r>
              <a:rPr lang="en-US" sz="1600" dirty="0"/>
              <a:t>Eradicate </a:t>
            </a:r>
          </a:p>
          <a:p>
            <a:pPr lvl="1"/>
            <a:r>
              <a:rPr lang="en-US" sz="1200" dirty="0"/>
              <a:t>Bro helped identify which machines were affected to cut down on patching time</a:t>
            </a:r>
          </a:p>
          <a:p>
            <a:r>
              <a:rPr lang="en-US" sz="1600" dirty="0"/>
              <a:t>Recovery </a:t>
            </a:r>
          </a:p>
          <a:p>
            <a:pPr lvl="1"/>
            <a:r>
              <a:rPr lang="en-US" sz="1200" dirty="0"/>
              <a:t>Stopped blocking hosts after patches were confirmed; campus users had to change PWs</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Review</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3811504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39089"/>
            <a:ext cx="8157411" cy="2894548"/>
          </a:xfrm>
        </p:spPr>
        <p:txBody>
          <a:bodyPr/>
          <a:lstStyle/>
          <a:p>
            <a:r>
              <a:rPr lang="en-US" sz="1800" dirty="0"/>
              <a:t>A proactive IR team reduces inefficiency (time) when a security vulnerability is discovered</a:t>
            </a:r>
          </a:p>
          <a:p>
            <a:r>
              <a:rPr lang="en-US" sz="1800" dirty="0"/>
              <a:t>Clearly communicate plans to shut down services so users aren’t left in the dark </a:t>
            </a:r>
          </a:p>
          <a:p>
            <a:r>
              <a:rPr lang="en-US" sz="1800" dirty="0"/>
              <a:t>Use tools like Bro to reduce time assessing the damage </a:t>
            </a:r>
          </a:p>
        </p:txBody>
      </p:sp>
      <p:sp>
        <p:nvSpPr>
          <p:cNvPr id="3" name="Title 2"/>
          <p:cNvSpPr>
            <a:spLocks noGrp="1"/>
          </p:cNvSpPr>
          <p:nvPr>
            <p:ph type="title"/>
          </p:nvPr>
        </p:nvSpPr>
        <p:spPr/>
        <p:txBody>
          <a:bodyPr/>
          <a:lstStyle/>
          <a:p>
            <a:r>
              <a:rPr lang="en-US" dirty="0"/>
              <a:t>Heartbleed</a:t>
            </a:r>
            <a:br>
              <a:rPr lang="en-US" dirty="0"/>
            </a:br>
            <a:r>
              <a:rPr lang="en-US" sz="3200" i="1" dirty="0">
                <a:solidFill>
                  <a:schemeClr val="accent6"/>
                </a:solidFill>
              </a:rPr>
              <a:t>Lessons Learned</a:t>
            </a:r>
            <a:endParaRPr lang="en-US" sz="3200" dirty="0"/>
          </a:p>
        </p:txBody>
      </p:sp>
      <p:pic>
        <p:nvPicPr>
          <p:cNvPr id="5" name="Shape 838">
            <a:extLst>
              <a:ext uri="{FF2B5EF4-FFF2-40B4-BE49-F238E27FC236}">
                <a16:creationId xmlns:a16="http://schemas.microsoft.com/office/drawing/2014/main" id="{4CD75F76-6947-6747-A9A4-58A7D503AAEC}"/>
              </a:ext>
            </a:extLst>
          </p:cNvPr>
          <p:cNvPicPr preferRelativeResize="0"/>
          <p:nvPr/>
        </p:nvPicPr>
        <p:blipFill rotWithShape="1">
          <a:blip r:embed="rId2">
            <a:alphaModFix/>
          </a:blip>
          <a:stretch/>
        </p:blipFill>
        <p:spPr>
          <a:xfrm>
            <a:off x="7867462" y="451183"/>
            <a:ext cx="1140738" cy="1363061"/>
          </a:xfrm>
          <a:prstGeom prst="rect">
            <a:avLst/>
          </a:prstGeom>
          <a:noFill/>
          <a:ln>
            <a:noFill/>
          </a:ln>
        </p:spPr>
      </p:pic>
    </p:spTree>
    <p:extLst>
      <p:ext uri="{BB962C8B-B14F-4D97-AF65-F5344CB8AC3E}">
        <p14:creationId xmlns:p14="http://schemas.microsoft.com/office/powerpoint/2010/main" val="7095311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r>
              <a:rPr lang="en-US" sz="1800" dirty="0"/>
              <a:t>A pro-Russian Crimean Referendum site was hit with a denial of service attack (DDoS) in March, 2014</a:t>
            </a:r>
          </a:p>
          <a:p>
            <a:r>
              <a:rPr lang="en-US" sz="1800" dirty="0"/>
              <a:t>NCSA’s PR team was contacted by American media outlets to comment on the DDoS attack, because...</a:t>
            </a:r>
          </a:p>
          <a:p>
            <a:r>
              <a:rPr lang="en-US" sz="1800" dirty="0"/>
              <a:t>Voice of Russia media outlet reported the University of Illinois campus network as the origin of the attack</a:t>
            </a:r>
          </a:p>
          <a:p>
            <a:r>
              <a:rPr lang="en-US" sz="1800" dirty="0"/>
              <a:t>The cybersecurity team was able to confirm the University did not contribute to the attack</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Overview</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33923090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pPr marL="0" indent="0">
              <a:buNone/>
            </a:pPr>
            <a:r>
              <a:rPr lang="en-US" sz="1800" i="1" dirty="0"/>
              <a:t>Weeks before the Crimean website incident occurred… </a:t>
            </a:r>
          </a:p>
          <a:p>
            <a:r>
              <a:rPr lang="en-US" sz="1800" dirty="0"/>
              <a:t>IRT identified a potential threat against the University’s network</a:t>
            </a:r>
          </a:p>
          <a:p>
            <a:pPr lvl="1"/>
            <a:r>
              <a:rPr lang="en-US" sz="1400" dirty="0"/>
              <a:t>Found that a network time protocol (NTP) reflection attack was possible</a:t>
            </a:r>
          </a:p>
          <a:p>
            <a:r>
              <a:rPr lang="en-US" sz="1800" dirty="0"/>
              <a:t>IRT scanned network for hosts running NTP</a:t>
            </a:r>
          </a:p>
          <a:p>
            <a:pPr lvl="1"/>
            <a:r>
              <a:rPr lang="en-US" sz="1400" dirty="0"/>
              <a:t>Notified administrators of machines that required mitigation</a:t>
            </a:r>
          </a:p>
          <a:p>
            <a:r>
              <a:rPr lang="en-US" sz="1800" dirty="0"/>
              <a:t>In the meantime IRT blocked hosts running NTP until they were patched</a:t>
            </a:r>
          </a:p>
          <a:p>
            <a:pPr lvl="1"/>
            <a:r>
              <a:rPr lang="en-US" sz="1400" dirty="0"/>
              <a:t>After patching IRT rescanned hosts to confirm they were adequately patched</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Threat Identification &amp; Mitigation</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16544564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305" y="1570703"/>
            <a:ext cx="8157411" cy="2862934"/>
          </a:xfrm>
        </p:spPr>
        <p:txBody>
          <a:bodyPr/>
          <a:lstStyle/>
          <a:p>
            <a:r>
              <a:rPr lang="en-US" sz="1800" dirty="0"/>
              <a:t>NCSA PR was contacted by a reporter asking about claims of NCSA’s involvement in Crimean referendum DDoS attack.</a:t>
            </a:r>
          </a:p>
          <a:p>
            <a:r>
              <a:rPr lang="en-US" sz="1800" dirty="0"/>
              <a:t>PR relayed the information to IRT</a:t>
            </a:r>
          </a:p>
          <a:p>
            <a:r>
              <a:rPr lang="en-US" sz="1800" dirty="0"/>
              <a:t>IRT began an analysis</a:t>
            </a:r>
          </a:p>
          <a:p>
            <a:pPr lvl="1"/>
            <a:r>
              <a:rPr lang="en-US" sz="1400" dirty="0"/>
              <a:t>Checked flow logs – </a:t>
            </a:r>
            <a:r>
              <a:rPr lang="en-US" sz="1400" dirty="0">
                <a:solidFill>
                  <a:schemeClr val="accent6">
                    <a:lumMod val="75000"/>
                  </a:schemeClr>
                </a:solidFill>
              </a:rPr>
              <a:t>Nothing found</a:t>
            </a:r>
          </a:p>
          <a:p>
            <a:pPr lvl="1"/>
            <a:r>
              <a:rPr lang="en-US" sz="1400" dirty="0"/>
              <a:t>Checked http logs – </a:t>
            </a:r>
            <a:r>
              <a:rPr lang="en-US" sz="1400" dirty="0">
                <a:solidFill>
                  <a:schemeClr val="accent6">
                    <a:lumMod val="75000"/>
                  </a:schemeClr>
                </a:solidFill>
              </a:rPr>
              <a:t>Nothing found</a:t>
            </a:r>
          </a:p>
          <a:p>
            <a:pPr lvl="1"/>
            <a:r>
              <a:rPr lang="en-US" sz="1400" dirty="0"/>
              <a:t>Ran another NTP scan – </a:t>
            </a:r>
            <a:r>
              <a:rPr lang="en-US" sz="1400" dirty="0">
                <a:solidFill>
                  <a:schemeClr val="accent6">
                    <a:lumMod val="75000"/>
                  </a:schemeClr>
                </a:solidFill>
              </a:rPr>
              <a:t>Nothing found</a:t>
            </a:r>
          </a:p>
        </p:txBody>
      </p:sp>
      <p:sp>
        <p:nvSpPr>
          <p:cNvPr id="3" name="Title 2"/>
          <p:cNvSpPr>
            <a:spLocks noGrp="1"/>
          </p:cNvSpPr>
          <p:nvPr>
            <p:ph type="title"/>
          </p:nvPr>
        </p:nvSpPr>
        <p:spPr/>
        <p:txBody>
          <a:bodyPr/>
          <a:lstStyle/>
          <a:p>
            <a:r>
              <a:rPr lang="en-US" dirty="0"/>
              <a:t>Crimea</a:t>
            </a:r>
            <a:br>
              <a:rPr lang="en-US" dirty="0"/>
            </a:br>
            <a:r>
              <a:rPr lang="en-US" sz="3200" i="1" dirty="0">
                <a:solidFill>
                  <a:schemeClr val="accent6"/>
                </a:solidFill>
              </a:rPr>
              <a:t>Communication/Initial Investigation</a:t>
            </a:r>
            <a:endParaRPr lang="en-US" sz="3200" dirty="0"/>
          </a:p>
        </p:txBody>
      </p:sp>
      <p:pic>
        <p:nvPicPr>
          <p:cNvPr id="5" name="Shape 882">
            <a:extLst>
              <a:ext uri="{FF2B5EF4-FFF2-40B4-BE49-F238E27FC236}">
                <a16:creationId xmlns:a16="http://schemas.microsoft.com/office/drawing/2014/main" id="{9DD9B927-B5D9-2546-B77D-4E3D60DBE040}"/>
              </a:ext>
            </a:extLst>
          </p:cNvPr>
          <p:cNvPicPr preferRelativeResize="0"/>
          <p:nvPr/>
        </p:nvPicPr>
        <p:blipFill rotWithShape="1">
          <a:blip r:embed="rId2">
            <a:alphaModFix/>
          </a:blip>
          <a:srcRect/>
          <a:stretch/>
        </p:blipFill>
        <p:spPr>
          <a:xfrm>
            <a:off x="6839538" y="644541"/>
            <a:ext cx="1951200" cy="666900"/>
          </a:xfrm>
          <a:prstGeom prst="rect">
            <a:avLst/>
          </a:prstGeom>
          <a:noFill/>
          <a:ln>
            <a:noFill/>
          </a:ln>
        </p:spPr>
      </p:pic>
    </p:spTree>
    <p:extLst>
      <p:ext uri="{BB962C8B-B14F-4D97-AF65-F5344CB8AC3E}">
        <p14:creationId xmlns:p14="http://schemas.microsoft.com/office/powerpoint/2010/main" val="41327316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8170</TotalTime>
  <Words>7130</Words>
  <Application>Microsoft Macintosh PowerPoint</Application>
  <PresentationFormat>On-screen Show (16:9)</PresentationFormat>
  <Paragraphs>970</Paragraphs>
  <Slides>105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Calibri</vt:lpstr>
      <vt:lpstr>Cambria</vt:lpstr>
      <vt:lpstr>Courier New</vt:lpstr>
      <vt:lpstr>Times New Roman</vt:lpstr>
      <vt:lpstr>Wingdings</vt:lpstr>
      <vt:lpstr>Office Theme</vt:lpstr>
      <vt:lpstr>Incident Response Training</vt:lpstr>
      <vt:lpstr>PowerPoint Presentation</vt:lpstr>
      <vt:lpstr>Who are we?</vt:lpstr>
      <vt:lpstr>Outline</vt:lpstr>
      <vt:lpstr>Role of Incident Response</vt:lpstr>
      <vt:lpstr>Types of Incidents</vt:lpstr>
      <vt:lpstr>General Topics for this Talk</vt:lpstr>
      <vt:lpstr>Prevention – First Step to Being Prepared</vt:lpstr>
      <vt:lpstr>Performing a Risk Assessment</vt:lpstr>
      <vt:lpstr>Prevention – First Step to Being Prepared</vt:lpstr>
      <vt:lpstr>Policy</vt:lpstr>
      <vt:lpstr>Policy Examples</vt:lpstr>
      <vt:lpstr>Incident Response Policy</vt:lpstr>
      <vt:lpstr>Prevention – First Step to Being Prepared</vt:lpstr>
      <vt:lpstr>Cybersecurity Plan</vt:lpstr>
      <vt:lpstr>Prevention – First Step to Being Prepared</vt:lpstr>
      <vt:lpstr>Incident Response Plan</vt:lpstr>
      <vt:lpstr>Incident Response Plan Categories</vt:lpstr>
      <vt:lpstr>General IR Preparation</vt:lpstr>
      <vt:lpstr>Forming an IR Team</vt:lpstr>
      <vt:lpstr>Types of IR Teams</vt:lpstr>
      <vt:lpstr>IR Team Skills</vt:lpstr>
      <vt:lpstr>Who to contact and When</vt:lpstr>
      <vt:lpstr>Internal IR Team Coordination &amp; Communications</vt:lpstr>
      <vt:lpstr>External IR Coordination</vt:lpstr>
      <vt:lpstr>Dry Run/Practicing</vt:lpstr>
      <vt:lpstr>Secure Communications</vt:lpstr>
      <vt:lpstr>Monitoring Services</vt:lpstr>
      <vt:lpstr>Of Special Interest</vt:lpstr>
      <vt:lpstr>Log Management Policies and Procedures</vt:lpstr>
      <vt:lpstr>Log Management Policies and Procedures</vt:lpstr>
      <vt:lpstr>Log Capture</vt:lpstr>
      <vt:lpstr>Log Retention and Storage</vt:lpstr>
      <vt:lpstr>Log Protection</vt:lpstr>
      <vt:lpstr>Log Analysis</vt:lpstr>
      <vt:lpstr>General Topics for this Talk</vt:lpstr>
      <vt:lpstr>Attack Motivations</vt:lpstr>
      <vt:lpstr>Understanding Basic Attack Vectors</vt:lpstr>
      <vt:lpstr>Alerts to an Incident “Gee, that does not look right!”</vt:lpstr>
      <vt:lpstr>Other Common Incident Alerts</vt:lpstr>
      <vt:lpstr>General Topics for this Talk</vt:lpstr>
      <vt:lpstr>Containment</vt:lpstr>
      <vt:lpstr>Containment</vt:lpstr>
      <vt:lpstr>Eradication &amp; Recovery</vt:lpstr>
      <vt:lpstr>Lessons Learned</vt:lpstr>
      <vt:lpstr>Break</vt:lpstr>
      <vt:lpstr>Basic Incident Response Cycle Walkthrough</vt:lpstr>
      <vt:lpstr>1. Determine if there is an Incident</vt:lpstr>
      <vt:lpstr>2. Communicate the Incident</vt:lpstr>
      <vt:lpstr>3. Determining How to Handle the Incident</vt:lpstr>
      <vt:lpstr>3a. Decide how to proceed with incident response</vt:lpstr>
      <vt:lpstr>3b. Additional Questions to Consider</vt:lpstr>
      <vt:lpstr>3c. Privacy Breaches</vt:lpstr>
      <vt:lpstr>4. Organize Incident Response Team</vt:lpstr>
      <vt:lpstr>4a. Perform a Detailed Investigation</vt:lpstr>
      <vt:lpstr>4b. Investigation Checklist</vt:lpstr>
      <vt:lpstr>4c. Secure Evidence</vt:lpstr>
      <vt:lpstr>5. Containment:  Limit the damage and prevent any further damage</vt:lpstr>
      <vt:lpstr>5a. Containment Options</vt:lpstr>
      <vt:lpstr>6. Recovery</vt:lpstr>
      <vt:lpstr>7. Is the Incident Really Eradicated?</vt:lpstr>
      <vt:lpstr>Document Lessons Learned</vt:lpstr>
      <vt:lpstr>Reassessing Preparation and Response</vt:lpstr>
      <vt:lpstr>The Final Analysis</vt:lpstr>
      <vt:lpstr>A reminder about communication…</vt:lpstr>
      <vt:lpstr>Break</vt:lpstr>
      <vt:lpstr>General Topics for this Talk</vt:lpstr>
      <vt:lpstr>Case Studies</vt:lpstr>
      <vt:lpstr>HPC Monero Alert and Determining if it is an Incident</vt:lpstr>
      <vt:lpstr>HPC Monero Initial Investigation</vt:lpstr>
      <vt:lpstr>HPC Monero Communicating the Incident</vt:lpstr>
      <vt:lpstr>HPC Monero Investigating the Incident</vt:lpstr>
      <vt:lpstr>HPC Monero Investigating the Incident</vt:lpstr>
      <vt:lpstr>HPC Monero Investigation Results</vt:lpstr>
      <vt:lpstr>HPC Monero Contain, Eradicate, &amp; Recover</vt:lpstr>
      <vt:lpstr>HPC Monero Review</vt:lpstr>
      <vt:lpstr>HPC Monero Lessons Learned</vt:lpstr>
      <vt:lpstr>HPC Pivot Attack/Shared Creds Early Warning Signs</vt:lpstr>
      <vt:lpstr>HPC Pivot Attack/Shared Creds Alert and Determining if it is an Incident</vt:lpstr>
      <vt:lpstr>HPC Pivot Attack/Shared Creds Communication with Incident Response Team</vt:lpstr>
      <vt:lpstr>HPC Pivot Attack/Shared Creds Next Steps/Mitigation</vt:lpstr>
      <vt:lpstr>HPC Pivot Attack/Shared Creds Initial Investigation</vt:lpstr>
      <vt:lpstr>HPC Pivot Attack/Shared Creds Initial Investigation</vt:lpstr>
      <vt:lpstr>HPC Pivot Attack/Shared Creds Initial Investigation</vt:lpstr>
      <vt:lpstr>HPC Pivot Attack/Shared Creds Further Analysis</vt:lpstr>
      <vt:lpstr>HPC Pivot Attack/Shared Creds Communicating the Incident</vt:lpstr>
      <vt:lpstr>HPC Pivot Attack/Shared Creds Contain, Eradicate, &amp; Recover</vt:lpstr>
      <vt:lpstr>HPC Pivot Attack/Shared Creds Review</vt:lpstr>
      <vt:lpstr>HPC Pivot Attack/Shared Creds Lessons Learned</vt:lpstr>
      <vt:lpstr>Heartbleed Contain, Eradicate, &amp; Recover</vt:lpstr>
      <vt:lpstr>Heartbleed Example of Vulnerability</vt:lpstr>
      <vt:lpstr>Heartbleed Communicating the Incident</vt:lpstr>
      <vt:lpstr>Heartbleed Monitoring/Alerting</vt:lpstr>
      <vt:lpstr>Heartbleed Recovery</vt:lpstr>
      <vt:lpstr>Heartbleed Review</vt:lpstr>
      <vt:lpstr>Heartbleed Lessons Learned</vt:lpstr>
      <vt:lpstr>Crimea Overview</vt:lpstr>
      <vt:lpstr>Crimea Threat Identification &amp; Mitigation</vt:lpstr>
      <vt:lpstr>Crimea Communication/Initial Investigation</vt:lpstr>
      <vt:lpstr>Crimea The Voice of Russia</vt:lpstr>
      <vt:lpstr>Crimea Communication</vt:lpstr>
      <vt:lpstr>Crimea Review</vt:lpstr>
      <vt:lpstr>Crimea Lessons Learned</vt:lpstr>
      <vt:lpstr>Questions?</vt:lpstr>
      <vt:lpstr>Thank you!</vt:lpstr>
    </vt:vector>
  </TitlesOfParts>
  <Company>EDUCAUSE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Raquel, Warren</cp:lastModifiedBy>
  <cp:revision>198</cp:revision>
  <cp:lastPrinted>2015-02-02T21:50:40Z</cp:lastPrinted>
  <dcterms:created xsi:type="dcterms:W3CDTF">2013-06-12T15:30:12Z</dcterms:created>
  <dcterms:modified xsi:type="dcterms:W3CDTF">2018-04-10T14:22:30Z</dcterms:modified>
</cp:coreProperties>
</file>