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9"/>
  </p:notesMasterIdLst>
  <p:handoutMasterIdLst>
    <p:handoutMasterId r:id="rId40"/>
  </p:handoutMasterIdLst>
  <p:sldIdLst>
    <p:sldId id="282" r:id="rId5"/>
    <p:sldId id="410" r:id="rId6"/>
    <p:sldId id="366" r:id="rId7"/>
    <p:sldId id="383" r:id="rId8"/>
    <p:sldId id="364" r:id="rId9"/>
    <p:sldId id="393" r:id="rId10"/>
    <p:sldId id="365" r:id="rId11"/>
    <p:sldId id="367" r:id="rId12"/>
    <p:sldId id="394" r:id="rId13"/>
    <p:sldId id="395" r:id="rId14"/>
    <p:sldId id="327" r:id="rId15"/>
    <p:sldId id="396" r:id="rId16"/>
    <p:sldId id="371" r:id="rId17"/>
    <p:sldId id="405" r:id="rId18"/>
    <p:sldId id="325" r:id="rId19"/>
    <p:sldId id="335" r:id="rId20"/>
    <p:sldId id="406" r:id="rId21"/>
    <p:sldId id="407" r:id="rId22"/>
    <p:sldId id="408" r:id="rId23"/>
    <p:sldId id="409" r:id="rId24"/>
    <p:sldId id="336" r:id="rId25"/>
    <p:sldId id="378" r:id="rId26"/>
    <p:sldId id="386" r:id="rId27"/>
    <p:sldId id="388" r:id="rId28"/>
    <p:sldId id="389" r:id="rId29"/>
    <p:sldId id="390" r:id="rId30"/>
    <p:sldId id="391" r:id="rId31"/>
    <p:sldId id="403" r:id="rId32"/>
    <p:sldId id="404" r:id="rId33"/>
    <p:sldId id="338" r:id="rId34"/>
    <p:sldId id="340" r:id="rId35"/>
    <p:sldId id="384" r:id="rId36"/>
    <p:sldId id="392" r:id="rId37"/>
    <p:sldId id="343" r:id="rId3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3802" autoAdjust="0"/>
  </p:normalViewPr>
  <p:slideViewPr>
    <p:cSldViewPr snapToGrid="0">
      <p:cViewPr varScale="1">
        <p:scale>
          <a:sx n="76" d="100"/>
          <a:sy n="76" d="100"/>
        </p:scale>
        <p:origin x="1002" y="54"/>
      </p:cViewPr>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124" d="100"/>
          <a:sy n="124" d="100"/>
        </p:scale>
        <p:origin x="48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F7D55-8A8D-4D63-A393-99EF9D9A130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35DC3C9-DDDD-42C9-A042-8F18EB5A3C1C}">
      <dgm:prSet phldrT="[Text]"/>
      <dgm:spPr/>
      <dgm:t>
        <a:bodyPr/>
        <a:lstStyle/>
        <a:p>
          <a:r>
            <a:rPr lang="en-US" b="1" dirty="0" smtClean="0"/>
            <a:t>Malicious</a:t>
          </a:r>
          <a:endParaRPr lang="en-US" b="1" dirty="0"/>
        </a:p>
      </dgm:t>
    </dgm:pt>
    <dgm:pt modelId="{5EC9B5A1-16B9-4E90-AA3A-8F2603C38E0D}" type="parTrans" cxnId="{97AC7A16-43D5-4C4A-AA11-A53344865330}">
      <dgm:prSet/>
      <dgm:spPr/>
      <dgm:t>
        <a:bodyPr/>
        <a:lstStyle/>
        <a:p>
          <a:endParaRPr lang="en-US"/>
        </a:p>
      </dgm:t>
    </dgm:pt>
    <dgm:pt modelId="{388FA4DA-669D-4E11-BF95-FD49D625AA85}" type="sibTrans" cxnId="{97AC7A16-43D5-4C4A-AA11-A53344865330}">
      <dgm:prSet/>
      <dgm:spPr/>
      <dgm:t>
        <a:bodyPr/>
        <a:lstStyle/>
        <a:p>
          <a:endParaRPr lang="en-US"/>
        </a:p>
      </dgm:t>
    </dgm:pt>
    <dgm:pt modelId="{E21862EE-8BC5-4520-BB8C-47DA0F040DD1}">
      <dgm:prSet phldrT="[Text]"/>
      <dgm:spPr/>
      <dgm:t>
        <a:bodyPr/>
        <a:lstStyle/>
        <a:p>
          <a:r>
            <a:rPr lang="en-US" b="1" dirty="0" smtClean="0"/>
            <a:t>Connection</a:t>
          </a:r>
          <a:endParaRPr lang="en-US" b="1" dirty="0"/>
        </a:p>
      </dgm:t>
    </dgm:pt>
    <dgm:pt modelId="{179FB9CA-2736-44C5-8B85-7A9E4AC6710B}" type="parTrans" cxnId="{92AA7A32-C28F-4F91-BACD-A96CAB651788}">
      <dgm:prSet/>
      <dgm:spPr/>
      <dgm:t>
        <a:bodyPr/>
        <a:lstStyle/>
        <a:p>
          <a:endParaRPr lang="en-US"/>
        </a:p>
      </dgm:t>
    </dgm:pt>
    <dgm:pt modelId="{C0BDE40D-124D-41AF-9AB0-35BA71224992}" type="sibTrans" cxnId="{92AA7A32-C28F-4F91-BACD-A96CAB651788}">
      <dgm:prSet/>
      <dgm:spPr/>
      <dgm:t>
        <a:bodyPr/>
        <a:lstStyle/>
        <a:p>
          <a:endParaRPr lang="en-US"/>
        </a:p>
      </dgm:t>
    </dgm:pt>
    <dgm:pt modelId="{30607338-1962-40C0-8F3A-315812A45668}">
      <dgm:prSet phldrT="[Text]"/>
      <dgm:spPr/>
      <dgm:t>
        <a:bodyPr/>
        <a:lstStyle/>
        <a:p>
          <a:r>
            <a:rPr lang="en-US" b="1" dirty="0" smtClean="0"/>
            <a:t>Attempts</a:t>
          </a:r>
          <a:endParaRPr lang="en-US" b="1" dirty="0"/>
        </a:p>
      </dgm:t>
    </dgm:pt>
    <dgm:pt modelId="{A4AFC4BA-7443-4552-B5FE-A5A783BEB511}" type="parTrans" cxnId="{109CC298-C304-44EA-B0E4-1867AFC306A2}">
      <dgm:prSet/>
      <dgm:spPr/>
      <dgm:t>
        <a:bodyPr/>
        <a:lstStyle/>
        <a:p>
          <a:endParaRPr lang="en-US"/>
        </a:p>
      </dgm:t>
    </dgm:pt>
    <dgm:pt modelId="{F070EFD9-AFFB-4721-8F0B-8EC41FEC84F8}" type="sibTrans" cxnId="{109CC298-C304-44EA-B0E4-1867AFC306A2}">
      <dgm:prSet/>
      <dgm:spPr/>
      <dgm:t>
        <a:bodyPr/>
        <a:lstStyle/>
        <a:p>
          <a:endParaRPr lang="en-US"/>
        </a:p>
      </dgm:t>
    </dgm:pt>
    <dgm:pt modelId="{FBE529BE-6CB9-408E-9A65-6CEE033775FC}" type="pres">
      <dgm:prSet presAssocID="{D75F7D55-8A8D-4D63-A393-99EF9D9A1302}" presName="Name0" presStyleCnt="0">
        <dgm:presLayoutVars>
          <dgm:dir/>
          <dgm:resizeHandles val="exact"/>
        </dgm:presLayoutVars>
      </dgm:prSet>
      <dgm:spPr/>
      <dgm:t>
        <a:bodyPr/>
        <a:lstStyle/>
        <a:p>
          <a:endParaRPr lang="en-US"/>
        </a:p>
      </dgm:t>
    </dgm:pt>
    <dgm:pt modelId="{D0A2DB16-C196-4161-AB35-25C50D4151F1}" type="pres">
      <dgm:prSet presAssocID="{C35DC3C9-DDDD-42C9-A042-8F18EB5A3C1C}" presName="node" presStyleLbl="node1" presStyleIdx="0" presStyleCnt="3">
        <dgm:presLayoutVars>
          <dgm:bulletEnabled val="1"/>
        </dgm:presLayoutVars>
      </dgm:prSet>
      <dgm:spPr/>
      <dgm:t>
        <a:bodyPr/>
        <a:lstStyle/>
        <a:p>
          <a:endParaRPr lang="en-US"/>
        </a:p>
      </dgm:t>
    </dgm:pt>
    <dgm:pt modelId="{2447E30D-C266-41F1-AF48-983F28A3747E}" type="pres">
      <dgm:prSet presAssocID="{388FA4DA-669D-4E11-BF95-FD49D625AA85}" presName="sibTrans" presStyleCnt="0"/>
      <dgm:spPr/>
    </dgm:pt>
    <dgm:pt modelId="{9A8C0F8F-DFDF-4F13-B28B-513660886A8A}" type="pres">
      <dgm:prSet presAssocID="{E21862EE-8BC5-4520-BB8C-47DA0F040DD1}" presName="node" presStyleLbl="node1" presStyleIdx="1" presStyleCnt="3">
        <dgm:presLayoutVars>
          <dgm:bulletEnabled val="1"/>
        </dgm:presLayoutVars>
      </dgm:prSet>
      <dgm:spPr/>
      <dgm:t>
        <a:bodyPr/>
        <a:lstStyle/>
        <a:p>
          <a:endParaRPr lang="en-US"/>
        </a:p>
      </dgm:t>
    </dgm:pt>
    <dgm:pt modelId="{757B8BFC-63C2-4BED-8A5C-E5528DB60488}" type="pres">
      <dgm:prSet presAssocID="{C0BDE40D-124D-41AF-9AB0-35BA71224992}" presName="sibTrans" presStyleCnt="0"/>
      <dgm:spPr/>
    </dgm:pt>
    <dgm:pt modelId="{B9375B27-37E9-4380-A6A4-8DF863EED3C1}" type="pres">
      <dgm:prSet presAssocID="{30607338-1962-40C0-8F3A-315812A45668}" presName="node" presStyleLbl="node1" presStyleIdx="2" presStyleCnt="3" custLinFactNeighborX="514" custLinFactNeighborY="5255">
        <dgm:presLayoutVars>
          <dgm:bulletEnabled val="1"/>
        </dgm:presLayoutVars>
      </dgm:prSet>
      <dgm:spPr/>
      <dgm:t>
        <a:bodyPr/>
        <a:lstStyle/>
        <a:p>
          <a:endParaRPr lang="en-US"/>
        </a:p>
      </dgm:t>
    </dgm:pt>
  </dgm:ptLst>
  <dgm:cxnLst>
    <dgm:cxn modelId="{97AC7A16-43D5-4C4A-AA11-A53344865330}" srcId="{D75F7D55-8A8D-4D63-A393-99EF9D9A1302}" destId="{C35DC3C9-DDDD-42C9-A042-8F18EB5A3C1C}" srcOrd="0" destOrd="0" parTransId="{5EC9B5A1-16B9-4E90-AA3A-8F2603C38E0D}" sibTransId="{388FA4DA-669D-4E11-BF95-FD49D625AA85}"/>
    <dgm:cxn modelId="{107C299D-998B-4528-A756-F13E320C5AA0}" type="presOf" srcId="{30607338-1962-40C0-8F3A-315812A45668}" destId="{B9375B27-37E9-4380-A6A4-8DF863EED3C1}" srcOrd="0" destOrd="0" presId="urn:microsoft.com/office/officeart/2005/8/layout/hList6"/>
    <dgm:cxn modelId="{109CC298-C304-44EA-B0E4-1867AFC306A2}" srcId="{D75F7D55-8A8D-4D63-A393-99EF9D9A1302}" destId="{30607338-1962-40C0-8F3A-315812A45668}" srcOrd="2" destOrd="0" parTransId="{A4AFC4BA-7443-4552-B5FE-A5A783BEB511}" sibTransId="{F070EFD9-AFFB-4721-8F0B-8EC41FEC84F8}"/>
    <dgm:cxn modelId="{DFF1C19D-AE61-46F2-80F4-E1C8B20132BA}" type="presOf" srcId="{D75F7D55-8A8D-4D63-A393-99EF9D9A1302}" destId="{FBE529BE-6CB9-408E-9A65-6CEE033775FC}" srcOrd="0" destOrd="0" presId="urn:microsoft.com/office/officeart/2005/8/layout/hList6"/>
    <dgm:cxn modelId="{6EEF96FC-6238-4812-A4DF-175E5F63D482}" type="presOf" srcId="{E21862EE-8BC5-4520-BB8C-47DA0F040DD1}" destId="{9A8C0F8F-DFDF-4F13-B28B-513660886A8A}" srcOrd="0" destOrd="0" presId="urn:microsoft.com/office/officeart/2005/8/layout/hList6"/>
    <dgm:cxn modelId="{FEB4BC35-4E58-468E-8B2E-6DE639D200C4}" type="presOf" srcId="{C35DC3C9-DDDD-42C9-A042-8F18EB5A3C1C}" destId="{D0A2DB16-C196-4161-AB35-25C50D4151F1}" srcOrd="0" destOrd="0" presId="urn:microsoft.com/office/officeart/2005/8/layout/hList6"/>
    <dgm:cxn modelId="{92AA7A32-C28F-4F91-BACD-A96CAB651788}" srcId="{D75F7D55-8A8D-4D63-A393-99EF9D9A1302}" destId="{E21862EE-8BC5-4520-BB8C-47DA0F040DD1}" srcOrd="1" destOrd="0" parTransId="{179FB9CA-2736-44C5-8B85-7A9E4AC6710B}" sibTransId="{C0BDE40D-124D-41AF-9AB0-35BA71224992}"/>
    <dgm:cxn modelId="{0FAA275F-87AE-4E00-ADE0-3341E4346C46}" type="presParOf" srcId="{FBE529BE-6CB9-408E-9A65-6CEE033775FC}" destId="{D0A2DB16-C196-4161-AB35-25C50D4151F1}" srcOrd="0" destOrd="0" presId="urn:microsoft.com/office/officeart/2005/8/layout/hList6"/>
    <dgm:cxn modelId="{49412605-5B68-4128-A5CA-724BF1B51A87}" type="presParOf" srcId="{FBE529BE-6CB9-408E-9A65-6CEE033775FC}" destId="{2447E30D-C266-41F1-AF48-983F28A3747E}" srcOrd="1" destOrd="0" presId="urn:microsoft.com/office/officeart/2005/8/layout/hList6"/>
    <dgm:cxn modelId="{EC330D03-5099-47D2-83EF-EA7129FD5C75}" type="presParOf" srcId="{FBE529BE-6CB9-408E-9A65-6CEE033775FC}" destId="{9A8C0F8F-DFDF-4F13-B28B-513660886A8A}" srcOrd="2" destOrd="0" presId="urn:microsoft.com/office/officeart/2005/8/layout/hList6"/>
    <dgm:cxn modelId="{9166E510-C097-4906-ABDB-8CD0277CE322}" type="presParOf" srcId="{FBE529BE-6CB9-408E-9A65-6CEE033775FC}" destId="{757B8BFC-63C2-4BED-8A5C-E5528DB60488}" srcOrd="3" destOrd="0" presId="urn:microsoft.com/office/officeart/2005/8/layout/hList6"/>
    <dgm:cxn modelId="{473CC012-A1EE-4ED4-AE3C-98612B37779C}" type="presParOf" srcId="{FBE529BE-6CB9-408E-9A65-6CEE033775FC}" destId="{B9375B27-37E9-4380-A6A4-8DF863EED3C1}"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72C1C-A1B4-4A5B-92A2-4D379EED56E7}"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US"/>
        </a:p>
      </dgm:t>
    </dgm:pt>
    <dgm:pt modelId="{DA4BDDF4-1837-4BD8-8F25-BAFA8F5A8438}">
      <dgm:prSet phldrT="[Text]"/>
      <dgm:spPr/>
      <dgm:t>
        <a:bodyPr/>
        <a:lstStyle/>
        <a:p>
          <a:r>
            <a:rPr lang="en-US" b="1" dirty="0" smtClean="0"/>
            <a:t>Central Offices</a:t>
          </a:r>
          <a:endParaRPr lang="en-US" b="1" dirty="0"/>
        </a:p>
      </dgm:t>
    </dgm:pt>
    <dgm:pt modelId="{5F1119A9-FA75-44F3-AE3A-9964B2B053A4}" type="parTrans" cxnId="{DAF38534-7262-44B6-A755-023CE6631E98}">
      <dgm:prSet/>
      <dgm:spPr/>
      <dgm:t>
        <a:bodyPr/>
        <a:lstStyle/>
        <a:p>
          <a:endParaRPr lang="en-US"/>
        </a:p>
      </dgm:t>
    </dgm:pt>
    <dgm:pt modelId="{AA8FA265-470D-462D-8ACB-04F41B433B03}" type="sibTrans" cxnId="{DAF38534-7262-44B6-A755-023CE6631E98}">
      <dgm:prSet/>
      <dgm:spPr/>
      <dgm:t>
        <a:bodyPr/>
        <a:lstStyle/>
        <a:p>
          <a:endParaRPr lang="en-US"/>
        </a:p>
      </dgm:t>
    </dgm:pt>
    <dgm:pt modelId="{C627B967-8CBA-4B0E-A655-84A35ADF0EDA}">
      <dgm:prSet phldrT="[Text]" custT="1"/>
      <dgm:spPr/>
      <dgm:t>
        <a:bodyPr/>
        <a:lstStyle/>
        <a:p>
          <a:r>
            <a:rPr lang="en-US" sz="1200" b="1" dirty="0" smtClean="0"/>
            <a:t>Dental</a:t>
          </a:r>
          <a:endParaRPr lang="en-US" sz="1200" b="1" dirty="0"/>
        </a:p>
      </dgm:t>
    </dgm:pt>
    <dgm:pt modelId="{5DDCC872-7307-4F25-9FF5-A185DF55E68A}" type="parTrans" cxnId="{882F4AF4-D642-4826-AC0B-41A65CE17517}">
      <dgm:prSet/>
      <dgm:spPr/>
      <dgm:t>
        <a:bodyPr/>
        <a:lstStyle/>
        <a:p>
          <a:endParaRPr lang="en-US"/>
        </a:p>
      </dgm:t>
    </dgm:pt>
    <dgm:pt modelId="{DF9E0DA2-2AB1-44DB-BBEA-15B8CA12B87B}" type="sibTrans" cxnId="{882F4AF4-D642-4826-AC0B-41A65CE17517}">
      <dgm:prSet/>
      <dgm:spPr/>
      <dgm:t>
        <a:bodyPr/>
        <a:lstStyle/>
        <a:p>
          <a:endParaRPr lang="en-US"/>
        </a:p>
      </dgm:t>
    </dgm:pt>
    <dgm:pt modelId="{07E20313-D6B9-4D98-81BD-EB211183BAD6}">
      <dgm:prSet phldrT="[Text]" custT="1"/>
      <dgm:spPr/>
      <dgm:t>
        <a:bodyPr/>
        <a:lstStyle/>
        <a:p>
          <a:r>
            <a:rPr lang="en-US" sz="1200" b="1" dirty="0" smtClean="0"/>
            <a:t>Law</a:t>
          </a:r>
          <a:endParaRPr lang="en-US" sz="1200" b="1" dirty="0"/>
        </a:p>
      </dgm:t>
    </dgm:pt>
    <dgm:pt modelId="{D91DA7EF-CDC5-4309-B6EC-5FA2A75E853E}" type="parTrans" cxnId="{BC936690-6542-4EBA-B6C3-31EBF2C62A55}">
      <dgm:prSet/>
      <dgm:spPr/>
      <dgm:t>
        <a:bodyPr/>
        <a:lstStyle/>
        <a:p>
          <a:endParaRPr lang="en-US"/>
        </a:p>
      </dgm:t>
    </dgm:pt>
    <dgm:pt modelId="{50694739-ECF6-46B9-B036-B46BCA17ABBB}" type="sibTrans" cxnId="{BC936690-6542-4EBA-B6C3-31EBF2C62A55}">
      <dgm:prSet/>
      <dgm:spPr/>
      <dgm:t>
        <a:bodyPr/>
        <a:lstStyle/>
        <a:p>
          <a:endParaRPr lang="en-US"/>
        </a:p>
      </dgm:t>
    </dgm:pt>
    <dgm:pt modelId="{E446231F-CC41-4FC3-9A58-09F947B68F07}">
      <dgm:prSet phldrT="[Text]" custT="1"/>
      <dgm:spPr/>
      <dgm:t>
        <a:bodyPr/>
        <a:lstStyle/>
        <a:p>
          <a:r>
            <a:rPr lang="en-US" sz="1100" b="1" dirty="0" smtClean="0"/>
            <a:t>Pharmacy</a:t>
          </a:r>
          <a:endParaRPr lang="en-US" sz="1100" b="1" dirty="0"/>
        </a:p>
      </dgm:t>
    </dgm:pt>
    <dgm:pt modelId="{2EE4A816-B6DB-47A3-938C-A27007318119}" type="parTrans" cxnId="{F1C64E64-3397-4455-9764-97180BF55A4C}">
      <dgm:prSet/>
      <dgm:spPr/>
      <dgm:t>
        <a:bodyPr/>
        <a:lstStyle/>
        <a:p>
          <a:endParaRPr lang="en-US"/>
        </a:p>
      </dgm:t>
    </dgm:pt>
    <dgm:pt modelId="{486D2DD2-BEAA-4EFA-AFB9-B05C1A3E7EEB}" type="sibTrans" cxnId="{F1C64E64-3397-4455-9764-97180BF55A4C}">
      <dgm:prSet/>
      <dgm:spPr/>
      <dgm:t>
        <a:bodyPr/>
        <a:lstStyle/>
        <a:p>
          <a:endParaRPr lang="en-US"/>
        </a:p>
      </dgm:t>
    </dgm:pt>
    <dgm:pt modelId="{F31BAB3A-27C9-4B3B-ADD2-B35A4FA6A3B1}">
      <dgm:prSet phldrT="[Text]" custT="1"/>
      <dgm:spPr/>
      <dgm:t>
        <a:bodyPr/>
        <a:lstStyle/>
        <a:p>
          <a:r>
            <a:rPr lang="en-US" sz="1200" b="1" dirty="0" smtClean="0"/>
            <a:t>Grad</a:t>
          </a:r>
          <a:endParaRPr lang="en-US" sz="1200" b="1" dirty="0"/>
        </a:p>
      </dgm:t>
    </dgm:pt>
    <dgm:pt modelId="{B13532B5-104B-4AEF-96B7-0E45E4F2A2BA}" type="parTrans" cxnId="{C3D7B43F-5DFD-41D2-A4A7-9EA991A7B424}">
      <dgm:prSet/>
      <dgm:spPr/>
      <dgm:t>
        <a:bodyPr/>
        <a:lstStyle/>
        <a:p>
          <a:endParaRPr lang="en-US"/>
        </a:p>
      </dgm:t>
    </dgm:pt>
    <dgm:pt modelId="{45B031F5-CE9D-41E2-92F9-9C7D011AC1B8}" type="sibTrans" cxnId="{C3D7B43F-5DFD-41D2-A4A7-9EA991A7B424}">
      <dgm:prSet/>
      <dgm:spPr/>
      <dgm:t>
        <a:bodyPr/>
        <a:lstStyle/>
        <a:p>
          <a:endParaRPr lang="en-US"/>
        </a:p>
      </dgm:t>
    </dgm:pt>
    <dgm:pt modelId="{FDEBA4EE-A5D8-4018-AC74-54836AD1D91C}">
      <dgm:prSet phldrT="[Text]" custT="1"/>
      <dgm:spPr/>
      <dgm:t>
        <a:bodyPr/>
        <a:lstStyle/>
        <a:p>
          <a:r>
            <a:rPr lang="en-US" sz="1200" b="1" dirty="0" smtClean="0"/>
            <a:t>Nursing</a:t>
          </a:r>
          <a:endParaRPr lang="en-US" sz="1200" b="1" dirty="0"/>
        </a:p>
      </dgm:t>
    </dgm:pt>
    <dgm:pt modelId="{41450544-D292-451C-9A9F-E4149B336D6C}" type="parTrans" cxnId="{39881351-5A1E-4245-B398-6EFF46772BEF}">
      <dgm:prSet/>
      <dgm:spPr/>
      <dgm:t>
        <a:bodyPr/>
        <a:lstStyle/>
        <a:p>
          <a:endParaRPr lang="en-US"/>
        </a:p>
      </dgm:t>
    </dgm:pt>
    <dgm:pt modelId="{746D151D-FCD4-4258-A87A-E716FF532EFA}" type="sibTrans" cxnId="{39881351-5A1E-4245-B398-6EFF46772BEF}">
      <dgm:prSet/>
      <dgm:spPr/>
      <dgm:t>
        <a:bodyPr/>
        <a:lstStyle/>
        <a:p>
          <a:endParaRPr lang="en-US"/>
        </a:p>
      </dgm:t>
    </dgm:pt>
    <dgm:pt modelId="{8AF2CE30-D38C-4887-8292-C6B6BB0F1477}">
      <dgm:prSet phldrT="[Text]" custT="1"/>
      <dgm:spPr/>
      <dgm:t>
        <a:bodyPr/>
        <a:lstStyle/>
        <a:p>
          <a:r>
            <a:rPr lang="en-US" sz="1200" b="1" dirty="0" smtClean="0"/>
            <a:t>SSW</a:t>
          </a:r>
          <a:endParaRPr lang="en-US" sz="1200" b="1" dirty="0"/>
        </a:p>
      </dgm:t>
    </dgm:pt>
    <dgm:pt modelId="{433A3EE5-951D-4F31-BF76-C84437AC4888}" type="parTrans" cxnId="{9B56A3C9-E512-4B0A-B0E0-E5213948595A}">
      <dgm:prSet/>
      <dgm:spPr/>
      <dgm:t>
        <a:bodyPr/>
        <a:lstStyle/>
        <a:p>
          <a:endParaRPr lang="en-US"/>
        </a:p>
      </dgm:t>
    </dgm:pt>
    <dgm:pt modelId="{093E171A-D2ED-469F-B33E-98F757C78AE6}" type="sibTrans" cxnId="{9B56A3C9-E512-4B0A-B0E0-E5213948595A}">
      <dgm:prSet/>
      <dgm:spPr/>
      <dgm:t>
        <a:bodyPr/>
        <a:lstStyle/>
        <a:p>
          <a:endParaRPr lang="en-US"/>
        </a:p>
      </dgm:t>
    </dgm:pt>
    <dgm:pt modelId="{638C55DE-F864-45E6-BB5B-7DE27664801C}" type="pres">
      <dgm:prSet presAssocID="{13F72C1C-A1B4-4A5B-92A2-4D379EED56E7}" presName="Name0" presStyleCnt="0">
        <dgm:presLayoutVars>
          <dgm:chMax val="1"/>
          <dgm:chPref val="1"/>
          <dgm:dir/>
          <dgm:animOne val="branch"/>
          <dgm:animLvl val="lvl"/>
        </dgm:presLayoutVars>
      </dgm:prSet>
      <dgm:spPr/>
      <dgm:t>
        <a:bodyPr/>
        <a:lstStyle/>
        <a:p>
          <a:endParaRPr lang="en-US"/>
        </a:p>
      </dgm:t>
    </dgm:pt>
    <dgm:pt modelId="{A5287CA0-C2F4-4644-AB8E-9D2A37AFDC5E}" type="pres">
      <dgm:prSet presAssocID="{DA4BDDF4-1837-4BD8-8F25-BAFA8F5A8438}" presName="Parent" presStyleLbl="node0" presStyleIdx="0" presStyleCnt="1" custScaleX="81510" custScaleY="78194">
        <dgm:presLayoutVars>
          <dgm:chMax val="6"/>
          <dgm:chPref val="6"/>
        </dgm:presLayoutVars>
      </dgm:prSet>
      <dgm:spPr/>
      <dgm:t>
        <a:bodyPr/>
        <a:lstStyle/>
        <a:p>
          <a:endParaRPr lang="en-US"/>
        </a:p>
      </dgm:t>
    </dgm:pt>
    <dgm:pt modelId="{0E4A5352-8690-40E7-9877-E83C9E5190EC}" type="pres">
      <dgm:prSet presAssocID="{C627B967-8CBA-4B0E-A655-84A35ADF0EDA}" presName="Accent1" presStyleCnt="0"/>
      <dgm:spPr/>
    </dgm:pt>
    <dgm:pt modelId="{EE3A4DF0-C639-463F-9841-EB9CED71515C}" type="pres">
      <dgm:prSet presAssocID="{C627B967-8CBA-4B0E-A655-84A35ADF0EDA}" presName="Accent" presStyleLbl="bgShp" presStyleIdx="0" presStyleCnt="6"/>
      <dgm:spPr/>
    </dgm:pt>
    <dgm:pt modelId="{2A80DB02-8607-4A48-B2BC-FAC4A0D120E1}" type="pres">
      <dgm:prSet presAssocID="{C627B967-8CBA-4B0E-A655-84A35ADF0EDA}" presName="Child1" presStyleLbl="node1" presStyleIdx="0" presStyleCnt="6" custLinFactNeighborX="1263" custLinFactNeighborY="275">
        <dgm:presLayoutVars>
          <dgm:chMax val="0"/>
          <dgm:chPref val="0"/>
          <dgm:bulletEnabled val="1"/>
        </dgm:presLayoutVars>
      </dgm:prSet>
      <dgm:spPr/>
      <dgm:t>
        <a:bodyPr/>
        <a:lstStyle/>
        <a:p>
          <a:endParaRPr lang="en-US"/>
        </a:p>
      </dgm:t>
    </dgm:pt>
    <dgm:pt modelId="{6FA3DD11-3656-4A5C-9797-FA6AAC1E619B}" type="pres">
      <dgm:prSet presAssocID="{07E20313-D6B9-4D98-81BD-EB211183BAD6}" presName="Accent2" presStyleCnt="0"/>
      <dgm:spPr/>
    </dgm:pt>
    <dgm:pt modelId="{FC248746-AE98-427D-81B1-12E2AD4EC2CF}" type="pres">
      <dgm:prSet presAssocID="{07E20313-D6B9-4D98-81BD-EB211183BAD6}" presName="Accent" presStyleLbl="bgShp" presStyleIdx="1" presStyleCnt="6"/>
      <dgm:spPr/>
    </dgm:pt>
    <dgm:pt modelId="{8140C0F7-9514-43FE-9FAC-546CB7FCB90C}" type="pres">
      <dgm:prSet presAssocID="{07E20313-D6B9-4D98-81BD-EB211183BAD6}" presName="Child2" presStyleLbl="node1" presStyleIdx="1" presStyleCnt="6">
        <dgm:presLayoutVars>
          <dgm:chMax val="0"/>
          <dgm:chPref val="0"/>
          <dgm:bulletEnabled val="1"/>
        </dgm:presLayoutVars>
      </dgm:prSet>
      <dgm:spPr/>
      <dgm:t>
        <a:bodyPr/>
        <a:lstStyle/>
        <a:p>
          <a:endParaRPr lang="en-US"/>
        </a:p>
      </dgm:t>
    </dgm:pt>
    <dgm:pt modelId="{FB2DA2D3-D63F-4279-B1E3-F45BD0BCEC8D}" type="pres">
      <dgm:prSet presAssocID="{E446231F-CC41-4FC3-9A58-09F947B68F07}" presName="Accent3" presStyleCnt="0"/>
      <dgm:spPr/>
    </dgm:pt>
    <dgm:pt modelId="{9ABEBBEF-F595-4E47-A1D7-C285ABB95B1D}" type="pres">
      <dgm:prSet presAssocID="{E446231F-CC41-4FC3-9A58-09F947B68F07}" presName="Accent" presStyleLbl="bgShp" presStyleIdx="2" presStyleCnt="6"/>
      <dgm:spPr/>
    </dgm:pt>
    <dgm:pt modelId="{187D93DC-B8D0-42CB-9831-AFE8691C9A2C}" type="pres">
      <dgm:prSet presAssocID="{E446231F-CC41-4FC3-9A58-09F947B68F07}" presName="Child3" presStyleLbl="node1" presStyleIdx="2" presStyleCnt="6" custScaleX="112642">
        <dgm:presLayoutVars>
          <dgm:chMax val="0"/>
          <dgm:chPref val="0"/>
          <dgm:bulletEnabled val="1"/>
        </dgm:presLayoutVars>
      </dgm:prSet>
      <dgm:spPr/>
      <dgm:t>
        <a:bodyPr/>
        <a:lstStyle/>
        <a:p>
          <a:endParaRPr lang="en-US"/>
        </a:p>
      </dgm:t>
    </dgm:pt>
    <dgm:pt modelId="{35984F88-DBFB-4220-A30B-4A14C4CF213B}" type="pres">
      <dgm:prSet presAssocID="{F31BAB3A-27C9-4B3B-ADD2-B35A4FA6A3B1}" presName="Accent4" presStyleCnt="0"/>
      <dgm:spPr/>
    </dgm:pt>
    <dgm:pt modelId="{DD73A53D-6E74-42E3-B98E-762F7BEEF1FB}" type="pres">
      <dgm:prSet presAssocID="{F31BAB3A-27C9-4B3B-ADD2-B35A4FA6A3B1}" presName="Accent" presStyleLbl="bgShp" presStyleIdx="3" presStyleCnt="6"/>
      <dgm:spPr/>
    </dgm:pt>
    <dgm:pt modelId="{0F068F0D-44D1-46E4-A666-C5593E66A05D}" type="pres">
      <dgm:prSet presAssocID="{F31BAB3A-27C9-4B3B-ADD2-B35A4FA6A3B1}" presName="Child4" presStyleLbl="node1" presStyleIdx="3" presStyleCnt="6">
        <dgm:presLayoutVars>
          <dgm:chMax val="0"/>
          <dgm:chPref val="0"/>
          <dgm:bulletEnabled val="1"/>
        </dgm:presLayoutVars>
      </dgm:prSet>
      <dgm:spPr/>
      <dgm:t>
        <a:bodyPr/>
        <a:lstStyle/>
        <a:p>
          <a:endParaRPr lang="en-US"/>
        </a:p>
      </dgm:t>
    </dgm:pt>
    <dgm:pt modelId="{90E15F2D-3CA2-4422-8973-0B7B9115861E}" type="pres">
      <dgm:prSet presAssocID="{FDEBA4EE-A5D8-4018-AC74-54836AD1D91C}" presName="Accent5" presStyleCnt="0"/>
      <dgm:spPr/>
    </dgm:pt>
    <dgm:pt modelId="{79C78889-A6FB-4D00-A715-65B637628053}" type="pres">
      <dgm:prSet presAssocID="{FDEBA4EE-A5D8-4018-AC74-54836AD1D91C}" presName="Accent" presStyleLbl="bgShp" presStyleIdx="4" presStyleCnt="6"/>
      <dgm:spPr/>
    </dgm:pt>
    <dgm:pt modelId="{ABE7AC6E-8D12-44A1-A758-1BE82B47A895}" type="pres">
      <dgm:prSet presAssocID="{FDEBA4EE-A5D8-4018-AC74-54836AD1D91C}" presName="Child5" presStyleLbl="node1" presStyleIdx="4" presStyleCnt="6">
        <dgm:presLayoutVars>
          <dgm:chMax val="0"/>
          <dgm:chPref val="0"/>
          <dgm:bulletEnabled val="1"/>
        </dgm:presLayoutVars>
      </dgm:prSet>
      <dgm:spPr/>
      <dgm:t>
        <a:bodyPr/>
        <a:lstStyle/>
        <a:p>
          <a:endParaRPr lang="en-US"/>
        </a:p>
      </dgm:t>
    </dgm:pt>
    <dgm:pt modelId="{5507E9E4-32E6-43CF-9F03-5164A498A22C}" type="pres">
      <dgm:prSet presAssocID="{8AF2CE30-D38C-4887-8292-C6B6BB0F1477}" presName="Accent6" presStyleCnt="0"/>
      <dgm:spPr/>
    </dgm:pt>
    <dgm:pt modelId="{CC1CE5A9-3107-40DF-A4D8-E6E19BD80D7B}" type="pres">
      <dgm:prSet presAssocID="{8AF2CE30-D38C-4887-8292-C6B6BB0F1477}" presName="Accent" presStyleLbl="bgShp" presStyleIdx="5" presStyleCnt="6"/>
      <dgm:spPr/>
    </dgm:pt>
    <dgm:pt modelId="{184FD89F-FD05-4D6C-82C9-3D232219D361}" type="pres">
      <dgm:prSet presAssocID="{8AF2CE30-D38C-4887-8292-C6B6BB0F1477}" presName="Child6" presStyleLbl="node1" presStyleIdx="5" presStyleCnt="6">
        <dgm:presLayoutVars>
          <dgm:chMax val="0"/>
          <dgm:chPref val="0"/>
          <dgm:bulletEnabled val="1"/>
        </dgm:presLayoutVars>
      </dgm:prSet>
      <dgm:spPr/>
      <dgm:t>
        <a:bodyPr/>
        <a:lstStyle/>
        <a:p>
          <a:endParaRPr lang="en-US"/>
        </a:p>
      </dgm:t>
    </dgm:pt>
  </dgm:ptLst>
  <dgm:cxnLst>
    <dgm:cxn modelId="{39881351-5A1E-4245-B398-6EFF46772BEF}" srcId="{DA4BDDF4-1837-4BD8-8F25-BAFA8F5A8438}" destId="{FDEBA4EE-A5D8-4018-AC74-54836AD1D91C}" srcOrd="4" destOrd="0" parTransId="{41450544-D292-451C-9A9F-E4149B336D6C}" sibTransId="{746D151D-FCD4-4258-A87A-E716FF532EFA}"/>
    <dgm:cxn modelId="{DAF38534-7262-44B6-A755-023CE6631E98}" srcId="{13F72C1C-A1B4-4A5B-92A2-4D379EED56E7}" destId="{DA4BDDF4-1837-4BD8-8F25-BAFA8F5A8438}" srcOrd="0" destOrd="0" parTransId="{5F1119A9-FA75-44F3-AE3A-9964B2B053A4}" sibTransId="{AA8FA265-470D-462D-8ACB-04F41B433B03}"/>
    <dgm:cxn modelId="{4AD05A23-9EEB-4B17-A294-77D4E6B4588C}" type="presOf" srcId="{8AF2CE30-D38C-4887-8292-C6B6BB0F1477}" destId="{184FD89F-FD05-4D6C-82C9-3D232219D361}" srcOrd="0" destOrd="0" presId="urn:microsoft.com/office/officeart/2011/layout/HexagonRadial"/>
    <dgm:cxn modelId="{9B56A3C9-E512-4B0A-B0E0-E5213948595A}" srcId="{DA4BDDF4-1837-4BD8-8F25-BAFA8F5A8438}" destId="{8AF2CE30-D38C-4887-8292-C6B6BB0F1477}" srcOrd="5" destOrd="0" parTransId="{433A3EE5-951D-4F31-BF76-C84437AC4888}" sibTransId="{093E171A-D2ED-469F-B33E-98F757C78AE6}"/>
    <dgm:cxn modelId="{F1C64E64-3397-4455-9764-97180BF55A4C}" srcId="{DA4BDDF4-1837-4BD8-8F25-BAFA8F5A8438}" destId="{E446231F-CC41-4FC3-9A58-09F947B68F07}" srcOrd="2" destOrd="0" parTransId="{2EE4A816-B6DB-47A3-938C-A27007318119}" sibTransId="{486D2DD2-BEAA-4EFA-AFB9-B05C1A3E7EEB}"/>
    <dgm:cxn modelId="{EF21CA5A-E832-4342-A670-62F063A14F53}" type="presOf" srcId="{F31BAB3A-27C9-4B3B-ADD2-B35A4FA6A3B1}" destId="{0F068F0D-44D1-46E4-A666-C5593E66A05D}" srcOrd="0" destOrd="0" presId="urn:microsoft.com/office/officeart/2011/layout/HexagonRadial"/>
    <dgm:cxn modelId="{882F4AF4-D642-4826-AC0B-41A65CE17517}" srcId="{DA4BDDF4-1837-4BD8-8F25-BAFA8F5A8438}" destId="{C627B967-8CBA-4B0E-A655-84A35ADF0EDA}" srcOrd="0" destOrd="0" parTransId="{5DDCC872-7307-4F25-9FF5-A185DF55E68A}" sibTransId="{DF9E0DA2-2AB1-44DB-BBEA-15B8CA12B87B}"/>
    <dgm:cxn modelId="{0DA5DAED-A29D-4942-94C0-49E164A881C4}" type="presOf" srcId="{FDEBA4EE-A5D8-4018-AC74-54836AD1D91C}" destId="{ABE7AC6E-8D12-44A1-A758-1BE82B47A895}" srcOrd="0" destOrd="0" presId="urn:microsoft.com/office/officeart/2011/layout/HexagonRadial"/>
    <dgm:cxn modelId="{BC936690-6542-4EBA-B6C3-31EBF2C62A55}" srcId="{DA4BDDF4-1837-4BD8-8F25-BAFA8F5A8438}" destId="{07E20313-D6B9-4D98-81BD-EB211183BAD6}" srcOrd="1" destOrd="0" parTransId="{D91DA7EF-CDC5-4309-B6EC-5FA2A75E853E}" sibTransId="{50694739-ECF6-46B9-B036-B46BCA17ABBB}"/>
    <dgm:cxn modelId="{D02D9EB8-18CB-4D49-8272-2D7C1394E7AA}" type="presOf" srcId="{13F72C1C-A1B4-4A5B-92A2-4D379EED56E7}" destId="{638C55DE-F864-45E6-BB5B-7DE27664801C}" srcOrd="0" destOrd="0" presId="urn:microsoft.com/office/officeart/2011/layout/HexagonRadial"/>
    <dgm:cxn modelId="{AEE7BCE6-37AF-4260-81B2-D9BF22E471C2}" type="presOf" srcId="{DA4BDDF4-1837-4BD8-8F25-BAFA8F5A8438}" destId="{A5287CA0-C2F4-4644-AB8E-9D2A37AFDC5E}" srcOrd="0" destOrd="0" presId="urn:microsoft.com/office/officeart/2011/layout/HexagonRadial"/>
    <dgm:cxn modelId="{B30E872C-380F-4054-9083-B86A835B2D64}" type="presOf" srcId="{E446231F-CC41-4FC3-9A58-09F947B68F07}" destId="{187D93DC-B8D0-42CB-9831-AFE8691C9A2C}" srcOrd="0" destOrd="0" presId="urn:microsoft.com/office/officeart/2011/layout/HexagonRadial"/>
    <dgm:cxn modelId="{C3D7B43F-5DFD-41D2-A4A7-9EA991A7B424}" srcId="{DA4BDDF4-1837-4BD8-8F25-BAFA8F5A8438}" destId="{F31BAB3A-27C9-4B3B-ADD2-B35A4FA6A3B1}" srcOrd="3" destOrd="0" parTransId="{B13532B5-104B-4AEF-96B7-0E45E4F2A2BA}" sibTransId="{45B031F5-CE9D-41E2-92F9-9C7D011AC1B8}"/>
    <dgm:cxn modelId="{F2D94656-E33E-4716-AC65-FF6E26125BC9}" type="presOf" srcId="{07E20313-D6B9-4D98-81BD-EB211183BAD6}" destId="{8140C0F7-9514-43FE-9FAC-546CB7FCB90C}" srcOrd="0" destOrd="0" presId="urn:microsoft.com/office/officeart/2011/layout/HexagonRadial"/>
    <dgm:cxn modelId="{9AF3524D-C180-423D-8297-2099C4526F7C}" type="presOf" srcId="{C627B967-8CBA-4B0E-A655-84A35ADF0EDA}" destId="{2A80DB02-8607-4A48-B2BC-FAC4A0D120E1}" srcOrd="0" destOrd="0" presId="urn:microsoft.com/office/officeart/2011/layout/HexagonRadial"/>
    <dgm:cxn modelId="{F71CE97A-54E8-488A-9BBD-6706EEFEACC1}" type="presParOf" srcId="{638C55DE-F864-45E6-BB5B-7DE27664801C}" destId="{A5287CA0-C2F4-4644-AB8E-9D2A37AFDC5E}" srcOrd="0" destOrd="0" presId="urn:microsoft.com/office/officeart/2011/layout/HexagonRadial"/>
    <dgm:cxn modelId="{B53D21F3-AAC8-4870-ADA5-D028633261E0}" type="presParOf" srcId="{638C55DE-F864-45E6-BB5B-7DE27664801C}" destId="{0E4A5352-8690-40E7-9877-E83C9E5190EC}" srcOrd="1" destOrd="0" presId="urn:microsoft.com/office/officeart/2011/layout/HexagonRadial"/>
    <dgm:cxn modelId="{4E5DFFFE-47BE-4284-AE03-46F26C69761E}" type="presParOf" srcId="{0E4A5352-8690-40E7-9877-E83C9E5190EC}" destId="{EE3A4DF0-C639-463F-9841-EB9CED71515C}" srcOrd="0" destOrd="0" presId="urn:microsoft.com/office/officeart/2011/layout/HexagonRadial"/>
    <dgm:cxn modelId="{4FA1D1B2-A463-43CE-84FF-2FDD2CFDF400}" type="presParOf" srcId="{638C55DE-F864-45E6-BB5B-7DE27664801C}" destId="{2A80DB02-8607-4A48-B2BC-FAC4A0D120E1}" srcOrd="2" destOrd="0" presId="urn:microsoft.com/office/officeart/2011/layout/HexagonRadial"/>
    <dgm:cxn modelId="{87B6F1A9-72C2-4959-99E1-249EEE26209A}" type="presParOf" srcId="{638C55DE-F864-45E6-BB5B-7DE27664801C}" destId="{6FA3DD11-3656-4A5C-9797-FA6AAC1E619B}" srcOrd="3" destOrd="0" presId="urn:microsoft.com/office/officeart/2011/layout/HexagonRadial"/>
    <dgm:cxn modelId="{E0A14094-B2DE-4DC0-A065-F2C75923B554}" type="presParOf" srcId="{6FA3DD11-3656-4A5C-9797-FA6AAC1E619B}" destId="{FC248746-AE98-427D-81B1-12E2AD4EC2CF}" srcOrd="0" destOrd="0" presId="urn:microsoft.com/office/officeart/2011/layout/HexagonRadial"/>
    <dgm:cxn modelId="{4623CF47-B914-4E20-BCFC-0A3D50E0B40A}" type="presParOf" srcId="{638C55DE-F864-45E6-BB5B-7DE27664801C}" destId="{8140C0F7-9514-43FE-9FAC-546CB7FCB90C}" srcOrd="4" destOrd="0" presId="urn:microsoft.com/office/officeart/2011/layout/HexagonRadial"/>
    <dgm:cxn modelId="{3C75FDAC-DE80-45C9-A0D9-58B6DAFCAB58}" type="presParOf" srcId="{638C55DE-F864-45E6-BB5B-7DE27664801C}" destId="{FB2DA2D3-D63F-4279-B1E3-F45BD0BCEC8D}" srcOrd="5" destOrd="0" presId="urn:microsoft.com/office/officeart/2011/layout/HexagonRadial"/>
    <dgm:cxn modelId="{BB940871-F204-47F8-AD10-F5C67194EDD7}" type="presParOf" srcId="{FB2DA2D3-D63F-4279-B1E3-F45BD0BCEC8D}" destId="{9ABEBBEF-F595-4E47-A1D7-C285ABB95B1D}" srcOrd="0" destOrd="0" presId="urn:microsoft.com/office/officeart/2011/layout/HexagonRadial"/>
    <dgm:cxn modelId="{51194D5D-17E7-49FC-82E5-F604E4F72EC4}" type="presParOf" srcId="{638C55DE-F864-45E6-BB5B-7DE27664801C}" destId="{187D93DC-B8D0-42CB-9831-AFE8691C9A2C}" srcOrd="6" destOrd="0" presId="urn:microsoft.com/office/officeart/2011/layout/HexagonRadial"/>
    <dgm:cxn modelId="{C870BA1D-895F-4394-B20D-53CF2B1F165A}" type="presParOf" srcId="{638C55DE-F864-45E6-BB5B-7DE27664801C}" destId="{35984F88-DBFB-4220-A30B-4A14C4CF213B}" srcOrd="7" destOrd="0" presId="urn:microsoft.com/office/officeart/2011/layout/HexagonRadial"/>
    <dgm:cxn modelId="{0247F85B-7597-44C2-A8B1-4F4F3424E105}" type="presParOf" srcId="{35984F88-DBFB-4220-A30B-4A14C4CF213B}" destId="{DD73A53D-6E74-42E3-B98E-762F7BEEF1FB}" srcOrd="0" destOrd="0" presId="urn:microsoft.com/office/officeart/2011/layout/HexagonRadial"/>
    <dgm:cxn modelId="{7B6DE79B-7D7E-424C-BCDB-713963674C03}" type="presParOf" srcId="{638C55DE-F864-45E6-BB5B-7DE27664801C}" destId="{0F068F0D-44D1-46E4-A666-C5593E66A05D}" srcOrd="8" destOrd="0" presId="urn:microsoft.com/office/officeart/2011/layout/HexagonRadial"/>
    <dgm:cxn modelId="{7CB5094C-C457-4611-9564-9643D2DEB0FA}" type="presParOf" srcId="{638C55DE-F864-45E6-BB5B-7DE27664801C}" destId="{90E15F2D-3CA2-4422-8973-0B7B9115861E}" srcOrd="9" destOrd="0" presId="urn:microsoft.com/office/officeart/2011/layout/HexagonRadial"/>
    <dgm:cxn modelId="{F0B05F69-1D60-4F6F-9F83-263FC36E47D4}" type="presParOf" srcId="{90E15F2D-3CA2-4422-8973-0B7B9115861E}" destId="{79C78889-A6FB-4D00-A715-65B637628053}" srcOrd="0" destOrd="0" presId="urn:microsoft.com/office/officeart/2011/layout/HexagonRadial"/>
    <dgm:cxn modelId="{677C8962-AF79-43B7-886D-7AAD61FE8ABC}" type="presParOf" srcId="{638C55DE-F864-45E6-BB5B-7DE27664801C}" destId="{ABE7AC6E-8D12-44A1-A758-1BE82B47A895}" srcOrd="10" destOrd="0" presId="urn:microsoft.com/office/officeart/2011/layout/HexagonRadial"/>
    <dgm:cxn modelId="{7B22A9EB-16E4-4F36-AE5D-669ECA2F626D}" type="presParOf" srcId="{638C55DE-F864-45E6-BB5B-7DE27664801C}" destId="{5507E9E4-32E6-43CF-9F03-5164A498A22C}" srcOrd="11" destOrd="0" presId="urn:microsoft.com/office/officeart/2011/layout/HexagonRadial"/>
    <dgm:cxn modelId="{7CE119E8-AD65-4D1B-B30F-18A906770DA5}" type="presParOf" srcId="{5507E9E4-32E6-43CF-9F03-5164A498A22C}" destId="{CC1CE5A9-3107-40DF-A4D8-E6E19BD80D7B}" srcOrd="0" destOrd="0" presId="urn:microsoft.com/office/officeart/2011/layout/HexagonRadial"/>
    <dgm:cxn modelId="{D0A0D631-3D61-4666-B9D9-9327E59C6357}" type="presParOf" srcId="{638C55DE-F864-45E6-BB5B-7DE27664801C}" destId="{184FD89F-FD05-4D6C-82C9-3D232219D36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8F7F5-4DEC-40D3-8657-2415BDD8326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B07B1930-A522-4889-B1DE-3E266AD5B9A4}">
      <dgm:prSet phldrT="[Text]" custT="1"/>
      <dgm:spPr>
        <a:solidFill>
          <a:srgbClr val="00B050"/>
        </a:solidFill>
      </dgm:spPr>
      <dgm:t>
        <a:bodyPr/>
        <a:lstStyle/>
        <a:p>
          <a:r>
            <a:rPr lang="en-US" sz="2400" dirty="0" smtClean="0"/>
            <a:t>Risk Assessment Plan</a:t>
          </a:r>
          <a:endParaRPr lang="en-US" sz="2400" dirty="0"/>
        </a:p>
      </dgm:t>
    </dgm:pt>
    <dgm:pt modelId="{2BA3D30A-C446-492B-AC72-E84CE13C1F24}" type="parTrans" cxnId="{6FBFB971-3479-4C80-B313-732FBD502FF9}">
      <dgm:prSet/>
      <dgm:spPr/>
      <dgm:t>
        <a:bodyPr/>
        <a:lstStyle/>
        <a:p>
          <a:endParaRPr lang="en-US"/>
        </a:p>
      </dgm:t>
    </dgm:pt>
    <dgm:pt modelId="{3BCE1927-7290-48B3-B71C-AEE7FCD9D876}" type="sibTrans" cxnId="{6FBFB971-3479-4C80-B313-732FBD502FF9}">
      <dgm:prSet/>
      <dgm:spPr/>
      <dgm:t>
        <a:bodyPr/>
        <a:lstStyle/>
        <a:p>
          <a:endParaRPr lang="en-US"/>
        </a:p>
      </dgm:t>
    </dgm:pt>
    <dgm:pt modelId="{4D7178E0-F8A1-4E97-8A0F-2CA866189EED}">
      <dgm:prSet phldrT="[Text]" custT="1"/>
      <dgm:spPr/>
      <dgm:t>
        <a:bodyPr/>
        <a:lstStyle/>
        <a:p>
          <a:r>
            <a:rPr lang="en-US" sz="2400" dirty="0" smtClean="0"/>
            <a:t>Policy Development and Review</a:t>
          </a:r>
          <a:endParaRPr lang="en-US" sz="2400" dirty="0"/>
        </a:p>
      </dgm:t>
    </dgm:pt>
    <dgm:pt modelId="{34BFD6CC-F7DD-484B-BCC4-31CF90A7EA36}" type="parTrans" cxnId="{0AEB3AD9-1E8E-4C8B-86A0-DB624654500E}">
      <dgm:prSet/>
      <dgm:spPr/>
      <dgm:t>
        <a:bodyPr/>
        <a:lstStyle/>
        <a:p>
          <a:endParaRPr lang="en-US"/>
        </a:p>
      </dgm:t>
    </dgm:pt>
    <dgm:pt modelId="{FC67E7A4-4872-4503-8D2A-551131A06540}" type="sibTrans" cxnId="{0AEB3AD9-1E8E-4C8B-86A0-DB624654500E}">
      <dgm:prSet/>
      <dgm:spPr/>
      <dgm:t>
        <a:bodyPr/>
        <a:lstStyle/>
        <a:p>
          <a:endParaRPr lang="en-US"/>
        </a:p>
      </dgm:t>
    </dgm:pt>
    <dgm:pt modelId="{718FE49B-CC1A-43E3-8F7B-8179BB3E5C1E}">
      <dgm:prSet phldrT="[Text]" custT="1"/>
      <dgm:spPr>
        <a:solidFill>
          <a:srgbClr val="FF0000"/>
        </a:solidFill>
      </dgm:spPr>
      <dgm:t>
        <a:bodyPr/>
        <a:lstStyle/>
        <a:p>
          <a:r>
            <a:rPr lang="en-US" sz="2400" dirty="0" smtClean="0"/>
            <a:t>Security Awareness and Education</a:t>
          </a:r>
          <a:endParaRPr lang="en-US" sz="2400" dirty="0"/>
        </a:p>
      </dgm:t>
    </dgm:pt>
    <dgm:pt modelId="{7B8618A4-AC98-44CF-B766-64023330475E}" type="parTrans" cxnId="{0537A38C-2058-4D36-A345-7FFA70E2B9C9}">
      <dgm:prSet/>
      <dgm:spPr/>
      <dgm:t>
        <a:bodyPr/>
        <a:lstStyle/>
        <a:p>
          <a:endParaRPr lang="en-US"/>
        </a:p>
      </dgm:t>
    </dgm:pt>
    <dgm:pt modelId="{923F86F5-4235-46CE-B072-A020D03BB955}" type="sibTrans" cxnId="{0537A38C-2058-4D36-A345-7FFA70E2B9C9}">
      <dgm:prSet/>
      <dgm:spPr/>
      <dgm:t>
        <a:bodyPr/>
        <a:lstStyle/>
        <a:p>
          <a:endParaRPr lang="en-US"/>
        </a:p>
      </dgm:t>
    </dgm:pt>
    <dgm:pt modelId="{2364A1EF-BE11-4D8F-A429-81DDC32F75E9}" type="pres">
      <dgm:prSet presAssocID="{FBA8F7F5-4DEC-40D3-8657-2415BDD83267}" presName="Name0" presStyleCnt="0">
        <dgm:presLayoutVars>
          <dgm:chMax val="5"/>
          <dgm:chPref val="5"/>
          <dgm:dir/>
          <dgm:animLvl val="lvl"/>
        </dgm:presLayoutVars>
      </dgm:prSet>
      <dgm:spPr/>
      <dgm:t>
        <a:bodyPr/>
        <a:lstStyle/>
        <a:p>
          <a:endParaRPr lang="en-US"/>
        </a:p>
      </dgm:t>
    </dgm:pt>
    <dgm:pt modelId="{6B5A2C30-A975-42EA-904E-E7167CFF9D02}" type="pres">
      <dgm:prSet presAssocID="{B07B1930-A522-4889-B1DE-3E266AD5B9A4}" presName="parentText1" presStyleLbl="node1" presStyleIdx="0" presStyleCnt="3" custScaleX="95532" custLinFactNeighborX="4586" custLinFactNeighborY="-66586">
        <dgm:presLayoutVars>
          <dgm:chMax/>
          <dgm:chPref val="3"/>
          <dgm:bulletEnabled val="1"/>
        </dgm:presLayoutVars>
      </dgm:prSet>
      <dgm:spPr/>
      <dgm:t>
        <a:bodyPr/>
        <a:lstStyle/>
        <a:p>
          <a:endParaRPr lang="en-US"/>
        </a:p>
      </dgm:t>
    </dgm:pt>
    <dgm:pt modelId="{B212BCF6-5B81-4F34-9897-BB1EDCDB4EE2}" type="pres">
      <dgm:prSet presAssocID="{4D7178E0-F8A1-4E97-8A0F-2CA866189EED}" presName="parentText2" presStyleLbl="node1" presStyleIdx="1" presStyleCnt="3" custScaleX="130621" custScaleY="89389" custLinFactNeighborX="-317" custLinFactNeighborY="-51967">
        <dgm:presLayoutVars>
          <dgm:chMax/>
          <dgm:chPref val="3"/>
          <dgm:bulletEnabled val="1"/>
        </dgm:presLayoutVars>
      </dgm:prSet>
      <dgm:spPr/>
      <dgm:t>
        <a:bodyPr/>
        <a:lstStyle/>
        <a:p>
          <a:endParaRPr lang="en-US"/>
        </a:p>
      </dgm:t>
    </dgm:pt>
    <dgm:pt modelId="{D2CAC4E5-CC0B-4ADD-BE72-6A776888B722}" type="pres">
      <dgm:prSet presAssocID="{718FE49B-CC1A-43E3-8F7B-8179BB3E5C1E}" presName="parentText3" presStyleLbl="node1" presStyleIdx="2" presStyleCnt="3" custScaleX="218952" custScaleY="93924" custLinFactNeighborX="-10403" custLinFactNeighborY="-41367">
        <dgm:presLayoutVars>
          <dgm:chMax/>
          <dgm:chPref val="3"/>
          <dgm:bulletEnabled val="1"/>
        </dgm:presLayoutVars>
      </dgm:prSet>
      <dgm:spPr/>
      <dgm:t>
        <a:bodyPr/>
        <a:lstStyle/>
        <a:p>
          <a:endParaRPr lang="en-US"/>
        </a:p>
      </dgm:t>
    </dgm:pt>
  </dgm:ptLst>
  <dgm:cxnLst>
    <dgm:cxn modelId="{F85D42FE-820A-4294-92F3-6A7B40C247E2}" type="presOf" srcId="{4D7178E0-F8A1-4E97-8A0F-2CA866189EED}" destId="{B212BCF6-5B81-4F34-9897-BB1EDCDB4EE2}" srcOrd="0" destOrd="0" presId="urn:microsoft.com/office/officeart/2009/3/layout/IncreasingArrowsProcess"/>
    <dgm:cxn modelId="{7BCD2957-D3E4-4DBD-B448-704985092E36}" type="presOf" srcId="{718FE49B-CC1A-43E3-8F7B-8179BB3E5C1E}" destId="{D2CAC4E5-CC0B-4ADD-BE72-6A776888B722}" srcOrd="0" destOrd="0" presId="urn:microsoft.com/office/officeart/2009/3/layout/IncreasingArrowsProcess"/>
    <dgm:cxn modelId="{6FBFB971-3479-4C80-B313-732FBD502FF9}" srcId="{FBA8F7F5-4DEC-40D3-8657-2415BDD83267}" destId="{B07B1930-A522-4889-B1DE-3E266AD5B9A4}" srcOrd="0" destOrd="0" parTransId="{2BA3D30A-C446-492B-AC72-E84CE13C1F24}" sibTransId="{3BCE1927-7290-48B3-B71C-AEE7FCD9D876}"/>
    <dgm:cxn modelId="{5E9309A7-15F1-4D40-8B7D-39C06056CF95}" type="presOf" srcId="{B07B1930-A522-4889-B1DE-3E266AD5B9A4}" destId="{6B5A2C30-A975-42EA-904E-E7167CFF9D02}" srcOrd="0" destOrd="0" presId="urn:microsoft.com/office/officeart/2009/3/layout/IncreasingArrowsProcess"/>
    <dgm:cxn modelId="{0537A38C-2058-4D36-A345-7FFA70E2B9C9}" srcId="{FBA8F7F5-4DEC-40D3-8657-2415BDD83267}" destId="{718FE49B-CC1A-43E3-8F7B-8179BB3E5C1E}" srcOrd="2" destOrd="0" parTransId="{7B8618A4-AC98-44CF-B766-64023330475E}" sibTransId="{923F86F5-4235-46CE-B072-A020D03BB955}"/>
    <dgm:cxn modelId="{0AEB3AD9-1E8E-4C8B-86A0-DB624654500E}" srcId="{FBA8F7F5-4DEC-40D3-8657-2415BDD83267}" destId="{4D7178E0-F8A1-4E97-8A0F-2CA866189EED}" srcOrd="1" destOrd="0" parTransId="{34BFD6CC-F7DD-484B-BCC4-31CF90A7EA36}" sibTransId="{FC67E7A4-4872-4503-8D2A-551131A06540}"/>
    <dgm:cxn modelId="{6AD375C8-8E4F-409B-9079-31344AA4AF74}" type="presOf" srcId="{FBA8F7F5-4DEC-40D3-8657-2415BDD83267}" destId="{2364A1EF-BE11-4D8F-A429-81DDC32F75E9}" srcOrd="0" destOrd="0" presId="urn:microsoft.com/office/officeart/2009/3/layout/IncreasingArrowsProcess"/>
    <dgm:cxn modelId="{9105A62F-7131-4DF0-A6CF-28982543E5DD}" type="presParOf" srcId="{2364A1EF-BE11-4D8F-A429-81DDC32F75E9}" destId="{6B5A2C30-A975-42EA-904E-E7167CFF9D02}" srcOrd="0" destOrd="0" presId="urn:microsoft.com/office/officeart/2009/3/layout/IncreasingArrowsProcess"/>
    <dgm:cxn modelId="{23FDFC6A-4F33-4201-A616-531C94EA3467}" type="presParOf" srcId="{2364A1EF-BE11-4D8F-A429-81DDC32F75E9}" destId="{B212BCF6-5B81-4F34-9897-BB1EDCDB4EE2}" srcOrd="1" destOrd="0" presId="urn:microsoft.com/office/officeart/2009/3/layout/IncreasingArrowsProcess"/>
    <dgm:cxn modelId="{D85936BB-C248-4E91-869F-0E7298DE1BD4}" type="presParOf" srcId="{2364A1EF-BE11-4D8F-A429-81DDC32F75E9}" destId="{D2CAC4E5-CC0B-4ADD-BE72-6A776888B722}"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6035DC-59A3-4AA1-A8A1-C14075EA21C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FE10E8C-40E6-4798-BB05-0E2E58EC4523}">
      <dgm:prSet phldrT="[Text]" custT="1"/>
      <dgm:spPr>
        <a:solidFill>
          <a:srgbClr val="7030A0"/>
        </a:solidFill>
      </dgm:spPr>
      <dgm:t>
        <a:bodyPr/>
        <a:lstStyle/>
        <a:p>
          <a:r>
            <a:rPr lang="en-US" sz="2200" dirty="0" smtClean="0"/>
            <a:t>Information Security Working Group</a:t>
          </a:r>
          <a:endParaRPr lang="en-US" sz="2200" dirty="0"/>
        </a:p>
      </dgm:t>
    </dgm:pt>
    <dgm:pt modelId="{B70D0404-F405-4038-BC66-8399D468E25A}" type="parTrans" cxnId="{E0F30174-82AC-405A-B4C5-A03DF927E1AD}">
      <dgm:prSet/>
      <dgm:spPr/>
      <dgm:t>
        <a:bodyPr/>
        <a:lstStyle/>
        <a:p>
          <a:endParaRPr lang="en-US"/>
        </a:p>
      </dgm:t>
    </dgm:pt>
    <dgm:pt modelId="{AB8CF77C-5476-4C46-8D6D-4080DFBD4ABC}" type="sibTrans" cxnId="{E0F30174-82AC-405A-B4C5-A03DF927E1AD}">
      <dgm:prSet/>
      <dgm:spPr/>
      <dgm:t>
        <a:bodyPr/>
        <a:lstStyle/>
        <a:p>
          <a:endParaRPr lang="en-US"/>
        </a:p>
      </dgm:t>
    </dgm:pt>
    <dgm:pt modelId="{DC249CBD-7C42-4872-8E30-A5AA24665594}">
      <dgm:prSet phldrT="[Text]"/>
      <dgm:spPr>
        <a:solidFill>
          <a:schemeClr val="accent6">
            <a:lumMod val="75000"/>
          </a:schemeClr>
        </a:solidFill>
      </dgm:spPr>
      <dgm:t>
        <a:bodyPr/>
        <a:lstStyle/>
        <a:p>
          <a:r>
            <a:rPr lang="en-US" dirty="0" smtClean="0"/>
            <a:t>Executive Leadership</a:t>
          </a:r>
          <a:endParaRPr lang="en-US" dirty="0"/>
        </a:p>
      </dgm:t>
    </dgm:pt>
    <dgm:pt modelId="{0FB81F26-D1C7-4442-8D31-0CE66B016DA4}" type="parTrans" cxnId="{3687F9D2-EA66-419E-A13B-4E7F08C948FD}">
      <dgm:prSet/>
      <dgm:spPr>
        <a:noFill/>
      </dgm:spPr>
      <dgm:t>
        <a:bodyPr/>
        <a:lstStyle/>
        <a:p>
          <a:endParaRPr lang="en-US" dirty="0"/>
        </a:p>
      </dgm:t>
    </dgm:pt>
    <dgm:pt modelId="{2E3B33C4-C0E0-40BA-BD67-BD78520CF412}" type="sibTrans" cxnId="{3687F9D2-EA66-419E-A13B-4E7F08C948FD}">
      <dgm:prSet/>
      <dgm:spPr/>
      <dgm:t>
        <a:bodyPr/>
        <a:lstStyle/>
        <a:p>
          <a:endParaRPr lang="en-US"/>
        </a:p>
      </dgm:t>
    </dgm:pt>
    <dgm:pt modelId="{3E5A9499-DD11-4A53-A001-6D0BA7358D64}">
      <dgm:prSet phldrT="[Text]"/>
      <dgm:spPr>
        <a:solidFill>
          <a:schemeClr val="accent2">
            <a:lumMod val="75000"/>
          </a:schemeClr>
        </a:solidFill>
      </dgm:spPr>
      <dgm:t>
        <a:bodyPr/>
        <a:lstStyle/>
        <a:p>
          <a:r>
            <a:rPr lang="en-US" dirty="0" smtClean="0"/>
            <a:t>IT Leaders</a:t>
          </a:r>
          <a:endParaRPr lang="en-US" dirty="0"/>
        </a:p>
      </dgm:t>
    </dgm:pt>
    <dgm:pt modelId="{004E1577-9C62-4F55-9A61-C1ED50B89B8C}" type="parTrans" cxnId="{9192BEC3-8B2E-4918-AE74-6F95DE834C10}">
      <dgm:prSet/>
      <dgm:spPr>
        <a:solidFill>
          <a:schemeClr val="accent1">
            <a:lumMod val="40000"/>
            <a:lumOff val="60000"/>
          </a:schemeClr>
        </a:solidFill>
      </dgm:spPr>
      <dgm:t>
        <a:bodyPr/>
        <a:lstStyle/>
        <a:p>
          <a:endParaRPr lang="en-US" dirty="0"/>
        </a:p>
      </dgm:t>
    </dgm:pt>
    <dgm:pt modelId="{2DBC9FC2-0412-410F-AE14-8A891C2DD532}" type="sibTrans" cxnId="{9192BEC3-8B2E-4918-AE74-6F95DE834C10}">
      <dgm:prSet/>
      <dgm:spPr/>
      <dgm:t>
        <a:bodyPr/>
        <a:lstStyle/>
        <a:p>
          <a:endParaRPr lang="en-US"/>
        </a:p>
      </dgm:t>
    </dgm:pt>
    <dgm:pt modelId="{2ECDDEFD-17A1-43FA-9C33-3780C50613A9}" type="pres">
      <dgm:prSet presAssocID="{E46035DC-59A3-4AA1-A8A1-C14075EA21C3}" presName="cycle" presStyleCnt="0">
        <dgm:presLayoutVars>
          <dgm:chMax val="1"/>
          <dgm:dir/>
          <dgm:animLvl val="ctr"/>
          <dgm:resizeHandles val="exact"/>
        </dgm:presLayoutVars>
      </dgm:prSet>
      <dgm:spPr/>
      <dgm:t>
        <a:bodyPr/>
        <a:lstStyle/>
        <a:p>
          <a:endParaRPr lang="en-US"/>
        </a:p>
      </dgm:t>
    </dgm:pt>
    <dgm:pt modelId="{F2D2CF33-8C76-4050-8EBE-5C6CA746FDC8}" type="pres">
      <dgm:prSet presAssocID="{3FE10E8C-40E6-4798-BB05-0E2E58EC4523}" presName="centerShape" presStyleLbl="node0" presStyleIdx="0" presStyleCnt="1" custScaleX="184226" custScaleY="63642" custLinFactNeighborX="-19092" custLinFactNeighborY="3460"/>
      <dgm:spPr/>
      <dgm:t>
        <a:bodyPr/>
        <a:lstStyle/>
        <a:p>
          <a:endParaRPr lang="en-US"/>
        </a:p>
      </dgm:t>
    </dgm:pt>
    <dgm:pt modelId="{84B92FD5-5EE8-4CD0-8F55-10AF75859A6D}" type="pres">
      <dgm:prSet presAssocID="{0FB81F26-D1C7-4442-8D31-0CE66B016DA4}" presName="parTrans" presStyleLbl="bgSibTrans2D1" presStyleIdx="0" presStyleCnt="2" custAng="19058443" custFlipVert="0" custFlipHor="0" custScaleX="23587" custScaleY="9014" custLinFactX="100000" custLinFactY="-100000" custLinFactNeighborX="110871" custLinFactNeighborY="-112593"/>
      <dgm:spPr/>
      <dgm:t>
        <a:bodyPr/>
        <a:lstStyle/>
        <a:p>
          <a:endParaRPr lang="en-US"/>
        </a:p>
      </dgm:t>
    </dgm:pt>
    <dgm:pt modelId="{A03DFEEB-D94E-4712-B8F7-60CC1B0F7754}" type="pres">
      <dgm:prSet presAssocID="{DC249CBD-7C42-4872-8E30-A5AA24665594}" presName="node" presStyleLbl="node1" presStyleIdx="0" presStyleCnt="2" custScaleX="232849" custRadScaleRad="121656" custRadScaleInc="-8140">
        <dgm:presLayoutVars>
          <dgm:bulletEnabled val="1"/>
        </dgm:presLayoutVars>
      </dgm:prSet>
      <dgm:spPr/>
      <dgm:t>
        <a:bodyPr/>
        <a:lstStyle/>
        <a:p>
          <a:endParaRPr lang="en-US"/>
        </a:p>
      </dgm:t>
    </dgm:pt>
    <dgm:pt modelId="{542FFF2C-3D1B-42FC-BD68-8416EB0F7E4E}" type="pres">
      <dgm:prSet presAssocID="{004E1577-9C62-4F55-9A61-C1ED50B89B8C}" presName="parTrans" presStyleLbl="bgSibTrans2D1" presStyleIdx="1" presStyleCnt="2" custScaleX="47788" custScaleY="78719" custLinFactNeighborX="-25180" custLinFactNeighborY="49633"/>
      <dgm:spPr>
        <a:prstGeom prst="leftRightArrow">
          <a:avLst/>
        </a:prstGeom>
      </dgm:spPr>
      <dgm:t>
        <a:bodyPr/>
        <a:lstStyle/>
        <a:p>
          <a:endParaRPr lang="en-US"/>
        </a:p>
      </dgm:t>
    </dgm:pt>
    <dgm:pt modelId="{8C95D97D-3F81-416F-82CC-BEDCF82F29A1}" type="pres">
      <dgm:prSet presAssocID="{3E5A9499-DD11-4A53-A001-6D0BA7358D64}" presName="node" presStyleLbl="node1" presStyleIdx="1" presStyleCnt="2" custScaleX="143865" custScaleY="65863" custRadScaleRad="125886" custRadScaleInc="21691">
        <dgm:presLayoutVars>
          <dgm:bulletEnabled val="1"/>
        </dgm:presLayoutVars>
      </dgm:prSet>
      <dgm:spPr/>
      <dgm:t>
        <a:bodyPr/>
        <a:lstStyle/>
        <a:p>
          <a:endParaRPr lang="en-US"/>
        </a:p>
      </dgm:t>
    </dgm:pt>
  </dgm:ptLst>
  <dgm:cxnLst>
    <dgm:cxn modelId="{441C9964-39EB-4DA7-9A76-93F7FDC0DA2F}" type="presOf" srcId="{E46035DC-59A3-4AA1-A8A1-C14075EA21C3}" destId="{2ECDDEFD-17A1-43FA-9C33-3780C50613A9}" srcOrd="0" destOrd="0" presId="urn:microsoft.com/office/officeart/2005/8/layout/radial4"/>
    <dgm:cxn modelId="{693FECD1-F4C9-4B1A-9F02-3363CE45CEF6}" type="presOf" srcId="{3FE10E8C-40E6-4798-BB05-0E2E58EC4523}" destId="{F2D2CF33-8C76-4050-8EBE-5C6CA746FDC8}" srcOrd="0" destOrd="0" presId="urn:microsoft.com/office/officeart/2005/8/layout/radial4"/>
    <dgm:cxn modelId="{597F0956-6332-40D3-A02F-FA6AF6F44722}" type="presOf" srcId="{3E5A9499-DD11-4A53-A001-6D0BA7358D64}" destId="{8C95D97D-3F81-416F-82CC-BEDCF82F29A1}" srcOrd="0" destOrd="0" presId="urn:microsoft.com/office/officeart/2005/8/layout/radial4"/>
    <dgm:cxn modelId="{A8C3C217-9C58-4E2D-854C-7F3C336389DA}" type="presOf" srcId="{0FB81F26-D1C7-4442-8D31-0CE66B016DA4}" destId="{84B92FD5-5EE8-4CD0-8F55-10AF75859A6D}" srcOrd="0" destOrd="0" presId="urn:microsoft.com/office/officeart/2005/8/layout/radial4"/>
    <dgm:cxn modelId="{ECC1A863-E148-4EF1-855C-3FA92F55E5B6}" type="presOf" srcId="{004E1577-9C62-4F55-9A61-C1ED50B89B8C}" destId="{542FFF2C-3D1B-42FC-BD68-8416EB0F7E4E}" srcOrd="0" destOrd="0" presId="urn:microsoft.com/office/officeart/2005/8/layout/radial4"/>
    <dgm:cxn modelId="{E0F30174-82AC-405A-B4C5-A03DF927E1AD}" srcId="{E46035DC-59A3-4AA1-A8A1-C14075EA21C3}" destId="{3FE10E8C-40E6-4798-BB05-0E2E58EC4523}" srcOrd="0" destOrd="0" parTransId="{B70D0404-F405-4038-BC66-8399D468E25A}" sibTransId="{AB8CF77C-5476-4C46-8D6D-4080DFBD4ABC}"/>
    <dgm:cxn modelId="{9192BEC3-8B2E-4918-AE74-6F95DE834C10}" srcId="{3FE10E8C-40E6-4798-BB05-0E2E58EC4523}" destId="{3E5A9499-DD11-4A53-A001-6D0BA7358D64}" srcOrd="1" destOrd="0" parTransId="{004E1577-9C62-4F55-9A61-C1ED50B89B8C}" sibTransId="{2DBC9FC2-0412-410F-AE14-8A891C2DD532}"/>
    <dgm:cxn modelId="{8E00BCB9-65F8-43E2-95F8-5A72BFC929A7}" type="presOf" srcId="{DC249CBD-7C42-4872-8E30-A5AA24665594}" destId="{A03DFEEB-D94E-4712-B8F7-60CC1B0F7754}" srcOrd="0" destOrd="0" presId="urn:microsoft.com/office/officeart/2005/8/layout/radial4"/>
    <dgm:cxn modelId="{3687F9D2-EA66-419E-A13B-4E7F08C948FD}" srcId="{3FE10E8C-40E6-4798-BB05-0E2E58EC4523}" destId="{DC249CBD-7C42-4872-8E30-A5AA24665594}" srcOrd="0" destOrd="0" parTransId="{0FB81F26-D1C7-4442-8D31-0CE66B016DA4}" sibTransId="{2E3B33C4-C0E0-40BA-BD67-BD78520CF412}"/>
    <dgm:cxn modelId="{FFF09F80-7BFE-47A4-97AA-A6CE1ADD8718}" type="presParOf" srcId="{2ECDDEFD-17A1-43FA-9C33-3780C50613A9}" destId="{F2D2CF33-8C76-4050-8EBE-5C6CA746FDC8}" srcOrd="0" destOrd="0" presId="urn:microsoft.com/office/officeart/2005/8/layout/radial4"/>
    <dgm:cxn modelId="{C57BE0CC-2D64-403F-95B4-DE78B40772E3}" type="presParOf" srcId="{2ECDDEFD-17A1-43FA-9C33-3780C50613A9}" destId="{84B92FD5-5EE8-4CD0-8F55-10AF75859A6D}" srcOrd="1" destOrd="0" presId="urn:microsoft.com/office/officeart/2005/8/layout/radial4"/>
    <dgm:cxn modelId="{2156F59A-2154-4831-8BA2-76C3C2E0552E}" type="presParOf" srcId="{2ECDDEFD-17A1-43FA-9C33-3780C50613A9}" destId="{A03DFEEB-D94E-4712-B8F7-60CC1B0F7754}" srcOrd="2" destOrd="0" presId="urn:microsoft.com/office/officeart/2005/8/layout/radial4"/>
    <dgm:cxn modelId="{CA369DC3-E0ED-4E98-8949-E6ACB1163F9C}" type="presParOf" srcId="{2ECDDEFD-17A1-43FA-9C33-3780C50613A9}" destId="{542FFF2C-3D1B-42FC-BD68-8416EB0F7E4E}" srcOrd="3" destOrd="0" presId="urn:microsoft.com/office/officeart/2005/8/layout/radial4"/>
    <dgm:cxn modelId="{47D8F58E-A3E5-442F-91BC-DD6C8B217542}" type="presParOf" srcId="{2ECDDEFD-17A1-43FA-9C33-3780C50613A9}" destId="{8C95D97D-3F81-416F-82CC-BEDCF82F29A1}"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31640A-0512-4F9D-8E4E-6223C1249F59}" type="doc">
      <dgm:prSet loTypeId="urn:microsoft.com/office/officeart/2005/8/layout/orgChart1" loCatId="hierarchy" qsTypeId="urn:microsoft.com/office/officeart/2009/2/quickstyle/3d8" qsCatId="3D" csTypeId="urn:microsoft.com/office/officeart/2005/8/colors/colorful3" csCatId="colorful" phldr="1"/>
      <dgm:spPr/>
      <dgm:t>
        <a:bodyPr/>
        <a:lstStyle/>
        <a:p>
          <a:endParaRPr lang="en-US"/>
        </a:p>
      </dgm:t>
    </dgm:pt>
    <dgm:pt modelId="{95A1DE40-AE66-4434-B99C-E405EA1E224F}">
      <dgm:prSet phldrT="[Text]"/>
      <dgm:spPr>
        <a:xfrm>
          <a:off x="2626108" y="736546"/>
          <a:ext cx="2310691" cy="434493"/>
        </a:xfrm>
        <a:solidFill>
          <a:srgbClr val="93391F">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r>
            <a:rPr lang="en-US" dirty="0" smtClean="0">
              <a:solidFill>
                <a:sysClr val="window" lastClr="FFFFFF"/>
              </a:solidFill>
              <a:latin typeface="Calibri"/>
              <a:ea typeface="+mn-ea"/>
              <a:cs typeface="+mn-cs"/>
            </a:rPr>
            <a:t>President </a:t>
          </a:r>
          <a:endParaRPr lang="en-US" dirty="0">
            <a:solidFill>
              <a:sysClr val="window" lastClr="FFFFFF"/>
            </a:solidFill>
            <a:latin typeface="Calibri"/>
            <a:ea typeface="+mn-ea"/>
            <a:cs typeface="+mn-cs"/>
          </a:endParaRPr>
        </a:p>
      </dgm:t>
    </dgm:pt>
    <dgm:pt modelId="{B6DE7481-527A-42A6-A931-40D927B278E0}" type="parTrans" cxnId="{BCCDFCA9-F423-478D-91EA-5AED879F663E}">
      <dgm:prSet/>
      <dgm:spPr/>
      <dgm:t>
        <a:bodyPr/>
        <a:lstStyle/>
        <a:p>
          <a:endParaRPr lang="en-US"/>
        </a:p>
      </dgm:t>
    </dgm:pt>
    <dgm:pt modelId="{A7F0ECB3-0360-4A3F-8FB1-93B6646E6ABE}" type="sibTrans" cxnId="{BCCDFCA9-F423-478D-91EA-5AED879F663E}">
      <dgm:prSet/>
      <dgm:spPr/>
      <dgm:t>
        <a:bodyPr/>
        <a:lstStyle/>
        <a:p>
          <a:endParaRPr lang="en-US"/>
        </a:p>
      </dgm:t>
    </dgm:pt>
    <dgm:pt modelId="{2675DF60-9244-45B0-8DAA-2137448EA923}">
      <dgm:prSet phldrT="[Text]"/>
      <dgm:spPr>
        <a:xfrm>
          <a:off x="3343424" y="2746389"/>
          <a:ext cx="946764" cy="473382"/>
        </a:xfr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r>
            <a:rPr lang="en-US" dirty="0" smtClean="0">
              <a:solidFill>
                <a:sysClr val="window" lastClr="FFFFFF"/>
              </a:solidFill>
              <a:latin typeface="Calibri"/>
              <a:ea typeface="+mn-ea"/>
              <a:cs typeface="+mn-cs"/>
            </a:rPr>
            <a:t>SAW 3</a:t>
          </a:r>
          <a:endParaRPr lang="en-US" dirty="0">
            <a:solidFill>
              <a:sysClr val="window" lastClr="FFFFFF"/>
            </a:solidFill>
            <a:latin typeface="Calibri"/>
            <a:ea typeface="+mn-ea"/>
            <a:cs typeface="+mn-cs"/>
          </a:endParaRPr>
        </a:p>
      </dgm:t>
    </dgm:pt>
    <dgm:pt modelId="{7DA00E40-5C31-4D01-B703-9767FD74CB5B}" type="parTrans" cxnId="{A3CA727B-717C-48C7-ADE6-697A4A659112}">
      <dgm:prSet/>
      <dgm:spPr>
        <a:xfrm>
          <a:off x="3735734" y="1171039"/>
          <a:ext cx="91440" cy="1575349"/>
        </a:xfrm>
        <a:noFill/>
        <a:ln w="25400" cap="flat" cmpd="sng" algn="ctr">
          <a:solidFill>
            <a:srgbClr val="569BBE">
              <a:hueOff val="0"/>
              <a:satOff val="0"/>
              <a:lumOff val="0"/>
              <a:alphaOff val="0"/>
            </a:srgbClr>
          </a:solidFill>
          <a:prstDash val="solid"/>
        </a:ln>
        <a:effectLst/>
        <a:sp3d z="-40000" prstMaterial="matte"/>
      </dgm:spPr>
      <dgm:t>
        <a:bodyPr/>
        <a:lstStyle/>
        <a:p>
          <a:endParaRPr lang="en-US"/>
        </a:p>
      </dgm:t>
    </dgm:pt>
    <dgm:pt modelId="{B6153E36-E5C0-418E-B1B9-47EFFD93259F}" type="sibTrans" cxnId="{A3CA727B-717C-48C7-ADE6-697A4A659112}">
      <dgm:prSet/>
      <dgm:spPr/>
      <dgm:t>
        <a:bodyPr/>
        <a:lstStyle/>
        <a:p>
          <a:endParaRPr lang="en-US"/>
        </a:p>
      </dgm:t>
    </dgm:pt>
    <dgm:pt modelId="{492C3152-6476-4427-8343-CE3858A25172}">
      <dgm:prSet/>
      <dgm:spPr>
        <a:xfrm>
          <a:off x="2251701" y="1791123"/>
          <a:ext cx="3145084" cy="473382"/>
        </a:xfrm>
        <a:solidFill>
          <a:srgbClr val="93391F">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r>
            <a:rPr lang="en-US" dirty="0" smtClean="0">
              <a:solidFill>
                <a:sysClr val="window" lastClr="FFFFFF"/>
              </a:solidFill>
              <a:latin typeface="Calibri"/>
              <a:ea typeface="+mn-ea"/>
              <a:cs typeface="+mn-cs"/>
            </a:rPr>
            <a:t>UMB Executive Committee</a:t>
          </a:r>
          <a:endParaRPr lang="en-US" dirty="0">
            <a:solidFill>
              <a:sysClr val="window" lastClr="FFFFFF"/>
            </a:solidFill>
            <a:latin typeface="Calibri"/>
            <a:ea typeface="+mn-ea"/>
            <a:cs typeface="+mn-cs"/>
          </a:endParaRPr>
        </a:p>
      </dgm:t>
    </dgm:pt>
    <dgm:pt modelId="{9BECEB38-C5D8-49A3-A44A-AE947807D352}" type="parTrans" cxnId="{2162B83B-C96E-46AC-B7ED-52307C0C6C6A}">
      <dgm:prSet/>
      <dgm:spPr/>
      <dgm:t>
        <a:bodyPr/>
        <a:lstStyle/>
        <a:p>
          <a:endParaRPr lang="en-US"/>
        </a:p>
      </dgm:t>
    </dgm:pt>
    <dgm:pt modelId="{33790FF4-063B-4DB2-A152-6353259A8960}" type="sibTrans" cxnId="{2162B83B-C96E-46AC-B7ED-52307C0C6C6A}">
      <dgm:prSet/>
      <dgm:spPr/>
      <dgm:t>
        <a:bodyPr/>
        <a:lstStyle/>
        <a:p>
          <a:endParaRPr lang="en-US"/>
        </a:p>
      </dgm:t>
    </dgm:pt>
    <dgm:pt modelId="{1F922C9E-1B4B-4726-9BDB-253EF4392384}">
      <dgm:prSet phldrT="[Text]"/>
      <dgm:spPr>
        <a:xfrm>
          <a:off x="887035" y="2746389"/>
          <a:ext cx="946764" cy="473382"/>
        </a:xfr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r>
            <a:rPr lang="en-US" dirty="0" smtClean="0">
              <a:solidFill>
                <a:sysClr val="window" lastClr="FFFFFF"/>
              </a:solidFill>
              <a:latin typeface="Calibri"/>
              <a:ea typeface="+mn-ea"/>
              <a:cs typeface="+mn-cs"/>
            </a:rPr>
            <a:t>SAW 1</a:t>
          </a:r>
          <a:endParaRPr lang="en-US" dirty="0">
            <a:solidFill>
              <a:sysClr val="window" lastClr="FFFFFF"/>
            </a:solidFill>
            <a:latin typeface="Calibri"/>
            <a:ea typeface="+mn-ea"/>
            <a:cs typeface="+mn-cs"/>
          </a:endParaRPr>
        </a:p>
      </dgm:t>
    </dgm:pt>
    <dgm:pt modelId="{BFB5E546-EE66-4039-8CB8-D996A911796A}" type="parTrans" cxnId="{95186176-11B5-4E6D-BBE1-6A289563BB8D}">
      <dgm:prSet/>
      <dgm:spPr>
        <a:xfrm>
          <a:off x="1360417" y="1171039"/>
          <a:ext cx="2421037" cy="1575349"/>
        </a:xfrm>
        <a:noFill/>
        <a:ln w="25400" cap="flat" cmpd="sng" algn="ctr">
          <a:solidFill>
            <a:srgbClr val="569BBE">
              <a:hueOff val="0"/>
              <a:satOff val="0"/>
              <a:lumOff val="0"/>
              <a:alphaOff val="0"/>
            </a:srgbClr>
          </a:solidFill>
          <a:prstDash val="solid"/>
        </a:ln>
        <a:effectLst/>
        <a:sp3d z="-40000" prstMaterial="matte"/>
      </dgm:spPr>
      <dgm:t>
        <a:bodyPr/>
        <a:lstStyle/>
        <a:p>
          <a:endParaRPr lang="en-US"/>
        </a:p>
      </dgm:t>
    </dgm:pt>
    <dgm:pt modelId="{D7C63F7E-6979-4CD8-BDFE-9DA18204970D}" type="sibTrans" cxnId="{95186176-11B5-4E6D-BBE1-6A289563BB8D}">
      <dgm:prSet/>
      <dgm:spPr/>
      <dgm:t>
        <a:bodyPr/>
        <a:lstStyle/>
        <a:p>
          <a:endParaRPr lang="en-US"/>
        </a:p>
      </dgm:t>
    </dgm:pt>
    <dgm:pt modelId="{EC92476B-2B78-4740-A64D-3440ACC489FF}">
      <dgm:prSet phldrT="[Text]"/>
      <dgm:spPr>
        <a:xfrm>
          <a:off x="2047001" y="2746389"/>
          <a:ext cx="946764" cy="473382"/>
        </a:xfr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r>
            <a:rPr lang="en-US" dirty="0" smtClean="0">
              <a:solidFill>
                <a:sysClr val="window" lastClr="FFFFFF"/>
              </a:solidFill>
              <a:latin typeface="Calibri"/>
              <a:ea typeface="+mn-ea"/>
              <a:cs typeface="+mn-cs"/>
            </a:rPr>
            <a:t>SAW 2</a:t>
          </a:r>
          <a:endParaRPr lang="en-US" dirty="0">
            <a:solidFill>
              <a:sysClr val="window" lastClr="FFFFFF"/>
            </a:solidFill>
            <a:latin typeface="Calibri"/>
            <a:ea typeface="+mn-ea"/>
            <a:cs typeface="+mn-cs"/>
          </a:endParaRPr>
        </a:p>
      </dgm:t>
    </dgm:pt>
    <dgm:pt modelId="{35061D11-92C8-4DD5-9D6C-6917E8C23ABB}" type="sibTrans" cxnId="{81A7CFA5-4D63-49DC-ABA9-60382090620D}">
      <dgm:prSet/>
      <dgm:spPr/>
      <dgm:t>
        <a:bodyPr/>
        <a:lstStyle/>
        <a:p>
          <a:endParaRPr lang="en-US"/>
        </a:p>
      </dgm:t>
    </dgm:pt>
    <dgm:pt modelId="{56AF1A3C-8AC0-46C7-B91E-A9DE22D63E4A}" type="parTrans" cxnId="{81A7CFA5-4D63-49DC-ABA9-60382090620D}">
      <dgm:prSet/>
      <dgm:spPr>
        <a:xfrm>
          <a:off x="2520383" y="1171039"/>
          <a:ext cx="1261071" cy="1575349"/>
        </a:xfrm>
        <a:noFill/>
        <a:ln w="25400" cap="flat" cmpd="sng" algn="ctr">
          <a:solidFill>
            <a:srgbClr val="569BBE">
              <a:hueOff val="0"/>
              <a:satOff val="0"/>
              <a:lumOff val="0"/>
              <a:alphaOff val="0"/>
            </a:srgbClr>
          </a:solidFill>
          <a:prstDash val="solid"/>
        </a:ln>
        <a:effectLst/>
        <a:sp3d z="-40000" prstMaterial="matte"/>
      </dgm:spPr>
      <dgm:t>
        <a:bodyPr/>
        <a:lstStyle/>
        <a:p>
          <a:endParaRPr lang="en-US"/>
        </a:p>
      </dgm:t>
    </dgm:pt>
    <dgm:pt modelId="{67B21631-F711-4724-8C76-83B714843DEE}">
      <dgm:prSet phldrT="[Text]"/>
      <dgm:spPr>
        <a:xfrm>
          <a:off x="4708090" y="2746389"/>
          <a:ext cx="946764" cy="473382"/>
        </a:xfr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r>
            <a:rPr lang="en-US" dirty="0" smtClean="0">
              <a:solidFill>
                <a:sysClr val="window" lastClr="FFFFFF"/>
              </a:solidFill>
              <a:latin typeface="Calibri"/>
              <a:ea typeface="+mn-ea"/>
              <a:cs typeface="+mn-cs"/>
            </a:rPr>
            <a:t>SAW 4</a:t>
          </a:r>
          <a:endParaRPr lang="en-US" dirty="0">
            <a:solidFill>
              <a:sysClr val="window" lastClr="FFFFFF"/>
            </a:solidFill>
            <a:latin typeface="Calibri"/>
            <a:ea typeface="+mn-ea"/>
            <a:cs typeface="+mn-cs"/>
          </a:endParaRPr>
        </a:p>
      </dgm:t>
    </dgm:pt>
    <dgm:pt modelId="{3A9B6EDC-77ED-4C93-90BF-46731DEC3753}" type="parTrans" cxnId="{A328654E-6331-4DBA-9443-F2A0D2B3C9D7}">
      <dgm:prSet/>
      <dgm:spPr>
        <a:xfrm>
          <a:off x="3781454" y="1171039"/>
          <a:ext cx="1400018" cy="1575349"/>
        </a:xfrm>
        <a:noFill/>
        <a:ln w="25400" cap="flat" cmpd="sng" algn="ctr">
          <a:solidFill>
            <a:srgbClr val="569BBE">
              <a:hueOff val="0"/>
              <a:satOff val="0"/>
              <a:lumOff val="0"/>
              <a:alphaOff val="0"/>
            </a:srgbClr>
          </a:solidFill>
          <a:prstDash val="solid"/>
        </a:ln>
        <a:effectLst/>
        <a:sp3d z="-40000" prstMaterial="matte"/>
      </dgm:spPr>
      <dgm:t>
        <a:bodyPr/>
        <a:lstStyle/>
        <a:p>
          <a:endParaRPr lang="en-US"/>
        </a:p>
      </dgm:t>
    </dgm:pt>
    <dgm:pt modelId="{AD5C37D5-0CF3-4F87-B059-5B0CA09519DF}" type="sibTrans" cxnId="{A328654E-6331-4DBA-9443-F2A0D2B3C9D7}">
      <dgm:prSet/>
      <dgm:spPr/>
      <dgm:t>
        <a:bodyPr/>
        <a:lstStyle/>
        <a:p>
          <a:endParaRPr lang="en-US"/>
        </a:p>
      </dgm:t>
    </dgm:pt>
    <dgm:pt modelId="{523781D8-F38D-4070-ADAA-A229ADC61BC7}">
      <dgm:prSet phldrT="[Text]"/>
      <dgm:spPr>
        <a:xfrm>
          <a:off x="6192162" y="2737688"/>
          <a:ext cx="946764" cy="473382"/>
        </a:xfr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gm:spPr>
      <dgm:t>
        <a:bodyPr/>
        <a:lstStyle/>
        <a:p>
          <a:r>
            <a:rPr lang="en-US" dirty="0" smtClean="0">
              <a:solidFill>
                <a:sysClr val="window" lastClr="FFFFFF"/>
              </a:solidFill>
              <a:latin typeface="Calibri"/>
              <a:ea typeface="+mn-ea"/>
              <a:cs typeface="+mn-cs"/>
            </a:rPr>
            <a:t>SAW 5</a:t>
          </a:r>
          <a:endParaRPr lang="en-US" dirty="0">
            <a:solidFill>
              <a:sysClr val="window" lastClr="FFFFFF"/>
            </a:solidFill>
            <a:latin typeface="Calibri"/>
            <a:ea typeface="+mn-ea"/>
            <a:cs typeface="+mn-cs"/>
          </a:endParaRPr>
        </a:p>
      </dgm:t>
    </dgm:pt>
    <dgm:pt modelId="{FF086A3E-DDA0-44AE-B76D-06DF49D1B3FD}" type="parTrans" cxnId="{2880214C-EE67-4AB0-B4A6-FC376A99513C}">
      <dgm:prSet/>
      <dgm:spPr>
        <a:xfrm>
          <a:off x="3781454" y="1171039"/>
          <a:ext cx="2884090" cy="1566648"/>
        </a:xfrm>
        <a:noFill/>
        <a:ln w="25400" cap="flat" cmpd="sng" algn="ctr">
          <a:solidFill>
            <a:srgbClr val="569BBE">
              <a:hueOff val="0"/>
              <a:satOff val="0"/>
              <a:lumOff val="0"/>
              <a:alphaOff val="0"/>
            </a:srgbClr>
          </a:solidFill>
          <a:prstDash val="solid"/>
        </a:ln>
        <a:effectLst/>
        <a:sp3d z="-40000" prstMaterial="matte"/>
      </dgm:spPr>
      <dgm:t>
        <a:bodyPr/>
        <a:lstStyle/>
        <a:p>
          <a:endParaRPr lang="en-US"/>
        </a:p>
      </dgm:t>
    </dgm:pt>
    <dgm:pt modelId="{CD1F3855-B84F-4243-A46D-43BFBC76E783}" type="sibTrans" cxnId="{2880214C-EE67-4AB0-B4A6-FC376A99513C}">
      <dgm:prSet/>
      <dgm:spPr/>
      <dgm:t>
        <a:bodyPr/>
        <a:lstStyle/>
        <a:p>
          <a:endParaRPr lang="en-US"/>
        </a:p>
      </dgm:t>
    </dgm:pt>
    <dgm:pt modelId="{C50B6903-979D-4DD8-A052-FC6A5F8CE35C}" type="pres">
      <dgm:prSet presAssocID="{E231640A-0512-4F9D-8E4E-6223C1249F59}" presName="hierChild1" presStyleCnt="0">
        <dgm:presLayoutVars>
          <dgm:orgChart val="1"/>
          <dgm:chPref val="1"/>
          <dgm:dir/>
          <dgm:animOne val="branch"/>
          <dgm:animLvl val="lvl"/>
          <dgm:resizeHandles/>
        </dgm:presLayoutVars>
      </dgm:prSet>
      <dgm:spPr/>
      <dgm:t>
        <a:bodyPr/>
        <a:lstStyle/>
        <a:p>
          <a:endParaRPr lang="en-US"/>
        </a:p>
      </dgm:t>
    </dgm:pt>
    <dgm:pt modelId="{63F77070-44EE-40AC-B7B0-13CF43AFA5F0}" type="pres">
      <dgm:prSet presAssocID="{95A1DE40-AE66-4434-B99C-E405EA1E224F}" presName="hierRoot1" presStyleCnt="0">
        <dgm:presLayoutVars>
          <dgm:hierBranch/>
        </dgm:presLayoutVars>
      </dgm:prSet>
      <dgm:spPr/>
    </dgm:pt>
    <dgm:pt modelId="{0B004FD2-0A33-49C9-809E-6EFEF0D7B51E}" type="pres">
      <dgm:prSet presAssocID="{95A1DE40-AE66-4434-B99C-E405EA1E224F}" presName="rootComposite1" presStyleCnt="0"/>
      <dgm:spPr/>
    </dgm:pt>
    <dgm:pt modelId="{6FA676F5-71DF-4940-948F-A756720525D3}" type="pres">
      <dgm:prSet presAssocID="{95A1DE40-AE66-4434-B99C-E405EA1E224F}" presName="rootText1" presStyleLbl="node0" presStyleIdx="0" presStyleCnt="2" custAng="0" custScaleX="244062" custScaleY="91785" custLinFactY="-89377" custLinFactNeighborX="97662" custLinFactNeighborY="-100000">
        <dgm:presLayoutVars>
          <dgm:chPref val="3"/>
        </dgm:presLayoutVars>
      </dgm:prSet>
      <dgm:spPr>
        <a:prstGeom prst="rect">
          <a:avLst/>
        </a:prstGeom>
      </dgm:spPr>
      <dgm:t>
        <a:bodyPr/>
        <a:lstStyle/>
        <a:p>
          <a:endParaRPr lang="en-US"/>
        </a:p>
      </dgm:t>
    </dgm:pt>
    <dgm:pt modelId="{981B3736-50D7-4955-B561-27FFEECDCF35}" type="pres">
      <dgm:prSet presAssocID="{95A1DE40-AE66-4434-B99C-E405EA1E224F}" presName="rootConnector1" presStyleLbl="node1" presStyleIdx="0" presStyleCnt="0"/>
      <dgm:spPr/>
      <dgm:t>
        <a:bodyPr/>
        <a:lstStyle/>
        <a:p>
          <a:endParaRPr lang="en-US"/>
        </a:p>
      </dgm:t>
    </dgm:pt>
    <dgm:pt modelId="{A0FDFA68-6309-451A-9D4D-A37B631465D3}" type="pres">
      <dgm:prSet presAssocID="{95A1DE40-AE66-4434-B99C-E405EA1E224F}" presName="hierChild2" presStyleCnt="0"/>
      <dgm:spPr/>
    </dgm:pt>
    <dgm:pt modelId="{21FD9EE6-E0A6-472D-B40C-8EA06DB0FB9B}" type="pres">
      <dgm:prSet presAssocID="{BFB5E546-EE66-4039-8CB8-D996A911796A}" presName="Name35" presStyleLbl="parChTrans1D2" presStyleIdx="0" presStyleCnt="5"/>
      <dgm:spPr>
        <a:custGeom>
          <a:avLst/>
          <a:gdLst/>
          <a:ahLst/>
          <a:cxnLst/>
          <a:rect l="0" t="0" r="0" b="0"/>
          <a:pathLst>
            <a:path>
              <a:moveTo>
                <a:pt x="2421037" y="0"/>
              </a:moveTo>
              <a:lnTo>
                <a:pt x="2421037" y="1475939"/>
              </a:lnTo>
              <a:lnTo>
                <a:pt x="0" y="1475939"/>
              </a:lnTo>
              <a:lnTo>
                <a:pt x="0" y="1575349"/>
              </a:lnTo>
            </a:path>
          </a:pathLst>
        </a:custGeom>
      </dgm:spPr>
      <dgm:t>
        <a:bodyPr/>
        <a:lstStyle/>
        <a:p>
          <a:endParaRPr lang="en-US"/>
        </a:p>
      </dgm:t>
    </dgm:pt>
    <dgm:pt modelId="{29DFD633-6EDF-4DDF-B382-1816ADFF6571}" type="pres">
      <dgm:prSet presAssocID="{1F922C9E-1B4B-4726-9BDB-253EF4392384}" presName="hierRoot2" presStyleCnt="0">
        <dgm:presLayoutVars>
          <dgm:hierBranch val="init"/>
        </dgm:presLayoutVars>
      </dgm:prSet>
      <dgm:spPr/>
    </dgm:pt>
    <dgm:pt modelId="{8BCD7B39-FF00-4A58-B2B2-81C0702067D4}" type="pres">
      <dgm:prSet presAssocID="{1F922C9E-1B4B-4726-9BDB-253EF4392384}" presName="rootComposite" presStyleCnt="0"/>
      <dgm:spPr/>
    </dgm:pt>
    <dgm:pt modelId="{D924393D-D664-4F20-AF6E-E49010A6DE2E}" type="pres">
      <dgm:prSet presAssocID="{1F922C9E-1B4B-4726-9BDB-253EF4392384}" presName="rootText" presStyleLbl="node2" presStyleIdx="0" presStyleCnt="5" custLinFactNeighborX="93603" custLinFactNeighborY="48169">
        <dgm:presLayoutVars>
          <dgm:chPref val="3"/>
        </dgm:presLayoutVars>
      </dgm:prSet>
      <dgm:spPr>
        <a:prstGeom prst="rect">
          <a:avLst/>
        </a:prstGeom>
      </dgm:spPr>
      <dgm:t>
        <a:bodyPr/>
        <a:lstStyle/>
        <a:p>
          <a:endParaRPr lang="en-US"/>
        </a:p>
      </dgm:t>
    </dgm:pt>
    <dgm:pt modelId="{6AE4C859-9509-444F-89F5-901B1E4A6506}" type="pres">
      <dgm:prSet presAssocID="{1F922C9E-1B4B-4726-9BDB-253EF4392384}" presName="rootConnector" presStyleLbl="node2" presStyleIdx="0" presStyleCnt="5"/>
      <dgm:spPr/>
      <dgm:t>
        <a:bodyPr/>
        <a:lstStyle/>
        <a:p>
          <a:endParaRPr lang="en-US"/>
        </a:p>
      </dgm:t>
    </dgm:pt>
    <dgm:pt modelId="{4D865530-BBF5-491F-912E-7A7F257477AD}" type="pres">
      <dgm:prSet presAssocID="{1F922C9E-1B4B-4726-9BDB-253EF4392384}" presName="hierChild4" presStyleCnt="0"/>
      <dgm:spPr/>
    </dgm:pt>
    <dgm:pt modelId="{DB1337E9-120B-4E61-87CD-1A16D1F5FB27}" type="pres">
      <dgm:prSet presAssocID="{1F922C9E-1B4B-4726-9BDB-253EF4392384}" presName="hierChild5" presStyleCnt="0"/>
      <dgm:spPr/>
    </dgm:pt>
    <dgm:pt modelId="{48F4E3AC-7FD4-468E-B0DD-3376DC2397EE}" type="pres">
      <dgm:prSet presAssocID="{56AF1A3C-8AC0-46C7-B91E-A9DE22D63E4A}" presName="Name35" presStyleLbl="parChTrans1D2" presStyleIdx="1" presStyleCnt="5"/>
      <dgm:spPr>
        <a:custGeom>
          <a:avLst/>
          <a:gdLst/>
          <a:ahLst/>
          <a:cxnLst/>
          <a:rect l="0" t="0" r="0" b="0"/>
          <a:pathLst>
            <a:path>
              <a:moveTo>
                <a:pt x="1261071" y="0"/>
              </a:moveTo>
              <a:lnTo>
                <a:pt x="1261071" y="1475939"/>
              </a:lnTo>
              <a:lnTo>
                <a:pt x="0" y="1475939"/>
              </a:lnTo>
              <a:lnTo>
                <a:pt x="0" y="1575349"/>
              </a:lnTo>
            </a:path>
          </a:pathLst>
        </a:custGeom>
      </dgm:spPr>
      <dgm:t>
        <a:bodyPr/>
        <a:lstStyle/>
        <a:p>
          <a:endParaRPr lang="en-US"/>
        </a:p>
      </dgm:t>
    </dgm:pt>
    <dgm:pt modelId="{9A87F7B1-C486-429B-BE2A-916BAA1271D7}" type="pres">
      <dgm:prSet presAssocID="{EC92476B-2B78-4740-A64D-3440ACC489FF}" presName="hierRoot2" presStyleCnt="0">
        <dgm:presLayoutVars>
          <dgm:hierBranch val="init"/>
        </dgm:presLayoutVars>
      </dgm:prSet>
      <dgm:spPr/>
    </dgm:pt>
    <dgm:pt modelId="{8B542B92-6E52-4A5E-9611-84FBFED94AB9}" type="pres">
      <dgm:prSet presAssocID="{EC92476B-2B78-4740-A64D-3440ACC489FF}" presName="rootComposite" presStyleCnt="0"/>
      <dgm:spPr/>
    </dgm:pt>
    <dgm:pt modelId="{B38A15AC-8EF4-46FE-9DCF-057DE34115A3}" type="pres">
      <dgm:prSet presAssocID="{EC92476B-2B78-4740-A64D-3440ACC489FF}" presName="rootText" presStyleLbl="node2" presStyleIdx="1" presStyleCnt="5" custLinFactNeighborX="95122" custLinFactNeighborY="48169">
        <dgm:presLayoutVars>
          <dgm:chPref val="3"/>
        </dgm:presLayoutVars>
      </dgm:prSet>
      <dgm:spPr>
        <a:prstGeom prst="rect">
          <a:avLst/>
        </a:prstGeom>
      </dgm:spPr>
      <dgm:t>
        <a:bodyPr/>
        <a:lstStyle/>
        <a:p>
          <a:endParaRPr lang="en-US"/>
        </a:p>
      </dgm:t>
    </dgm:pt>
    <dgm:pt modelId="{94C4A5A4-DE19-4F93-8600-210C78EC6A5F}" type="pres">
      <dgm:prSet presAssocID="{EC92476B-2B78-4740-A64D-3440ACC489FF}" presName="rootConnector" presStyleLbl="node2" presStyleIdx="1" presStyleCnt="5"/>
      <dgm:spPr/>
      <dgm:t>
        <a:bodyPr/>
        <a:lstStyle/>
        <a:p>
          <a:endParaRPr lang="en-US"/>
        </a:p>
      </dgm:t>
    </dgm:pt>
    <dgm:pt modelId="{A8687578-C1A9-43AD-A754-EF00B96CAEB9}" type="pres">
      <dgm:prSet presAssocID="{EC92476B-2B78-4740-A64D-3440ACC489FF}" presName="hierChild4" presStyleCnt="0"/>
      <dgm:spPr/>
    </dgm:pt>
    <dgm:pt modelId="{AE87CD51-AF76-40CE-B7F5-C5F0C05A9160}" type="pres">
      <dgm:prSet presAssocID="{EC92476B-2B78-4740-A64D-3440ACC489FF}" presName="hierChild5" presStyleCnt="0"/>
      <dgm:spPr/>
    </dgm:pt>
    <dgm:pt modelId="{814118D9-E017-44D8-89AE-C39B36D32EAC}" type="pres">
      <dgm:prSet presAssocID="{7DA00E40-5C31-4D01-B703-9767FD74CB5B}" presName="Name35" presStyleLbl="parChTrans1D2" presStyleIdx="2" presStyleCnt="5"/>
      <dgm:spPr>
        <a:custGeom>
          <a:avLst/>
          <a:gdLst/>
          <a:ahLst/>
          <a:cxnLst/>
          <a:rect l="0" t="0" r="0" b="0"/>
          <a:pathLst>
            <a:path>
              <a:moveTo>
                <a:pt x="45720" y="0"/>
              </a:moveTo>
              <a:lnTo>
                <a:pt x="45720" y="1475939"/>
              </a:lnTo>
              <a:lnTo>
                <a:pt x="81072" y="1475939"/>
              </a:lnTo>
              <a:lnTo>
                <a:pt x="81072" y="1575349"/>
              </a:lnTo>
            </a:path>
          </a:pathLst>
        </a:custGeom>
      </dgm:spPr>
      <dgm:t>
        <a:bodyPr/>
        <a:lstStyle/>
        <a:p>
          <a:endParaRPr lang="en-US"/>
        </a:p>
      </dgm:t>
    </dgm:pt>
    <dgm:pt modelId="{CFE49C0B-9C2D-4229-B5E9-0C2B5B07D4E4}" type="pres">
      <dgm:prSet presAssocID="{2675DF60-9244-45B0-8DAA-2137448EA923}" presName="hierRoot2" presStyleCnt="0">
        <dgm:presLayoutVars>
          <dgm:hierBranch val="init"/>
        </dgm:presLayoutVars>
      </dgm:prSet>
      <dgm:spPr/>
    </dgm:pt>
    <dgm:pt modelId="{F091E880-79CF-4AF4-8766-B20BF21AAE99}" type="pres">
      <dgm:prSet presAssocID="{2675DF60-9244-45B0-8DAA-2137448EA923}" presName="rootComposite" presStyleCnt="0"/>
      <dgm:spPr/>
    </dgm:pt>
    <dgm:pt modelId="{EE925C17-7905-48B6-A66A-3556A1C756D1}" type="pres">
      <dgm:prSet presAssocID="{2675DF60-9244-45B0-8DAA-2137448EA923}" presName="rootText" presStyleLbl="node2" presStyleIdx="2" presStyleCnt="5" custLinFactX="11054" custLinFactNeighborX="100000" custLinFactNeighborY="48169">
        <dgm:presLayoutVars>
          <dgm:chPref val="3"/>
        </dgm:presLayoutVars>
      </dgm:prSet>
      <dgm:spPr>
        <a:prstGeom prst="rect">
          <a:avLst/>
        </a:prstGeom>
      </dgm:spPr>
      <dgm:t>
        <a:bodyPr/>
        <a:lstStyle/>
        <a:p>
          <a:endParaRPr lang="en-US"/>
        </a:p>
      </dgm:t>
    </dgm:pt>
    <dgm:pt modelId="{AA5C5529-B391-4AB6-9AE1-2D0E242E10F4}" type="pres">
      <dgm:prSet presAssocID="{2675DF60-9244-45B0-8DAA-2137448EA923}" presName="rootConnector" presStyleLbl="node2" presStyleIdx="2" presStyleCnt="5"/>
      <dgm:spPr/>
      <dgm:t>
        <a:bodyPr/>
        <a:lstStyle/>
        <a:p>
          <a:endParaRPr lang="en-US"/>
        </a:p>
      </dgm:t>
    </dgm:pt>
    <dgm:pt modelId="{BBE878FD-6FC0-4EAB-8FA1-0BF032B6A816}" type="pres">
      <dgm:prSet presAssocID="{2675DF60-9244-45B0-8DAA-2137448EA923}" presName="hierChild4" presStyleCnt="0"/>
      <dgm:spPr/>
    </dgm:pt>
    <dgm:pt modelId="{DBB536D9-FC93-45EC-8345-EC6D68A29EA4}" type="pres">
      <dgm:prSet presAssocID="{2675DF60-9244-45B0-8DAA-2137448EA923}" presName="hierChild5" presStyleCnt="0"/>
      <dgm:spPr/>
    </dgm:pt>
    <dgm:pt modelId="{174CF46A-4B26-4FF0-8CFD-FBF5923FE349}" type="pres">
      <dgm:prSet presAssocID="{3A9B6EDC-77ED-4C93-90BF-46731DEC3753}" presName="Name35" presStyleLbl="parChTrans1D2" presStyleIdx="3" presStyleCnt="5"/>
      <dgm:spPr>
        <a:custGeom>
          <a:avLst/>
          <a:gdLst/>
          <a:ahLst/>
          <a:cxnLst/>
          <a:rect l="0" t="0" r="0" b="0"/>
          <a:pathLst>
            <a:path>
              <a:moveTo>
                <a:pt x="0" y="0"/>
              </a:moveTo>
              <a:lnTo>
                <a:pt x="0" y="1475939"/>
              </a:lnTo>
              <a:lnTo>
                <a:pt x="1400018" y="1475939"/>
              </a:lnTo>
              <a:lnTo>
                <a:pt x="1400018" y="1575349"/>
              </a:lnTo>
            </a:path>
          </a:pathLst>
        </a:custGeom>
      </dgm:spPr>
      <dgm:t>
        <a:bodyPr/>
        <a:lstStyle/>
        <a:p>
          <a:endParaRPr lang="en-US"/>
        </a:p>
      </dgm:t>
    </dgm:pt>
    <dgm:pt modelId="{E1898D84-1AEB-4195-919D-2F95CE8AC930}" type="pres">
      <dgm:prSet presAssocID="{67B21631-F711-4724-8C76-83B714843DEE}" presName="hierRoot2" presStyleCnt="0">
        <dgm:presLayoutVars>
          <dgm:hierBranch val="init"/>
        </dgm:presLayoutVars>
      </dgm:prSet>
      <dgm:spPr/>
    </dgm:pt>
    <dgm:pt modelId="{C74458FE-00A8-4F5D-AD5A-0A7613CC22C0}" type="pres">
      <dgm:prSet presAssocID="{67B21631-F711-4724-8C76-83B714843DEE}" presName="rootComposite" presStyleCnt="0"/>
      <dgm:spPr/>
    </dgm:pt>
    <dgm:pt modelId="{5300866B-2DDE-4135-B2A6-FF80F4DEECF5}" type="pres">
      <dgm:prSet presAssocID="{67B21631-F711-4724-8C76-83B714843DEE}" presName="rootText" presStyleLbl="node2" presStyleIdx="3" presStyleCnt="5" custLinFactX="34194" custLinFactNeighborX="100000" custLinFactNeighborY="48169">
        <dgm:presLayoutVars>
          <dgm:chPref val="3"/>
        </dgm:presLayoutVars>
      </dgm:prSet>
      <dgm:spPr>
        <a:prstGeom prst="rect">
          <a:avLst/>
        </a:prstGeom>
      </dgm:spPr>
      <dgm:t>
        <a:bodyPr/>
        <a:lstStyle/>
        <a:p>
          <a:endParaRPr lang="en-US"/>
        </a:p>
      </dgm:t>
    </dgm:pt>
    <dgm:pt modelId="{36220F84-43E4-4E31-A0B9-BC726A3C989D}" type="pres">
      <dgm:prSet presAssocID="{67B21631-F711-4724-8C76-83B714843DEE}" presName="rootConnector" presStyleLbl="node2" presStyleIdx="3" presStyleCnt="5"/>
      <dgm:spPr/>
      <dgm:t>
        <a:bodyPr/>
        <a:lstStyle/>
        <a:p>
          <a:endParaRPr lang="en-US"/>
        </a:p>
      </dgm:t>
    </dgm:pt>
    <dgm:pt modelId="{BDF1EBE1-2465-431F-8848-196DC13E7644}" type="pres">
      <dgm:prSet presAssocID="{67B21631-F711-4724-8C76-83B714843DEE}" presName="hierChild4" presStyleCnt="0"/>
      <dgm:spPr/>
    </dgm:pt>
    <dgm:pt modelId="{9FE7C304-67AD-4354-84F9-7B9FE54112B7}" type="pres">
      <dgm:prSet presAssocID="{67B21631-F711-4724-8C76-83B714843DEE}" presName="hierChild5" presStyleCnt="0"/>
      <dgm:spPr/>
    </dgm:pt>
    <dgm:pt modelId="{7CF3B0A7-FA61-4B59-AFB7-32C5A734817F}" type="pres">
      <dgm:prSet presAssocID="{FF086A3E-DDA0-44AE-B76D-06DF49D1B3FD}" presName="Name35" presStyleLbl="parChTrans1D2" presStyleIdx="4" presStyleCnt="5"/>
      <dgm:spPr>
        <a:custGeom>
          <a:avLst/>
          <a:gdLst/>
          <a:ahLst/>
          <a:cxnLst/>
          <a:rect l="0" t="0" r="0" b="0"/>
          <a:pathLst>
            <a:path>
              <a:moveTo>
                <a:pt x="0" y="0"/>
              </a:moveTo>
              <a:lnTo>
                <a:pt x="0" y="1467238"/>
              </a:lnTo>
              <a:lnTo>
                <a:pt x="2884090" y="1467238"/>
              </a:lnTo>
              <a:lnTo>
                <a:pt x="2884090" y="1566648"/>
              </a:lnTo>
            </a:path>
          </a:pathLst>
        </a:custGeom>
      </dgm:spPr>
      <dgm:t>
        <a:bodyPr/>
        <a:lstStyle/>
        <a:p>
          <a:endParaRPr lang="en-US"/>
        </a:p>
      </dgm:t>
    </dgm:pt>
    <dgm:pt modelId="{BE2EB784-3E4B-4540-B9AD-55FD6E1BAE12}" type="pres">
      <dgm:prSet presAssocID="{523781D8-F38D-4070-ADAA-A229ADC61BC7}" presName="hierRoot2" presStyleCnt="0">
        <dgm:presLayoutVars>
          <dgm:hierBranch val="init"/>
        </dgm:presLayoutVars>
      </dgm:prSet>
      <dgm:spPr/>
    </dgm:pt>
    <dgm:pt modelId="{5F47968E-DAFA-46E0-9878-B3348E691942}" type="pres">
      <dgm:prSet presAssocID="{523781D8-F38D-4070-ADAA-A229ADC61BC7}" presName="rootComposite" presStyleCnt="0"/>
      <dgm:spPr/>
    </dgm:pt>
    <dgm:pt modelId="{90BB68F1-F49A-4004-9743-01F677C4467E}" type="pres">
      <dgm:prSet presAssocID="{523781D8-F38D-4070-ADAA-A229ADC61BC7}" presName="rootText" presStyleLbl="node2" presStyleIdx="4" presStyleCnt="5" custLinFactX="69946" custLinFactNeighborX="100000" custLinFactNeighborY="46331">
        <dgm:presLayoutVars>
          <dgm:chPref val="3"/>
        </dgm:presLayoutVars>
      </dgm:prSet>
      <dgm:spPr>
        <a:prstGeom prst="rect">
          <a:avLst/>
        </a:prstGeom>
      </dgm:spPr>
      <dgm:t>
        <a:bodyPr/>
        <a:lstStyle/>
        <a:p>
          <a:endParaRPr lang="en-US"/>
        </a:p>
      </dgm:t>
    </dgm:pt>
    <dgm:pt modelId="{2DBFA418-41BC-48ED-A92C-78D3358CBE60}" type="pres">
      <dgm:prSet presAssocID="{523781D8-F38D-4070-ADAA-A229ADC61BC7}" presName="rootConnector" presStyleLbl="node2" presStyleIdx="4" presStyleCnt="5"/>
      <dgm:spPr/>
      <dgm:t>
        <a:bodyPr/>
        <a:lstStyle/>
        <a:p>
          <a:endParaRPr lang="en-US"/>
        </a:p>
      </dgm:t>
    </dgm:pt>
    <dgm:pt modelId="{A2EF5286-978E-4896-BB8C-8EC9ECA12FE5}" type="pres">
      <dgm:prSet presAssocID="{523781D8-F38D-4070-ADAA-A229ADC61BC7}" presName="hierChild4" presStyleCnt="0"/>
      <dgm:spPr/>
    </dgm:pt>
    <dgm:pt modelId="{EC413F33-C3D5-4691-98F5-1635DA57D535}" type="pres">
      <dgm:prSet presAssocID="{523781D8-F38D-4070-ADAA-A229ADC61BC7}" presName="hierChild5" presStyleCnt="0"/>
      <dgm:spPr/>
    </dgm:pt>
    <dgm:pt modelId="{D6650A75-95F5-4B23-B32D-A9E494CCC0BA}" type="pres">
      <dgm:prSet presAssocID="{95A1DE40-AE66-4434-B99C-E405EA1E224F}" presName="hierChild3" presStyleCnt="0"/>
      <dgm:spPr/>
    </dgm:pt>
    <dgm:pt modelId="{33ABAD39-8E59-432A-9496-4B588CBACEFF}" type="pres">
      <dgm:prSet presAssocID="{492C3152-6476-4427-8343-CE3858A25172}" presName="hierRoot1" presStyleCnt="0">
        <dgm:presLayoutVars>
          <dgm:hierBranch val="init"/>
        </dgm:presLayoutVars>
      </dgm:prSet>
      <dgm:spPr/>
    </dgm:pt>
    <dgm:pt modelId="{865C55FB-4ED3-4B72-92C4-D72F3373B420}" type="pres">
      <dgm:prSet presAssocID="{492C3152-6476-4427-8343-CE3858A25172}" presName="rootComposite1" presStyleCnt="0"/>
      <dgm:spPr/>
    </dgm:pt>
    <dgm:pt modelId="{95AE33E1-6CCB-4330-A16E-C1BA3F3F7C97}" type="pres">
      <dgm:prSet presAssocID="{492C3152-6476-4427-8343-CE3858A25172}" presName="rootText1" presStyleLbl="node0" presStyleIdx="1" presStyleCnt="2" custScaleX="332193" custLinFactX="-97288" custLinFactNeighborX="-100000" custLinFactNeighborY="-19842">
        <dgm:presLayoutVars>
          <dgm:chPref val="3"/>
        </dgm:presLayoutVars>
      </dgm:prSet>
      <dgm:spPr>
        <a:prstGeom prst="rect">
          <a:avLst/>
        </a:prstGeom>
      </dgm:spPr>
      <dgm:t>
        <a:bodyPr/>
        <a:lstStyle/>
        <a:p>
          <a:endParaRPr lang="en-US"/>
        </a:p>
      </dgm:t>
    </dgm:pt>
    <dgm:pt modelId="{953B3A45-FBBA-44E2-A76E-CD992B82C33A}" type="pres">
      <dgm:prSet presAssocID="{492C3152-6476-4427-8343-CE3858A25172}" presName="rootConnector1" presStyleLbl="node1" presStyleIdx="0" presStyleCnt="0"/>
      <dgm:spPr/>
      <dgm:t>
        <a:bodyPr/>
        <a:lstStyle/>
        <a:p>
          <a:endParaRPr lang="en-US"/>
        </a:p>
      </dgm:t>
    </dgm:pt>
    <dgm:pt modelId="{7A81025F-A038-480C-9DAD-380454F3A135}" type="pres">
      <dgm:prSet presAssocID="{492C3152-6476-4427-8343-CE3858A25172}" presName="hierChild2" presStyleCnt="0"/>
      <dgm:spPr/>
    </dgm:pt>
    <dgm:pt modelId="{9A597E7D-34D5-4021-9E99-477A6857AF15}" type="pres">
      <dgm:prSet presAssocID="{492C3152-6476-4427-8343-CE3858A25172}" presName="hierChild3" presStyleCnt="0"/>
      <dgm:spPr/>
    </dgm:pt>
  </dgm:ptLst>
  <dgm:cxnLst>
    <dgm:cxn modelId="{ECB82D15-655D-40BA-B0C3-533F2EE83C29}" type="presOf" srcId="{492C3152-6476-4427-8343-CE3858A25172}" destId="{95AE33E1-6CCB-4330-A16E-C1BA3F3F7C97}" srcOrd="0" destOrd="0" presId="urn:microsoft.com/office/officeart/2005/8/layout/orgChart1"/>
    <dgm:cxn modelId="{DFCA71DF-AD31-40F7-96AF-5D3B7BE912BD}" type="presOf" srcId="{492C3152-6476-4427-8343-CE3858A25172}" destId="{953B3A45-FBBA-44E2-A76E-CD992B82C33A}" srcOrd="1" destOrd="0" presId="urn:microsoft.com/office/officeart/2005/8/layout/orgChart1"/>
    <dgm:cxn modelId="{15A8064F-6FFE-41E4-8C6E-C8D1DDBB5DFB}" type="presOf" srcId="{2675DF60-9244-45B0-8DAA-2137448EA923}" destId="{AA5C5529-B391-4AB6-9AE1-2D0E242E10F4}" srcOrd="1" destOrd="0" presId="urn:microsoft.com/office/officeart/2005/8/layout/orgChart1"/>
    <dgm:cxn modelId="{A3CA727B-717C-48C7-ADE6-697A4A659112}" srcId="{95A1DE40-AE66-4434-B99C-E405EA1E224F}" destId="{2675DF60-9244-45B0-8DAA-2137448EA923}" srcOrd="2" destOrd="0" parTransId="{7DA00E40-5C31-4D01-B703-9767FD74CB5B}" sibTransId="{B6153E36-E5C0-418E-B1B9-47EFFD93259F}"/>
    <dgm:cxn modelId="{B7F1944F-F4FC-4C74-AC5A-CABE440A9CA3}" type="presOf" srcId="{523781D8-F38D-4070-ADAA-A229ADC61BC7}" destId="{2DBFA418-41BC-48ED-A92C-78D3358CBE60}" srcOrd="1" destOrd="0" presId="urn:microsoft.com/office/officeart/2005/8/layout/orgChart1"/>
    <dgm:cxn modelId="{2A888674-C34A-48EA-A571-3EC039D38CFB}" type="presOf" srcId="{67B21631-F711-4724-8C76-83B714843DEE}" destId="{5300866B-2DDE-4135-B2A6-FF80F4DEECF5}" srcOrd="0" destOrd="0" presId="urn:microsoft.com/office/officeart/2005/8/layout/orgChart1"/>
    <dgm:cxn modelId="{B41A8F25-7D5F-4E02-8990-8C81F4F15456}" type="presOf" srcId="{523781D8-F38D-4070-ADAA-A229ADC61BC7}" destId="{90BB68F1-F49A-4004-9743-01F677C4467E}" srcOrd="0" destOrd="0" presId="urn:microsoft.com/office/officeart/2005/8/layout/orgChart1"/>
    <dgm:cxn modelId="{42F21446-B042-4B31-9ACF-A0BC8CA9F8D6}" type="presOf" srcId="{EC92476B-2B78-4740-A64D-3440ACC489FF}" destId="{94C4A5A4-DE19-4F93-8600-210C78EC6A5F}" srcOrd="1" destOrd="0" presId="urn:microsoft.com/office/officeart/2005/8/layout/orgChart1"/>
    <dgm:cxn modelId="{39753093-BDDC-474D-9216-C65E5CC23BD3}" type="presOf" srcId="{95A1DE40-AE66-4434-B99C-E405EA1E224F}" destId="{6FA676F5-71DF-4940-948F-A756720525D3}" srcOrd="0" destOrd="0" presId="urn:microsoft.com/office/officeart/2005/8/layout/orgChart1"/>
    <dgm:cxn modelId="{2880214C-EE67-4AB0-B4A6-FC376A99513C}" srcId="{95A1DE40-AE66-4434-B99C-E405EA1E224F}" destId="{523781D8-F38D-4070-ADAA-A229ADC61BC7}" srcOrd="4" destOrd="0" parTransId="{FF086A3E-DDA0-44AE-B76D-06DF49D1B3FD}" sibTransId="{CD1F3855-B84F-4243-A46D-43BFBC76E783}"/>
    <dgm:cxn modelId="{C9117684-EA08-437C-8E7E-A996140C0B70}" type="presOf" srcId="{1F922C9E-1B4B-4726-9BDB-253EF4392384}" destId="{D924393D-D664-4F20-AF6E-E49010A6DE2E}" srcOrd="0" destOrd="0" presId="urn:microsoft.com/office/officeart/2005/8/layout/orgChart1"/>
    <dgm:cxn modelId="{341DE9D5-9CB2-4285-B985-8A8F3A1CCE93}" type="presOf" srcId="{2675DF60-9244-45B0-8DAA-2137448EA923}" destId="{EE925C17-7905-48B6-A66A-3556A1C756D1}" srcOrd="0" destOrd="0" presId="urn:microsoft.com/office/officeart/2005/8/layout/orgChart1"/>
    <dgm:cxn modelId="{BCCDFCA9-F423-478D-91EA-5AED879F663E}" srcId="{E231640A-0512-4F9D-8E4E-6223C1249F59}" destId="{95A1DE40-AE66-4434-B99C-E405EA1E224F}" srcOrd="0" destOrd="0" parTransId="{B6DE7481-527A-42A6-A931-40D927B278E0}" sibTransId="{A7F0ECB3-0360-4A3F-8FB1-93B6646E6ABE}"/>
    <dgm:cxn modelId="{9CA0FA34-439B-4875-9ABF-32F71D2C666C}" type="presOf" srcId="{56AF1A3C-8AC0-46C7-B91E-A9DE22D63E4A}" destId="{48F4E3AC-7FD4-468E-B0DD-3376DC2397EE}" srcOrd="0" destOrd="0" presId="urn:microsoft.com/office/officeart/2005/8/layout/orgChart1"/>
    <dgm:cxn modelId="{81A7CFA5-4D63-49DC-ABA9-60382090620D}" srcId="{95A1DE40-AE66-4434-B99C-E405EA1E224F}" destId="{EC92476B-2B78-4740-A64D-3440ACC489FF}" srcOrd="1" destOrd="0" parTransId="{56AF1A3C-8AC0-46C7-B91E-A9DE22D63E4A}" sibTransId="{35061D11-92C8-4DD5-9D6C-6917E8C23ABB}"/>
    <dgm:cxn modelId="{67296B6E-2E46-4515-958A-DB0EF0014207}" type="presOf" srcId="{95A1DE40-AE66-4434-B99C-E405EA1E224F}" destId="{981B3736-50D7-4955-B561-27FFEECDCF35}" srcOrd="1" destOrd="0" presId="urn:microsoft.com/office/officeart/2005/8/layout/orgChart1"/>
    <dgm:cxn modelId="{F1ECE493-BD0B-47CD-8865-C8BA01DDE83C}" type="presOf" srcId="{EC92476B-2B78-4740-A64D-3440ACC489FF}" destId="{B38A15AC-8EF4-46FE-9DCF-057DE34115A3}" srcOrd="0" destOrd="0" presId="urn:microsoft.com/office/officeart/2005/8/layout/orgChart1"/>
    <dgm:cxn modelId="{52210A21-403E-4381-B262-58649281567E}" type="presOf" srcId="{3A9B6EDC-77ED-4C93-90BF-46731DEC3753}" destId="{174CF46A-4B26-4FF0-8CFD-FBF5923FE349}" srcOrd="0" destOrd="0" presId="urn:microsoft.com/office/officeart/2005/8/layout/orgChart1"/>
    <dgm:cxn modelId="{95186176-11B5-4E6D-BBE1-6A289563BB8D}" srcId="{95A1DE40-AE66-4434-B99C-E405EA1E224F}" destId="{1F922C9E-1B4B-4726-9BDB-253EF4392384}" srcOrd="0" destOrd="0" parTransId="{BFB5E546-EE66-4039-8CB8-D996A911796A}" sibTransId="{D7C63F7E-6979-4CD8-BDFE-9DA18204970D}"/>
    <dgm:cxn modelId="{AEBB750C-CC15-4350-BE37-4BF58E6478ED}" type="presOf" srcId="{7DA00E40-5C31-4D01-B703-9767FD74CB5B}" destId="{814118D9-E017-44D8-89AE-C39B36D32EAC}" srcOrd="0" destOrd="0" presId="urn:microsoft.com/office/officeart/2005/8/layout/orgChart1"/>
    <dgm:cxn modelId="{53CA8F0D-0F64-4729-8A55-85C9ED5A23AB}" type="presOf" srcId="{E231640A-0512-4F9D-8E4E-6223C1249F59}" destId="{C50B6903-979D-4DD8-A052-FC6A5F8CE35C}" srcOrd="0" destOrd="0" presId="urn:microsoft.com/office/officeart/2005/8/layout/orgChart1"/>
    <dgm:cxn modelId="{EE20DC93-C91C-412D-B3FC-FD7F2BDBC874}" type="presOf" srcId="{1F922C9E-1B4B-4726-9BDB-253EF4392384}" destId="{6AE4C859-9509-444F-89F5-901B1E4A6506}" srcOrd="1" destOrd="0" presId="urn:microsoft.com/office/officeart/2005/8/layout/orgChart1"/>
    <dgm:cxn modelId="{2162B83B-C96E-46AC-B7ED-52307C0C6C6A}" srcId="{E231640A-0512-4F9D-8E4E-6223C1249F59}" destId="{492C3152-6476-4427-8343-CE3858A25172}" srcOrd="1" destOrd="0" parTransId="{9BECEB38-C5D8-49A3-A44A-AE947807D352}" sibTransId="{33790FF4-063B-4DB2-A152-6353259A8960}"/>
    <dgm:cxn modelId="{31FB4220-20E6-4B90-B52F-C6F18484204B}" type="presOf" srcId="{FF086A3E-DDA0-44AE-B76D-06DF49D1B3FD}" destId="{7CF3B0A7-FA61-4B59-AFB7-32C5A734817F}" srcOrd="0" destOrd="0" presId="urn:microsoft.com/office/officeart/2005/8/layout/orgChart1"/>
    <dgm:cxn modelId="{2239F021-20C1-4606-91EF-F0DF089F919D}" type="presOf" srcId="{BFB5E546-EE66-4039-8CB8-D996A911796A}" destId="{21FD9EE6-E0A6-472D-B40C-8EA06DB0FB9B}" srcOrd="0" destOrd="0" presId="urn:microsoft.com/office/officeart/2005/8/layout/orgChart1"/>
    <dgm:cxn modelId="{F27A7D78-90FF-4E04-AF4D-23503E714A05}" type="presOf" srcId="{67B21631-F711-4724-8C76-83B714843DEE}" destId="{36220F84-43E4-4E31-A0B9-BC726A3C989D}" srcOrd="1" destOrd="0" presId="urn:microsoft.com/office/officeart/2005/8/layout/orgChart1"/>
    <dgm:cxn modelId="{A328654E-6331-4DBA-9443-F2A0D2B3C9D7}" srcId="{95A1DE40-AE66-4434-B99C-E405EA1E224F}" destId="{67B21631-F711-4724-8C76-83B714843DEE}" srcOrd="3" destOrd="0" parTransId="{3A9B6EDC-77ED-4C93-90BF-46731DEC3753}" sibTransId="{AD5C37D5-0CF3-4F87-B059-5B0CA09519DF}"/>
    <dgm:cxn modelId="{0ADD1256-3BDC-4595-96DA-9E75CEE5A0AB}" type="presParOf" srcId="{C50B6903-979D-4DD8-A052-FC6A5F8CE35C}" destId="{63F77070-44EE-40AC-B7B0-13CF43AFA5F0}" srcOrd="0" destOrd="0" presId="urn:microsoft.com/office/officeart/2005/8/layout/orgChart1"/>
    <dgm:cxn modelId="{A8D48529-E3B0-46B7-A2CF-75DD993362C5}" type="presParOf" srcId="{63F77070-44EE-40AC-B7B0-13CF43AFA5F0}" destId="{0B004FD2-0A33-49C9-809E-6EFEF0D7B51E}" srcOrd="0" destOrd="0" presId="urn:microsoft.com/office/officeart/2005/8/layout/orgChart1"/>
    <dgm:cxn modelId="{CD68D217-6D2D-45CF-A988-0C973935B294}" type="presParOf" srcId="{0B004FD2-0A33-49C9-809E-6EFEF0D7B51E}" destId="{6FA676F5-71DF-4940-948F-A756720525D3}" srcOrd="0" destOrd="0" presId="urn:microsoft.com/office/officeart/2005/8/layout/orgChart1"/>
    <dgm:cxn modelId="{BCA08568-BE81-4EB2-B57D-3400B6E1E03B}" type="presParOf" srcId="{0B004FD2-0A33-49C9-809E-6EFEF0D7B51E}" destId="{981B3736-50D7-4955-B561-27FFEECDCF35}" srcOrd="1" destOrd="0" presId="urn:microsoft.com/office/officeart/2005/8/layout/orgChart1"/>
    <dgm:cxn modelId="{367B9BEC-255C-4DB5-87DD-F8C4CA253EE0}" type="presParOf" srcId="{63F77070-44EE-40AC-B7B0-13CF43AFA5F0}" destId="{A0FDFA68-6309-451A-9D4D-A37B631465D3}" srcOrd="1" destOrd="0" presId="urn:microsoft.com/office/officeart/2005/8/layout/orgChart1"/>
    <dgm:cxn modelId="{C272C75A-2AFD-4F73-A219-93FCC0CF1217}" type="presParOf" srcId="{A0FDFA68-6309-451A-9D4D-A37B631465D3}" destId="{21FD9EE6-E0A6-472D-B40C-8EA06DB0FB9B}" srcOrd="0" destOrd="0" presId="urn:microsoft.com/office/officeart/2005/8/layout/orgChart1"/>
    <dgm:cxn modelId="{4AD4DBE9-4339-417F-BCBE-5EAD202591EE}" type="presParOf" srcId="{A0FDFA68-6309-451A-9D4D-A37B631465D3}" destId="{29DFD633-6EDF-4DDF-B382-1816ADFF6571}" srcOrd="1" destOrd="0" presId="urn:microsoft.com/office/officeart/2005/8/layout/orgChart1"/>
    <dgm:cxn modelId="{A1B2BB8D-B114-48CC-95CE-F6FC9D033150}" type="presParOf" srcId="{29DFD633-6EDF-4DDF-B382-1816ADFF6571}" destId="{8BCD7B39-FF00-4A58-B2B2-81C0702067D4}" srcOrd="0" destOrd="0" presId="urn:microsoft.com/office/officeart/2005/8/layout/orgChart1"/>
    <dgm:cxn modelId="{13AFD735-45DA-4C1F-A4AB-9B3B63D19B1A}" type="presParOf" srcId="{8BCD7B39-FF00-4A58-B2B2-81C0702067D4}" destId="{D924393D-D664-4F20-AF6E-E49010A6DE2E}" srcOrd="0" destOrd="0" presId="urn:microsoft.com/office/officeart/2005/8/layout/orgChart1"/>
    <dgm:cxn modelId="{094C58AC-7FE4-4104-9231-A975BE49E6C9}" type="presParOf" srcId="{8BCD7B39-FF00-4A58-B2B2-81C0702067D4}" destId="{6AE4C859-9509-444F-89F5-901B1E4A6506}" srcOrd="1" destOrd="0" presId="urn:microsoft.com/office/officeart/2005/8/layout/orgChart1"/>
    <dgm:cxn modelId="{AFDE8868-63E1-4492-B633-0F7C2C8B38C9}" type="presParOf" srcId="{29DFD633-6EDF-4DDF-B382-1816ADFF6571}" destId="{4D865530-BBF5-491F-912E-7A7F257477AD}" srcOrd="1" destOrd="0" presId="urn:microsoft.com/office/officeart/2005/8/layout/orgChart1"/>
    <dgm:cxn modelId="{875769F4-095C-4298-95AA-857C8712D4BA}" type="presParOf" srcId="{29DFD633-6EDF-4DDF-B382-1816ADFF6571}" destId="{DB1337E9-120B-4E61-87CD-1A16D1F5FB27}" srcOrd="2" destOrd="0" presId="urn:microsoft.com/office/officeart/2005/8/layout/orgChart1"/>
    <dgm:cxn modelId="{957CC166-16FA-46EF-8EB7-A2F30FC98A3A}" type="presParOf" srcId="{A0FDFA68-6309-451A-9D4D-A37B631465D3}" destId="{48F4E3AC-7FD4-468E-B0DD-3376DC2397EE}" srcOrd="2" destOrd="0" presId="urn:microsoft.com/office/officeart/2005/8/layout/orgChart1"/>
    <dgm:cxn modelId="{8B49B1BD-08AD-4C33-90A6-4BE13E4B32C7}" type="presParOf" srcId="{A0FDFA68-6309-451A-9D4D-A37B631465D3}" destId="{9A87F7B1-C486-429B-BE2A-916BAA1271D7}" srcOrd="3" destOrd="0" presId="urn:microsoft.com/office/officeart/2005/8/layout/orgChart1"/>
    <dgm:cxn modelId="{44D2FF36-0AFD-4F09-A3BF-B3A1A1E554C6}" type="presParOf" srcId="{9A87F7B1-C486-429B-BE2A-916BAA1271D7}" destId="{8B542B92-6E52-4A5E-9611-84FBFED94AB9}" srcOrd="0" destOrd="0" presId="urn:microsoft.com/office/officeart/2005/8/layout/orgChart1"/>
    <dgm:cxn modelId="{60579557-AA88-42AA-9BE9-F534D46EAC66}" type="presParOf" srcId="{8B542B92-6E52-4A5E-9611-84FBFED94AB9}" destId="{B38A15AC-8EF4-46FE-9DCF-057DE34115A3}" srcOrd="0" destOrd="0" presId="urn:microsoft.com/office/officeart/2005/8/layout/orgChart1"/>
    <dgm:cxn modelId="{D35BC3B6-6517-4826-B389-B4E1779E4C96}" type="presParOf" srcId="{8B542B92-6E52-4A5E-9611-84FBFED94AB9}" destId="{94C4A5A4-DE19-4F93-8600-210C78EC6A5F}" srcOrd="1" destOrd="0" presId="urn:microsoft.com/office/officeart/2005/8/layout/orgChart1"/>
    <dgm:cxn modelId="{2CF11CA5-F100-4B70-BF18-2EC3D69C14C5}" type="presParOf" srcId="{9A87F7B1-C486-429B-BE2A-916BAA1271D7}" destId="{A8687578-C1A9-43AD-A754-EF00B96CAEB9}" srcOrd="1" destOrd="0" presId="urn:microsoft.com/office/officeart/2005/8/layout/orgChart1"/>
    <dgm:cxn modelId="{ED25A6D9-B34A-4FEF-9B63-046B240A6A3E}" type="presParOf" srcId="{9A87F7B1-C486-429B-BE2A-916BAA1271D7}" destId="{AE87CD51-AF76-40CE-B7F5-C5F0C05A9160}" srcOrd="2" destOrd="0" presId="urn:microsoft.com/office/officeart/2005/8/layout/orgChart1"/>
    <dgm:cxn modelId="{4D22A479-1599-42C2-823C-2408509F7548}" type="presParOf" srcId="{A0FDFA68-6309-451A-9D4D-A37B631465D3}" destId="{814118D9-E017-44D8-89AE-C39B36D32EAC}" srcOrd="4" destOrd="0" presId="urn:microsoft.com/office/officeart/2005/8/layout/orgChart1"/>
    <dgm:cxn modelId="{62667C68-F1D6-47E7-83B6-24A3C0BE325E}" type="presParOf" srcId="{A0FDFA68-6309-451A-9D4D-A37B631465D3}" destId="{CFE49C0B-9C2D-4229-B5E9-0C2B5B07D4E4}" srcOrd="5" destOrd="0" presId="urn:microsoft.com/office/officeart/2005/8/layout/orgChart1"/>
    <dgm:cxn modelId="{E8F6468C-1EC0-40C2-8098-1767303AD638}" type="presParOf" srcId="{CFE49C0B-9C2D-4229-B5E9-0C2B5B07D4E4}" destId="{F091E880-79CF-4AF4-8766-B20BF21AAE99}" srcOrd="0" destOrd="0" presId="urn:microsoft.com/office/officeart/2005/8/layout/orgChart1"/>
    <dgm:cxn modelId="{E33910BF-5201-41E9-87C4-87952B94D64B}" type="presParOf" srcId="{F091E880-79CF-4AF4-8766-B20BF21AAE99}" destId="{EE925C17-7905-48B6-A66A-3556A1C756D1}" srcOrd="0" destOrd="0" presId="urn:microsoft.com/office/officeart/2005/8/layout/orgChart1"/>
    <dgm:cxn modelId="{F5AF8A7A-0186-4281-8CDD-554735AEEC99}" type="presParOf" srcId="{F091E880-79CF-4AF4-8766-B20BF21AAE99}" destId="{AA5C5529-B391-4AB6-9AE1-2D0E242E10F4}" srcOrd="1" destOrd="0" presId="urn:microsoft.com/office/officeart/2005/8/layout/orgChart1"/>
    <dgm:cxn modelId="{09A79555-3D1E-4170-A365-E44D31B56202}" type="presParOf" srcId="{CFE49C0B-9C2D-4229-B5E9-0C2B5B07D4E4}" destId="{BBE878FD-6FC0-4EAB-8FA1-0BF032B6A816}" srcOrd="1" destOrd="0" presId="urn:microsoft.com/office/officeart/2005/8/layout/orgChart1"/>
    <dgm:cxn modelId="{46B29413-4AE7-4DB0-81E5-6E8154E89915}" type="presParOf" srcId="{CFE49C0B-9C2D-4229-B5E9-0C2B5B07D4E4}" destId="{DBB536D9-FC93-45EC-8345-EC6D68A29EA4}" srcOrd="2" destOrd="0" presId="urn:microsoft.com/office/officeart/2005/8/layout/orgChart1"/>
    <dgm:cxn modelId="{E5E16EFC-EEF3-455E-8A05-D199257DF04F}" type="presParOf" srcId="{A0FDFA68-6309-451A-9D4D-A37B631465D3}" destId="{174CF46A-4B26-4FF0-8CFD-FBF5923FE349}" srcOrd="6" destOrd="0" presId="urn:microsoft.com/office/officeart/2005/8/layout/orgChart1"/>
    <dgm:cxn modelId="{06971F54-D68E-4F79-B809-5C1E7F7293D0}" type="presParOf" srcId="{A0FDFA68-6309-451A-9D4D-A37B631465D3}" destId="{E1898D84-1AEB-4195-919D-2F95CE8AC930}" srcOrd="7" destOrd="0" presId="urn:microsoft.com/office/officeart/2005/8/layout/orgChart1"/>
    <dgm:cxn modelId="{85F6477B-B1DB-45E9-BD9C-3D846F65CA83}" type="presParOf" srcId="{E1898D84-1AEB-4195-919D-2F95CE8AC930}" destId="{C74458FE-00A8-4F5D-AD5A-0A7613CC22C0}" srcOrd="0" destOrd="0" presId="urn:microsoft.com/office/officeart/2005/8/layout/orgChart1"/>
    <dgm:cxn modelId="{84907A19-A570-4CFF-9C34-586E94C04AB5}" type="presParOf" srcId="{C74458FE-00A8-4F5D-AD5A-0A7613CC22C0}" destId="{5300866B-2DDE-4135-B2A6-FF80F4DEECF5}" srcOrd="0" destOrd="0" presId="urn:microsoft.com/office/officeart/2005/8/layout/orgChart1"/>
    <dgm:cxn modelId="{B1F94260-6FCF-4455-965D-41D2F43A5778}" type="presParOf" srcId="{C74458FE-00A8-4F5D-AD5A-0A7613CC22C0}" destId="{36220F84-43E4-4E31-A0B9-BC726A3C989D}" srcOrd="1" destOrd="0" presId="urn:microsoft.com/office/officeart/2005/8/layout/orgChart1"/>
    <dgm:cxn modelId="{9AF03F8E-6424-4D0E-B78E-38A84493A5EC}" type="presParOf" srcId="{E1898D84-1AEB-4195-919D-2F95CE8AC930}" destId="{BDF1EBE1-2465-431F-8848-196DC13E7644}" srcOrd="1" destOrd="0" presId="urn:microsoft.com/office/officeart/2005/8/layout/orgChart1"/>
    <dgm:cxn modelId="{B635BCC3-DECB-4188-BE5F-4252F1767E3B}" type="presParOf" srcId="{E1898D84-1AEB-4195-919D-2F95CE8AC930}" destId="{9FE7C304-67AD-4354-84F9-7B9FE54112B7}" srcOrd="2" destOrd="0" presId="urn:microsoft.com/office/officeart/2005/8/layout/orgChart1"/>
    <dgm:cxn modelId="{17D1F06E-2083-4AE0-972F-3E75A720A36B}" type="presParOf" srcId="{A0FDFA68-6309-451A-9D4D-A37B631465D3}" destId="{7CF3B0A7-FA61-4B59-AFB7-32C5A734817F}" srcOrd="8" destOrd="0" presId="urn:microsoft.com/office/officeart/2005/8/layout/orgChart1"/>
    <dgm:cxn modelId="{D1CA14BB-8243-467E-A2FF-539E939FB0E5}" type="presParOf" srcId="{A0FDFA68-6309-451A-9D4D-A37B631465D3}" destId="{BE2EB784-3E4B-4540-B9AD-55FD6E1BAE12}" srcOrd="9" destOrd="0" presId="urn:microsoft.com/office/officeart/2005/8/layout/orgChart1"/>
    <dgm:cxn modelId="{1325B2BF-69D9-4DF7-BA7F-B7C990F9EFFF}" type="presParOf" srcId="{BE2EB784-3E4B-4540-B9AD-55FD6E1BAE12}" destId="{5F47968E-DAFA-46E0-9878-B3348E691942}" srcOrd="0" destOrd="0" presId="urn:microsoft.com/office/officeart/2005/8/layout/orgChart1"/>
    <dgm:cxn modelId="{944C26B0-9841-4AD5-895E-4C5E98946BEA}" type="presParOf" srcId="{5F47968E-DAFA-46E0-9878-B3348E691942}" destId="{90BB68F1-F49A-4004-9743-01F677C4467E}" srcOrd="0" destOrd="0" presId="urn:microsoft.com/office/officeart/2005/8/layout/orgChart1"/>
    <dgm:cxn modelId="{384F4C6F-73B1-4EC5-8DDD-D564285134ED}" type="presParOf" srcId="{5F47968E-DAFA-46E0-9878-B3348E691942}" destId="{2DBFA418-41BC-48ED-A92C-78D3358CBE60}" srcOrd="1" destOrd="0" presId="urn:microsoft.com/office/officeart/2005/8/layout/orgChart1"/>
    <dgm:cxn modelId="{F753C03C-F7CC-48F0-970D-FC6B207D0153}" type="presParOf" srcId="{BE2EB784-3E4B-4540-B9AD-55FD6E1BAE12}" destId="{A2EF5286-978E-4896-BB8C-8EC9ECA12FE5}" srcOrd="1" destOrd="0" presId="urn:microsoft.com/office/officeart/2005/8/layout/orgChart1"/>
    <dgm:cxn modelId="{A5D0FDCF-0BBB-4E78-99FD-4AA397376F90}" type="presParOf" srcId="{BE2EB784-3E4B-4540-B9AD-55FD6E1BAE12}" destId="{EC413F33-C3D5-4691-98F5-1635DA57D535}" srcOrd="2" destOrd="0" presId="urn:microsoft.com/office/officeart/2005/8/layout/orgChart1"/>
    <dgm:cxn modelId="{62BAEBDC-FE7B-451E-846E-44768111FEFB}" type="presParOf" srcId="{63F77070-44EE-40AC-B7B0-13CF43AFA5F0}" destId="{D6650A75-95F5-4B23-B32D-A9E494CCC0BA}" srcOrd="2" destOrd="0" presId="urn:microsoft.com/office/officeart/2005/8/layout/orgChart1"/>
    <dgm:cxn modelId="{69E2D221-6F2E-4FC5-BEC5-BBF4280B84BB}" type="presParOf" srcId="{C50B6903-979D-4DD8-A052-FC6A5F8CE35C}" destId="{33ABAD39-8E59-432A-9496-4B588CBACEFF}" srcOrd="1" destOrd="0" presId="urn:microsoft.com/office/officeart/2005/8/layout/orgChart1"/>
    <dgm:cxn modelId="{241B3A4E-6A65-4FF6-826E-38CB20B18414}" type="presParOf" srcId="{33ABAD39-8E59-432A-9496-4B588CBACEFF}" destId="{865C55FB-4ED3-4B72-92C4-D72F3373B420}" srcOrd="0" destOrd="0" presId="urn:microsoft.com/office/officeart/2005/8/layout/orgChart1"/>
    <dgm:cxn modelId="{4C3FE05E-563E-4BBD-BAE6-A9D6DA7A8BD4}" type="presParOf" srcId="{865C55FB-4ED3-4B72-92C4-D72F3373B420}" destId="{95AE33E1-6CCB-4330-A16E-C1BA3F3F7C97}" srcOrd="0" destOrd="0" presId="urn:microsoft.com/office/officeart/2005/8/layout/orgChart1"/>
    <dgm:cxn modelId="{EED2015B-26AD-4195-BA3C-179B9326B024}" type="presParOf" srcId="{865C55FB-4ED3-4B72-92C4-D72F3373B420}" destId="{953B3A45-FBBA-44E2-A76E-CD992B82C33A}" srcOrd="1" destOrd="0" presId="urn:microsoft.com/office/officeart/2005/8/layout/orgChart1"/>
    <dgm:cxn modelId="{38A46429-CB38-4004-B1CB-D6EB93DA87A4}" type="presParOf" srcId="{33ABAD39-8E59-432A-9496-4B588CBACEFF}" destId="{7A81025F-A038-480C-9DAD-380454F3A135}" srcOrd="1" destOrd="0" presId="urn:microsoft.com/office/officeart/2005/8/layout/orgChart1"/>
    <dgm:cxn modelId="{4B87F7FE-342A-4F4B-B9EB-3136C67358B5}" type="presParOf" srcId="{33ABAD39-8E59-432A-9496-4B588CBACEFF}" destId="{9A597E7D-34D5-4021-9E99-477A6857AF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2DB16-C196-4161-AB35-25C50D4151F1}">
      <dsp:nvSpPr>
        <dsp:cNvPr id="0" name=""/>
        <dsp:cNvSpPr/>
      </dsp:nvSpPr>
      <dsp:spPr>
        <a:xfrm rot="16200000">
          <a:off x="-1100444" y="1100770"/>
          <a:ext cx="3048000" cy="84645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161" bIns="0" numCol="1" spcCol="1270" anchor="ctr" anchorCtr="0">
          <a:noAutofit/>
        </a:bodyPr>
        <a:lstStyle/>
        <a:p>
          <a:pPr lvl="0" algn="ctr" defTabSz="488950">
            <a:lnSpc>
              <a:spcPct val="90000"/>
            </a:lnSpc>
            <a:spcBef>
              <a:spcPct val="0"/>
            </a:spcBef>
            <a:spcAft>
              <a:spcPct val="35000"/>
            </a:spcAft>
          </a:pPr>
          <a:r>
            <a:rPr lang="en-US" sz="1100" b="1" kern="1200" dirty="0" smtClean="0"/>
            <a:t>Malicious</a:t>
          </a:r>
          <a:endParaRPr lang="en-US" sz="1100" b="1" kern="1200" dirty="0"/>
        </a:p>
      </dsp:txBody>
      <dsp:txXfrm rot="5400000">
        <a:off x="326" y="609600"/>
        <a:ext cx="846459" cy="1828800"/>
      </dsp:txXfrm>
    </dsp:sp>
    <dsp:sp modelId="{9A8C0F8F-DFDF-4F13-B28B-513660886A8A}">
      <dsp:nvSpPr>
        <dsp:cNvPr id="0" name=""/>
        <dsp:cNvSpPr/>
      </dsp:nvSpPr>
      <dsp:spPr>
        <a:xfrm rot="16200000">
          <a:off x="-190500" y="1100770"/>
          <a:ext cx="3048000" cy="84645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161" bIns="0" numCol="1" spcCol="1270" anchor="ctr" anchorCtr="0">
          <a:noAutofit/>
        </a:bodyPr>
        <a:lstStyle/>
        <a:p>
          <a:pPr lvl="0" algn="ctr" defTabSz="488950">
            <a:lnSpc>
              <a:spcPct val="90000"/>
            </a:lnSpc>
            <a:spcBef>
              <a:spcPct val="0"/>
            </a:spcBef>
            <a:spcAft>
              <a:spcPct val="35000"/>
            </a:spcAft>
          </a:pPr>
          <a:r>
            <a:rPr lang="en-US" sz="1100" b="1" kern="1200" dirty="0" smtClean="0"/>
            <a:t>Connection</a:t>
          </a:r>
          <a:endParaRPr lang="en-US" sz="1100" b="1" kern="1200" dirty="0"/>
        </a:p>
      </dsp:txBody>
      <dsp:txXfrm rot="5400000">
        <a:off x="910270" y="609600"/>
        <a:ext cx="846459" cy="1828800"/>
      </dsp:txXfrm>
    </dsp:sp>
    <dsp:sp modelId="{B9375B27-37E9-4380-A6A4-8DF863EED3C1}">
      <dsp:nvSpPr>
        <dsp:cNvPr id="0" name=""/>
        <dsp:cNvSpPr/>
      </dsp:nvSpPr>
      <dsp:spPr>
        <a:xfrm rot="16200000">
          <a:off x="719770" y="1100770"/>
          <a:ext cx="3048000" cy="846459"/>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9161" bIns="0" numCol="1" spcCol="1270" anchor="ctr" anchorCtr="0">
          <a:noAutofit/>
        </a:bodyPr>
        <a:lstStyle/>
        <a:p>
          <a:pPr lvl="0" algn="ctr" defTabSz="488950">
            <a:lnSpc>
              <a:spcPct val="90000"/>
            </a:lnSpc>
            <a:spcBef>
              <a:spcPct val="0"/>
            </a:spcBef>
            <a:spcAft>
              <a:spcPct val="35000"/>
            </a:spcAft>
          </a:pPr>
          <a:r>
            <a:rPr lang="en-US" sz="1100" b="1" kern="1200" dirty="0" smtClean="0"/>
            <a:t>Attempts</a:t>
          </a:r>
          <a:endParaRPr lang="en-US" sz="1100" b="1" kern="1200" dirty="0"/>
        </a:p>
      </dsp:txBody>
      <dsp:txXfrm rot="5400000">
        <a:off x="1820540" y="609600"/>
        <a:ext cx="846459" cy="182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87CA0-C2F4-4644-AB8E-9D2A37AFDC5E}">
      <dsp:nvSpPr>
        <dsp:cNvPr id="0" name=""/>
        <dsp:cNvSpPr/>
      </dsp:nvSpPr>
      <dsp:spPr>
        <a:xfrm>
          <a:off x="1090249" y="865516"/>
          <a:ext cx="800710" cy="664468"/>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Central Offices</a:t>
          </a:r>
          <a:endParaRPr lang="en-US" sz="1300" b="1" kern="1200" dirty="0"/>
        </a:p>
      </dsp:txBody>
      <dsp:txXfrm>
        <a:off x="1220254" y="973401"/>
        <a:ext cx="540700" cy="448698"/>
      </dsp:txXfrm>
    </dsp:sp>
    <dsp:sp modelId="{FC248746-AE98-427D-81B1-12E2AD4EC2CF}">
      <dsp:nvSpPr>
        <dsp:cNvPr id="0" name=""/>
        <dsp:cNvSpPr/>
      </dsp:nvSpPr>
      <dsp:spPr>
        <a:xfrm>
          <a:off x="1614569" y="366308"/>
          <a:ext cx="370636" cy="3193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0DB02-8607-4A48-B2BC-FAC4A0D120E1}">
      <dsp:nvSpPr>
        <dsp:cNvPr id="0" name=""/>
        <dsp:cNvSpPr/>
      </dsp:nvSpPr>
      <dsp:spPr>
        <a:xfrm>
          <a:off x="1100087" y="1915"/>
          <a:ext cx="805026" cy="696442"/>
        </a:xfrm>
        <a:prstGeom prst="hexagon">
          <a:avLst>
            <a:gd name="adj" fmla="val 2857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Dental</a:t>
          </a:r>
          <a:endParaRPr lang="en-US" sz="1200" b="1" kern="1200" dirty="0"/>
        </a:p>
      </dsp:txBody>
      <dsp:txXfrm>
        <a:off x="1233497" y="117330"/>
        <a:ext cx="538206" cy="465612"/>
      </dsp:txXfrm>
    </dsp:sp>
    <dsp:sp modelId="{9ABEBBEF-F595-4E47-A1D7-C285ABB95B1D}">
      <dsp:nvSpPr>
        <dsp:cNvPr id="0" name=""/>
        <dsp:cNvSpPr/>
      </dsp:nvSpPr>
      <dsp:spPr>
        <a:xfrm>
          <a:off x="2047130" y="963327"/>
          <a:ext cx="370636" cy="3193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0C0F7-9514-43FE-9FAC-546CB7FCB90C}">
      <dsp:nvSpPr>
        <dsp:cNvPr id="0" name=""/>
        <dsp:cNvSpPr/>
      </dsp:nvSpPr>
      <dsp:spPr>
        <a:xfrm>
          <a:off x="1828222" y="428358"/>
          <a:ext cx="805026" cy="696442"/>
        </a:xfrm>
        <a:prstGeom prst="hexagon">
          <a:avLst>
            <a:gd name="adj" fmla="val 28570"/>
            <a:gd name="vf" fmla="val 11547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Law</a:t>
          </a:r>
          <a:endParaRPr lang="en-US" sz="1200" b="1" kern="1200" dirty="0"/>
        </a:p>
      </dsp:txBody>
      <dsp:txXfrm>
        <a:off x="1961632" y="543773"/>
        <a:ext cx="538206" cy="465612"/>
      </dsp:txXfrm>
    </dsp:sp>
    <dsp:sp modelId="{DD73A53D-6E74-42E3-B98E-762F7BEEF1FB}">
      <dsp:nvSpPr>
        <dsp:cNvPr id="0" name=""/>
        <dsp:cNvSpPr/>
      </dsp:nvSpPr>
      <dsp:spPr>
        <a:xfrm>
          <a:off x="1746645" y="1637250"/>
          <a:ext cx="370636" cy="3193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D93DC-B8D0-42CB-9831-AFE8691C9A2C}">
      <dsp:nvSpPr>
        <dsp:cNvPr id="0" name=""/>
        <dsp:cNvSpPr/>
      </dsp:nvSpPr>
      <dsp:spPr>
        <a:xfrm>
          <a:off x="1777336" y="1270461"/>
          <a:ext cx="906797" cy="696442"/>
        </a:xfrm>
        <a:prstGeom prst="hexagon">
          <a:avLst>
            <a:gd name="adj" fmla="val 28570"/>
            <a:gd name="vf" fmla="val 11547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Pharmacy</a:t>
          </a:r>
          <a:endParaRPr lang="en-US" sz="1100" b="1" kern="1200" dirty="0"/>
        </a:p>
      </dsp:txBody>
      <dsp:txXfrm>
        <a:off x="1919227" y="1379437"/>
        <a:ext cx="623015" cy="478490"/>
      </dsp:txXfrm>
    </dsp:sp>
    <dsp:sp modelId="{79C78889-A6FB-4D00-A715-65B637628053}">
      <dsp:nvSpPr>
        <dsp:cNvPr id="0" name=""/>
        <dsp:cNvSpPr/>
      </dsp:nvSpPr>
      <dsp:spPr>
        <a:xfrm>
          <a:off x="1001259" y="1707205"/>
          <a:ext cx="370636" cy="3193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68F0D-44D1-46E4-A666-C5593E66A05D}">
      <dsp:nvSpPr>
        <dsp:cNvPr id="0" name=""/>
        <dsp:cNvSpPr/>
      </dsp:nvSpPr>
      <dsp:spPr>
        <a:xfrm>
          <a:off x="1089919" y="1699299"/>
          <a:ext cx="805026" cy="696442"/>
        </a:xfrm>
        <a:prstGeom prst="hexagon">
          <a:avLst>
            <a:gd name="adj" fmla="val 28570"/>
            <a:gd name="vf" fmla="val 11547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Grad</a:t>
          </a:r>
          <a:endParaRPr lang="en-US" sz="1200" b="1" kern="1200" dirty="0"/>
        </a:p>
      </dsp:txBody>
      <dsp:txXfrm>
        <a:off x="1223329" y="1814714"/>
        <a:ext cx="538206" cy="465612"/>
      </dsp:txXfrm>
    </dsp:sp>
    <dsp:sp modelId="{CC1CE5A9-3107-40DF-A4D8-E6E19BD80D7B}">
      <dsp:nvSpPr>
        <dsp:cNvPr id="0" name=""/>
        <dsp:cNvSpPr/>
      </dsp:nvSpPr>
      <dsp:spPr>
        <a:xfrm>
          <a:off x="561614" y="1110426"/>
          <a:ext cx="370636" cy="319352"/>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7AC6E-8D12-44A1-A758-1BE82B47A895}">
      <dsp:nvSpPr>
        <dsp:cNvPr id="0" name=""/>
        <dsp:cNvSpPr/>
      </dsp:nvSpPr>
      <dsp:spPr>
        <a:xfrm>
          <a:off x="348189" y="1270941"/>
          <a:ext cx="805026" cy="696442"/>
        </a:xfrm>
        <a:prstGeom prst="hexagon">
          <a:avLst>
            <a:gd name="adj" fmla="val 28570"/>
            <a:gd name="vf" fmla="val 11547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Nursing</a:t>
          </a:r>
          <a:endParaRPr lang="en-US" sz="1200" b="1" kern="1200" dirty="0"/>
        </a:p>
      </dsp:txBody>
      <dsp:txXfrm>
        <a:off x="481599" y="1386356"/>
        <a:ext cx="538206" cy="465612"/>
      </dsp:txXfrm>
    </dsp:sp>
    <dsp:sp modelId="{184FD89F-FD05-4D6C-82C9-3D232219D361}">
      <dsp:nvSpPr>
        <dsp:cNvPr id="0" name=""/>
        <dsp:cNvSpPr/>
      </dsp:nvSpPr>
      <dsp:spPr>
        <a:xfrm>
          <a:off x="348189" y="427400"/>
          <a:ext cx="805026" cy="696442"/>
        </a:xfrm>
        <a:prstGeom prst="hexagon">
          <a:avLst>
            <a:gd name="adj" fmla="val 28570"/>
            <a:gd name="vf" fmla="val 1154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SSW</a:t>
          </a:r>
          <a:endParaRPr lang="en-US" sz="1200" b="1" kern="1200" dirty="0"/>
        </a:p>
      </dsp:txBody>
      <dsp:txXfrm>
        <a:off x="481599" y="542815"/>
        <a:ext cx="538206" cy="46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A2C30-A975-42EA-904E-E7167CFF9D02}">
      <dsp:nvSpPr>
        <dsp:cNvPr id="0" name=""/>
        <dsp:cNvSpPr/>
      </dsp:nvSpPr>
      <dsp:spPr>
        <a:xfrm>
          <a:off x="-338670" y="124479"/>
          <a:ext cx="5659841" cy="862840"/>
        </a:xfrm>
        <a:prstGeom prst="rightArrow">
          <a:avLst>
            <a:gd name="adj1" fmla="val 50000"/>
            <a:gd name="adj2" fmla="val 5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36976" numCol="1" spcCol="1270" anchor="ctr" anchorCtr="0">
          <a:noAutofit/>
        </a:bodyPr>
        <a:lstStyle/>
        <a:p>
          <a:pPr lvl="0" algn="l" defTabSz="1066800">
            <a:lnSpc>
              <a:spcPct val="90000"/>
            </a:lnSpc>
            <a:spcBef>
              <a:spcPct val="0"/>
            </a:spcBef>
            <a:spcAft>
              <a:spcPct val="35000"/>
            </a:spcAft>
          </a:pPr>
          <a:r>
            <a:rPr lang="en-US" sz="2400" kern="1200" dirty="0" smtClean="0"/>
            <a:t>Risk Assessment Plan</a:t>
          </a:r>
          <a:endParaRPr lang="en-US" sz="2400" kern="1200" dirty="0"/>
        </a:p>
      </dsp:txBody>
      <dsp:txXfrm>
        <a:off x="-338670" y="340189"/>
        <a:ext cx="5444131" cy="431420"/>
      </dsp:txXfrm>
    </dsp:sp>
    <dsp:sp modelId="{B212BCF6-5B81-4F34-9897-BB1EDCDB4EE2}">
      <dsp:nvSpPr>
        <dsp:cNvPr id="0" name=""/>
        <dsp:cNvSpPr/>
      </dsp:nvSpPr>
      <dsp:spPr>
        <a:xfrm>
          <a:off x="441342" y="584009"/>
          <a:ext cx="5355184" cy="77128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36976" numCol="1" spcCol="1270" anchor="ctr" anchorCtr="0">
          <a:noAutofit/>
        </a:bodyPr>
        <a:lstStyle/>
        <a:p>
          <a:pPr lvl="0" algn="l" defTabSz="1066800">
            <a:lnSpc>
              <a:spcPct val="90000"/>
            </a:lnSpc>
            <a:spcBef>
              <a:spcPct val="0"/>
            </a:spcBef>
            <a:spcAft>
              <a:spcPct val="35000"/>
            </a:spcAft>
          </a:pPr>
          <a:r>
            <a:rPr lang="en-US" sz="2400" kern="1200" dirty="0" smtClean="0"/>
            <a:t>Policy Development and Review</a:t>
          </a:r>
          <a:endParaRPr lang="en-US" sz="2400" kern="1200" dirty="0"/>
        </a:p>
      </dsp:txBody>
      <dsp:txXfrm>
        <a:off x="441342" y="776830"/>
        <a:ext cx="5162363" cy="385642"/>
      </dsp:txXfrm>
    </dsp:sp>
    <dsp:sp modelId="{D2CAC4E5-CC0B-4ADD-BE72-6A776888B722}">
      <dsp:nvSpPr>
        <dsp:cNvPr id="0" name=""/>
        <dsp:cNvSpPr/>
      </dsp:nvSpPr>
      <dsp:spPr>
        <a:xfrm>
          <a:off x="1317031" y="943519"/>
          <a:ext cx="4981217" cy="810414"/>
        </a:xfrm>
        <a:prstGeom prst="rightArrow">
          <a:avLst>
            <a:gd name="adj1" fmla="val 50000"/>
            <a:gd name="adj2" fmla="val 5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36976" numCol="1" spcCol="1270" anchor="ctr" anchorCtr="0">
          <a:noAutofit/>
        </a:bodyPr>
        <a:lstStyle/>
        <a:p>
          <a:pPr lvl="0" algn="l" defTabSz="1066800">
            <a:lnSpc>
              <a:spcPct val="90000"/>
            </a:lnSpc>
            <a:spcBef>
              <a:spcPct val="0"/>
            </a:spcBef>
            <a:spcAft>
              <a:spcPct val="35000"/>
            </a:spcAft>
          </a:pPr>
          <a:r>
            <a:rPr lang="en-US" sz="2400" kern="1200" dirty="0" smtClean="0"/>
            <a:t>Security Awareness and Education</a:t>
          </a:r>
          <a:endParaRPr lang="en-US" sz="2400" kern="1200" dirty="0"/>
        </a:p>
      </dsp:txBody>
      <dsp:txXfrm>
        <a:off x="1317031" y="1146123"/>
        <a:ext cx="4778614" cy="4052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2CF33-8C76-4050-8EBE-5C6CA746FDC8}">
      <dsp:nvSpPr>
        <dsp:cNvPr id="0" name=""/>
        <dsp:cNvSpPr/>
      </dsp:nvSpPr>
      <dsp:spPr>
        <a:xfrm>
          <a:off x="2278946" y="1604868"/>
          <a:ext cx="2971744" cy="102660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Information Security Working Group</a:t>
          </a:r>
          <a:endParaRPr lang="en-US" sz="2200" kern="1200" dirty="0"/>
        </a:p>
      </dsp:txBody>
      <dsp:txXfrm>
        <a:off x="2714148" y="1755211"/>
        <a:ext cx="2101340" cy="725921"/>
      </dsp:txXfrm>
    </dsp:sp>
    <dsp:sp modelId="{84B92FD5-5EE8-4CD0-8F55-10AF75859A6D}">
      <dsp:nvSpPr>
        <dsp:cNvPr id="0" name=""/>
        <dsp:cNvSpPr/>
      </dsp:nvSpPr>
      <dsp:spPr>
        <a:xfrm rot="10800000">
          <a:off x="5142765" y="186278"/>
          <a:ext cx="284600" cy="41440"/>
        </a:xfrm>
        <a:prstGeom prst="lef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A03DFEEB-D94E-4712-B8F7-60CC1B0F7754}">
      <dsp:nvSpPr>
        <dsp:cNvPr id="0" name=""/>
        <dsp:cNvSpPr/>
      </dsp:nvSpPr>
      <dsp:spPr>
        <a:xfrm>
          <a:off x="510764" y="164891"/>
          <a:ext cx="3568277" cy="122595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Executive Leadership</a:t>
          </a:r>
          <a:endParaRPr lang="en-US" sz="3600" kern="1200" dirty="0"/>
        </a:p>
      </dsp:txBody>
      <dsp:txXfrm>
        <a:off x="546671" y="200798"/>
        <a:ext cx="3496463" cy="1154140"/>
      </dsp:txXfrm>
    </dsp:sp>
    <dsp:sp modelId="{542FFF2C-3D1B-42FC-BD68-8416EB0F7E4E}">
      <dsp:nvSpPr>
        <dsp:cNvPr id="0" name=""/>
        <dsp:cNvSpPr/>
      </dsp:nvSpPr>
      <dsp:spPr>
        <a:xfrm rot="20744874">
          <a:off x="5068486" y="1570076"/>
          <a:ext cx="1012818" cy="361897"/>
        </a:xfrm>
        <a:prstGeom prst="lef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C95D97D-3F81-416F-82CC-BEDCF82F29A1}">
      <dsp:nvSpPr>
        <dsp:cNvPr id="0" name=""/>
        <dsp:cNvSpPr/>
      </dsp:nvSpPr>
      <dsp:spPr>
        <a:xfrm>
          <a:off x="6033319" y="858234"/>
          <a:ext cx="2204648" cy="807450"/>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smtClean="0"/>
            <a:t>IT Leaders</a:t>
          </a:r>
          <a:endParaRPr lang="en-US" sz="3600" kern="1200" dirty="0"/>
        </a:p>
      </dsp:txBody>
      <dsp:txXfrm>
        <a:off x="6056968" y="881883"/>
        <a:ext cx="2157350" cy="760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3B0A7-FA61-4B59-AFB7-32C5A734817F}">
      <dsp:nvSpPr>
        <dsp:cNvPr id="0" name=""/>
        <dsp:cNvSpPr/>
      </dsp:nvSpPr>
      <dsp:spPr>
        <a:xfrm>
          <a:off x="4143559" y="487897"/>
          <a:ext cx="3341253" cy="1360736"/>
        </a:xfrm>
        <a:custGeom>
          <a:avLst/>
          <a:gdLst/>
          <a:ahLst/>
          <a:cxnLst/>
          <a:rect l="0" t="0" r="0" b="0"/>
          <a:pathLst>
            <a:path>
              <a:moveTo>
                <a:pt x="0" y="0"/>
              </a:moveTo>
              <a:lnTo>
                <a:pt x="0" y="1467238"/>
              </a:lnTo>
              <a:lnTo>
                <a:pt x="2884090" y="1467238"/>
              </a:lnTo>
              <a:lnTo>
                <a:pt x="2884090" y="1566648"/>
              </a:lnTo>
            </a:path>
          </a:pathLst>
        </a:custGeom>
        <a:noFill/>
        <a:ln w="25400" cap="flat" cmpd="sng" algn="ctr">
          <a:solidFill>
            <a:srgbClr val="569BBE">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sp>
    <dsp:sp modelId="{174CF46A-4B26-4FF0-8CFD-FBF5923FE349}">
      <dsp:nvSpPr>
        <dsp:cNvPr id="0" name=""/>
        <dsp:cNvSpPr/>
      </dsp:nvSpPr>
      <dsp:spPr>
        <a:xfrm>
          <a:off x="4143559" y="487897"/>
          <a:ext cx="1674773" cy="1370506"/>
        </a:xfrm>
        <a:custGeom>
          <a:avLst/>
          <a:gdLst/>
          <a:ahLst/>
          <a:cxnLst/>
          <a:rect l="0" t="0" r="0" b="0"/>
          <a:pathLst>
            <a:path>
              <a:moveTo>
                <a:pt x="0" y="0"/>
              </a:moveTo>
              <a:lnTo>
                <a:pt x="0" y="1475939"/>
              </a:lnTo>
              <a:lnTo>
                <a:pt x="1400018" y="1475939"/>
              </a:lnTo>
              <a:lnTo>
                <a:pt x="1400018" y="1575349"/>
              </a:lnTo>
            </a:path>
          </a:pathLst>
        </a:custGeom>
        <a:noFill/>
        <a:ln w="25400" cap="flat" cmpd="sng" algn="ctr">
          <a:solidFill>
            <a:srgbClr val="569BBE">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sp>
    <dsp:sp modelId="{814118D9-E017-44D8-89AE-C39B36D32EAC}">
      <dsp:nvSpPr>
        <dsp:cNvPr id="0" name=""/>
        <dsp:cNvSpPr/>
      </dsp:nvSpPr>
      <dsp:spPr>
        <a:xfrm>
          <a:off x="4143559" y="487897"/>
          <a:ext cx="142374" cy="1370506"/>
        </a:xfrm>
        <a:custGeom>
          <a:avLst/>
          <a:gdLst/>
          <a:ahLst/>
          <a:cxnLst/>
          <a:rect l="0" t="0" r="0" b="0"/>
          <a:pathLst>
            <a:path>
              <a:moveTo>
                <a:pt x="45720" y="0"/>
              </a:moveTo>
              <a:lnTo>
                <a:pt x="45720" y="1475939"/>
              </a:lnTo>
              <a:lnTo>
                <a:pt x="81072" y="1475939"/>
              </a:lnTo>
              <a:lnTo>
                <a:pt x="81072" y="1575349"/>
              </a:lnTo>
            </a:path>
          </a:pathLst>
        </a:custGeom>
        <a:noFill/>
        <a:ln w="25400" cap="flat" cmpd="sng" algn="ctr">
          <a:solidFill>
            <a:srgbClr val="569BBE">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sp>
    <dsp:sp modelId="{48F4E3AC-7FD4-468E-B0DD-3376DC2397EE}">
      <dsp:nvSpPr>
        <dsp:cNvPr id="0" name=""/>
        <dsp:cNvSpPr/>
      </dsp:nvSpPr>
      <dsp:spPr>
        <a:xfrm>
          <a:off x="2830166" y="487897"/>
          <a:ext cx="1313393" cy="1370506"/>
        </a:xfrm>
        <a:custGeom>
          <a:avLst/>
          <a:gdLst/>
          <a:ahLst/>
          <a:cxnLst/>
          <a:rect l="0" t="0" r="0" b="0"/>
          <a:pathLst>
            <a:path>
              <a:moveTo>
                <a:pt x="1261071" y="0"/>
              </a:moveTo>
              <a:lnTo>
                <a:pt x="1261071" y="1475939"/>
              </a:lnTo>
              <a:lnTo>
                <a:pt x="0" y="1475939"/>
              </a:lnTo>
              <a:lnTo>
                <a:pt x="0" y="1575349"/>
              </a:lnTo>
            </a:path>
          </a:pathLst>
        </a:custGeom>
        <a:noFill/>
        <a:ln w="25400" cap="flat" cmpd="sng" algn="ctr">
          <a:solidFill>
            <a:srgbClr val="569BBE">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sp>
    <dsp:sp modelId="{21FD9EE6-E0A6-472D-B40C-8EA06DB0FB9B}">
      <dsp:nvSpPr>
        <dsp:cNvPr id="0" name=""/>
        <dsp:cNvSpPr/>
      </dsp:nvSpPr>
      <dsp:spPr>
        <a:xfrm>
          <a:off x="1527627" y="487897"/>
          <a:ext cx="2615931" cy="1370506"/>
        </a:xfrm>
        <a:custGeom>
          <a:avLst/>
          <a:gdLst/>
          <a:ahLst/>
          <a:cxnLst/>
          <a:rect l="0" t="0" r="0" b="0"/>
          <a:pathLst>
            <a:path>
              <a:moveTo>
                <a:pt x="2421037" y="0"/>
              </a:moveTo>
              <a:lnTo>
                <a:pt x="2421037" y="1475939"/>
              </a:lnTo>
              <a:lnTo>
                <a:pt x="0" y="1475939"/>
              </a:lnTo>
              <a:lnTo>
                <a:pt x="0" y="1575349"/>
              </a:lnTo>
            </a:path>
          </a:pathLst>
        </a:custGeom>
        <a:noFill/>
        <a:ln w="25400" cap="flat" cmpd="sng" algn="ctr">
          <a:solidFill>
            <a:srgbClr val="569BBE">
              <a:hueOff val="0"/>
              <a:satOff val="0"/>
              <a:lumOff val="0"/>
              <a:alphaOff val="0"/>
            </a:srgbClr>
          </a:solidFill>
          <a:prstDash val="solid"/>
        </a:ln>
        <a:effectLst/>
        <a:sp3d z="-40000" prstMaterial="matte"/>
      </dsp:spPr>
      <dsp:style>
        <a:lnRef idx="2">
          <a:scrgbClr r="0" g="0" b="0"/>
        </a:lnRef>
        <a:fillRef idx="0">
          <a:scrgbClr r="0" g="0" b="0"/>
        </a:fillRef>
        <a:effectRef idx="0">
          <a:scrgbClr r="0" g="0" b="0"/>
        </a:effectRef>
        <a:fontRef idx="minor"/>
      </dsp:style>
    </dsp:sp>
    <dsp:sp modelId="{6FA676F5-71DF-4940-948F-A756720525D3}">
      <dsp:nvSpPr>
        <dsp:cNvPr id="0" name=""/>
        <dsp:cNvSpPr/>
      </dsp:nvSpPr>
      <dsp:spPr>
        <a:xfrm>
          <a:off x="2846208" y="0"/>
          <a:ext cx="2594701" cy="487897"/>
        </a:xfrm>
        <a:prstGeom prst="rect">
          <a:avLst/>
        </a:prstGeom>
        <a:solidFill>
          <a:srgbClr val="93391F">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President </a:t>
          </a:r>
          <a:endParaRPr lang="en-US" sz="2500" kern="1200" dirty="0">
            <a:solidFill>
              <a:sysClr val="window" lastClr="FFFFFF"/>
            </a:solidFill>
            <a:latin typeface="Calibri"/>
            <a:ea typeface="+mn-ea"/>
            <a:cs typeface="+mn-cs"/>
          </a:endParaRPr>
        </a:p>
      </dsp:txBody>
      <dsp:txXfrm>
        <a:off x="2846208" y="0"/>
        <a:ext cx="2594701" cy="487897"/>
      </dsp:txXfrm>
    </dsp:sp>
    <dsp:sp modelId="{D924393D-D664-4F20-AF6E-E49010A6DE2E}">
      <dsp:nvSpPr>
        <dsp:cNvPr id="0" name=""/>
        <dsp:cNvSpPr/>
      </dsp:nvSpPr>
      <dsp:spPr>
        <a:xfrm>
          <a:off x="996061" y="1858404"/>
          <a:ext cx="1063132" cy="531566"/>
        </a:xfrm>
        <a:prstGeom prst="rect">
          <a:avLst/>
        </a:prstGeo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SAW 1</a:t>
          </a:r>
          <a:endParaRPr lang="en-US" sz="2500" kern="1200" dirty="0">
            <a:solidFill>
              <a:sysClr val="window" lastClr="FFFFFF"/>
            </a:solidFill>
            <a:latin typeface="Calibri"/>
            <a:ea typeface="+mn-ea"/>
            <a:cs typeface="+mn-cs"/>
          </a:endParaRPr>
        </a:p>
      </dsp:txBody>
      <dsp:txXfrm>
        <a:off x="996061" y="1858404"/>
        <a:ext cx="1063132" cy="531566"/>
      </dsp:txXfrm>
    </dsp:sp>
    <dsp:sp modelId="{B38A15AC-8EF4-46FE-9DCF-057DE34115A3}">
      <dsp:nvSpPr>
        <dsp:cNvPr id="0" name=""/>
        <dsp:cNvSpPr/>
      </dsp:nvSpPr>
      <dsp:spPr>
        <a:xfrm>
          <a:off x="2298600" y="1858404"/>
          <a:ext cx="1063132" cy="531566"/>
        </a:xfrm>
        <a:prstGeom prst="rect">
          <a:avLst/>
        </a:prstGeo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SAW 2</a:t>
          </a:r>
          <a:endParaRPr lang="en-US" sz="2500" kern="1200" dirty="0">
            <a:solidFill>
              <a:sysClr val="window" lastClr="FFFFFF"/>
            </a:solidFill>
            <a:latin typeface="Calibri"/>
            <a:ea typeface="+mn-ea"/>
            <a:cs typeface="+mn-cs"/>
          </a:endParaRPr>
        </a:p>
      </dsp:txBody>
      <dsp:txXfrm>
        <a:off x="2298600" y="1858404"/>
        <a:ext cx="1063132" cy="531566"/>
      </dsp:txXfrm>
    </dsp:sp>
    <dsp:sp modelId="{EE925C17-7905-48B6-A66A-3556A1C756D1}">
      <dsp:nvSpPr>
        <dsp:cNvPr id="0" name=""/>
        <dsp:cNvSpPr/>
      </dsp:nvSpPr>
      <dsp:spPr>
        <a:xfrm>
          <a:off x="3754368" y="1858404"/>
          <a:ext cx="1063132" cy="531566"/>
        </a:xfrm>
        <a:prstGeom prst="rect">
          <a:avLst/>
        </a:prstGeo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SAW 3</a:t>
          </a:r>
          <a:endParaRPr lang="en-US" sz="2500" kern="1200" dirty="0">
            <a:solidFill>
              <a:sysClr val="window" lastClr="FFFFFF"/>
            </a:solidFill>
            <a:latin typeface="Calibri"/>
            <a:ea typeface="+mn-ea"/>
            <a:cs typeface="+mn-cs"/>
          </a:endParaRPr>
        </a:p>
      </dsp:txBody>
      <dsp:txXfrm>
        <a:off x="3754368" y="1858404"/>
        <a:ext cx="1063132" cy="531566"/>
      </dsp:txXfrm>
    </dsp:sp>
    <dsp:sp modelId="{5300866B-2DDE-4135-B2A6-FF80F4DEECF5}">
      <dsp:nvSpPr>
        <dsp:cNvPr id="0" name=""/>
        <dsp:cNvSpPr/>
      </dsp:nvSpPr>
      <dsp:spPr>
        <a:xfrm>
          <a:off x="5286766" y="1858404"/>
          <a:ext cx="1063132" cy="531566"/>
        </a:xfrm>
        <a:prstGeom prst="rect">
          <a:avLst/>
        </a:prstGeo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SAW 4</a:t>
          </a:r>
          <a:endParaRPr lang="en-US" sz="2500" kern="1200" dirty="0">
            <a:solidFill>
              <a:sysClr val="window" lastClr="FFFFFF"/>
            </a:solidFill>
            <a:latin typeface="Calibri"/>
            <a:ea typeface="+mn-ea"/>
            <a:cs typeface="+mn-cs"/>
          </a:endParaRPr>
        </a:p>
      </dsp:txBody>
      <dsp:txXfrm>
        <a:off x="5286766" y="1858404"/>
        <a:ext cx="1063132" cy="531566"/>
      </dsp:txXfrm>
    </dsp:sp>
    <dsp:sp modelId="{90BB68F1-F49A-4004-9743-01F677C4467E}">
      <dsp:nvSpPr>
        <dsp:cNvPr id="0" name=""/>
        <dsp:cNvSpPr/>
      </dsp:nvSpPr>
      <dsp:spPr>
        <a:xfrm>
          <a:off x="6953247" y="1848634"/>
          <a:ext cx="1063132" cy="531566"/>
        </a:xfrm>
        <a:prstGeom prst="rect">
          <a:avLst/>
        </a:prstGeom>
        <a:solidFill>
          <a:srgbClr val="569BBE">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SAW 5</a:t>
          </a:r>
          <a:endParaRPr lang="en-US" sz="2500" kern="1200" dirty="0">
            <a:solidFill>
              <a:sysClr val="window" lastClr="FFFFFF"/>
            </a:solidFill>
            <a:latin typeface="Calibri"/>
            <a:ea typeface="+mn-ea"/>
            <a:cs typeface="+mn-cs"/>
          </a:endParaRPr>
        </a:p>
      </dsp:txBody>
      <dsp:txXfrm>
        <a:off x="6953247" y="1848634"/>
        <a:ext cx="1063132" cy="531566"/>
      </dsp:txXfrm>
    </dsp:sp>
    <dsp:sp modelId="{95AE33E1-6CCB-4330-A16E-C1BA3F3F7C97}">
      <dsp:nvSpPr>
        <dsp:cNvPr id="0" name=""/>
        <dsp:cNvSpPr/>
      </dsp:nvSpPr>
      <dsp:spPr>
        <a:xfrm>
          <a:off x="2528459" y="785725"/>
          <a:ext cx="3531650" cy="531566"/>
        </a:xfrm>
        <a:prstGeom prst="rect">
          <a:avLst/>
        </a:prstGeom>
        <a:solidFill>
          <a:srgbClr val="93391F">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ysClr val="window" lastClr="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ysClr val="window" lastClr="FFFFFF"/>
              </a:solidFill>
              <a:latin typeface="Calibri"/>
              <a:ea typeface="+mn-ea"/>
              <a:cs typeface="+mn-cs"/>
            </a:rPr>
            <a:t>UMB Executive Committee</a:t>
          </a:r>
          <a:endParaRPr lang="en-US" sz="2500" kern="1200" dirty="0">
            <a:solidFill>
              <a:sysClr val="window" lastClr="FFFFFF"/>
            </a:solidFill>
            <a:latin typeface="Calibri"/>
            <a:ea typeface="+mn-ea"/>
            <a:cs typeface="+mn-cs"/>
          </a:endParaRPr>
        </a:p>
      </dsp:txBody>
      <dsp:txXfrm>
        <a:off x="2528459" y="785725"/>
        <a:ext cx="3531650" cy="53156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DBFEFEA4-A3BC-4D41-8CF4-8FA78784BB36}" type="datetimeFigureOut">
              <a:rPr lang="en-US" smtClean="0"/>
              <a:t>4/19/2018</a:t>
            </a:fld>
            <a:endParaRPr lang="en-US" dirty="0"/>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AA70938-8FE1-4280-863A-7CFED5357031}" type="slidenum">
              <a:rPr lang="en-US" smtClean="0"/>
              <a:t>‹#›</a:t>
            </a:fld>
            <a:endParaRPr lang="en-US" dirty="0"/>
          </a:p>
        </p:txBody>
      </p:sp>
    </p:spTree>
    <p:extLst>
      <p:ext uri="{BB962C8B-B14F-4D97-AF65-F5344CB8AC3E}">
        <p14:creationId xmlns:p14="http://schemas.microsoft.com/office/powerpoint/2010/main" val="2907155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D9537768-F8B9-4A47-9192-F4B7829FB35E}" type="datetimeFigureOut">
              <a:rPr lang="en-US" smtClean="0"/>
              <a:t>4/19/2018</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44864"/>
            <a:ext cx="5608320" cy="363670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FE575CCE-4A34-4735-ADB4-87B6D9B49222}" type="slidenum">
              <a:rPr lang="en-US" smtClean="0"/>
              <a:t>‹#›</a:t>
            </a:fld>
            <a:endParaRPr lang="en-US" dirty="0"/>
          </a:p>
        </p:txBody>
      </p:sp>
    </p:spTree>
    <p:extLst>
      <p:ext uri="{BB962C8B-B14F-4D97-AF65-F5344CB8AC3E}">
        <p14:creationId xmlns:p14="http://schemas.microsoft.com/office/powerpoint/2010/main" val="23500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soonline.com/article/3200024/security/cybersecurity-labor-crunch-to-hit-35-million-unfilled-jobs-by-2021.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csoonline.com/article/3197582/leadership-management/ransomware-damages-rise-15x-in-2-years-to-hit-5-billion-in-2017.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ogicmanager.com/grc-software/policy-managem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altimore.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a:t>
            </a:fld>
            <a:endParaRPr lang="en-US" dirty="0"/>
          </a:p>
        </p:txBody>
      </p:sp>
    </p:spTree>
    <p:extLst>
      <p:ext uri="{BB962C8B-B14F-4D97-AF65-F5344CB8AC3E}">
        <p14:creationId xmlns:p14="http://schemas.microsoft.com/office/powerpoint/2010/main" val="244541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PETER’S SLIDE</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This beginning of 2018 opens exactly the same way as 2017. Cyber Crime opens the new year on top of the </a:t>
            </a:r>
            <a:r>
              <a:rPr lang="en-US" sz="1200" b="1" i="0" u="none" strike="noStrike" kern="1200" dirty="0" smtClean="0">
                <a:solidFill>
                  <a:schemeClr val="tx1"/>
                </a:solidFill>
                <a:effectLst/>
                <a:latin typeface="+mn-lt"/>
                <a:ea typeface="+mn-ea"/>
                <a:cs typeface="+mn-cs"/>
              </a:rPr>
              <a:t>Motivations Behind Attacks</a:t>
            </a:r>
            <a:r>
              <a:rPr lang="en-US" sz="1200" b="0" i="0" u="none" strike="noStrike" kern="1200" dirty="0" smtClean="0">
                <a:solidFill>
                  <a:schemeClr val="tx1"/>
                </a:solidFill>
                <a:effectLst/>
                <a:latin typeface="+mn-lt"/>
                <a:ea typeface="+mn-ea"/>
                <a:cs typeface="+mn-cs"/>
              </a:rPr>
              <a:t> chart with 81.7% (it was 84.6% in December 2017). Cyber Espionage grows to 12.2% from 9.9%. It is interesting to notice also the 4.3 achieved by Cyber Warfare (it was 1.1% in December) and due by the wave of DDoS attacks against Dutch banks and institutions. from 13.1%. The chart is closed by Hacktivism with a tiny 1.7% (it was 4.4% in December.</a:t>
            </a:r>
          </a:p>
          <a:p>
            <a:pPr>
              <a:spcBef>
                <a:spcPts val="450"/>
              </a:spcBef>
            </a:pPr>
            <a:endParaRPr lang="en-US" b="1" dirty="0" smtClean="0"/>
          </a:p>
          <a:p>
            <a:pPr>
              <a:spcBef>
                <a:spcPts val="450"/>
              </a:spcBef>
            </a:pPr>
            <a:r>
              <a:rPr lang="en-US" b="1" dirty="0" smtClean="0"/>
              <a:t>Cyber crime damage costs to hit $6 trillion annually by 2021.</a:t>
            </a:r>
          </a:p>
          <a:p>
            <a:pPr>
              <a:spcBef>
                <a:spcPts val="450"/>
              </a:spcBef>
            </a:pPr>
            <a:r>
              <a:rPr lang="en-US" b="1" dirty="0" smtClean="0"/>
              <a:t>Cybersecurity spending to exceed $1 trillion from 2017 to 2021</a:t>
            </a:r>
          </a:p>
          <a:p>
            <a:pPr>
              <a:spcBef>
                <a:spcPts val="450"/>
              </a:spcBef>
            </a:pPr>
            <a:r>
              <a:rPr lang="en-US" b="1" dirty="0" smtClean="0"/>
              <a:t>Cyber crime will more than </a:t>
            </a:r>
            <a:r>
              <a:rPr lang="en-US" b="1" u="sng" dirty="0" smtClean="0">
                <a:hlinkClick r:id="rId3"/>
              </a:rPr>
              <a:t>triple the number of unfilled cybersecurity jobs</a:t>
            </a:r>
            <a:r>
              <a:rPr lang="en-US" b="1" dirty="0" smtClean="0"/>
              <a:t>, which is predicted to reach 3.5 million by 2021.</a:t>
            </a:r>
          </a:p>
          <a:p>
            <a:pPr>
              <a:spcBef>
                <a:spcPts val="450"/>
              </a:spcBef>
            </a:pPr>
            <a:r>
              <a:rPr lang="en-US" b="1" dirty="0" smtClean="0"/>
              <a:t>Human attack surface to reach 6 billion people by 2022. </a:t>
            </a:r>
          </a:p>
          <a:p>
            <a:r>
              <a:rPr lang="en-US" b="1" dirty="0" smtClean="0">
                <a:hlinkClick r:id="rId4"/>
              </a:rPr>
              <a:t>Global ransomware damage costs are predicted to exceed $5 billion in 2017</a:t>
            </a:r>
            <a:r>
              <a:rPr lang="en-US" b="1" dirty="0" smtClean="0"/>
              <a:t>. </a:t>
            </a:r>
            <a:r>
              <a:rPr lang="en-US" dirty="0" smtClean="0"/>
              <a:t>That's up from $325 million in 2015 — a 15X increase in two years and expected to worsen. Ransomware attacks on healthcare organizations — the No. 1 cyber-attacked industry — will quadruple by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Steve Morgan, from </a:t>
            </a:r>
            <a:r>
              <a:rPr lang="en-US" dirty="0" smtClean="0"/>
              <a:t>CSO from IDG </a:t>
            </a:r>
            <a:r>
              <a:rPr lang="en-US" baseline="0" dirty="0" smtClean="0"/>
              <a:t>in his Cybersecurity Business Report , January 23, 2018, “Top 5 cybersecurity facts, figures and statistics for 2018” </a:t>
            </a:r>
            <a:endParaRPr lang="en-US" dirty="0" smtClean="0"/>
          </a:p>
          <a:p>
            <a:endParaRPr lang="en-US" dirty="0" smtClean="0"/>
          </a:p>
          <a:p>
            <a:r>
              <a:rPr lang="en-US" dirty="0" smtClean="0"/>
              <a:t>The financial consequence of a cyber attack is worsening</a:t>
            </a:r>
          </a:p>
          <a:p>
            <a:r>
              <a:rPr lang="en-US" dirty="0" smtClean="0"/>
              <a:t>According to the 2015 Cost of Data Breach Study conducted by </a:t>
            </a:r>
            <a:r>
              <a:rPr lang="en-US" dirty="0" err="1" smtClean="0"/>
              <a:t>Ponemon</a:t>
            </a:r>
            <a:r>
              <a:rPr lang="en-US" dirty="0" smtClean="0"/>
              <a:t> Institute, the average cost of a data breach for US companies is $217 for each compromised record ($225 for higher education) and the total average cost is $6.5 million. (Charles Harris and Laura </a:t>
            </a:r>
            <a:r>
              <a:rPr lang="en-US" dirty="0" err="1" smtClean="0"/>
              <a:t>Hammargen</a:t>
            </a:r>
            <a:r>
              <a:rPr lang="en-US" dirty="0" smtClean="0"/>
              <a:t>, in University Business, September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Malware and Web-based attacks are the two most costly attack types.</a:t>
            </a:r>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10</a:t>
            </a:fld>
            <a:endParaRPr lang="en-US" dirty="0"/>
          </a:p>
        </p:txBody>
      </p:sp>
    </p:spTree>
    <p:extLst>
      <p:ext uri="{BB962C8B-B14F-4D97-AF65-F5344CB8AC3E}">
        <p14:creationId xmlns:p14="http://schemas.microsoft.com/office/powerpoint/2010/main" val="2471915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PETER’S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We are not immune….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There are over </a:t>
            </a:r>
            <a:r>
              <a:rPr lang="en-US" sz="1200" b="1" u="sng" dirty="0" smtClean="0"/>
              <a:t>20 million attempts </a:t>
            </a:r>
            <a:r>
              <a:rPr lang="en-US" sz="1200" b="1" dirty="0" smtClean="0"/>
              <a:t>to get unauthorized access to UMB systems </a:t>
            </a:r>
            <a:r>
              <a:rPr lang="en-US" sz="1200" b="1" u="sng" dirty="0" smtClean="0"/>
              <a:t>every day </a:t>
            </a:r>
            <a:r>
              <a:rPr lang="en-US" sz="1200" b="1" dirty="0" smtClean="0"/>
              <a:t>(</a:t>
            </a:r>
            <a:r>
              <a:rPr lang="en-US" sz="1200" dirty="0" smtClean="0"/>
              <a:t>as logged by our </a:t>
            </a:r>
            <a:r>
              <a:rPr lang="en-US" sz="1100" dirty="0" smtClean="0"/>
              <a:t>intrusion prevention system)</a:t>
            </a:r>
            <a:endParaRPr lang="en-US" sz="1050"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11</a:t>
            </a:fld>
            <a:endParaRPr lang="en-US" dirty="0"/>
          </a:p>
        </p:txBody>
      </p:sp>
    </p:spTree>
    <p:extLst>
      <p:ext uri="{BB962C8B-B14F-4D97-AF65-F5344CB8AC3E}">
        <p14:creationId xmlns:p14="http://schemas.microsoft.com/office/powerpoint/2010/main" val="52833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PETER’S SLIDE</a:t>
            </a: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Focus</a:t>
            </a:r>
            <a:r>
              <a:rPr lang="en-US" sz="1200" b="0" i="0" u="none" strike="noStrike" kern="1200" baseline="0" dirty="0" smtClean="0">
                <a:solidFill>
                  <a:schemeClr val="tx1"/>
                </a:solidFill>
                <a:effectLst/>
                <a:latin typeface="+mn-lt"/>
                <a:ea typeface="+mn-ea"/>
                <a:cs typeface="+mn-cs"/>
              </a:rPr>
              <a:t> on technology --- yes, and also focus on individuals, which means policy and education</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And in the next chart (the </a:t>
            </a:r>
            <a:r>
              <a:rPr lang="en-US" sz="1200" b="1" i="0" u="none" strike="noStrike" kern="1200" dirty="0" smtClean="0">
                <a:solidFill>
                  <a:schemeClr val="tx1"/>
                </a:solidFill>
                <a:effectLst/>
                <a:latin typeface="+mn-lt"/>
                <a:ea typeface="+mn-ea"/>
                <a:cs typeface="+mn-cs"/>
              </a:rPr>
              <a:t>Distribution of Targets</a:t>
            </a:r>
            <a:r>
              <a:rPr lang="en-US" sz="1200" b="0" i="0" u="none" strike="noStrike" kern="1200" dirty="0" smtClean="0">
                <a:solidFill>
                  <a:schemeClr val="tx1"/>
                </a:solidFill>
                <a:effectLst/>
                <a:latin typeface="+mn-lt"/>
                <a:ea typeface="+mn-ea"/>
                <a:cs typeface="+mn-cs"/>
              </a:rPr>
              <a:t>) you may notice the new taxonomy. Similarly to December, single individuals lead the </a:t>
            </a:r>
            <a:r>
              <a:rPr lang="en-US" sz="1200" b="1" i="0" u="none" strike="noStrike" kern="1200" dirty="0" smtClean="0">
                <a:solidFill>
                  <a:schemeClr val="tx1"/>
                </a:solidFill>
                <a:effectLst/>
                <a:latin typeface="+mn-lt"/>
                <a:ea typeface="+mn-ea"/>
                <a:cs typeface="+mn-cs"/>
              </a:rPr>
              <a:t>Distribution of Targets </a:t>
            </a:r>
            <a:r>
              <a:rPr lang="en-US" sz="1200" b="0" i="0" u="none" strike="noStrike" kern="1200" dirty="0" smtClean="0">
                <a:solidFill>
                  <a:schemeClr val="tx1"/>
                </a:solidFill>
                <a:effectLst/>
                <a:latin typeface="+mn-lt"/>
                <a:ea typeface="+mn-ea"/>
                <a:cs typeface="+mn-cs"/>
              </a:rPr>
              <a:t>chart with 40% (it was 36.3% in December). A direct comparison with the other targets is not completely possible even if ‘Human health and social work activities’ rank at number two with 9.6%, similarly to what happened in December when the same position was taken by healthcare with 11%.</a:t>
            </a:r>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12</a:t>
            </a:fld>
            <a:endParaRPr lang="en-US" dirty="0"/>
          </a:p>
        </p:txBody>
      </p:sp>
    </p:spTree>
    <p:extLst>
      <p:ext uri="{BB962C8B-B14F-4D97-AF65-F5344CB8AC3E}">
        <p14:creationId xmlns:p14="http://schemas.microsoft.com/office/powerpoint/2010/main" val="372186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300"/>
              </a:spcBef>
              <a:spcAft>
                <a:spcPts val="300"/>
              </a:spcAft>
            </a:pPr>
            <a:r>
              <a:rPr lang="en-US" sz="1200" b="1" dirty="0" smtClean="0"/>
              <a:t>PETER’S SLIDE</a:t>
            </a:r>
          </a:p>
          <a:p>
            <a:pPr>
              <a:lnSpc>
                <a:spcPct val="120000"/>
              </a:lnSpc>
              <a:spcBef>
                <a:spcPts val="300"/>
              </a:spcBef>
              <a:spcAft>
                <a:spcPts val="300"/>
              </a:spcAft>
            </a:pPr>
            <a:endParaRPr lang="en-US" sz="1200" dirty="0" smtClean="0"/>
          </a:p>
          <a:p>
            <a:pPr>
              <a:lnSpc>
                <a:spcPct val="120000"/>
              </a:lnSpc>
              <a:spcBef>
                <a:spcPts val="300"/>
              </a:spcBef>
              <a:spcAft>
                <a:spcPts val="300"/>
              </a:spcAft>
            </a:pPr>
            <a:endParaRPr lang="en-US" sz="1200" dirty="0" smtClean="0"/>
          </a:p>
          <a:p>
            <a:pPr>
              <a:lnSpc>
                <a:spcPct val="120000"/>
              </a:lnSpc>
              <a:spcBef>
                <a:spcPts val="300"/>
              </a:spcBef>
              <a:spcAft>
                <a:spcPts val="300"/>
              </a:spcAft>
            </a:pPr>
            <a:r>
              <a:rPr lang="en-US" sz="1200" dirty="0" smtClean="0"/>
              <a:t>What makes these breaches more alarming is that many of them are easily preventable. According to the same </a:t>
            </a:r>
            <a:r>
              <a:rPr lang="en-US" sz="1200" dirty="0" err="1" smtClean="0"/>
              <a:t>EdTech</a:t>
            </a:r>
            <a:r>
              <a:rPr lang="en-US" sz="1200" dirty="0" smtClean="0"/>
              <a:t> article, nearly a third of these breaches, 30 percent, were the result of “unintentional disclosure” like phishing attacks, improper use of social media, and so forth. Only 36 percent were the result of actual hacking.</a:t>
            </a:r>
          </a:p>
          <a:p>
            <a:pPr>
              <a:lnSpc>
                <a:spcPct val="120000"/>
              </a:lnSpc>
              <a:spcBef>
                <a:spcPts val="300"/>
              </a:spcBef>
              <a:spcAft>
                <a:spcPts val="300"/>
              </a:spcAft>
            </a:pPr>
            <a:r>
              <a:rPr lang="en-US" sz="1200" dirty="0" smtClean="0"/>
              <a:t>Raising awareness of basic cybersecurity hygiene among the full spectrum of IT users: staff, faculty and students. </a:t>
            </a:r>
          </a:p>
          <a:p>
            <a:r>
              <a:rPr lang="en-US" b="1" dirty="0" smtClean="0"/>
              <a:t>Symantec’s 2017 Internet Security Threat Report</a:t>
            </a:r>
          </a:p>
          <a:p>
            <a:r>
              <a:rPr lang="en-US" dirty="0" smtClean="0"/>
              <a:t>Malicious emails were the weapon of choice for a wide range</a:t>
            </a:r>
          </a:p>
          <a:p>
            <a:r>
              <a:rPr lang="en-US" dirty="0" smtClean="0"/>
              <a:t>of cyber attacks during 2016, used by everyone from state sponsored cyber espionage groups to mass-mailing ransomware gangs. One in 131 emails sent were malicious, the highest rate in five years.</a:t>
            </a:r>
          </a:p>
          <a:p>
            <a:pPr>
              <a:lnSpc>
                <a:spcPct val="120000"/>
              </a:lnSpc>
              <a:spcBef>
                <a:spcPts val="300"/>
              </a:spcBef>
              <a:spcAft>
                <a:spcPts val="300"/>
              </a:spcAft>
            </a:pPr>
            <a:endParaRPr lang="en-US" sz="1200" dirty="0" smtClean="0"/>
          </a:p>
        </p:txBody>
      </p:sp>
      <p:sp>
        <p:nvSpPr>
          <p:cNvPr id="4" name="Slide Number Placeholder 3"/>
          <p:cNvSpPr>
            <a:spLocks noGrp="1"/>
          </p:cNvSpPr>
          <p:nvPr>
            <p:ph type="sldNum" sz="quarter" idx="10"/>
          </p:nvPr>
        </p:nvSpPr>
        <p:spPr/>
        <p:txBody>
          <a:bodyPr/>
          <a:lstStyle/>
          <a:p>
            <a:fld id="{FE575CCE-4A34-4735-ADB4-87B6D9B49222}" type="slidenum">
              <a:rPr lang="en-US" smtClean="0"/>
              <a:t>13</a:t>
            </a:fld>
            <a:endParaRPr lang="en-US" dirty="0"/>
          </a:p>
        </p:txBody>
      </p:sp>
    </p:spTree>
    <p:extLst>
      <p:ext uri="{BB962C8B-B14F-4D97-AF65-F5344CB8AC3E}">
        <p14:creationId xmlns:p14="http://schemas.microsoft.com/office/powerpoint/2010/main" val="308740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14</a:t>
            </a:fld>
            <a:endParaRPr lang="en-US" dirty="0"/>
          </a:p>
        </p:txBody>
      </p:sp>
    </p:spTree>
    <p:extLst>
      <p:ext uri="{BB962C8B-B14F-4D97-AF65-F5344CB8AC3E}">
        <p14:creationId xmlns:p14="http://schemas.microsoft.com/office/powerpoint/2010/main" val="65213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450"/>
              </a:spcBef>
            </a:pPr>
            <a:r>
              <a:rPr lang="en-US" b="1" dirty="0" smtClean="0"/>
              <a:t>ROGER’S SLIDE</a:t>
            </a:r>
          </a:p>
          <a:p>
            <a:pPr algn="l">
              <a:spcBef>
                <a:spcPts val="450"/>
              </a:spcBef>
            </a:pPr>
            <a:endParaRPr lang="en-US" dirty="0" smtClean="0"/>
          </a:p>
          <a:p>
            <a:pPr algn="l">
              <a:spcBef>
                <a:spcPts val="450"/>
              </a:spcBef>
            </a:pPr>
            <a:endParaRPr lang="en-US" dirty="0" smtClean="0"/>
          </a:p>
          <a:p>
            <a:pPr algn="l">
              <a:spcBef>
                <a:spcPts val="450"/>
              </a:spcBef>
            </a:pPr>
            <a:endParaRPr lang="en-US" dirty="0" smtClean="0"/>
          </a:p>
          <a:p>
            <a:pPr algn="l">
              <a:spcBef>
                <a:spcPts val="450"/>
              </a:spcBef>
            </a:pPr>
            <a:endParaRPr lang="en-US" dirty="0" smtClean="0"/>
          </a:p>
          <a:p>
            <a:pPr algn="l">
              <a:spcBef>
                <a:spcPts val="450"/>
              </a:spcBef>
            </a:pPr>
            <a:r>
              <a:rPr lang="en-US" dirty="0" smtClean="0"/>
              <a:t>Overwhelming amount of work for IT security staff to manage risks, identify threats, prevent attacks, address vulnerabilities, and </a:t>
            </a:r>
          </a:p>
          <a:p>
            <a:pPr algn="l">
              <a:spcBef>
                <a:spcPts val="450"/>
              </a:spcBef>
            </a:pPr>
            <a:r>
              <a:rPr lang="en-US" dirty="0" smtClean="0"/>
              <a:t>protect data assets</a:t>
            </a:r>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15</a:t>
            </a:fld>
            <a:endParaRPr lang="en-US" dirty="0"/>
          </a:p>
        </p:txBody>
      </p:sp>
    </p:spTree>
    <p:extLst>
      <p:ext uri="{BB962C8B-B14F-4D97-AF65-F5344CB8AC3E}">
        <p14:creationId xmlns:p14="http://schemas.microsoft.com/office/powerpoint/2010/main" val="86448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50"/>
              </a:spcBef>
              <a:buNone/>
            </a:pPr>
            <a:r>
              <a:rPr lang="en-US" b="1" u="none" dirty="0" smtClean="0"/>
              <a:t>ROGER’S SLIDE</a:t>
            </a:r>
          </a:p>
          <a:p>
            <a:pPr marL="0" indent="0">
              <a:spcBef>
                <a:spcPts val="450"/>
              </a:spcBef>
              <a:buNone/>
            </a:pPr>
            <a:endParaRPr lang="en-US" u="sng" dirty="0" smtClean="0"/>
          </a:p>
          <a:p>
            <a:pPr marL="0" indent="0">
              <a:spcBef>
                <a:spcPts val="450"/>
              </a:spcBef>
              <a:buNone/>
            </a:pPr>
            <a:r>
              <a:rPr lang="en-US" u="sng" dirty="0" smtClean="0"/>
              <a:t>Governance, Risk and Compliance</a:t>
            </a:r>
          </a:p>
          <a:p>
            <a:pPr marL="0" indent="0">
              <a:spcBef>
                <a:spcPts val="450"/>
              </a:spcBef>
              <a:buNone/>
            </a:pPr>
            <a:r>
              <a:rPr lang="en-US" dirty="0" smtClean="0"/>
              <a:t>GRC is really a philosophy and a framework for communicating around governance and compliance issues. The traditional approach involves classifying GRC components as their own sets of processes. This means each component –risk, compliance, and each governance function, such as audit, IT security, and </a:t>
            </a:r>
            <a:r>
              <a:rPr lang="en-US" dirty="0" smtClean="0">
                <a:hlinkClick r:id="rId3"/>
              </a:rPr>
              <a:t>policy management</a:t>
            </a:r>
            <a:r>
              <a:rPr lang="en-US" dirty="0" smtClean="0"/>
              <a:t> – is treated as its own silo, with its own subject-matter experts, and managers. More recently, GRC programs have begun to diverge from the traditional </a:t>
            </a:r>
            <a:r>
              <a:rPr lang="en-US" dirty="0" err="1" smtClean="0"/>
              <a:t>siloed</a:t>
            </a:r>
            <a:r>
              <a:rPr lang="en-US" dirty="0" smtClean="0"/>
              <a:t> approach.  An enterprise approach (“</a:t>
            </a:r>
            <a:r>
              <a:rPr lang="en-US" dirty="0" err="1" smtClean="0"/>
              <a:t>eGRC</a:t>
            </a:r>
            <a:r>
              <a:rPr lang="en-US" dirty="0" smtClean="0"/>
              <a:t>”) keeps the overall program more in line with enterprise risk management solutions, which aim to break down silos and eliminate redundancies and other inefficiencies.</a:t>
            </a:r>
          </a:p>
          <a:p>
            <a:pPr marL="0" indent="0">
              <a:spcBef>
                <a:spcPts val="450"/>
              </a:spcBef>
              <a:buNone/>
            </a:pPr>
            <a:endParaRPr lang="en-US" dirty="0" smtClean="0"/>
          </a:p>
          <a:p>
            <a:pPr marL="0" indent="0">
              <a:spcBef>
                <a:spcPts val="450"/>
              </a:spcBef>
              <a:buNone/>
            </a:pPr>
            <a:endParaRPr lang="en-US" dirty="0" smtClean="0"/>
          </a:p>
          <a:p>
            <a:pPr marL="0" indent="0">
              <a:spcBef>
                <a:spcPts val="450"/>
              </a:spcBef>
              <a:buNone/>
            </a:pPr>
            <a:endParaRPr lang="en-US" dirty="0" smtClean="0"/>
          </a:p>
          <a:p>
            <a:pPr marL="0" indent="0">
              <a:buNone/>
            </a:pPr>
            <a:r>
              <a:rPr lang="en-US" u="sng" dirty="0" smtClean="0"/>
              <a:t>Enterprise Risk Management</a:t>
            </a:r>
          </a:p>
          <a:p>
            <a:r>
              <a:rPr lang="en-US" dirty="0" smtClean="0"/>
              <a:t>The objective of ERM is to minimize the unexpected volatility. Through adoption of an ERM framework and process, institutions are freed up to look at the risks worth taking. </a:t>
            </a:r>
          </a:p>
          <a:p>
            <a:r>
              <a:rPr lang="en-US" dirty="0" smtClean="0"/>
              <a:t>Enterprise risk management (ERM) has matured as a discipline within higher education.</a:t>
            </a:r>
          </a:p>
          <a:p>
            <a:r>
              <a:rPr lang="en-US" dirty="0" smtClean="0"/>
              <a:t>Colleges and universities are subject to risks to their physical assets, people assets, and cyber assets.</a:t>
            </a:r>
          </a:p>
          <a:p>
            <a:r>
              <a:rPr lang="en-US" dirty="0" smtClean="0"/>
              <a:t>The impact of risks can be strategic, operational, legal, financial, or reputational. Information technology</a:t>
            </a:r>
          </a:p>
          <a:p>
            <a:r>
              <a:rPr lang="en-US" dirty="0" smtClean="0"/>
              <a:t>on campus, especially enterprise systems and information security, is emerging as an important area</a:t>
            </a:r>
          </a:p>
          <a:p>
            <a:r>
              <a:rPr lang="en-US" dirty="0" smtClean="0"/>
              <a:t>for risk assessment and treatment. Cloud computing, mobile devices, and social media present new</a:t>
            </a:r>
          </a:p>
          <a:p>
            <a:r>
              <a:rPr lang="en-US" dirty="0" smtClean="0"/>
              <a:t>challenges and opportunities.</a:t>
            </a:r>
          </a:p>
          <a:p>
            <a:pPr lvl="0"/>
            <a:r>
              <a:rPr lang="en-US" dirty="0" smtClean="0"/>
              <a:t>Enterprise risk management, or ERM, is a business discipline that shares the same end goal as GRC: the continued achievement of the institution’s goals and objectives. ERM’s main distinction from GRC is the fact that it encompasses all areas of organizational exposure to risk (financial, operational, reporting, compliance, governance, strategic, reputational, etc.).</a:t>
            </a:r>
          </a:p>
          <a:p>
            <a:pPr lvl="0"/>
            <a:r>
              <a:rPr lang="en-US" dirty="0" smtClean="0"/>
              <a:t>Enterprise risk management addresses every function, including governance and compliance, and boils it down to a common framework approach.  This common framework includes the identification and assessment of a series of goals, requirements, and risks, which are the common denominator of every organizational silo. It then helps document mitigation strategies and lets the subject matter expert monitor their effectiveness. By doing this, ERM programs encourage the development of an enterprise-wide risk culture. Some risks have cross-functional implications, which means that certain mitigation activities can have benefits for more than one department. </a:t>
            </a:r>
          </a:p>
          <a:p>
            <a:pPr lvl="0"/>
            <a:endParaRPr lang="en-US" dirty="0" smtClean="0"/>
          </a:p>
          <a:p>
            <a:pPr lvl="0"/>
            <a:r>
              <a:rPr lang="en-US" dirty="0" smtClean="0"/>
              <a:t>How</a:t>
            </a:r>
            <a:r>
              <a:rPr lang="en-US" baseline="0" dirty="0" smtClean="0"/>
              <a:t> many of you have a Governance, Risk and Compliance program at your institution?  An IT GRC program that helps support your Cybersecurity program?</a:t>
            </a:r>
          </a:p>
          <a:p>
            <a:pPr lvl="0"/>
            <a:endParaRPr lang="en-US" baseline="0" dirty="0" smtClean="0"/>
          </a:p>
          <a:p>
            <a:pPr lvl="0"/>
            <a:r>
              <a:rPr lang="en-US" baseline="0" dirty="0" smtClean="0"/>
              <a:t>How many of you have an Enterprise Risk Management program at your institution?</a:t>
            </a:r>
            <a:endParaRPr lang="en-US"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16</a:t>
            </a:fld>
            <a:endParaRPr lang="en-US" dirty="0"/>
          </a:p>
        </p:txBody>
      </p:sp>
    </p:spTree>
    <p:extLst>
      <p:ext uri="{BB962C8B-B14F-4D97-AF65-F5344CB8AC3E}">
        <p14:creationId xmlns:p14="http://schemas.microsoft.com/office/powerpoint/2010/main" val="2361109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p>
          <a:p>
            <a:endParaRPr lang="en-US" dirty="0" smtClean="0"/>
          </a:p>
          <a:p>
            <a:r>
              <a:rPr lang="en-US" dirty="0" smtClean="0"/>
              <a:t>Overview </a:t>
            </a:r>
          </a:p>
          <a:p>
            <a:endParaRPr lang="en-US"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Enterprise risk management (ERM) is continuing to mature and be implemented in higher education institutions.</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In 2003, Felix </a:t>
            </a:r>
            <a:r>
              <a:rPr lang="en-US" sz="1200" b="1" dirty="0" err="1" smtClean="0"/>
              <a:t>Kloman</a:t>
            </a:r>
            <a:r>
              <a:rPr lang="en-US" sz="1200" b="1" dirty="0" smtClean="0"/>
              <a:t>, founder and editor of </a:t>
            </a:r>
            <a:r>
              <a:rPr lang="en-US" sz="1200" b="1" i="1" dirty="0" smtClean="0"/>
              <a:t>Risk Management Reports</a:t>
            </a:r>
            <a:r>
              <a:rPr lang="en-US" sz="1200" b="1" dirty="0" smtClean="0"/>
              <a:t>, said that in the future institutions will look at risks affecting the whole of an organization and they will be enterprise-wide, integrated and holistic. </a:t>
            </a:r>
            <a:r>
              <a:rPr lang="en-US" sz="1200" b="1" baseline="29872" dirty="0" smtClean="0"/>
              <a:t>1</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baseline="29872"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In 2013, Janice M. Abraham, President and CEO of United Educators, says the future is here for enterprise risk management. </a:t>
            </a:r>
            <a:r>
              <a:rPr lang="en-US" sz="1200" b="1" baseline="29872" dirty="0" smtClean="0"/>
              <a:t>1</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baseline="29872"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Colleges and universities are assessing risks associated with physical assets, people assets, and cyber assets.</a:t>
            </a:r>
            <a:endParaRPr lang="en-US" sz="2000" b="1" dirty="0" smtClean="0"/>
          </a:p>
          <a:p>
            <a:pPr lvl="0" algn="l" defTabSz="429768">
              <a:lnSpc>
                <a:spcPct val="80000"/>
              </a:lnSpc>
              <a:spcBef>
                <a:spcPts val="400"/>
              </a:spcBef>
              <a:defRPr sz="1800">
                <a:solidFill>
                  <a:srgbClr val="000000"/>
                </a:solidFill>
              </a:defRPr>
            </a:pPr>
            <a:endParaRPr lang="en-US" sz="1200" b="1" dirty="0" smtClean="0"/>
          </a:p>
          <a:p>
            <a:pPr lvl="0" algn="l" defTabSz="429768">
              <a:lnSpc>
                <a:spcPct val="80000"/>
              </a:lnSpc>
              <a:spcBef>
                <a:spcPts val="400"/>
              </a:spcBef>
              <a:defRPr sz="1800">
                <a:solidFill>
                  <a:srgbClr val="000000"/>
                </a:solidFill>
              </a:defRPr>
            </a:pPr>
            <a:endParaRPr lang="en-US" sz="1200" b="1" dirty="0" smtClean="0"/>
          </a:p>
          <a:p>
            <a:pPr lvl="0" algn="l" defTabSz="429768">
              <a:lnSpc>
                <a:spcPct val="80000"/>
              </a:lnSpc>
              <a:spcBef>
                <a:spcPts val="400"/>
              </a:spcBef>
              <a:defRPr sz="1800">
                <a:solidFill>
                  <a:srgbClr val="000000"/>
                </a:solidFill>
              </a:defRPr>
            </a:pPr>
            <a:r>
              <a:rPr lang="en-US" sz="1200" b="1" dirty="0" smtClean="0"/>
              <a:t/>
            </a:r>
            <a:br>
              <a:rPr lang="en-US" sz="1200" b="1" dirty="0" smtClean="0"/>
            </a:br>
            <a:r>
              <a:rPr lang="en-US" sz="900" b="1" baseline="29872" dirty="0" smtClean="0"/>
              <a:t>1</a:t>
            </a:r>
            <a:r>
              <a:rPr lang="en-US" sz="900" b="1" dirty="0" smtClean="0"/>
              <a:t> “Good Risk Management Is Good Governance” an article excerpted from </a:t>
            </a:r>
            <a:r>
              <a:rPr lang="en-US" sz="900" b="1" i="1" u="sng" dirty="0" smtClean="0"/>
              <a:t>Risk Management: An Accountability Guide for University and College Boards</a:t>
            </a:r>
            <a:r>
              <a:rPr lang="en-US" sz="900" b="1" dirty="0" smtClean="0"/>
              <a:t> (AGB Press, 2013), by Janice M. Abraham.</a:t>
            </a:r>
          </a:p>
          <a:p>
            <a:pPr lvl="0" algn="l" defTabSz="429768">
              <a:lnSpc>
                <a:spcPct val="80000"/>
              </a:lnSpc>
              <a:spcBef>
                <a:spcPts val="400"/>
              </a:spcBef>
              <a:defRPr sz="1800">
                <a:solidFill>
                  <a:srgbClr val="000000"/>
                </a:solidFill>
              </a:defRPr>
            </a:pPr>
            <a:endParaRPr lang="en-US" sz="9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Sponsored and led by the President;</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It is a process effected by an organization’s leadership;</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Developed and managed at the ‘enterprise’ level with all key academic and business areas included;  </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Designed to identify and mitigate risks that would impact strategic objectives;</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Provides a framework for determining risk tolerance, developing mitigating strategies, and allocating resources.</a:t>
            </a:r>
          </a:p>
          <a:p>
            <a:pPr lvl="0" algn="l" defTabSz="429768">
              <a:lnSpc>
                <a:spcPct val="80000"/>
              </a:lnSpc>
              <a:spcBef>
                <a:spcPts val="400"/>
              </a:spcBef>
              <a:defRPr sz="1800">
                <a:solidFill>
                  <a:srgbClr val="000000"/>
                </a:solidFill>
              </a:defRPr>
            </a:pPr>
            <a:endParaRPr lang="en-US" sz="900" b="1" dirty="0" smtClean="0"/>
          </a:p>
          <a:p>
            <a:pPr lvl="0"/>
            <a:r>
              <a:rPr lang="en-US" sz="1200" kern="1200" dirty="0" smtClean="0">
                <a:solidFill>
                  <a:schemeClr val="tx1"/>
                </a:solidFill>
                <a:effectLst/>
                <a:latin typeface="+mn-lt"/>
                <a:ea typeface="+mn-ea"/>
                <a:cs typeface="+mn-cs"/>
              </a:rPr>
              <a:t>From your perspective, what is ERM?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Enterprise-wide risks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Led and supported by the President, Senior Leadership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Process rather than a project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Only those areas and items that can’t be addressed by the operating or capital budget.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does it differ from enterprise IT risk management?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Which focuses on IT only</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your experiences and lessons learned with ERM?  </a:t>
            </a:r>
            <a:endParaRPr lang="en-US" sz="11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Focus on key risks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would your recommendations be to university leaders who are about to implement ERM at their institutions?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should they consider, what are some guidelines and expectations?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Initially, low level operational items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Eventually, as the process develops, more strategic items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process goes through cycles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would you recommend to a CISO or CIO regarding their role with ERM?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the IT risks into the ERM process and mitigation activities?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those priority risks that keep them up at night on the radar of the ERM executive committee?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does ERM differ between large and small institutions?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recommendations would you have for those CISOs work in a university where IT is distributed across the institution and for those CIOs that don’t sit at the executive table?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enterprise-wide buy-in to mitigate risks?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Closing words of wisdom for the audience?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From your perspective, what is ERM and why is it important? What are some examples of</a:t>
            </a:r>
          </a:p>
          <a:p>
            <a:r>
              <a:rPr lang="en-US" sz="1200" b="0" i="0" u="none" strike="noStrike" kern="1200" baseline="0" dirty="0" smtClean="0">
                <a:solidFill>
                  <a:schemeClr val="tx1"/>
                </a:solidFill>
                <a:latin typeface="+mn-lt"/>
                <a:ea typeface="+mn-ea"/>
                <a:cs typeface="+mn-cs"/>
              </a:rPr>
              <a:t>enterprise-wide risks?</a:t>
            </a:r>
          </a:p>
          <a:p>
            <a:r>
              <a:rPr lang="en-US" sz="1200" b="0" i="0" u="none" strike="noStrike" kern="1200" baseline="0" dirty="0" smtClean="0">
                <a:solidFill>
                  <a:schemeClr val="tx1"/>
                </a:solidFill>
                <a:latin typeface="+mn-lt"/>
                <a:ea typeface="+mn-ea"/>
                <a:cs typeface="+mn-cs"/>
              </a:rPr>
              <a:t>2. How does it differ from Enterprise IT Risk Management (which focuses on IT only)?</a:t>
            </a:r>
          </a:p>
          <a:p>
            <a:r>
              <a:rPr lang="en-US" sz="1200" b="0" i="0" u="none" strike="noStrike" kern="1200" baseline="0" dirty="0" smtClean="0">
                <a:solidFill>
                  <a:schemeClr val="tx1"/>
                </a:solidFill>
                <a:latin typeface="+mn-lt"/>
                <a:ea typeface="+mn-ea"/>
                <a:cs typeface="+mn-cs"/>
              </a:rPr>
              <a:t>3. What are your experiences and lessons learned with ERM?</a:t>
            </a:r>
          </a:p>
          <a:p>
            <a:r>
              <a:rPr lang="en-US" sz="1200" b="0" i="0" u="none" strike="noStrike" kern="1200" baseline="0" dirty="0" smtClean="0">
                <a:solidFill>
                  <a:schemeClr val="tx1"/>
                </a:solidFill>
                <a:latin typeface="+mn-lt"/>
                <a:ea typeface="+mn-ea"/>
                <a:cs typeface="+mn-cs"/>
              </a:rPr>
              <a:t>a. E.g., focus on key risks</a:t>
            </a:r>
          </a:p>
          <a:p>
            <a:r>
              <a:rPr lang="en-US" sz="1200" b="0" i="0" u="none" strike="noStrike" kern="1200" baseline="0" dirty="0" smtClean="0">
                <a:solidFill>
                  <a:schemeClr val="tx1"/>
                </a:solidFill>
                <a:latin typeface="+mn-lt"/>
                <a:ea typeface="+mn-ea"/>
                <a:cs typeface="+mn-cs"/>
              </a:rPr>
              <a:t>4. What would your recommendations be to university leaders who are about to implement ERM</a:t>
            </a:r>
          </a:p>
          <a:p>
            <a:r>
              <a:rPr lang="en-US" sz="1200" b="0" i="0" u="none" strike="noStrike" kern="1200" baseline="0" dirty="0" smtClean="0">
                <a:solidFill>
                  <a:schemeClr val="tx1"/>
                </a:solidFill>
                <a:latin typeface="+mn-lt"/>
                <a:ea typeface="+mn-ea"/>
                <a:cs typeface="+mn-cs"/>
              </a:rPr>
              <a:t>at their institutions?</a:t>
            </a:r>
          </a:p>
          <a:p>
            <a:r>
              <a:rPr lang="en-US" sz="1200" b="0" i="0" u="none" strike="noStrike" kern="1200" baseline="0" dirty="0" smtClean="0">
                <a:solidFill>
                  <a:schemeClr val="tx1"/>
                </a:solidFill>
                <a:latin typeface="+mn-lt"/>
                <a:ea typeface="+mn-ea"/>
                <a:cs typeface="+mn-cs"/>
              </a:rPr>
              <a:t>a. What should they consider? What are some guidelines and expectations?</a:t>
            </a:r>
          </a:p>
          <a:p>
            <a:r>
              <a:rPr lang="en-US" sz="1200" b="0" i="0" u="none" strike="noStrike" kern="1200" baseline="0" dirty="0" smtClean="0">
                <a:solidFill>
                  <a:schemeClr val="tx1"/>
                </a:solidFill>
                <a:latin typeface="+mn-lt"/>
                <a:ea typeface="+mn-ea"/>
                <a:cs typeface="+mn-cs"/>
              </a:rPr>
              <a:t>5. What would you recommend to a CISO or CIO regarding their role with ERM?</a:t>
            </a:r>
          </a:p>
          <a:p>
            <a:r>
              <a:rPr lang="en-US" sz="1200" b="0" i="0" u="none" strike="noStrike" kern="1200" baseline="0" dirty="0" smtClean="0">
                <a:solidFill>
                  <a:schemeClr val="tx1"/>
                </a:solidFill>
                <a:latin typeface="+mn-lt"/>
                <a:ea typeface="+mn-ea"/>
                <a:cs typeface="+mn-cs"/>
              </a:rPr>
              <a:t>a. How do they get the IT risks into the ERM process and mitigation activities?</a:t>
            </a:r>
          </a:p>
          <a:p>
            <a:r>
              <a:rPr lang="en-US" sz="1200" b="0" i="0" u="none" strike="noStrike" kern="1200" baseline="0" dirty="0" smtClean="0">
                <a:solidFill>
                  <a:schemeClr val="tx1"/>
                </a:solidFill>
                <a:latin typeface="+mn-lt"/>
                <a:ea typeface="+mn-ea"/>
                <a:cs typeface="+mn-cs"/>
              </a:rPr>
              <a:t>b. How do they get those priority risks that keep them up at night on the radar of the ERM</a:t>
            </a:r>
          </a:p>
          <a:p>
            <a:r>
              <a:rPr lang="en-US" sz="1200" b="0" i="0" u="none" strike="noStrike" kern="1200" baseline="0" dirty="0" smtClean="0">
                <a:solidFill>
                  <a:schemeClr val="tx1"/>
                </a:solidFill>
                <a:latin typeface="+mn-lt"/>
                <a:ea typeface="+mn-ea"/>
                <a:cs typeface="+mn-cs"/>
              </a:rPr>
              <a:t>executive committee?</a:t>
            </a:r>
          </a:p>
          <a:p>
            <a:r>
              <a:rPr lang="en-US" sz="1200" b="0" i="0" u="none" strike="noStrike" kern="1200" baseline="0" dirty="0" smtClean="0">
                <a:solidFill>
                  <a:schemeClr val="tx1"/>
                </a:solidFill>
                <a:latin typeface="+mn-lt"/>
                <a:ea typeface="+mn-ea"/>
                <a:cs typeface="+mn-cs"/>
              </a:rPr>
              <a:t>6. How does ERM differ between large and small institutions? Private v. state?</a:t>
            </a:r>
          </a:p>
          <a:p>
            <a:r>
              <a:rPr lang="en-US" sz="1200" b="0" i="0" u="none" strike="noStrike" kern="1200" baseline="0" dirty="0" smtClean="0">
                <a:solidFill>
                  <a:schemeClr val="tx1"/>
                </a:solidFill>
                <a:latin typeface="+mn-lt"/>
                <a:ea typeface="+mn-ea"/>
                <a:cs typeface="+mn-cs"/>
              </a:rPr>
              <a:t>a. What recommendations would you have for those CISOs working in a university where</a:t>
            </a:r>
          </a:p>
          <a:p>
            <a:r>
              <a:rPr lang="en-US" sz="1200" b="0" i="0" u="none" strike="noStrike" kern="1200" baseline="0" dirty="0" smtClean="0">
                <a:solidFill>
                  <a:schemeClr val="tx1"/>
                </a:solidFill>
                <a:latin typeface="+mn-lt"/>
                <a:ea typeface="+mn-ea"/>
                <a:cs typeface="+mn-cs"/>
              </a:rPr>
              <a:t>IT is distributed across the institution and for those CIOs that don’t sit at the executive</a:t>
            </a:r>
          </a:p>
          <a:p>
            <a:r>
              <a:rPr lang="en-US" sz="1200" b="0" i="0" u="none" strike="noStrike" kern="1200" baseline="0" dirty="0" smtClean="0">
                <a:solidFill>
                  <a:schemeClr val="tx1"/>
                </a:solidFill>
                <a:latin typeface="+mn-lt"/>
                <a:ea typeface="+mn-ea"/>
                <a:cs typeface="+mn-cs"/>
              </a:rPr>
              <a:t>table?</a:t>
            </a:r>
          </a:p>
          <a:p>
            <a:r>
              <a:rPr lang="en-US" sz="1200" b="0" i="0" u="none" strike="noStrike" kern="1200" baseline="0" dirty="0" smtClean="0">
                <a:solidFill>
                  <a:schemeClr val="tx1"/>
                </a:solidFill>
                <a:latin typeface="+mn-lt"/>
                <a:ea typeface="+mn-ea"/>
                <a:cs typeface="+mn-cs"/>
              </a:rPr>
              <a:t>b. How do they get enterprise-wide buy-in to mitigate risks?</a:t>
            </a:r>
          </a:p>
          <a:p>
            <a:r>
              <a:rPr lang="en-US" sz="1200" b="0" i="0" u="none" strike="noStrike" kern="1200" baseline="0" dirty="0" smtClean="0">
                <a:solidFill>
                  <a:schemeClr val="tx1"/>
                </a:solidFill>
                <a:latin typeface="+mn-lt"/>
                <a:ea typeface="+mn-ea"/>
                <a:cs typeface="+mn-cs"/>
              </a:rPr>
              <a:t>7. What was the impetus or how did your institution form its ERM? (panelists)</a:t>
            </a:r>
          </a:p>
          <a:p>
            <a:r>
              <a:rPr lang="en-US" sz="1200" b="0" i="0" u="none" strike="noStrike" kern="1200" baseline="0" dirty="0" smtClean="0">
                <a:solidFill>
                  <a:schemeClr val="tx1"/>
                </a:solidFill>
                <a:latin typeface="+mn-lt"/>
                <a:ea typeface="+mn-ea"/>
                <a:cs typeface="+mn-cs"/>
              </a:rPr>
              <a:t>8. Executive support? Sponsorship?</a:t>
            </a:r>
          </a:p>
          <a:p>
            <a:r>
              <a:rPr lang="en-US" sz="1200" b="0" i="0" u="none" strike="noStrike" kern="1200" baseline="0" dirty="0" smtClean="0">
                <a:solidFill>
                  <a:schemeClr val="tx1"/>
                </a:solidFill>
                <a:latin typeface="+mn-lt"/>
                <a:ea typeface="+mn-ea"/>
                <a:cs typeface="+mn-cs"/>
              </a:rPr>
              <a:t>9. Who chairs ERM?</a:t>
            </a:r>
          </a:p>
          <a:p>
            <a:r>
              <a:rPr lang="en-US" sz="1200" b="0" i="0" u="none" strike="noStrike" kern="1200" baseline="0" dirty="0" smtClean="0">
                <a:solidFill>
                  <a:schemeClr val="tx1"/>
                </a:solidFill>
                <a:latin typeface="+mn-lt"/>
                <a:ea typeface="+mn-ea"/>
                <a:cs typeface="+mn-cs"/>
              </a:rPr>
              <a:t>10. Membership representation?</a:t>
            </a:r>
          </a:p>
          <a:p>
            <a:r>
              <a:rPr lang="en-US" sz="1200" b="0" i="0" u="none" strike="noStrike" kern="1200" baseline="0" dirty="0" smtClean="0">
                <a:solidFill>
                  <a:schemeClr val="tx1"/>
                </a:solidFill>
                <a:latin typeface="+mn-lt"/>
                <a:ea typeface="+mn-ea"/>
                <a:cs typeface="+mn-cs"/>
              </a:rPr>
              <a:t>11. What are some of the key initiatives? Current issues?</a:t>
            </a:r>
          </a:p>
          <a:p>
            <a:r>
              <a:rPr lang="en-US" sz="1200" b="0" i="0" u="none" strike="noStrike" kern="1200" baseline="0" dirty="0" smtClean="0">
                <a:solidFill>
                  <a:schemeClr val="tx1"/>
                </a:solidFill>
                <a:latin typeface="+mn-lt"/>
                <a:ea typeface="+mn-ea"/>
                <a:cs typeface="+mn-cs"/>
              </a:rPr>
              <a:t>12. What are the costs involved campus-wide?</a:t>
            </a:r>
          </a:p>
          <a:p>
            <a:r>
              <a:rPr lang="en-US" sz="1200" b="0" i="0" u="none" strike="noStrike" kern="1200" baseline="0" dirty="0" smtClean="0">
                <a:solidFill>
                  <a:schemeClr val="tx1"/>
                </a:solidFill>
                <a:latin typeface="+mn-lt"/>
                <a:ea typeface="+mn-ea"/>
                <a:cs typeface="+mn-cs"/>
              </a:rPr>
              <a:t>13. What if a campus doesn’t have a “risk officer” or an ERM process?</a:t>
            </a:r>
          </a:p>
          <a:p>
            <a:r>
              <a:rPr lang="en-US" sz="1200" b="0" i="0" u="none" strike="noStrike" kern="1200" baseline="0" dirty="0" smtClean="0">
                <a:solidFill>
                  <a:schemeClr val="tx1"/>
                </a:solidFill>
                <a:latin typeface="+mn-lt"/>
                <a:ea typeface="+mn-ea"/>
                <a:cs typeface="+mn-cs"/>
              </a:rPr>
              <a:t>14. Who are the players on campus with respect to risk management (e.g., risk officer, legal, CFO,</a:t>
            </a:r>
          </a:p>
          <a:p>
            <a:r>
              <a:rPr lang="en-US" sz="1200" b="0" i="0" u="none" strike="noStrike" kern="1200" baseline="0" dirty="0" smtClean="0">
                <a:solidFill>
                  <a:schemeClr val="tx1"/>
                </a:solidFill>
                <a:latin typeface="+mn-lt"/>
                <a:ea typeface="+mn-ea"/>
                <a:cs typeface="+mn-cs"/>
              </a:rPr>
              <a:t>public safety, emergency managers, environmental health and safety, athletics, student affairs,</a:t>
            </a:r>
          </a:p>
          <a:p>
            <a:r>
              <a:rPr lang="en-US" sz="1200" b="0" i="0" u="none" strike="noStrike" kern="1200" baseline="0" dirty="0" smtClean="0">
                <a:solidFill>
                  <a:schemeClr val="tx1"/>
                </a:solidFill>
                <a:latin typeface="+mn-lt"/>
                <a:ea typeface="+mn-ea"/>
                <a:cs typeface="+mn-cs"/>
              </a:rPr>
              <a:t>etc.)</a:t>
            </a:r>
          </a:p>
          <a:p>
            <a:r>
              <a:rPr lang="en-US" sz="1200" b="0" i="0" u="none" strike="noStrike" kern="1200" baseline="0" dirty="0" smtClean="0">
                <a:solidFill>
                  <a:schemeClr val="tx1"/>
                </a:solidFill>
                <a:latin typeface="+mn-lt"/>
                <a:ea typeface="+mn-ea"/>
                <a:cs typeface="+mn-cs"/>
              </a:rPr>
              <a:t>15. How do you get IT risks into the discussions about enterprise risks? How do you position the</a:t>
            </a:r>
          </a:p>
          <a:p>
            <a:r>
              <a:rPr lang="en-US" sz="1200" b="0" i="0" u="none" strike="noStrike" kern="1200" baseline="0" dirty="0" smtClean="0">
                <a:solidFill>
                  <a:schemeClr val="tx1"/>
                </a:solidFill>
                <a:latin typeface="+mn-lt"/>
                <a:ea typeface="+mn-ea"/>
                <a:cs typeface="+mn-cs"/>
              </a:rPr>
              <a:t>protection of “cyber assets” alongside risks to “people” and “facilities” (i.e., an “all-hazards”</a:t>
            </a:r>
          </a:p>
          <a:p>
            <a:r>
              <a:rPr lang="en-US" sz="1200" b="0" i="0" u="none" strike="noStrike" kern="1200" baseline="0" dirty="0" smtClean="0">
                <a:solidFill>
                  <a:schemeClr val="tx1"/>
                </a:solidFill>
                <a:latin typeface="+mn-lt"/>
                <a:ea typeface="+mn-ea"/>
                <a:cs typeface="+mn-cs"/>
              </a:rPr>
              <a:t>approach)</a:t>
            </a:r>
          </a:p>
          <a:p>
            <a:r>
              <a:rPr lang="en-US" sz="1200" b="0" i="0" u="none" strike="noStrike" kern="1200" baseline="0" dirty="0" smtClean="0">
                <a:solidFill>
                  <a:schemeClr val="tx1"/>
                </a:solidFill>
                <a:latin typeface="+mn-lt"/>
                <a:ea typeface="+mn-ea"/>
                <a:cs typeface="+mn-cs"/>
              </a:rPr>
              <a:t>16. What about decisions (or risks) to purchasing and implementing major enterprise systems (i.e.,</a:t>
            </a:r>
          </a:p>
          <a:p>
            <a:r>
              <a:rPr lang="en-US" sz="1200" b="0" i="0" u="none" strike="noStrike" kern="1200" baseline="0" dirty="0" smtClean="0">
                <a:solidFill>
                  <a:schemeClr val="tx1"/>
                </a:solidFill>
                <a:latin typeface="+mn-lt"/>
                <a:ea typeface="+mn-ea"/>
                <a:cs typeface="+mn-cs"/>
              </a:rPr>
              <a:t>student, financial, human resources, learning management, research, etc.) that might include</a:t>
            </a:r>
          </a:p>
          <a:p>
            <a:r>
              <a:rPr lang="en-US" sz="1200" b="0" i="0" u="none" strike="noStrike" kern="1200" baseline="0" dirty="0" smtClean="0">
                <a:solidFill>
                  <a:schemeClr val="tx1"/>
                </a:solidFill>
                <a:latin typeface="+mn-lt"/>
                <a:ea typeface="+mn-ea"/>
                <a:cs typeface="+mn-cs"/>
              </a:rPr>
              <a:t>options of community source, cloud-sourced, or commercial products and services?</a:t>
            </a:r>
          </a:p>
          <a:p>
            <a:r>
              <a:rPr lang="en-US" sz="1200" b="0" i="0" u="none" strike="noStrike" kern="1200" baseline="0" dirty="0" smtClean="0">
                <a:solidFill>
                  <a:schemeClr val="tx1"/>
                </a:solidFill>
                <a:latin typeface="+mn-lt"/>
                <a:ea typeface="+mn-ea"/>
                <a:cs typeface="+mn-cs"/>
              </a:rPr>
              <a:t>17. Closing words of wisdom for the audience?</a:t>
            </a:r>
            <a:endParaRPr lang="en-US" sz="900" b="1"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17</a:t>
            </a:fld>
            <a:endParaRPr lang="en-US" dirty="0"/>
          </a:p>
        </p:txBody>
      </p:sp>
    </p:spTree>
    <p:extLst>
      <p:ext uri="{BB962C8B-B14F-4D97-AF65-F5344CB8AC3E}">
        <p14:creationId xmlns:p14="http://schemas.microsoft.com/office/powerpoint/2010/main" val="529788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p>
          <a:p>
            <a:endParaRPr lang="en-US" dirty="0" smtClean="0"/>
          </a:p>
          <a:p>
            <a:r>
              <a:rPr lang="en-US" dirty="0" smtClean="0"/>
              <a:t>Overview </a:t>
            </a:r>
          </a:p>
          <a:p>
            <a:endParaRPr lang="en-US"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Enterprise risk management (ERM) is continuing  to mature and be implemented in higher education institutions.</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In 2003, Felix </a:t>
            </a:r>
            <a:r>
              <a:rPr lang="en-US" sz="1200" b="1" dirty="0" err="1" smtClean="0"/>
              <a:t>Kloman</a:t>
            </a:r>
            <a:r>
              <a:rPr lang="en-US" sz="1200" b="1" dirty="0" smtClean="0"/>
              <a:t>, founder and editor of </a:t>
            </a:r>
            <a:r>
              <a:rPr lang="en-US" sz="1200" b="1" i="1" dirty="0" smtClean="0"/>
              <a:t>Risk Management Reports</a:t>
            </a:r>
            <a:r>
              <a:rPr lang="en-US" sz="1200" b="1" dirty="0" smtClean="0"/>
              <a:t>, said that in the future institutions will look at risks affecting the whole of an organization and they will be enterprise-wide, integrated and holistic. </a:t>
            </a:r>
            <a:r>
              <a:rPr lang="en-US" sz="1200" b="1" baseline="29872" dirty="0" smtClean="0"/>
              <a:t>1</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baseline="29872"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In 2013, Janice M. Abraham, President and CEO of United Educators, says the future is here for enterprise risk management. </a:t>
            </a:r>
            <a:r>
              <a:rPr lang="en-US" sz="1200" b="1" baseline="29872" dirty="0" smtClean="0"/>
              <a:t>1</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baseline="29872"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Colleges and universities are assessing risks associated with physical assets, people assets, and cyber assets.</a:t>
            </a:r>
            <a:endParaRPr lang="en-US" sz="2000" b="1" dirty="0" smtClean="0"/>
          </a:p>
          <a:p>
            <a:pPr lvl="0" algn="l" defTabSz="429768">
              <a:lnSpc>
                <a:spcPct val="80000"/>
              </a:lnSpc>
              <a:spcBef>
                <a:spcPts val="400"/>
              </a:spcBef>
              <a:defRPr sz="1800">
                <a:solidFill>
                  <a:srgbClr val="000000"/>
                </a:solidFill>
              </a:defRPr>
            </a:pPr>
            <a:endParaRPr lang="en-US" sz="1200" b="1" dirty="0" smtClean="0"/>
          </a:p>
          <a:p>
            <a:pPr lvl="0" algn="l" defTabSz="429768">
              <a:lnSpc>
                <a:spcPct val="80000"/>
              </a:lnSpc>
              <a:spcBef>
                <a:spcPts val="400"/>
              </a:spcBef>
              <a:defRPr sz="1800">
                <a:solidFill>
                  <a:srgbClr val="000000"/>
                </a:solidFill>
              </a:defRPr>
            </a:pPr>
            <a:endParaRPr lang="en-US" sz="1200" b="1" dirty="0" smtClean="0"/>
          </a:p>
          <a:p>
            <a:pPr lvl="0" algn="l" defTabSz="429768">
              <a:lnSpc>
                <a:spcPct val="80000"/>
              </a:lnSpc>
              <a:spcBef>
                <a:spcPts val="400"/>
              </a:spcBef>
              <a:defRPr sz="1800">
                <a:solidFill>
                  <a:srgbClr val="000000"/>
                </a:solidFill>
              </a:defRPr>
            </a:pPr>
            <a:r>
              <a:rPr lang="en-US" sz="1200" b="1" dirty="0" smtClean="0"/>
              <a:t/>
            </a:r>
            <a:br>
              <a:rPr lang="en-US" sz="1200" b="1" dirty="0" smtClean="0"/>
            </a:br>
            <a:r>
              <a:rPr lang="en-US" sz="900" b="1" baseline="29872" dirty="0" smtClean="0"/>
              <a:t>1</a:t>
            </a:r>
            <a:r>
              <a:rPr lang="en-US" sz="900" b="1" dirty="0" smtClean="0"/>
              <a:t> “Good Risk Management Is Good Governance” an article excerpted from </a:t>
            </a:r>
            <a:r>
              <a:rPr lang="en-US" sz="900" b="1" i="1" u="sng" dirty="0" smtClean="0"/>
              <a:t>Risk Management: An Accountability Guide for University and College Boards</a:t>
            </a:r>
            <a:r>
              <a:rPr lang="en-US" sz="900" b="1" dirty="0" smtClean="0"/>
              <a:t> (AGB Press, 2013), by Janice M. Abraham.</a:t>
            </a:r>
          </a:p>
          <a:p>
            <a:pPr lvl="0" algn="l" defTabSz="429768">
              <a:lnSpc>
                <a:spcPct val="80000"/>
              </a:lnSpc>
              <a:spcBef>
                <a:spcPts val="400"/>
              </a:spcBef>
              <a:defRPr sz="1800">
                <a:solidFill>
                  <a:srgbClr val="000000"/>
                </a:solidFill>
              </a:defRPr>
            </a:pPr>
            <a:endParaRPr lang="en-US" sz="9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Sponsored and led by the President;</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It is a process effected by an organization’s leadership;</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Developed and managed at the ‘enterprise’ level with all key academic and business areas included;  </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Designed to identify and mitigate risks that would impact strategic objectives;</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Provides a framework for determining risk tolerance, developing mitigating strategies, and allocating resources.</a:t>
            </a:r>
          </a:p>
          <a:p>
            <a:pPr lvl="0" algn="l" defTabSz="429768">
              <a:lnSpc>
                <a:spcPct val="80000"/>
              </a:lnSpc>
              <a:spcBef>
                <a:spcPts val="400"/>
              </a:spcBef>
              <a:defRPr sz="1800">
                <a:solidFill>
                  <a:srgbClr val="000000"/>
                </a:solidFill>
              </a:defRPr>
            </a:pPr>
            <a:endParaRPr lang="en-US" sz="900" b="1" dirty="0" smtClean="0"/>
          </a:p>
          <a:p>
            <a:pPr lvl="0"/>
            <a:r>
              <a:rPr lang="en-US" sz="1200" kern="1200" dirty="0" smtClean="0">
                <a:solidFill>
                  <a:schemeClr val="tx1"/>
                </a:solidFill>
                <a:effectLst/>
                <a:latin typeface="+mn-lt"/>
                <a:ea typeface="+mn-ea"/>
                <a:cs typeface="+mn-cs"/>
              </a:rPr>
              <a:t>From your perspective, what is ERM?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Enterprise-wide risks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Led and supported by the President, Senior Leadership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Process rather than a project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Only those areas and items that can’t be addressed by the operating or capital budget.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does it differ from enterprise IT risk management?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Which focuses on IT only</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your experiences and lessons learned with ERM?  </a:t>
            </a:r>
            <a:endParaRPr lang="en-US" sz="11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Focus on key risks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would your recommendations be to university leaders who are about to implement ERM at their institutions?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should they consider, what are some guidelines and expectations?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Initially, low level operational items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Eventually, as the process develops, more strategic items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process goes through cycles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would you recommend to a CISO or CIO regarding their role with ERM?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the IT risks into the ERM process and mitigation activities?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those priority risks that keep them up at night on the radar of the ERM executive committee?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does ERM differ between large and small institutions?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recommendations would you have for those CISOs work in a university where IT is distributed across the institution and for those CIOs that don’t sit at the executive table?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enterprise-wide buy-in to mitigate risks?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Closing words of wisdom for the audience?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From your perspective, what is ERM and why is it important? What are some examples of</a:t>
            </a:r>
          </a:p>
          <a:p>
            <a:r>
              <a:rPr lang="en-US" sz="1200" b="0" i="0" u="none" strike="noStrike" kern="1200" baseline="0" dirty="0" smtClean="0">
                <a:solidFill>
                  <a:schemeClr val="tx1"/>
                </a:solidFill>
                <a:latin typeface="+mn-lt"/>
                <a:ea typeface="+mn-ea"/>
                <a:cs typeface="+mn-cs"/>
              </a:rPr>
              <a:t>enterprise-wide risks?</a:t>
            </a:r>
          </a:p>
          <a:p>
            <a:r>
              <a:rPr lang="en-US" sz="1200" b="0" i="0" u="none" strike="noStrike" kern="1200" baseline="0" dirty="0" smtClean="0">
                <a:solidFill>
                  <a:schemeClr val="tx1"/>
                </a:solidFill>
                <a:latin typeface="+mn-lt"/>
                <a:ea typeface="+mn-ea"/>
                <a:cs typeface="+mn-cs"/>
              </a:rPr>
              <a:t>2. How does it differ from Enterprise IT Risk Management (which focuses on IT only)?</a:t>
            </a:r>
          </a:p>
          <a:p>
            <a:r>
              <a:rPr lang="en-US" sz="1200" b="0" i="0" u="none" strike="noStrike" kern="1200" baseline="0" dirty="0" smtClean="0">
                <a:solidFill>
                  <a:schemeClr val="tx1"/>
                </a:solidFill>
                <a:latin typeface="+mn-lt"/>
                <a:ea typeface="+mn-ea"/>
                <a:cs typeface="+mn-cs"/>
              </a:rPr>
              <a:t>3. What are your experiences and lessons learned with ERM?</a:t>
            </a:r>
          </a:p>
          <a:p>
            <a:r>
              <a:rPr lang="en-US" sz="1200" b="0" i="0" u="none" strike="noStrike" kern="1200" baseline="0" dirty="0" smtClean="0">
                <a:solidFill>
                  <a:schemeClr val="tx1"/>
                </a:solidFill>
                <a:latin typeface="+mn-lt"/>
                <a:ea typeface="+mn-ea"/>
                <a:cs typeface="+mn-cs"/>
              </a:rPr>
              <a:t>a. E.g., focus on key risks</a:t>
            </a:r>
          </a:p>
          <a:p>
            <a:r>
              <a:rPr lang="en-US" sz="1200" b="0" i="0" u="none" strike="noStrike" kern="1200" baseline="0" dirty="0" smtClean="0">
                <a:solidFill>
                  <a:schemeClr val="tx1"/>
                </a:solidFill>
                <a:latin typeface="+mn-lt"/>
                <a:ea typeface="+mn-ea"/>
                <a:cs typeface="+mn-cs"/>
              </a:rPr>
              <a:t>4. What would your recommendations be to university leaders who are about to implement ERM</a:t>
            </a:r>
          </a:p>
          <a:p>
            <a:r>
              <a:rPr lang="en-US" sz="1200" b="0" i="0" u="none" strike="noStrike" kern="1200" baseline="0" dirty="0" smtClean="0">
                <a:solidFill>
                  <a:schemeClr val="tx1"/>
                </a:solidFill>
                <a:latin typeface="+mn-lt"/>
                <a:ea typeface="+mn-ea"/>
                <a:cs typeface="+mn-cs"/>
              </a:rPr>
              <a:t>at their institutions?</a:t>
            </a:r>
          </a:p>
          <a:p>
            <a:r>
              <a:rPr lang="en-US" sz="1200" b="0" i="0" u="none" strike="noStrike" kern="1200" baseline="0" dirty="0" smtClean="0">
                <a:solidFill>
                  <a:schemeClr val="tx1"/>
                </a:solidFill>
                <a:latin typeface="+mn-lt"/>
                <a:ea typeface="+mn-ea"/>
                <a:cs typeface="+mn-cs"/>
              </a:rPr>
              <a:t>a. What should they consider? What are some guidelines and expectations?</a:t>
            </a:r>
          </a:p>
          <a:p>
            <a:r>
              <a:rPr lang="en-US" sz="1200" b="0" i="0" u="none" strike="noStrike" kern="1200" baseline="0" dirty="0" smtClean="0">
                <a:solidFill>
                  <a:schemeClr val="tx1"/>
                </a:solidFill>
                <a:latin typeface="+mn-lt"/>
                <a:ea typeface="+mn-ea"/>
                <a:cs typeface="+mn-cs"/>
              </a:rPr>
              <a:t>5. What would you recommend to a CISO or CIO regarding their role with ERM?</a:t>
            </a:r>
          </a:p>
          <a:p>
            <a:r>
              <a:rPr lang="en-US" sz="1200" b="0" i="0" u="none" strike="noStrike" kern="1200" baseline="0" dirty="0" smtClean="0">
                <a:solidFill>
                  <a:schemeClr val="tx1"/>
                </a:solidFill>
                <a:latin typeface="+mn-lt"/>
                <a:ea typeface="+mn-ea"/>
                <a:cs typeface="+mn-cs"/>
              </a:rPr>
              <a:t>a. How do they get the IT risks into the ERM process and mitigation activities?</a:t>
            </a:r>
          </a:p>
          <a:p>
            <a:r>
              <a:rPr lang="en-US" sz="1200" b="0" i="0" u="none" strike="noStrike" kern="1200" baseline="0" dirty="0" smtClean="0">
                <a:solidFill>
                  <a:schemeClr val="tx1"/>
                </a:solidFill>
                <a:latin typeface="+mn-lt"/>
                <a:ea typeface="+mn-ea"/>
                <a:cs typeface="+mn-cs"/>
              </a:rPr>
              <a:t>b. How do they get those priority risks that keep them up at night on the radar of the ERM</a:t>
            </a:r>
          </a:p>
          <a:p>
            <a:r>
              <a:rPr lang="en-US" sz="1200" b="0" i="0" u="none" strike="noStrike" kern="1200" baseline="0" dirty="0" smtClean="0">
                <a:solidFill>
                  <a:schemeClr val="tx1"/>
                </a:solidFill>
                <a:latin typeface="+mn-lt"/>
                <a:ea typeface="+mn-ea"/>
                <a:cs typeface="+mn-cs"/>
              </a:rPr>
              <a:t>executive committee?</a:t>
            </a:r>
          </a:p>
          <a:p>
            <a:r>
              <a:rPr lang="en-US" sz="1200" b="0" i="0" u="none" strike="noStrike" kern="1200" baseline="0" dirty="0" smtClean="0">
                <a:solidFill>
                  <a:schemeClr val="tx1"/>
                </a:solidFill>
                <a:latin typeface="+mn-lt"/>
                <a:ea typeface="+mn-ea"/>
                <a:cs typeface="+mn-cs"/>
              </a:rPr>
              <a:t>6. How does ERM differ between large and small institutions? Private v. state?</a:t>
            </a:r>
          </a:p>
          <a:p>
            <a:r>
              <a:rPr lang="en-US" sz="1200" b="0" i="0" u="none" strike="noStrike" kern="1200" baseline="0" dirty="0" smtClean="0">
                <a:solidFill>
                  <a:schemeClr val="tx1"/>
                </a:solidFill>
                <a:latin typeface="+mn-lt"/>
                <a:ea typeface="+mn-ea"/>
                <a:cs typeface="+mn-cs"/>
              </a:rPr>
              <a:t>a. What recommendations would you have for those CISOs working in a university where</a:t>
            </a:r>
          </a:p>
          <a:p>
            <a:r>
              <a:rPr lang="en-US" sz="1200" b="0" i="0" u="none" strike="noStrike" kern="1200" baseline="0" dirty="0" smtClean="0">
                <a:solidFill>
                  <a:schemeClr val="tx1"/>
                </a:solidFill>
                <a:latin typeface="+mn-lt"/>
                <a:ea typeface="+mn-ea"/>
                <a:cs typeface="+mn-cs"/>
              </a:rPr>
              <a:t>IT is distributed across the institution and for those CIOs that don’t sit at the executive</a:t>
            </a:r>
          </a:p>
          <a:p>
            <a:r>
              <a:rPr lang="en-US" sz="1200" b="0" i="0" u="none" strike="noStrike" kern="1200" baseline="0" dirty="0" smtClean="0">
                <a:solidFill>
                  <a:schemeClr val="tx1"/>
                </a:solidFill>
                <a:latin typeface="+mn-lt"/>
                <a:ea typeface="+mn-ea"/>
                <a:cs typeface="+mn-cs"/>
              </a:rPr>
              <a:t>table?</a:t>
            </a:r>
          </a:p>
          <a:p>
            <a:r>
              <a:rPr lang="en-US" sz="1200" b="0" i="0" u="none" strike="noStrike" kern="1200" baseline="0" dirty="0" smtClean="0">
                <a:solidFill>
                  <a:schemeClr val="tx1"/>
                </a:solidFill>
                <a:latin typeface="+mn-lt"/>
                <a:ea typeface="+mn-ea"/>
                <a:cs typeface="+mn-cs"/>
              </a:rPr>
              <a:t>b. How do they get enterprise-wide buy-in to mitigate risks?</a:t>
            </a:r>
          </a:p>
          <a:p>
            <a:r>
              <a:rPr lang="en-US" sz="1200" b="0" i="0" u="none" strike="noStrike" kern="1200" baseline="0" dirty="0" smtClean="0">
                <a:solidFill>
                  <a:schemeClr val="tx1"/>
                </a:solidFill>
                <a:latin typeface="+mn-lt"/>
                <a:ea typeface="+mn-ea"/>
                <a:cs typeface="+mn-cs"/>
              </a:rPr>
              <a:t>7. What was the impetus or how did your institution form its ERM? (panelists)</a:t>
            </a:r>
          </a:p>
          <a:p>
            <a:r>
              <a:rPr lang="en-US" sz="1200" b="0" i="0" u="none" strike="noStrike" kern="1200" baseline="0" dirty="0" smtClean="0">
                <a:solidFill>
                  <a:schemeClr val="tx1"/>
                </a:solidFill>
                <a:latin typeface="+mn-lt"/>
                <a:ea typeface="+mn-ea"/>
                <a:cs typeface="+mn-cs"/>
              </a:rPr>
              <a:t>8. Executive support? Sponsorship?</a:t>
            </a:r>
          </a:p>
          <a:p>
            <a:r>
              <a:rPr lang="en-US" sz="1200" b="0" i="0" u="none" strike="noStrike" kern="1200" baseline="0" dirty="0" smtClean="0">
                <a:solidFill>
                  <a:schemeClr val="tx1"/>
                </a:solidFill>
                <a:latin typeface="+mn-lt"/>
                <a:ea typeface="+mn-ea"/>
                <a:cs typeface="+mn-cs"/>
              </a:rPr>
              <a:t>9. Who chairs ERM?</a:t>
            </a:r>
          </a:p>
          <a:p>
            <a:r>
              <a:rPr lang="en-US" sz="1200" b="0" i="0" u="none" strike="noStrike" kern="1200" baseline="0" dirty="0" smtClean="0">
                <a:solidFill>
                  <a:schemeClr val="tx1"/>
                </a:solidFill>
                <a:latin typeface="+mn-lt"/>
                <a:ea typeface="+mn-ea"/>
                <a:cs typeface="+mn-cs"/>
              </a:rPr>
              <a:t>10. Membership representation?</a:t>
            </a:r>
          </a:p>
          <a:p>
            <a:r>
              <a:rPr lang="en-US" sz="1200" b="0" i="0" u="none" strike="noStrike" kern="1200" baseline="0" dirty="0" smtClean="0">
                <a:solidFill>
                  <a:schemeClr val="tx1"/>
                </a:solidFill>
                <a:latin typeface="+mn-lt"/>
                <a:ea typeface="+mn-ea"/>
                <a:cs typeface="+mn-cs"/>
              </a:rPr>
              <a:t>11. What are some of the key initiatives? Current issues?</a:t>
            </a:r>
          </a:p>
          <a:p>
            <a:r>
              <a:rPr lang="en-US" sz="1200" b="0" i="0" u="none" strike="noStrike" kern="1200" baseline="0" dirty="0" smtClean="0">
                <a:solidFill>
                  <a:schemeClr val="tx1"/>
                </a:solidFill>
                <a:latin typeface="+mn-lt"/>
                <a:ea typeface="+mn-ea"/>
                <a:cs typeface="+mn-cs"/>
              </a:rPr>
              <a:t>12. What are the costs involved campus-wide?</a:t>
            </a:r>
          </a:p>
          <a:p>
            <a:r>
              <a:rPr lang="en-US" sz="1200" b="0" i="0" u="none" strike="noStrike" kern="1200" baseline="0" dirty="0" smtClean="0">
                <a:solidFill>
                  <a:schemeClr val="tx1"/>
                </a:solidFill>
                <a:latin typeface="+mn-lt"/>
                <a:ea typeface="+mn-ea"/>
                <a:cs typeface="+mn-cs"/>
              </a:rPr>
              <a:t>13. What if a campus doesn’t have a “risk officer” or an ERM process?</a:t>
            </a:r>
          </a:p>
          <a:p>
            <a:r>
              <a:rPr lang="en-US" sz="1200" b="0" i="0" u="none" strike="noStrike" kern="1200" baseline="0" dirty="0" smtClean="0">
                <a:solidFill>
                  <a:schemeClr val="tx1"/>
                </a:solidFill>
                <a:latin typeface="+mn-lt"/>
                <a:ea typeface="+mn-ea"/>
                <a:cs typeface="+mn-cs"/>
              </a:rPr>
              <a:t>14. Who are the players on campus with respect to risk management (e.g., risk officer, legal, CFO,</a:t>
            </a:r>
          </a:p>
          <a:p>
            <a:r>
              <a:rPr lang="en-US" sz="1200" b="0" i="0" u="none" strike="noStrike" kern="1200" baseline="0" dirty="0" smtClean="0">
                <a:solidFill>
                  <a:schemeClr val="tx1"/>
                </a:solidFill>
                <a:latin typeface="+mn-lt"/>
                <a:ea typeface="+mn-ea"/>
                <a:cs typeface="+mn-cs"/>
              </a:rPr>
              <a:t>public safety, emergency managers, environmental health and safety, athletics, student affairs,</a:t>
            </a:r>
          </a:p>
          <a:p>
            <a:r>
              <a:rPr lang="en-US" sz="1200" b="0" i="0" u="none" strike="noStrike" kern="1200" baseline="0" dirty="0" smtClean="0">
                <a:solidFill>
                  <a:schemeClr val="tx1"/>
                </a:solidFill>
                <a:latin typeface="+mn-lt"/>
                <a:ea typeface="+mn-ea"/>
                <a:cs typeface="+mn-cs"/>
              </a:rPr>
              <a:t>etc.)</a:t>
            </a:r>
          </a:p>
          <a:p>
            <a:r>
              <a:rPr lang="en-US" sz="1200" b="0" i="0" u="none" strike="noStrike" kern="1200" baseline="0" dirty="0" smtClean="0">
                <a:solidFill>
                  <a:schemeClr val="tx1"/>
                </a:solidFill>
                <a:latin typeface="+mn-lt"/>
                <a:ea typeface="+mn-ea"/>
                <a:cs typeface="+mn-cs"/>
              </a:rPr>
              <a:t>15. How do you get IT risks into the discussions about enterprise risks? How do you position the</a:t>
            </a:r>
          </a:p>
          <a:p>
            <a:r>
              <a:rPr lang="en-US" sz="1200" b="0" i="0" u="none" strike="noStrike" kern="1200" baseline="0" dirty="0" smtClean="0">
                <a:solidFill>
                  <a:schemeClr val="tx1"/>
                </a:solidFill>
                <a:latin typeface="+mn-lt"/>
                <a:ea typeface="+mn-ea"/>
                <a:cs typeface="+mn-cs"/>
              </a:rPr>
              <a:t>protection of “cyber assets” alongside risks to “people” and “facilities” (i.e., an “all-hazards”</a:t>
            </a:r>
          </a:p>
          <a:p>
            <a:r>
              <a:rPr lang="en-US" sz="1200" b="0" i="0" u="none" strike="noStrike" kern="1200" baseline="0" dirty="0" smtClean="0">
                <a:solidFill>
                  <a:schemeClr val="tx1"/>
                </a:solidFill>
                <a:latin typeface="+mn-lt"/>
                <a:ea typeface="+mn-ea"/>
                <a:cs typeface="+mn-cs"/>
              </a:rPr>
              <a:t>approach)</a:t>
            </a:r>
          </a:p>
          <a:p>
            <a:r>
              <a:rPr lang="en-US" sz="1200" b="0" i="0" u="none" strike="noStrike" kern="1200" baseline="0" dirty="0" smtClean="0">
                <a:solidFill>
                  <a:schemeClr val="tx1"/>
                </a:solidFill>
                <a:latin typeface="+mn-lt"/>
                <a:ea typeface="+mn-ea"/>
                <a:cs typeface="+mn-cs"/>
              </a:rPr>
              <a:t>16. What about decisions (or risks) to purchasing and implementing major enterprise systems (i.e.,</a:t>
            </a:r>
          </a:p>
          <a:p>
            <a:r>
              <a:rPr lang="en-US" sz="1200" b="0" i="0" u="none" strike="noStrike" kern="1200" baseline="0" dirty="0" smtClean="0">
                <a:solidFill>
                  <a:schemeClr val="tx1"/>
                </a:solidFill>
                <a:latin typeface="+mn-lt"/>
                <a:ea typeface="+mn-ea"/>
                <a:cs typeface="+mn-cs"/>
              </a:rPr>
              <a:t>student, financial, human resources, learning management, research, etc.) that might include</a:t>
            </a:r>
          </a:p>
          <a:p>
            <a:r>
              <a:rPr lang="en-US" sz="1200" b="0" i="0" u="none" strike="noStrike" kern="1200" baseline="0" dirty="0" smtClean="0">
                <a:solidFill>
                  <a:schemeClr val="tx1"/>
                </a:solidFill>
                <a:latin typeface="+mn-lt"/>
                <a:ea typeface="+mn-ea"/>
                <a:cs typeface="+mn-cs"/>
              </a:rPr>
              <a:t>options of community source, cloud-sourced, or commercial products and services?</a:t>
            </a:r>
          </a:p>
          <a:p>
            <a:r>
              <a:rPr lang="en-US" sz="1200" b="0" i="0" u="none" strike="noStrike" kern="1200" baseline="0" dirty="0" smtClean="0">
                <a:solidFill>
                  <a:schemeClr val="tx1"/>
                </a:solidFill>
                <a:latin typeface="+mn-lt"/>
                <a:ea typeface="+mn-ea"/>
                <a:cs typeface="+mn-cs"/>
              </a:rPr>
              <a:t>17. Closing words of wisdom for the audience?</a:t>
            </a:r>
            <a:endParaRPr lang="en-US" sz="900" b="1"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18</a:t>
            </a:fld>
            <a:endParaRPr lang="en-US" dirty="0"/>
          </a:p>
        </p:txBody>
      </p:sp>
    </p:spTree>
    <p:extLst>
      <p:ext uri="{BB962C8B-B14F-4D97-AF65-F5344CB8AC3E}">
        <p14:creationId xmlns:p14="http://schemas.microsoft.com/office/powerpoint/2010/main" val="2729188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p>
          <a:p>
            <a:endParaRPr lang="en-US" dirty="0" smtClean="0"/>
          </a:p>
          <a:p>
            <a:endParaRPr lang="en-US" dirty="0" smtClean="0"/>
          </a:p>
          <a:p>
            <a:r>
              <a:rPr lang="en-US" dirty="0" smtClean="0"/>
              <a:t>Overview </a:t>
            </a:r>
          </a:p>
          <a:p>
            <a:endParaRPr lang="en-US"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Enterprise risk management (ERM) is continuing  to mature and be implemented in higher education institutions.</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In 2003, Felix </a:t>
            </a:r>
            <a:r>
              <a:rPr lang="en-US" sz="1200" b="1" dirty="0" err="1" smtClean="0"/>
              <a:t>Kloman</a:t>
            </a:r>
            <a:r>
              <a:rPr lang="en-US" sz="1200" b="1" dirty="0" smtClean="0"/>
              <a:t>, founder and editor of </a:t>
            </a:r>
            <a:r>
              <a:rPr lang="en-US" sz="1200" b="1" i="1" dirty="0" smtClean="0"/>
              <a:t>Risk Management Reports</a:t>
            </a:r>
            <a:r>
              <a:rPr lang="en-US" sz="1200" b="1" dirty="0" smtClean="0"/>
              <a:t>, said that in the future institutions will look at risks affecting the whole of an organization and they will be enterprise-wide, integrated and holistic. </a:t>
            </a:r>
            <a:r>
              <a:rPr lang="en-US" sz="1200" b="1" baseline="29872" dirty="0" smtClean="0"/>
              <a:t>1</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baseline="29872"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In 2013, Janice M. Abraham, President and CEO of United Educators, says the future is here for enterprise risk management. </a:t>
            </a:r>
            <a:r>
              <a:rPr lang="en-US" sz="1200" b="1" baseline="29872" dirty="0" smtClean="0"/>
              <a:t>1</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baseline="29872"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Colleges and universities are assessing risks associated with physical assets, people assets, and cyber assets.</a:t>
            </a:r>
            <a:endParaRPr lang="en-US" sz="2000" b="1" dirty="0" smtClean="0"/>
          </a:p>
          <a:p>
            <a:pPr lvl="0" algn="l" defTabSz="429768">
              <a:lnSpc>
                <a:spcPct val="80000"/>
              </a:lnSpc>
              <a:spcBef>
                <a:spcPts val="400"/>
              </a:spcBef>
              <a:defRPr sz="1800">
                <a:solidFill>
                  <a:srgbClr val="000000"/>
                </a:solidFill>
              </a:defRPr>
            </a:pPr>
            <a:endParaRPr lang="en-US" sz="1200" b="1" dirty="0" smtClean="0"/>
          </a:p>
          <a:p>
            <a:pPr lvl="0" algn="l" defTabSz="429768">
              <a:lnSpc>
                <a:spcPct val="80000"/>
              </a:lnSpc>
              <a:spcBef>
                <a:spcPts val="400"/>
              </a:spcBef>
              <a:defRPr sz="1800">
                <a:solidFill>
                  <a:srgbClr val="000000"/>
                </a:solidFill>
              </a:defRPr>
            </a:pPr>
            <a:endParaRPr lang="en-US" sz="1200" b="1" dirty="0" smtClean="0"/>
          </a:p>
          <a:p>
            <a:pPr lvl="0" algn="l" defTabSz="429768">
              <a:lnSpc>
                <a:spcPct val="80000"/>
              </a:lnSpc>
              <a:spcBef>
                <a:spcPts val="400"/>
              </a:spcBef>
              <a:defRPr sz="1800">
                <a:solidFill>
                  <a:srgbClr val="000000"/>
                </a:solidFill>
              </a:defRPr>
            </a:pPr>
            <a:r>
              <a:rPr lang="en-US" sz="1200" b="1" dirty="0" smtClean="0"/>
              <a:t/>
            </a:r>
            <a:br>
              <a:rPr lang="en-US" sz="1200" b="1" dirty="0" smtClean="0"/>
            </a:br>
            <a:r>
              <a:rPr lang="en-US" sz="900" b="1" baseline="29872" dirty="0" smtClean="0"/>
              <a:t>1</a:t>
            </a:r>
            <a:r>
              <a:rPr lang="en-US" sz="900" b="1" dirty="0" smtClean="0"/>
              <a:t> “Good Risk Management Is Good Governance” an article excerpted from </a:t>
            </a:r>
            <a:r>
              <a:rPr lang="en-US" sz="900" b="1" i="1" u="sng" dirty="0" smtClean="0"/>
              <a:t>Risk Management: An Accountability Guide for University and College Boards</a:t>
            </a:r>
            <a:r>
              <a:rPr lang="en-US" sz="900" b="1" dirty="0" smtClean="0"/>
              <a:t> (AGB Press, 2013), by Janice M. Abraham.</a:t>
            </a:r>
          </a:p>
          <a:p>
            <a:pPr lvl="0" algn="l" defTabSz="429768">
              <a:lnSpc>
                <a:spcPct val="80000"/>
              </a:lnSpc>
              <a:spcBef>
                <a:spcPts val="400"/>
              </a:spcBef>
              <a:defRPr sz="1800">
                <a:solidFill>
                  <a:srgbClr val="000000"/>
                </a:solidFill>
              </a:defRPr>
            </a:pPr>
            <a:endParaRPr lang="en-US" sz="9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Sponsored and led by the President;</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It is a process effected by an organization’s leadership;</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Developed and managed at the ‘enterprise’ level with all key academic and business areas included;  </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Designed to identify and mitigate risks that would impact strategic objectives;</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Provides a framework for determining risk tolerance, developing mitigating strategies, and allocating resources.</a:t>
            </a:r>
          </a:p>
          <a:p>
            <a:pPr lvl="0" algn="l" defTabSz="429768">
              <a:lnSpc>
                <a:spcPct val="80000"/>
              </a:lnSpc>
              <a:spcBef>
                <a:spcPts val="400"/>
              </a:spcBef>
              <a:defRPr sz="1800">
                <a:solidFill>
                  <a:srgbClr val="000000"/>
                </a:solidFill>
              </a:defRPr>
            </a:pPr>
            <a:endParaRPr lang="en-US" sz="900" b="1" dirty="0" smtClean="0"/>
          </a:p>
          <a:p>
            <a:pPr lvl="0"/>
            <a:r>
              <a:rPr lang="en-US" sz="1200" kern="1200" dirty="0" smtClean="0">
                <a:solidFill>
                  <a:schemeClr val="tx1"/>
                </a:solidFill>
                <a:effectLst/>
                <a:latin typeface="+mn-lt"/>
                <a:ea typeface="+mn-ea"/>
                <a:cs typeface="+mn-cs"/>
              </a:rPr>
              <a:t>From your perspective, what is ERM?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Enterprise-wide risks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Led and supported by the President, Senior Leadership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Process rather than a project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Only those areas and items that can’t be addressed by the operating or capital budget.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does it differ from enterprise IT risk management?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Which focuses on IT only</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your experiences and lessons learned with ERM?  </a:t>
            </a:r>
            <a:endParaRPr lang="en-US" sz="11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Focus on key risks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would your recommendations be to university leaders who are about to implement ERM at their institutions?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should they consider, what are some guidelines and expectations?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Initially, low level operational items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Eventually, as the process develops, more strategic items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process goes through cycles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would you recommend to a CISO or CIO regarding their role with ERM?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the IT risks into the ERM process and mitigation activities?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those priority risks that keep them up at night on the radar of the ERM executive committee?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does ERM differ between large and small institutions?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recommendations would you have for those CISOs work in a university where IT is distributed across the institution and for those CIOs that don’t sit at the executive table?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enterprise-wide buy-in to mitigate risks?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Closing words of wisdom for the audience?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From your perspective, what is ERM and why is it important? What are some examples of</a:t>
            </a:r>
          </a:p>
          <a:p>
            <a:r>
              <a:rPr lang="en-US" sz="1200" b="0" i="0" u="none" strike="noStrike" kern="1200" baseline="0" dirty="0" smtClean="0">
                <a:solidFill>
                  <a:schemeClr val="tx1"/>
                </a:solidFill>
                <a:latin typeface="+mn-lt"/>
                <a:ea typeface="+mn-ea"/>
                <a:cs typeface="+mn-cs"/>
              </a:rPr>
              <a:t>enterprise-wide risks?</a:t>
            </a:r>
          </a:p>
          <a:p>
            <a:r>
              <a:rPr lang="en-US" sz="1200" b="0" i="0" u="none" strike="noStrike" kern="1200" baseline="0" dirty="0" smtClean="0">
                <a:solidFill>
                  <a:schemeClr val="tx1"/>
                </a:solidFill>
                <a:latin typeface="+mn-lt"/>
                <a:ea typeface="+mn-ea"/>
                <a:cs typeface="+mn-cs"/>
              </a:rPr>
              <a:t>2. How does it differ from Enterprise IT Risk Management (which focuses on IT only)?</a:t>
            </a:r>
          </a:p>
          <a:p>
            <a:r>
              <a:rPr lang="en-US" sz="1200" b="0" i="0" u="none" strike="noStrike" kern="1200" baseline="0" dirty="0" smtClean="0">
                <a:solidFill>
                  <a:schemeClr val="tx1"/>
                </a:solidFill>
                <a:latin typeface="+mn-lt"/>
                <a:ea typeface="+mn-ea"/>
                <a:cs typeface="+mn-cs"/>
              </a:rPr>
              <a:t>3. What are your experiences and lessons learned with ERM?</a:t>
            </a:r>
          </a:p>
          <a:p>
            <a:r>
              <a:rPr lang="en-US" sz="1200" b="0" i="0" u="none" strike="noStrike" kern="1200" baseline="0" dirty="0" smtClean="0">
                <a:solidFill>
                  <a:schemeClr val="tx1"/>
                </a:solidFill>
                <a:latin typeface="+mn-lt"/>
                <a:ea typeface="+mn-ea"/>
                <a:cs typeface="+mn-cs"/>
              </a:rPr>
              <a:t>a. E.g., focus on key risks</a:t>
            </a:r>
          </a:p>
          <a:p>
            <a:r>
              <a:rPr lang="en-US" sz="1200" b="0" i="0" u="none" strike="noStrike" kern="1200" baseline="0" dirty="0" smtClean="0">
                <a:solidFill>
                  <a:schemeClr val="tx1"/>
                </a:solidFill>
                <a:latin typeface="+mn-lt"/>
                <a:ea typeface="+mn-ea"/>
                <a:cs typeface="+mn-cs"/>
              </a:rPr>
              <a:t>4. What would your recommendations be to university leaders who are about to implement ERM</a:t>
            </a:r>
          </a:p>
          <a:p>
            <a:r>
              <a:rPr lang="en-US" sz="1200" b="0" i="0" u="none" strike="noStrike" kern="1200" baseline="0" dirty="0" smtClean="0">
                <a:solidFill>
                  <a:schemeClr val="tx1"/>
                </a:solidFill>
                <a:latin typeface="+mn-lt"/>
                <a:ea typeface="+mn-ea"/>
                <a:cs typeface="+mn-cs"/>
              </a:rPr>
              <a:t>at their institutions?</a:t>
            </a:r>
          </a:p>
          <a:p>
            <a:r>
              <a:rPr lang="en-US" sz="1200" b="0" i="0" u="none" strike="noStrike" kern="1200" baseline="0" dirty="0" smtClean="0">
                <a:solidFill>
                  <a:schemeClr val="tx1"/>
                </a:solidFill>
                <a:latin typeface="+mn-lt"/>
                <a:ea typeface="+mn-ea"/>
                <a:cs typeface="+mn-cs"/>
              </a:rPr>
              <a:t>a. What should they consider? What are some guidelines and expectations?</a:t>
            </a:r>
          </a:p>
          <a:p>
            <a:r>
              <a:rPr lang="en-US" sz="1200" b="0" i="0" u="none" strike="noStrike" kern="1200" baseline="0" dirty="0" smtClean="0">
                <a:solidFill>
                  <a:schemeClr val="tx1"/>
                </a:solidFill>
                <a:latin typeface="+mn-lt"/>
                <a:ea typeface="+mn-ea"/>
                <a:cs typeface="+mn-cs"/>
              </a:rPr>
              <a:t>5. What would you recommend to a CISO or CIO regarding their role with ERM?</a:t>
            </a:r>
          </a:p>
          <a:p>
            <a:r>
              <a:rPr lang="en-US" sz="1200" b="0" i="0" u="none" strike="noStrike" kern="1200" baseline="0" dirty="0" smtClean="0">
                <a:solidFill>
                  <a:schemeClr val="tx1"/>
                </a:solidFill>
                <a:latin typeface="+mn-lt"/>
                <a:ea typeface="+mn-ea"/>
                <a:cs typeface="+mn-cs"/>
              </a:rPr>
              <a:t>a. How do they get the IT risks into the ERM process and mitigation activities?</a:t>
            </a:r>
          </a:p>
          <a:p>
            <a:r>
              <a:rPr lang="en-US" sz="1200" b="0" i="0" u="none" strike="noStrike" kern="1200" baseline="0" dirty="0" smtClean="0">
                <a:solidFill>
                  <a:schemeClr val="tx1"/>
                </a:solidFill>
                <a:latin typeface="+mn-lt"/>
                <a:ea typeface="+mn-ea"/>
                <a:cs typeface="+mn-cs"/>
              </a:rPr>
              <a:t>b. How do they get those priority risks that keep them up at night on the radar of the ERM</a:t>
            </a:r>
          </a:p>
          <a:p>
            <a:r>
              <a:rPr lang="en-US" sz="1200" b="0" i="0" u="none" strike="noStrike" kern="1200" baseline="0" dirty="0" smtClean="0">
                <a:solidFill>
                  <a:schemeClr val="tx1"/>
                </a:solidFill>
                <a:latin typeface="+mn-lt"/>
                <a:ea typeface="+mn-ea"/>
                <a:cs typeface="+mn-cs"/>
              </a:rPr>
              <a:t>executive committee?</a:t>
            </a:r>
          </a:p>
          <a:p>
            <a:r>
              <a:rPr lang="en-US" sz="1200" b="0" i="0" u="none" strike="noStrike" kern="1200" baseline="0" dirty="0" smtClean="0">
                <a:solidFill>
                  <a:schemeClr val="tx1"/>
                </a:solidFill>
                <a:latin typeface="+mn-lt"/>
                <a:ea typeface="+mn-ea"/>
                <a:cs typeface="+mn-cs"/>
              </a:rPr>
              <a:t>6. How does ERM differ between large and small institutions? Private v. state?</a:t>
            </a:r>
          </a:p>
          <a:p>
            <a:r>
              <a:rPr lang="en-US" sz="1200" b="0" i="0" u="none" strike="noStrike" kern="1200" baseline="0" dirty="0" smtClean="0">
                <a:solidFill>
                  <a:schemeClr val="tx1"/>
                </a:solidFill>
                <a:latin typeface="+mn-lt"/>
                <a:ea typeface="+mn-ea"/>
                <a:cs typeface="+mn-cs"/>
              </a:rPr>
              <a:t>a. What recommendations would you have for those CISOs working in a university where</a:t>
            </a:r>
          </a:p>
          <a:p>
            <a:r>
              <a:rPr lang="en-US" sz="1200" b="0" i="0" u="none" strike="noStrike" kern="1200" baseline="0" dirty="0" smtClean="0">
                <a:solidFill>
                  <a:schemeClr val="tx1"/>
                </a:solidFill>
                <a:latin typeface="+mn-lt"/>
                <a:ea typeface="+mn-ea"/>
                <a:cs typeface="+mn-cs"/>
              </a:rPr>
              <a:t>IT is distributed across the institution and for those CIOs that don’t sit at the executive</a:t>
            </a:r>
          </a:p>
          <a:p>
            <a:r>
              <a:rPr lang="en-US" sz="1200" b="0" i="0" u="none" strike="noStrike" kern="1200" baseline="0" dirty="0" smtClean="0">
                <a:solidFill>
                  <a:schemeClr val="tx1"/>
                </a:solidFill>
                <a:latin typeface="+mn-lt"/>
                <a:ea typeface="+mn-ea"/>
                <a:cs typeface="+mn-cs"/>
              </a:rPr>
              <a:t>table?</a:t>
            </a:r>
          </a:p>
          <a:p>
            <a:r>
              <a:rPr lang="en-US" sz="1200" b="0" i="0" u="none" strike="noStrike" kern="1200" baseline="0" dirty="0" smtClean="0">
                <a:solidFill>
                  <a:schemeClr val="tx1"/>
                </a:solidFill>
                <a:latin typeface="+mn-lt"/>
                <a:ea typeface="+mn-ea"/>
                <a:cs typeface="+mn-cs"/>
              </a:rPr>
              <a:t>b. How do they get enterprise-wide buy-in to mitigate risks?</a:t>
            </a:r>
          </a:p>
          <a:p>
            <a:r>
              <a:rPr lang="en-US" sz="1200" b="0" i="0" u="none" strike="noStrike" kern="1200" baseline="0" dirty="0" smtClean="0">
                <a:solidFill>
                  <a:schemeClr val="tx1"/>
                </a:solidFill>
                <a:latin typeface="+mn-lt"/>
                <a:ea typeface="+mn-ea"/>
                <a:cs typeface="+mn-cs"/>
              </a:rPr>
              <a:t>7. What was the impetus or how did your institution form its ERM? (panelists)</a:t>
            </a:r>
          </a:p>
          <a:p>
            <a:r>
              <a:rPr lang="en-US" sz="1200" b="0" i="0" u="none" strike="noStrike" kern="1200" baseline="0" dirty="0" smtClean="0">
                <a:solidFill>
                  <a:schemeClr val="tx1"/>
                </a:solidFill>
                <a:latin typeface="+mn-lt"/>
                <a:ea typeface="+mn-ea"/>
                <a:cs typeface="+mn-cs"/>
              </a:rPr>
              <a:t>8. Executive support? Sponsorship?</a:t>
            </a:r>
          </a:p>
          <a:p>
            <a:r>
              <a:rPr lang="en-US" sz="1200" b="0" i="0" u="none" strike="noStrike" kern="1200" baseline="0" dirty="0" smtClean="0">
                <a:solidFill>
                  <a:schemeClr val="tx1"/>
                </a:solidFill>
                <a:latin typeface="+mn-lt"/>
                <a:ea typeface="+mn-ea"/>
                <a:cs typeface="+mn-cs"/>
              </a:rPr>
              <a:t>9. Who chairs ERM?</a:t>
            </a:r>
          </a:p>
          <a:p>
            <a:r>
              <a:rPr lang="en-US" sz="1200" b="0" i="0" u="none" strike="noStrike" kern="1200" baseline="0" dirty="0" smtClean="0">
                <a:solidFill>
                  <a:schemeClr val="tx1"/>
                </a:solidFill>
                <a:latin typeface="+mn-lt"/>
                <a:ea typeface="+mn-ea"/>
                <a:cs typeface="+mn-cs"/>
              </a:rPr>
              <a:t>10. Membership representation?</a:t>
            </a:r>
          </a:p>
          <a:p>
            <a:r>
              <a:rPr lang="en-US" sz="1200" b="0" i="0" u="none" strike="noStrike" kern="1200" baseline="0" dirty="0" smtClean="0">
                <a:solidFill>
                  <a:schemeClr val="tx1"/>
                </a:solidFill>
                <a:latin typeface="+mn-lt"/>
                <a:ea typeface="+mn-ea"/>
                <a:cs typeface="+mn-cs"/>
              </a:rPr>
              <a:t>11. What are some of the key initiatives? Current issues?</a:t>
            </a:r>
          </a:p>
          <a:p>
            <a:r>
              <a:rPr lang="en-US" sz="1200" b="0" i="0" u="none" strike="noStrike" kern="1200" baseline="0" dirty="0" smtClean="0">
                <a:solidFill>
                  <a:schemeClr val="tx1"/>
                </a:solidFill>
                <a:latin typeface="+mn-lt"/>
                <a:ea typeface="+mn-ea"/>
                <a:cs typeface="+mn-cs"/>
              </a:rPr>
              <a:t>12. What are the costs involved campus-wide?</a:t>
            </a:r>
          </a:p>
          <a:p>
            <a:r>
              <a:rPr lang="en-US" sz="1200" b="0" i="0" u="none" strike="noStrike" kern="1200" baseline="0" dirty="0" smtClean="0">
                <a:solidFill>
                  <a:schemeClr val="tx1"/>
                </a:solidFill>
                <a:latin typeface="+mn-lt"/>
                <a:ea typeface="+mn-ea"/>
                <a:cs typeface="+mn-cs"/>
              </a:rPr>
              <a:t>13. What if a campus doesn’t have a “risk officer” or an ERM process?</a:t>
            </a:r>
          </a:p>
          <a:p>
            <a:r>
              <a:rPr lang="en-US" sz="1200" b="0" i="0" u="none" strike="noStrike" kern="1200" baseline="0" dirty="0" smtClean="0">
                <a:solidFill>
                  <a:schemeClr val="tx1"/>
                </a:solidFill>
                <a:latin typeface="+mn-lt"/>
                <a:ea typeface="+mn-ea"/>
                <a:cs typeface="+mn-cs"/>
              </a:rPr>
              <a:t>14. Who are the players on campus with respect to risk management (e.g., risk officer, legal, CFO,</a:t>
            </a:r>
          </a:p>
          <a:p>
            <a:r>
              <a:rPr lang="en-US" sz="1200" b="0" i="0" u="none" strike="noStrike" kern="1200" baseline="0" dirty="0" smtClean="0">
                <a:solidFill>
                  <a:schemeClr val="tx1"/>
                </a:solidFill>
                <a:latin typeface="+mn-lt"/>
                <a:ea typeface="+mn-ea"/>
                <a:cs typeface="+mn-cs"/>
              </a:rPr>
              <a:t>public safety, emergency managers, environmental health and safety, athletics, student affairs,</a:t>
            </a:r>
          </a:p>
          <a:p>
            <a:r>
              <a:rPr lang="en-US" sz="1200" b="0" i="0" u="none" strike="noStrike" kern="1200" baseline="0" dirty="0" smtClean="0">
                <a:solidFill>
                  <a:schemeClr val="tx1"/>
                </a:solidFill>
                <a:latin typeface="+mn-lt"/>
                <a:ea typeface="+mn-ea"/>
                <a:cs typeface="+mn-cs"/>
              </a:rPr>
              <a:t>etc.)</a:t>
            </a:r>
          </a:p>
          <a:p>
            <a:r>
              <a:rPr lang="en-US" sz="1200" b="0" i="0" u="none" strike="noStrike" kern="1200" baseline="0" dirty="0" smtClean="0">
                <a:solidFill>
                  <a:schemeClr val="tx1"/>
                </a:solidFill>
                <a:latin typeface="+mn-lt"/>
                <a:ea typeface="+mn-ea"/>
                <a:cs typeface="+mn-cs"/>
              </a:rPr>
              <a:t>15. How do you get IT risks into the discussions about enterprise risks? How do you position the</a:t>
            </a:r>
          </a:p>
          <a:p>
            <a:r>
              <a:rPr lang="en-US" sz="1200" b="0" i="0" u="none" strike="noStrike" kern="1200" baseline="0" dirty="0" smtClean="0">
                <a:solidFill>
                  <a:schemeClr val="tx1"/>
                </a:solidFill>
                <a:latin typeface="+mn-lt"/>
                <a:ea typeface="+mn-ea"/>
                <a:cs typeface="+mn-cs"/>
              </a:rPr>
              <a:t>protection of “cyber assets” alongside risks to “people” and “facilities” (i.e., an “all-hazards”</a:t>
            </a:r>
          </a:p>
          <a:p>
            <a:r>
              <a:rPr lang="en-US" sz="1200" b="0" i="0" u="none" strike="noStrike" kern="1200" baseline="0" dirty="0" smtClean="0">
                <a:solidFill>
                  <a:schemeClr val="tx1"/>
                </a:solidFill>
                <a:latin typeface="+mn-lt"/>
                <a:ea typeface="+mn-ea"/>
                <a:cs typeface="+mn-cs"/>
              </a:rPr>
              <a:t>approach)</a:t>
            </a:r>
          </a:p>
          <a:p>
            <a:r>
              <a:rPr lang="en-US" sz="1200" b="0" i="0" u="none" strike="noStrike" kern="1200" baseline="0" dirty="0" smtClean="0">
                <a:solidFill>
                  <a:schemeClr val="tx1"/>
                </a:solidFill>
                <a:latin typeface="+mn-lt"/>
                <a:ea typeface="+mn-ea"/>
                <a:cs typeface="+mn-cs"/>
              </a:rPr>
              <a:t>16. What about decisions (or risks) to purchasing and implementing major enterprise systems (i.e.,</a:t>
            </a:r>
          </a:p>
          <a:p>
            <a:r>
              <a:rPr lang="en-US" sz="1200" b="0" i="0" u="none" strike="noStrike" kern="1200" baseline="0" dirty="0" smtClean="0">
                <a:solidFill>
                  <a:schemeClr val="tx1"/>
                </a:solidFill>
                <a:latin typeface="+mn-lt"/>
                <a:ea typeface="+mn-ea"/>
                <a:cs typeface="+mn-cs"/>
              </a:rPr>
              <a:t>student, financial, human resources, learning management, research, etc.) that might include</a:t>
            </a:r>
          </a:p>
          <a:p>
            <a:r>
              <a:rPr lang="en-US" sz="1200" b="0" i="0" u="none" strike="noStrike" kern="1200" baseline="0" dirty="0" smtClean="0">
                <a:solidFill>
                  <a:schemeClr val="tx1"/>
                </a:solidFill>
                <a:latin typeface="+mn-lt"/>
                <a:ea typeface="+mn-ea"/>
                <a:cs typeface="+mn-cs"/>
              </a:rPr>
              <a:t>options of community source, cloud-sourced, or commercial products and services?</a:t>
            </a:r>
          </a:p>
          <a:p>
            <a:r>
              <a:rPr lang="en-US" sz="1200" b="0" i="0" u="none" strike="noStrike" kern="1200" baseline="0" dirty="0" smtClean="0">
                <a:solidFill>
                  <a:schemeClr val="tx1"/>
                </a:solidFill>
                <a:latin typeface="+mn-lt"/>
                <a:ea typeface="+mn-ea"/>
                <a:cs typeface="+mn-cs"/>
              </a:rPr>
              <a:t>17. Closing words of wisdom for the audience?</a:t>
            </a:r>
            <a:endParaRPr lang="en-US" sz="900" b="1"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19</a:t>
            </a:fld>
            <a:endParaRPr lang="en-US" dirty="0"/>
          </a:p>
        </p:txBody>
      </p:sp>
    </p:spTree>
    <p:extLst>
      <p:ext uri="{BB962C8B-B14F-4D97-AF65-F5344CB8AC3E}">
        <p14:creationId xmlns:p14="http://schemas.microsoft.com/office/powerpoint/2010/main" val="203379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2</a:t>
            </a:fld>
            <a:endParaRPr lang="en-US" dirty="0"/>
          </a:p>
        </p:txBody>
      </p:sp>
    </p:spTree>
    <p:extLst>
      <p:ext uri="{BB962C8B-B14F-4D97-AF65-F5344CB8AC3E}">
        <p14:creationId xmlns:p14="http://schemas.microsoft.com/office/powerpoint/2010/main" val="304263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p>
          <a:p>
            <a:endParaRPr lang="en-US" dirty="0" smtClean="0"/>
          </a:p>
          <a:p>
            <a:endParaRPr lang="en-US" dirty="0" smtClean="0"/>
          </a:p>
          <a:p>
            <a:r>
              <a:rPr lang="en-US" dirty="0" smtClean="0"/>
              <a:t>Overview </a:t>
            </a:r>
          </a:p>
          <a:p>
            <a:endParaRPr lang="en-US"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Enterprise risk management (ERM) is continuing  to mature and be implemented in higher education institutions.</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In 2003, Felix </a:t>
            </a:r>
            <a:r>
              <a:rPr lang="en-US" sz="1200" b="1" dirty="0" err="1" smtClean="0"/>
              <a:t>Kloman</a:t>
            </a:r>
            <a:r>
              <a:rPr lang="en-US" sz="1200" b="1" dirty="0" smtClean="0"/>
              <a:t>, founder and editor of </a:t>
            </a:r>
            <a:r>
              <a:rPr lang="en-US" sz="1200" b="1" i="1" dirty="0" smtClean="0"/>
              <a:t>Risk Management Reports</a:t>
            </a:r>
            <a:r>
              <a:rPr lang="en-US" sz="1200" b="1" dirty="0" smtClean="0"/>
              <a:t>, said that in the future institutions will look at risks affecting the whole of an organization and they will be enterprise-wide, integrated and holistic. </a:t>
            </a:r>
            <a:r>
              <a:rPr lang="en-US" sz="1200" b="1" baseline="29872" dirty="0" smtClean="0"/>
              <a:t>1</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baseline="29872"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In 2013, Janice M. Abraham, President and CEO of United Educators, says the future is here for enterprise risk management. </a:t>
            </a:r>
            <a:r>
              <a:rPr lang="en-US" sz="1200" b="1" baseline="29872" dirty="0" smtClean="0"/>
              <a:t>1</a:t>
            </a:r>
            <a:endParaRPr lang="en-US" sz="1200" dirty="0" smtClean="0">
              <a:solidFill>
                <a:srgbClr val="888888"/>
              </a:solidFill>
            </a:endParaRPr>
          </a:p>
          <a:p>
            <a:pPr marL="429768" lvl="0" indent="-429768" algn="l" defTabSz="429768">
              <a:lnSpc>
                <a:spcPct val="80000"/>
              </a:lnSpc>
              <a:spcBef>
                <a:spcPts val="400"/>
              </a:spcBef>
              <a:buClr>
                <a:srgbClr val="000000"/>
              </a:buClr>
              <a:buSzPct val="100000"/>
              <a:buFont typeface="Arial"/>
              <a:buChar char="•"/>
              <a:defRPr sz="1800">
                <a:solidFill>
                  <a:srgbClr val="000000"/>
                </a:solidFill>
              </a:defRPr>
            </a:pPr>
            <a:endParaRPr lang="en-US" sz="800" b="1" baseline="29872" dirty="0" smtClean="0"/>
          </a:p>
          <a:p>
            <a:pPr marL="451256" lvl="0" indent="-451256" algn="l" defTabSz="429768">
              <a:lnSpc>
                <a:spcPct val="80000"/>
              </a:lnSpc>
              <a:spcBef>
                <a:spcPts val="400"/>
              </a:spcBef>
              <a:buClr>
                <a:srgbClr val="000000"/>
              </a:buClr>
              <a:buSzPct val="100000"/>
              <a:buFont typeface="Arial"/>
              <a:buChar char="•"/>
              <a:defRPr sz="1800">
                <a:solidFill>
                  <a:srgbClr val="000000"/>
                </a:solidFill>
              </a:defRPr>
            </a:pPr>
            <a:r>
              <a:rPr lang="en-US" sz="1200" b="1" dirty="0" smtClean="0"/>
              <a:t>Colleges and universities are assessing risks associated with physical assets, people assets, and cyber assets.</a:t>
            </a:r>
            <a:endParaRPr lang="en-US" sz="2000" b="1" dirty="0" smtClean="0"/>
          </a:p>
          <a:p>
            <a:pPr lvl="0" algn="l" defTabSz="429768">
              <a:lnSpc>
                <a:spcPct val="80000"/>
              </a:lnSpc>
              <a:spcBef>
                <a:spcPts val="400"/>
              </a:spcBef>
              <a:defRPr sz="1800">
                <a:solidFill>
                  <a:srgbClr val="000000"/>
                </a:solidFill>
              </a:defRPr>
            </a:pPr>
            <a:endParaRPr lang="en-US" sz="1200" b="1" dirty="0" smtClean="0"/>
          </a:p>
          <a:p>
            <a:pPr lvl="0" algn="l" defTabSz="429768">
              <a:lnSpc>
                <a:spcPct val="80000"/>
              </a:lnSpc>
              <a:spcBef>
                <a:spcPts val="400"/>
              </a:spcBef>
              <a:defRPr sz="1800">
                <a:solidFill>
                  <a:srgbClr val="000000"/>
                </a:solidFill>
              </a:defRPr>
            </a:pPr>
            <a:endParaRPr lang="en-US" sz="1200" b="1" dirty="0" smtClean="0"/>
          </a:p>
          <a:p>
            <a:pPr lvl="0" algn="l" defTabSz="429768">
              <a:lnSpc>
                <a:spcPct val="80000"/>
              </a:lnSpc>
              <a:spcBef>
                <a:spcPts val="400"/>
              </a:spcBef>
              <a:defRPr sz="1800">
                <a:solidFill>
                  <a:srgbClr val="000000"/>
                </a:solidFill>
              </a:defRPr>
            </a:pPr>
            <a:r>
              <a:rPr lang="en-US" sz="1200" b="1" dirty="0" smtClean="0"/>
              <a:t/>
            </a:r>
            <a:br>
              <a:rPr lang="en-US" sz="1200" b="1" dirty="0" smtClean="0"/>
            </a:br>
            <a:r>
              <a:rPr lang="en-US" sz="900" b="1" baseline="29872" dirty="0" smtClean="0"/>
              <a:t>1</a:t>
            </a:r>
            <a:r>
              <a:rPr lang="en-US" sz="900" b="1" dirty="0" smtClean="0"/>
              <a:t> “Good Risk Management Is Good Governance” an article excerpted from </a:t>
            </a:r>
            <a:r>
              <a:rPr lang="en-US" sz="900" b="1" i="1" u="sng" dirty="0" smtClean="0"/>
              <a:t>Risk Management: An Accountability Guide for University and College Boards</a:t>
            </a:r>
            <a:r>
              <a:rPr lang="en-US" sz="900" b="1" dirty="0" smtClean="0"/>
              <a:t> (AGB Press, 2013), by Janice M. Abraham.</a:t>
            </a:r>
          </a:p>
          <a:p>
            <a:pPr lvl="0" algn="l" defTabSz="429768">
              <a:lnSpc>
                <a:spcPct val="80000"/>
              </a:lnSpc>
              <a:spcBef>
                <a:spcPts val="400"/>
              </a:spcBef>
              <a:defRPr sz="1800">
                <a:solidFill>
                  <a:srgbClr val="000000"/>
                </a:solidFill>
              </a:defRPr>
            </a:pPr>
            <a:endParaRPr lang="en-US" sz="9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Sponsored and led by the President;</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It is a process effected by an organization’s leadership;</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Developed and managed at the ‘enterprise’ level with all key academic and business areas included;  </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Designed to identify and mitigate risks that would impact strategic objectives;</a:t>
            </a:r>
            <a:endParaRPr lang="en-US" sz="1000" dirty="0" smtClean="0">
              <a:solidFill>
                <a:srgbClr val="888888"/>
              </a:solidFill>
            </a:endParaRPr>
          </a:p>
          <a:p>
            <a:pPr marL="434340" lvl="0" indent="-434340" algn="l" defTabSz="434340">
              <a:spcBef>
                <a:spcPts val="600"/>
              </a:spcBef>
              <a:buClr>
                <a:srgbClr val="000000"/>
              </a:buClr>
              <a:buSzPct val="100000"/>
              <a:buFont typeface="Arial"/>
              <a:buChar char="•"/>
              <a:defRPr sz="1800">
                <a:solidFill>
                  <a:srgbClr val="000000"/>
                </a:solidFill>
              </a:defRPr>
            </a:pPr>
            <a:endParaRPr lang="en-US" sz="800" b="1" dirty="0" smtClean="0"/>
          </a:p>
          <a:p>
            <a:pPr marL="359453" lvl="0" indent="-359453" algn="l" defTabSz="434340">
              <a:spcBef>
                <a:spcPts val="500"/>
              </a:spcBef>
              <a:buClr>
                <a:srgbClr val="000000"/>
              </a:buClr>
              <a:buSzPct val="100000"/>
              <a:buFont typeface="Arial"/>
              <a:buChar char="•"/>
              <a:defRPr sz="1800">
                <a:solidFill>
                  <a:srgbClr val="000000"/>
                </a:solidFill>
              </a:defRPr>
            </a:pPr>
            <a:r>
              <a:rPr lang="en-US" sz="900" b="1" dirty="0" smtClean="0"/>
              <a:t>Provides a framework for determining risk tolerance, developing mitigating strategies, and allocating resources.</a:t>
            </a:r>
          </a:p>
          <a:p>
            <a:pPr lvl="0" algn="l" defTabSz="429768">
              <a:lnSpc>
                <a:spcPct val="80000"/>
              </a:lnSpc>
              <a:spcBef>
                <a:spcPts val="400"/>
              </a:spcBef>
              <a:defRPr sz="1800">
                <a:solidFill>
                  <a:srgbClr val="000000"/>
                </a:solidFill>
              </a:defRPr>
            </a:pPr>
            <a:endParaRPr lang="en-US" sz="900" b="1" dirty="0" smtClean="0"/>
          </a:p>
          <a:p>
            <a:pPr lvl="0"/>
            <a:r>
              <a:rPr lang="en-US" sz="1200" kern="1200" dirty="0" smtClean="0">
                <a:solidFill>
                  <a:schemeClr val="tx1"/>
                </a:solidFill>
                <a:effectLst/>
                <a:latin typeface="+mn-lt"/>
                <a:ea typeface="+mn-ea"/>
                <a:cs typeface="+mn-cs"/>
              </a:rPr>
              <a:t>From your perspective, what is ERM?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Enterprise-wide risks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Led and supported by the President, Senior Leadership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Process rather than a project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Only those areas and items that can’t be addressed by the operating or capital budget.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does it differ from enterprise IT risk management?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Which focuses on IT only</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your experiences and lessons learned with ERM?  </a:t>
            </a:r>
            <a:endParaRPr lang="en-US" sz="1100" kern="1200" dirty="0" smtClean="0">
              <a:solidFill>
                <a:schemeClr val="tx1"/>
              </a:solidFill>
              <a:effectLst/>
              <a:latin typeface="+mn-lt"/>
              <a:ea typeface="+mn-ea"/>
              <a:cs typeface="+mn-cs"/>
            </a:endParaRPr>
          </a:p>
          <a:p>
            <a:pPr lvl="1"/>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Focus on key risks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would your recommendations be to university leaders who are about to implement ERM at their institutions?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should they consider, what are some guidelines and expectations?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Initially, low level operational items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Eventually, as the process develops, more strategic items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process goes through cycles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would you recommend to a CISO or CIO regarding their role with ERM?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the IT risks into the ERM process and mitigation activities?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those priority risks that keep them up at night on the radar of the ERM executive committee?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does ERM differ between large and small institutions?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recommendations would you have for those CISOs work in a university where IT is distributed across the institution and for those CIOs that don’t sit at the executive table?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they get enterprise-wide buy-in to mitigate risks?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Closing words of wisdom for the audience?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From your perspective, what is ERM and why is it important? What are some examples of</a:t>
            </a:r>
          </a:p>
          <a:p>
            <a:r>
              <a:rPr lang="en-US" sz="1200" b="0" i="0" u="none" strike="noStrike" kern="1200" baseline="0" dirty="0" smtClean="0">
                <a:solidFill>
                  <a:schemeClr val="tx1"/>
                </a:solidFill>
                <a:latin typeface="+mn-lt"/>
                <a:ea typeface="+mn-ea"/>
                <a:cs typeface="+mn-cs"/>
              </a:rPr>
              <a:t>enterprise-wide risks?</a:t>
            </a:r>
          </a:p>
          <a:p>
            <a:r>
              <a:rPr lang="en-US" sz="1200" b="0" i="0" u="none" strike="noStrike" kern="1200" baseline="0" dirty="0" smtClean="0">
                <a:solidFill>
                  <a:schemeClr val="tx1"/>
                </a:solidFill>
                <a:latin typeface="+mn-lt"/>
                <a:ea typeface="+mn-ea"/>
                <a:cs typeface="+mn-cs"/>
              </a:rPr>
              <a:t>2. How does it differ from Enterprise IT Risk Management (which focuses on IT only)?</a:t>
            </a:r>
          </a:p>
          <a:p>
            <a:r>
              <a:rPr lang="en-US" sz="1200" b="0" i="0" u="none" strike="noStrike" kern="1200" baseline="0" dirty="0" smtClean="0">
                <a:solidFill>
                  <a:schemeClr val="tx1"/>
                </a:solidFill>
                <a:latin typeface="+mn-lt"/>
                <a:ea typeface="+mn-ea"/>
                <a:cs typeface="+mn-cs"/>
              </a:rPr>
              <a:t>3. What are your experiences and lessons learned with ERM?</a:t>
            </a:r>
          </a:p>
          <a:p>
            <a:r>
              <a:rPr lang="en-US" sz="1200" b="0" i="0" u="none" strike="noStrike" kern="1200" baseline="0" dirty="0" smtClean="0">
                <a:solidFill>
                  <a:schemeClr val="tx1"/>
                </a:solidFill>
                <a:latin typeface="+mn-lt"/>
                <a:ea typeface="+mn-ea"/>
                <a:cs typeface="+mn-cs"/>
              </a:rPr>
              <a:t>a. E.g., focus on key risks</a:t>
            </a:r>
          </a:p>
          <a:p>
            <a:r>
              <a:rPr lang="en-US" sz="1200" b="0" i="0" u="none" strike="noStrike" kern="1200" baseline="0" dirty="0" smtClean="0">
                <a:solidFill>
                  <a:schemeClr val="tx1"/>
                </a:solidFill>
                <a:latin typeface="+mn-lt"/>
                <a:ea typeface="+mn-ea"/>
                <a:cs typeface="+mn-cs"/>
              </a:rPr>
              <a:t>4. What would your recommendations be to university leaders who are about to implement ERM</a:t>
            </a:r>
          </a:p>
          <a:p>
            <a:r>
              <a:rPr lang="en-US" sz="1200" b="0" i="0" u="none" strike="noStrike" kern="1200" baseline="0" dirty="0" smtClean="0">
                <a:solidFill>
                  <a:schemeClr val="tx1"/>
                </a:solidFill>
                <a:latin typeface="+mn-lt"/>
                <a:ea typeface="+mn-ea"/>
                <a:cs typeface="+mn-cs"/>
              </a:rPr>
              <a:t>at their institutions?</a:t>
            </a:r>
          </a:p>
          <a:p>
            <a:r>
              <a:rPr lang="en-US" sz="1200" b="0" i="0" u="none" strike="noStrike" kern="1200" baseline="0" dirty="0" smtClean="0">
                <a:solidFill>
                  <a:schemeClr val="tx1"/>
                </a:solidFill>
                <a:latin typeface="+mn-lt"/>
                <a:ea typeface="+mn-ea"/>
                <a:cs typeface="+mn-cs"/>
              </a:rPr>
              <a:t>a. What should they consider? What are some guidelines and expectations?</a:t>
            </a:r>
          </a:p>
          <a:p>
            <a:r>
              <a:rPr lang="en-US" sz="1200" b="0" i="0" u="none" strike="noStrike" kern="1200" baseline="0" dirty="0" smtClean="0">
                <a:solidFill>
                  <a:schemeClr val="tx1"/>
                </a:solidFill>
                <a:latin typeface="+mn-lt"/>
                <a:ea typeface="+mn-ea"/>
                <a:cs typeface="+mn-cs"/>
              </a:rPr>
              <a:t>5. What would you recommend to a CISO or CIO regarding their role with ERM?</a:t>
            </a:r>
          </a:p>
          <a:p>
            <a:r>
              <a:rPr lang="en-US" sz="1200" b="0" i="0" u="none" strike="noStrike" kern="1200" baseline="0" dirty="0" smtClean="0">
                <a:solidFill>
                  <a:schemeClr val="tx1"/>
                </a:solidFill>
                <a:latin typeface="+mn-lt"/>
                <a:ea typeface="+mn-ea"/>
                <a:cs typeface="+mn-cs"/>
              </a:rPr>
              <a:t>a. How do they get the IT risks into the ERM process and mitigation activities?</a:t>
            </a:r>
          </a:p>
          <a:p>
            <a:r>
              <a:rPr lang="en-US" sz="1200" b="0" i="0" u="none" strike="noStrike" kern="1200" baseline="0" dirty="0" smtClean="0">
                <a:solidFill>
                  <a:schemeClr val="tx1"/>
                </a:solidFill>
                <a:latin typeface="+mn-lt"/>
                <a:ea typeface="+mn-ea"/>
                <a:cs typeface="+mn-cs"/>
              </a:rPr>
              <a:t>b. How do they get those priority risks that keep them up at night on the radar of the ERM</a:t>
            </a:r>
          </a:p>
          <a:p>
            <a:r>
              <a:rPr lang="en-US" sz="1200" b="0" i="0" u="none" strike="noStrike" kern="1200" baseline="0" dirty="0" smtClean="0">
                <a:solidFill>
                  <a:schemeClr val="tx1"/>
                </a:solidFill>
                <a:latin typeface="+mn-lt"/>
                <a:ea typeface="+mn-ea"/>
                <a:cs typeface="+mn-cs"/>
              </a:rPr>
              <a:t>executive committee?</a:t>
            </a:r>
          </a:p>
          <a:p>
            <a:r>
              <a:rPr lang="en-US" sz="1200" b="0" i="0" u="none" strike="noStrike" kern="1200" baseline="0" dirty="0" smtClean="0">
                <a:solidFill>
                  <a:schemeClr val="tx1"/>
                </a:solidFill>
                <a:latin typeface="+mn-lt"/>
                <a:ea typeface="+mn-ea"/>
                <a:cs typeface="+mn-cs"/>
              </a:rPr>
              <a:t>6. How does ERM differ between large and small institutions? Private v. state?</a:t>
            </a:r>
          </a:p>
          <a:p>
            <a:r>
              <a:rPr lang="en-US" sz="1200" b="0" i="0" u="none" strike="noStrike" kern="1200" baseline="0" dirty="0" smtClean="0">
                <a:solidFill>
                  <a:schemeClr val="tx1"/>
                </a:solidFill>
                <a:latin typeface="+mn-lt"/>
                <a:ea typeface="+mn-ea"/>
                <a:cs typeface="+mn-cs"/>
              </a:rPr>
              <a:t>a. What recommendations would you have for those CISOs working in a university where</a:t>
            </a:r>
          </a:p>
          <a:p>
            <a:r>
              <a:rPr lang="en-US" sz="1200" b="0" i="0" u="none" strike="noStrike" kern="1200" baseline="0" dirty="0" smtClean="0">
                <a:solidFill>
                  <a:schemeClr val="tx1"/>
                </a:solidFill>
                <a:latin typeface="+mn-lt"/>
                <a:ea typeface="+mn-ea"/>
                <a:cs typeface="+mn-cs"/>
              </a:rPr>
              <a:t>IT is distributed across the institution and for those CIOs that don’t sit at the executive</a:t>
            </a:r>
          </a:p>
          <a:p>
            <a:r>
              <a:rPr lang="en-US" sz="1200" b="0" i="0" u="none" strike="noStrike" kern="1200" baseline="0" dirty="0" smtClean="0">
                <a:solidFill>
                  <a:schemeClr val="tx1"/>
                </a:solidFill>
                <a:latin typeface="+mn-lt"/>
                <a:ea typeface="+mn-ea"/>
                <a:cs typeface="+mn-cs"/>
              </a:rPr>
              <a:t>table?</a:t>
            </a:r>
          </a:p>
          <a:p>
            <a:r>
              <a:rPr lang="en-US" sz="1200" b="0" i="0" u="none" strike="noStrike" kern="1200" baseline="0" dirty="0" smtClean="0">
                <a:solidFill>
                  <a:schemeClr val="tx1"/>
                </a:solidFill>
                <a:latin typeface="+mn-lt"/>
                <a:ea typeface="+mn-ea"/>
                <a:cs typeface="+mn-cs"/>
              </a:rPr>
              <a:t>b. How do they get enterprise-wide buy-in to mitigate risks?</a:t>
            </a:r>
          </a:p>
          <a:p>
            <a:r>
              <a:rPr lang="en-US" sz="1200" b="0" i="0" u="none" strike="noStrike" kern="1200" baseline="0" dirty="0" smtClean="0">
                <a:solidFill>
                  <a:schemeClr val="tx1"/>
                </a:solidFill>
                <a:latin typeface="+mn-lt"/>
                <a:ea typeface="+mn-ea"/>
                <a:cs typeface="+mn-cs"/>
              </a:rPr>
              <a:t>7. What was the impetus or how did your institution form its ERM? (panelists)</a:t>
            </a:r>
          </a:p>
          <a:p>
            <a:r>
              <a:rPr lang="en-US" sz="1200" b="0" i="0" u="none" strike="noStrike" kern="1200" baseline="0" dirty="0" smtClean="0">
                <a:solidFill>
                  <a:schemeClr val="tx1"/>
                </a:solidFill>
                <a:latin typeface="+mn-lt"/>
                <a:ea typeface="+mn-ea"/>
                <a:cs typeface="+mn-cs"/>
              </a:rPr>
              <a:t>8. Executive support? Sponsorship?</a:t>
            </a:r>
          </a:p>
          <a:p>
            <a:r>
              <a:rPr lang="en-US" sz="1200" b="0" i="0" u="none" strike="noStrike" kern="1200" baseline="0" dirty="0" smtClean="0">
                <a:solidFill>
                  <a:schemeClr val="tx1"/>
                </a:solidFill>
                <a:latin typeface="+mn-lt"/>
                <a:ea typeface="+mn-ea"/>
                <a:cs typeface="+mn-cs"/>
              </a:rPr>
              <a:t>9. Who chairs ERM?</a:t>
            </a:r>
          </a:p>
          <a:p>
            <a:r>
              <a:rPr lang="en-US" sz="1200" b="0" i="0" u="none" strike="noStrike" kern="1200" baseline="0" dirty="0" smtClean="0">
                <a:solidFill>
                  <a:schemeClr val="tx1"/>
                </a:solidFill>
                <a:latin typeface="+mn-lt"/>
                <a:ea typeface="+mn-ea"/>
                <a:cs typeface="+mn-cs"/>
              </a:rPr>
              <a:t>10. Membership representation?</a:t>
            </a:r>
          </a:p>
          <a:p>
            <a:r>
              <a:rPr lang="en-US" sz="1200" b="0" i="0" u="none" strike="noStrike" kern="1200" baseline="0" dirty="0" smtClean="0">
                <a:solidFill>
                  <a:schemeClr val="tx1"/>
                </a:solidFill>
                <a:latin typeface="+mn-lt"/>
                <a:ea typeface="+mn-ea"/>
                <a:cs typeface="+mn-cs"/>
              </a:rPr>
              <a:t>11. What are some of the key initiatives? Current issues?</a:t>
            </a:r>
          </a:p>
          <a:p>
            <a:r>
              <a:rPr lang="en-US" sz="1200" b="0" i="0" u="none" strike="noStrike" kern="1200" baseline="0" dirty="0" smtClean="0">
                <a:solidFill>
                  <a:schemeClr val="tx1"/>
                </a:solidFill>
                <a:latin typeface="+mn-lt"/>
                <a:ea typeface="+mn-ea"/>
                <a:cs typeface="+mn-cs"/>
              </a:rPr>
              <a:t>12. What are the costs involved campus-wide?</a:t>
            </a:r>
          </a:p>
          <a:p>
            <a:r>
              <a:rPr lang="en-US" sz="1200" b="0" i="0" u="none" strike="noStrike" kern="1200" baseline="0" dirty="0" smtClean="0">
                <a:solidFill>
                  <a:schemeClr val="tx1"/>
                </a:solidFill>
                <a:latin typeface="+mn-lt"/>
                <a:ea typeface="+mn-ea"/>
                <a:cs typeface="+mn-cs"/>
              </a:rPr>
              <a:t>13. What if a campus doesn’t have a “risk officer” or an ERM process?</a:t>
            </a:r>
          </a:p>
          <a:p>
            <a:r>
              <a:rPr lang="en-US" sz="1200" b="0" i="0" u="none" strike="noStrike" kern="1200" baseline="0" dirty="0" smtClean="0">
                <a:solidFill>
                  <a:schemeClr val="tx1"/>
                </a:solidFill>
                <a:latin typeface="+mn-lt"/>
                <a:ea typeface="+mn-ea"/>
                <a:cs typeface="+mn-cs"/>
              </a:rPr>
              <a:t>14. Who are the players on campus with respect to risk management (e.g., risk officer, legal, CFO,</a:t>
            </a:r>
          </a:p>
          <a:p>
            <a:r>
              <a:rPr lang="en-US" sz="1200" b="0" i="0" u="none" strike="noStrike" kern="1200" baseline="0" dirty="0" smtClean="0">
                <a:solidFill>
                  <a:schemeClr val="tx1"/>
                </a:solidFill>
                <a:latin typeface="+mn-lt"/>
                <a:ea typeface="+mn-ea"/>
                <a:cs typeface="+mn-cs"/>
              </a:rPr>
              <a:t>public safety, emergency managers, environmental health and safety, athletics, student affairs,</a:t>
            </a:r>
          </a:p>
          <a:p>
            <a:r>
              <a:rPr lang="en-US" sz="1200" b="0" i="0" u="none" strike="noStrike" kern="1200" baseline="0" dirty="0" smtClean="0">
                <a:solidFill>
                  <a:schemeClr val="tx1"/>
                </a:solidFill>
                <a:latin typeface="+mn-lt"/>
                <a:ea typeface="+mn-ea"/>
                <a:cs typeface="+mn-cs"/>
              </a:rPr>
              <a:t>etc.)</a:t>
            </a:r>
          </a:p>
          <a:p>
            <a:r>
              <a:rPr lang="en-US" sz="1200" b="0" i="0" u="none" strike="noStrike" kern="1200" baseline="0" dirty="0" smtClean="0">
                <a:solidFill>
                  <a:schemeClr val="tx1"/>
                </a:solidFill>
                <a:latin typeface="+mn-lt"/>
                <a:ea typeface="+mn-ea"/>
                <a:cs typeface="+mn-cs"/>
              </a:rPr>
              <a:t>15. How do you get IT risks into the discussions about enterprise risks? How do you position the</a:t>
            </a:r>
          </a:p>
          <a:p>
            <a:r>
              <a:rPr lang="en-US" sz="1200" b="0" i="0" u="none" strike="noStrike" kern="1200" baseline="0" dirty="0" smtClean="0">
                <a:solidFill>
                  <a:schemeClr val="tx1"/>
                </a:solidFill>
                <a:latin typeface="+mn-lt"/>
                <a:ea typeface="+mn-ea"/>
                <a:cs typeface="+mn-cs"/>
              </a:rPr>
              <a:t>protection of “cyber assets” alongside risks to “people” and “facilities” (i.e., an “all-hazards”</a:t>
            </a:r>
          </a:p>
          <a:p>
            <a:r>
              <a:rPr lang="en-US" sz="1200" b="0" i="0" u="none" strike="noStrike" kern="1200" baseline="0" dirty="0" smtClean="0">
                <a:solidFill>
                  <a:schemeClr val="tx1"/>
                </a:solidFill>
                <a:latin typeface="+mn-lt"/>
                <a:ea typeface="+mn-ea"/>
                <a:cs typeface="+mn-cs"/>
              </a:rPr>
              <a:t>approach)</a:t>
            </a:r>
          </a:p>
          <a:p>
            <a:r>
              <a:rPr lang="en-US" sz="1200" b="0" i="0" u="none" strike="noStrike" kern="1200" baseline="0" dirty="0" smtClean="0">
                <a:solidFill>
                  <a:schemeClr val="tx1"/>
                </a:solidFill>
                <a:latin typeface="+mn-lt"/>
                <a:ea typeface="+mn-ea"/>
                <a:cs typeface="+mn-cs"/>
              </a:rPr>
              <a:t>16. What about decisions (or risks) to purchasing and implementing major enterprise systems (i.e.,</a:t>
            </a:r>
          </a:p>
          <a:p>
            <a:r>
              <a:rPr lang="en-US" sz="1200" b="0" i="0" u="none" strike="noStrike" kern="1200" baseline="0" dirty="0" smtClean="0">
                <a:solidFill>
                  <a:schemeClr val="tx1"/>
                </a:solidFill>
                <a:latin typeface="+mn-lt"/>
                <a:ea typeface="+mn-ea"/>
                <a:cs typeface="+mn-cs"/>
              </a:rPr>
              <a:t>student, financial, human resources, learning management, research, etc.) that might include</a:t>
            </a:r>
          </a:p>
          <a:p>
            <a:r>
              <a:rPr lang="en-US" sz="1200" b="0" i="0" u="none" strike="noStrike" kern="1200" baseline="0" dirty="0" smtClean="0">
                <a:solidFill>
                  <a:schemeClr val="tx1"/>
                </a:solidFill>
                <a:latin typeface="+mn-lt"/>
                <a:ea typeface="+mn-ea"/>
                <a:cs typeface="+mn-cs"/>
              </a:rPr>
              <a:t>options of community source, cloud-sourced, or commercial products and services?</a:t>
            </a:r>
          </a:p>
          <a:p>
            <a:r>
              <a:rPr lang="en-US" sz="1200" b="0" i="0" u="none" strike="noStrike" kern="1200" baseline="0" dirty="0" smtClean="0">
                <a:solidFill>
                  <a:schemeClr val="tx1"/>
                </a:solidFill>
                <a:latin typeface="+mn-lt"/>
                <a:ea typeface="+mn-ea"/>
                <a:cs typeface="+mn-cs"/>
              </a:rPr>
              <a:t>17. Closing words of wisdom for the audience?</a:t>
            </a:r>
            <a:endParaRPr lang="en-US" sz="900" b="1"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20</a:t>
            </a:fld>
            <a:endParaRPr lang="en-US" dirty="0"/>
          </a:p>
        </p:txBody>
      </p:sp>
    </p:spTree>
    <p:extLst>
      <p:ext uri="{BB962C8B-B14F-4D97-AF65-F5344CB8AC3E}">
        <p14:creationId xmlns:p14="http://schemas.microsoft.com/office/powerpoint/2010/main" val="91779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PETER’S SLIDE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Governance, risk, and compliance (GRC) programs intend to develop a framework for the leadership, organization, and operation of the institution's IT areas to ensure that those areas support and enable the institution's strategic objectives. (</a:t>
            </a:r>
            <a:r>
              <a:rPr lang="en-US" sz="1200" kern="1200" dirty="0" err="1" smtClean="0">
                <a:solidFill>
                  <a:schemeClr val="tx1"/>
                </a:solidFill>
                <a:effectLst/>
                <a:latin typeface="+mn-lt"/>
                <a:ea typeface="+mn-ea"/>
                <a:cs typeface="+mn-cs"/>
              </a:rPr>
              <a:t>Educause</a:t>
            </a:r>
            <a:r>
              <a:rPr lang="en-US" sz="1200" kern="1200" dirty="0" smtClean="0">
                <a:solidFill>
                  <a:schemeClr val="tx1"/>
                </a:solidFill>
                <a:effectLst/>
                <a:latin typeface="+mn-lt"/>
                <a:ea typeface="+mn-ea"/>
                <a:cs typeface="+mn-cs"/>
              </a:rPr>
              <a:t>: Grama and Peterson)</a:t>
            </a:r>
          </a:p>
          <a:p>
            <a:pPr lvl="0"/>
            <a:r>
              <a:rPr lang="en-US" sz="1200" kern="1200" dirty="0" smtClean="0">
                <a:solidFill>
                  <a:schemeClr val="tx1"/>
                </a:solidFill>
                <a:effectLst/>
                <a:latin typeface="+mn-lt"/>
                <a:ea typeface="+mn-ea"/>
                <a:cs typeface="+mn-cs"/>
              </a:rPr>
              <a:t>As EDUCAUSE President and CEO Diana </a:t>
            </a:r>
            <a:r>
              <a:rPr lang="en-US" sz="1200" kern="1200" dirty="0" err="1" smtClean="0">
                <a:solidFill>
                  <a:schemeClr val="tx1"/>
                </a:solidFill>
                <a:effectLst/>
                <a:latin typeface="+mn-lt"/>
                <a:ea typeface="+mn-ea"/>
                <a:cs typeface="+mn-cs"/>
              </a:rPr>
              <a:t>Oblinger</a:t>
            </a:r>
            <a:r>
              <a:rPr lang="en-US" sz="1200" kern="1200" dirty="0" smtClean="0">
                <a:solidFill>
                  <a:schemeClr val="tx1"/>
                </a:solidFill>
                <a:effectLst/>
                <a:latin typeface="+mn-lt"/>
                <a:ea typeface="+mn-ea"/>
                <a:cs typeface="+mn-cs"/>
              </a:rPr>
              <a:t> notes, GRC programs are about "getting your ducks in a row." GRC programs align institutional activities with the larger institutional goals (i.e., governance) and allow the identification of challenges and opportunities (i.e., risk). When internal requirements and external mandates are lined up (i.e., compliance), institutional activities have the best chance for success—especially in stormy weather or where danger lurks.</a:t>
            </a:r>
          </a:p>
          <a:p>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IT GRC Programs — Why Now?</a:t>
            </a:r>
          </a:p>
          <a:p>
            <a:r>
              <a:rPr lang="en-US" sz="1200" b="0" i="0" u="none" strike="noStrike" kern="1200" baseline="0" dirty="0" smtClean="0">
                <a:solidFill>
                  <a:schemeClr val="tx1"/>
                </a:solidFill>
                <a:latin typeface="+mn-lt"/>
                <a:ea typeface="+mn-ea"/>
                <a:cs typeface="+mn-cs"/>
              </a:rPr>
              <a:t>The stakes are high for the effective operation of higher education IT organizations. IT GRC</a:t>
            </a:r>
          </a:p>
          <a:p>
            <a:r>
              <a:rPr lang="en-US" sz="1200" b="0" i="0" u="none" strike="noStrike" kern="1200" baseline="0" dirty="0" smtClean="0">
                <a:solidFill>
                  <a:schemeClr val="tx1"/>
                </a:solidFill>
                <a:latin typeface="+mn-lt"/>
                <a:ea typeface="+mn-ea"/>
                <a:cs typeface="+mn-cs"/>
              </a:rPr>
              <a:t>programs help level the playing field.</a:t>
            </a:r>
          </a:p>
          <a:p>
            <a:r>
              <a:rPr lang="en-US" sz="1200" b="0" i="0" u="none" strike="noStrike" kern="1200" baseline="0" dirty="0" smtClean="0">
                <a:solidFill>
                  <a:schemeClr val="tx1"/>
                </a:solidFill>
                <a:latin typeface="+mn-lt"/>
                <a:ea typeface="+mn-ea"/>
                <a:cs typeface="+mn-cs"/>
              </a:rPr>
              <a:t>The EDUCAUSE IT GRC program provides resources that help</a:t>
            </a:r>
          </a:p>
          <a:p>
            <a:r>
              <a:rPr lang="en-US" sz="1200" b="0" i="0" u="none" strike="noStrike" kern="1200" baseline="0" dirty="0" smtClean="0">
                <a:solidFill>
                  <a:schemeClr val="tx1"/>
                </a:solidFill>
                <a:latin typeface="+mn-lt"/>
                <a:ea typeface="+mn-ea"/>
                <a:cs typeface="+mn-cs"/>
              </a:rPr>
              <a:t>you define and implement IT governance, risk, and compliance</a:t>
            </a:r>
          </a:p>
          <a:p>
            <a:r>
              <a:rPr lang="en-US" sz="1200" b="0" i="0" u="none" strike="noStrike" kern="1200" baseline="0" dirty="0" smtClean="0">
                <a:solidFill>
                  <a:schemeClr val="tx1"/>
                </a:solidFill>
                <a:latin typeface="+mn-lt"/>
                <a:ea typeface="+mn-ea"/>
                <a:cs typeface="+mn-cs"/>
              </a:rPr>
              <a:t>(GRC) activities on your campus.</a:t>
            </a:r>
          </a:p>
          <a:p>
            <a:r>
              <a:rPr lang="en-US" sz="1200" b="0" i="0" u="none" strike="noStrike" kern="1200" baseline="0" dirty="0" smtClean="0">
                <a:solidFill>
                  <a:schemeClr val="tx1"/>
                </a:solidFill>
                <a:latin typeface="+mn-lt"/>
                <a:ea typeface="+mn-ea"/>
                <a:cs typeface="+mn-cs"/>
              </a:rPr>
              <a:t>GRC issues increasingly</a:t>
            </a:r>
          </a:p>
          <a:p>
            <a:r>
              <a:rPr lang="en-US" sz="1200" b="0" i="0" u="none" strike="noStrike" kern="1200" baseline="0" dirty="0" smtClean="0">
                <a:solidFill>
                  <a:schemeClr val="tx1"/>
                </a:solidFill>
                <a:latin typeface="+mn-lt"/>
                <a:ea typeface="+mn-ea"/>
                <a:cs typeface="+mn-cs"/>
              </a:rPr>
              <a:t>pervade higher education</a:t>
            </a:r>
          </a:p>
          <a:p>
            <a:r>
              <a:rPr lang="en-US" sz="1200" b="0" i="0" u="none" strike="noStrike" kern="1200" baseline="0" dirty="0" smtClean="0">
                <a:solidFill>
                  <a:schemeClr val="tx1"/>
                </a:solidFill>
                <a:latin typeface="+mn-lt"/>
                <a:ea typeface="+mn-ea"/>
                <a:cs typeface="+mn-cs"/>
              </a:rPr>
              <a:t>information technology. As</a:t>
            </a:r>
          </a:p>
          <a:p>
            <a:r>
              <a:rPr lang="en-US" sz="1200" b="0" i="0" u="none" strike="noStrike" kern="1200" baseline="0" dirty="0" smtClean="0">
                <a:solidFill>
                  <a:schemeClr val="tx1"/>
                </a:solidFill>
                <a:latin typeface="+mn-lt"/>
                <a:ea typeface="+mn-ea"/>
                <a:cs typeface="+mn-cs"/>
              </a:rPr>
              <a:t>institutional investment in IT and</a:t>
            </a:r>
          </a:p>
          <a:p>
            <a:r>
              <a:rPr lang="en-US" sz="1200" b="0" i="0" u="none" strike="noStrike" kern="1200" baseline="0" dirty="0" smtClean="0">
                <a:solidFill>
                  <a:schemeClr val="tx1"/>
                </a:solidFill>
                <a:latin typeface="+mn-lt"/>
                <a:ea typeface="+mn-ea"/>
                <a:cs typeface="+mn-cs"/>
              </a:rPr>
              <a:t>reliance on information systems</a:t>
            </a:r>
          </a:p>
          <a:p>
            <a:r>
              <a:rPr lang="en-US" sz="1200" b="0" i="0" u="none" strike="noStrike" kern="1200" baseline="0" dirty="0" smtClean="0">
                <a:solidFill>
                  <a:schemeClr val="tx1"/>
                </a:solidFill>
                <a:latin typeface="+mn-lt"/>
                <a:ea typeface="+mn-ea"/>
                <a:cs typeface="+mn-cs"/>
              </a:rPr>
              <a:t>have grown, so has the need for</a:t>
            </a:r>
          </a:p>
          <a:p>
            <a:r>
              <a:rPr lang="en-US" sz="1200" b="0" i="0" u="none" strike="noStrike" kern="1200" baseline="0" dirty="0" smtClean="0">
                <a:solidFill>
                  <a:schemeClr val="tx1"/>
                </a:solidFill>
                <a:latin typeface="+mn-lt"/>
                <a:ea typeface="+mn-ea"/>
                <a:cs typeface="+mn-cs"/>
              </a:rPr>
              <a:t>reliable structures and</a:t>
            </a:r>
          </a:p>
          <a:p>
            <a:r>
              <a:rPr lang="en-US" sz="1200" b="0" i="0" u="none" strike="noStrike" kern="1200" baseline="0" dirty="0" smtClean="0">
                <a:solidFill>
                  <a:schemeClr val="tx1"/>
                </a:solidFill>
                <a:latin typeface="+mn-lt"/>
                <a:ea typeface="+mn-ea"/>
                <a:cs typeface="+mn-cs"/>
              </a:rPr>
              <a:t>measures to ensure success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minimize failure.</a:t>
            </a:r>
          </a:p>
          <a:p>
            <a:r>
              <a:rPr lang="en-US" sz="1200" b="0" i="0" u="none" strike="noStrike" kern="1200" baseline="0" dirty="0" smtClean="0">
                <a:solidFill>
                  <a:schemeClr val="tx1"/>
                </a:solidFill>
                <a:latin typeface="+mn-lt"/>
                <a:ea typeface="+mn-ea"/>
                <a:cs typeface="+mn-cs"/>
              </a:rPr>
              <a:t>IT GRC programs develop a</a:t>
            </a:r>
          </a:p>
          <a:p>
            <a:r>
              <a:rPr lang="en-US" sz="1200" b="0" i="0" u="none" strike="noStrike" kern="1200" baseline="0" dirty="0" smtClean="0">
                <a:solidFill>
                  <a:schemeClr val="tx1"/>
                </a:solidFill>
                <a:latin typeface="+mn-lt"/>
                <a:ea typeface="+mn-ea"/>
                <a:cs typeface="+mn-cs"/>
              </a:rPr>
              <a:t>framework for the leadership,</a:t>
            </a:r>
          </a:p>
          <a:p>
            <a:r>
              <a:rPr lang="en-US" sz="1200" b="0" i="0" u="none" strike="noStrike" kern="1200" baseline="0" dirty="0" smtClean="0">
                <a:solidFill>
                  <a:schemeClr val="tx1"/>
                </a:solidFill>
                <a:latin typeface="+mn-lt"/>
                <a:ea typeface="+mn-ea"/>
                <a:cs typeface="+mn-cs"/>
              </a:rPr>
              <a:t>organization, and operation of</a:t>
            </a:r>
          </a:p>
          <a:p>
            <a:r>
              <a:rPr lang="en-US" sz="1200" b="0" i="0" u="none" strike="noStrike" kern="1200" baseline="0" dirty="0" smtClean="0">
                <a:solidFill>
                  <a:schemeClr val="tx1"/>
                </a:solidFill>
                <a:latin typeface="+mn-lt"/>
                <a:ea typeface="+mn-ea"/>
                <a:cs typeface="+mn-cs"/>
              </a:rPr>
              <a:t>an institution's IT programs.</a:t>
            </a:r>
          </a:p>
          <a:p>
            <a:r>
              <a:rPr lang="en-US" sz="1200" b="0" i="0" u="none" strike="noStrike" kern="1200" baseline="0" dirty="0" smtClean="0">
                <a:solidFill>
                  <a:schemeClr val="tx1"/>
                </a:solidFill>
                <a:latin typeface="+mn-lt"/>
                <a:ea typeface="+mn-ea"/>
                <a:cs typeface="+mn-cs"/>
              </a:rPr>
              <a:t>This framework can be used by IT staff to ensure that their</a:t>
            </a:r>
          </a:p>
          <a:p>
            <a:r>
              <a:rPr lang="en-US" sz="1200" b="0" i="0" u="none" strike="noStrike" kern="1200" baseline="0" dirty="0" smtClean="0">
                <a:solidFill>
                  <a:schemeClr val="tx1"/>
                </a:solidFill>
                <a:latin typeface="+mn-lt"/>
                <a:ea typeface="+mn-ea"/>
                <a:cs typeface="+mn-cs"/>
              </a:rPr>
              <a:t>programs support and enable the institution's strategic objectives.</a:t>
            </a:r>
          </a:p>
          <a:p>
            <a:r>
              <a:rPr lang="en-US" sz="1200" b="0" i="0" u="none" strike="noStrike" kern="1200" baseline="0" dirty="0" smtClean="0">
                <a:solidFill>
                  <a:schemeClr val="tx1"/>
                </a:solidFill>
                <a:latin typeface="+mn-lt"/>
                <a:ea typeface="+mn-ea"/>
                <a:cs typeface="+mn-cs"/>
              </a:rPr>
              <a:t>A member advisory board, member working groups, and</a:t>
            </a:r>
          </a:p>
          <a:p>
            <a:r>
              <a:rPr lang="en-US" sz="1200" b="0" i="0" u="none" strike="noStrike" kern="1200" baseline="0" dirty="0" smtClean="0">
                <a:solidFill>
                  <a:schemeClr val="tx1"/>
                </a:solidFill>
                <a:latin typeface="+mn-lt"/>
                <a:ea typeface="+mn-ea"/>
                <a:cs typeface="+mn-cs"/>
              </a:rPr>
              <a:t>representatives from complementary organizations advise</a:t>
            </a:r>
          </a:p>
          <a:p>
            <a:r>
              <a:rPr lang="en-US" sz="1200" b="0" i="0" u="none" strike="noStrike" kern="1200" baseline="0" dirty="0" smtClean="0">
                <a:solidFill>
                  <a:schemeClr val="tx1"/>
                </a:solidFill>
                <a:latin typeface="+mn-lt"/>
                <a:ea typeface="+mn-ea"/>
                <a:cs typeface="+mn-cs"/>
              </a:rPr>
              <a:t>EDUCAUSE in the development of best practices, toolkits,</a:t>
            </a:r>
          </a:p>
          <a:p>
            <a:r>
              <a:rPr lang="en-US" sz="1200" b="0" i="0" u="none" strike="noStrike" kern="1200" baseline="0" dirty="0" smtClean="0">
                <a:solidFill>
                  <a:schemeClr val="tx1"/>
                </a:solidFill>
                <a:latin typeface="+mn-lt"/>
                <a:ea typeface="+mn-ea"/>
                <a:cs typeface="+mn-cs"/>
              </a:rPr>
              <a:t>and case studies.</a:t>
            </a:r>
          </a:p>
          <a:p>
            <a:r>
              <a:rPr lang="en-US" sz="1200" b="0" i="0" u="none" strike="noStrike" kern="1200" baseline="0" dirty="0" smtClean="0">
                <a:solidFill>
                  <a:schemeClr val="tx1"/>
                </a:solidFill>
                <a:latin typeface="+mn-lt"/>
                <a:ea typeface="+mn-ea"/>
                <a:cs typeface="+mn-cs"/>
              </a:rPr>
              <a:t>An </a:t>
            </a:r>
            <a:r>
              <a:rPr lang="en-US" sz="1200" b="1" i="0" u="none" strike="noStrike" kern="1200" baseline="0" dirty="0" smtClean="0">
                <a:solidFill>
                  <a:schemeClr val="tx1"/>
                </a:solidFill>
                <a:latin typeface="+mn-lt"/>
                <a:ea typeface="+mn-ea"/>
                <a:cs typeface="+mn-cs"/>
              </a:rPr>
              <a:t>ECAR research study </a:t>
            </a:r>
            <a:r>
              <a:rPr lang="en-US" sz="1200" b="0" i="0" u="none" strike="noStrike" kern="1200" baseline="0" dirty="0" smtClean="0">
                <a:solidFill>
                  <a:schemeClr val="tx1"/>
                </a:solidFill>
                <a:latin typeface="+mn-lt"/>
                <a:ea typeface="+mn-ea"/>
                <a:cs typeface="+mn-cs"/>
              </a:rPr>
              <a:t>benchmarks how higher</a:t>
            </a:r>
          </a:p>
          <a:p>
            <a:r>
              <a:rPr lang="en-US" sz="1200" b="0" i="0" u="none" strike="noStrike" kern="1200" baseline="0" dirty="0" smtClean="0">
                <a:solidFill>
                  <a:schemeClr val="tx1"/>
                </a:solidFill>
                <a:latin typeface="+mn-lt"/>
                <a:ea typeface="+mn-ea"/>
                <a:cs typeface="+mn-cs"/>
              </a:rPr>
              <a:t>education institutions are approaching IT GRC practices.</a:t>
            </a:r>
          </a:p>
          <a:p>
            <a:r>
              <a:rPr lang="en-US" sz="1200" b="0" i="0" u="none" strike="noStrike" kern="1200" baseline="0" dirty="0" smtClean="0">
                <a:solidFill>
                  <a:schemeClr val="tx1"/>
                </a:solidFill>
                <a:latin typeface="+mn-lt"/>
                <a:ea typeface="+mn-ea"/>
                <a:cs typeface="+mn-cs"/>
              </a:rPr>
              <a:t>(pictured, right: a snapshot of the </a:t>
            </a:r>
            <a:r>
              <a:rPr lang="en-US" sz="1200" b="1" i="0" u="none" strike="noStrike" kern="1200" baseline="0" dirty="0" smtClean="0">
                <a:solidFill>
                  <a:schemeClr val="tx1"/>
                </a:solidFill>
                <a:latin typeface="+mn-lt"/>
                <a:ea typeface="+mn-ea"/>
                <a:cs typeface="+mn-cs"/>
              </a:rPr>
              <a:t>ECAR IT GRC</a:t>
            </a:r>
          </a:p>
          <a:p>
            <a:r>
              <a:rPr lang="en-US" sz="1200" b="1" i="0" u="none" strike="noStrike" kern="1200" baseline="0" dirty="0" smtClean="0">
                <a:solidFill>
                  <a:schemeClr val="tx1"/>
                </a:solidFill>
                <a:latin typeface="+mn-lt"/>
                <a:ea typeface="+mn-ea"/>
                <a:cs typeface="+mn-cs"/>
              </a:rPr>
              <a:t>infographic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discussion group </a:t>
            </a:r>
            <a:r>
              <a:rPr lang="en-US" sz="1200" b="0" i="0" u="none" strike="noStrike" kern="1200" baseline="0" dirty="0" smtClean="0">
                <a:solidFill>
                  <a:schemeClr val="tx1"/>
                </a:solidFill>
                <a:latin typeface="+mn-lt"/>
                <a:ea typeface="+mn-ea"/>
                <a:cs typeface="+mn-cs"/>
              </a:rPr>
              <a:t>provides a community forum for IT</a:t>
            </a:r>
          </a:p>
          <a:p>
            <a:r>
              <a:rPr lang="en-US" sz="1200" b="0" i="0" u="none" strike="noStrike" kern="1200" baseline="0" dirty="0" smtClean="0">
                <a:solidFill>
                  <a:schemeClr val="tx1"/>
                </a:solidFill>
                <a:latin typeface="+mn-lt"/>
                <a:ea typeface="+mn-ea"/>
                <a:cs typeface="+mn-cs"/>
              </a:rPr>
              <a:t>GRC topics.</a:t>
            </a:r>
          </a:p>
          <a:p>
            <a:r>
              <a:rPr lang="en-US" sz="1200" b="0" i="0" u="none" strike="noStrike" kern="1200" baseline="0" dirty="0" smtClean="0">
                <a:solidFill>
                  <a:schemeClr val="tx1"/>
                </a:solidFill>
                <a:latin typeface="+mn-lt"/>
                <a:ea typeface="+mn-ea"/>
                <a:cs typeface="+mn-cs"/>
              </a:rPr>
              <a:t>Additional resources from NACUA have been made</a:t>
            </a:r>
          </a:p>
          <a:p>
            <a:r>
              <a:rPr lang="en-US" sz="1200" b="0" i="0" u="none" strike="noStrike" kern="1200" baseline="0" dirty="0" smtClean="0">
                <a:solidFill>
                  <a:schemeClr val="tx1"/>
                </a:solidFill>
                <a:latin typeface="+mn-lt"/>
                <a:ea typeface="+mn-ea"/>
                <a:cs typeface="+mn-cs"/>
              </a:rPr>
              <a:t>available to EDUCAUSE members through the</a:t>
            </a:r>
          </a:p>
          <a:p>
            <a:r>
              <a:rPr lang="en-US" sz="1200" b="0" i="0" u="none" strike="noStrike" kern="1200" baseline="0" dirty="0" smtClean="0">
                <a:solidFill>
                  <a:schemeClr val="tx1"/>
                </a:solidFill>
                <a:latin typeface="+mn-lt"/>
                <a:ea typeface="+mn-ea"/>
                <a:cs typeface="+mn-cs"/>
              </a:rPr>
              <a:t>organizations' collaboration on IT GRC.</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Resources</a:t>
            </a:r>
          </a:p>
          <a:p>
            <a:r>
              <a:rPr lang="en-US" sz="1200" b="1" i="0" u="none" strike="noStrike" kern="1200" baseline="0" dirty="0" smtClean="0">
                <a:solidFill>
                  <a:schemeClr val="tx1"/>
                </a:solidFill>
                <a:latin typeface="+mn-lt"/>
                <a:ea typeface="+mn-ea"/>
                <a:cs typeface="+mn-cs"/>
              </a:rPr>
              <a:t>IT Risk Register</a:t>
            </a:r>
            <a:r>
              <a:rPr lang="en-US" sz="1200" b="0" i="0" u="none" strike="noStrike" kern="1200" baseline="0" dirty="0" smtClean="0">
                <a:solidFill>
                  <a:schemeClr val="tx1"/>
                </a:solidFill>
                <a:latin typeface="+mn-lt"/>
                <a:ea typeface="+mn-ea"/>
                <a:cs typeface="+mn-cs"/>
              </a:rPr>
              <a:t>, a sortable checklist that </a:t>
            </a:r>
            <a:r>
              <a:rPr lang="en-US" sz="1200" b="0" i="0" u="none" strike="noStrike" kern="1200" baseline="0" dirty="0" err="1" smtClean="0">
                <a:solidFill>
                  <a:schemeClr val="tx1"/>
                </a:solidFill>
                <a:latin typeface="+mn-lt"/>
                <a:ea typeface="+mn-ea"/>
                <a:cs typeface="+mn-cs"/>
              </a:rPr>
              <a:t>identifiescommon</a:t>
            </a:r>
            <a:r>
              <a:rPr lang="en-US" sz="1200" b="0" i="0" u="none" strike="noStrike" kern="1200" baseline="0" dirty="0" smtClean="0">
                <a:solidFill>
                  <a:schemeClr val="tx1"/>
                </a:solidFill>
                <a:latin typeface="+mn-lt"/>
                <a:ea typeface="+mn-ea"/>
                <a:cs typeface="+mn-cs"/>
              </a:rPr>
              <a:t> strategic IT risks and catalogues those risks</a:t>
            </a:r>
          </a:p>
          <a:p>
            <a:r>
              <a:rPr lang="en-US" sz="1200" b="0" i="0" u="none" strike="noStrike" kern="1200" baseline="0" dirty="0" smtClean="0">
                <a:solidFill>
                  <a:schemeClr val="tx1"/>
                </a:solidFill>
                <a:latin typeface="+mn-lt"/>
                <a:ea typeface="+mn-ea"/>
                <a:cs typeface="+mn-cs"/>
              </a:rPr>
              <a:t>according to common risk types and IT domains</a:t>
            </a:r>
          </a:p>
          <a:p>
            <a:r>
              <a:rPr lang="en-US" sz="1200" b="1" i="0" u="none" strike="noStrike" kern="1200" baseline="0" dirty="0" smtClean="0">
                <a:solidFill>
                  <a:schemeClr val="tx1"/>
                </a:solidFill>
                <a:latin typeface="+mn-lt"/>
                <a:ea typeface="+mn-ea"/>
                <a:cs typeface="+mn-cs"/>
              </a:rPr>
              <a:t>Digital Capabilities in Higher Education 2016 IT</a:t>
            </a:r>
          </a:p>
          <a:p>
            <a:r>
              <a:rPr lang="en-US" sz="1200" b="1" i="0" u="none" strike="noStrike" kern="1200" baseline="0" dirty="0" smtClean="0">
                <a:solidFill>
                  <a:schemeClr val="tx1"/>
                </a:solidFill>
                <a:latin typeface="+mn-lt"/>
                <a:ea typeface="+mn-ea"/>
                <a:cs typeface="+mn-cs"/>
              </a:rPr>
              <a:t>Governance Risk and Compliance</a:t>
            </a:r>
          </a:p>
          <a:p>
            <a:r>
              <a:rPr lang="en-US" sz="1200" b="1" i="0" u="none" strike="noStrike" kern="1200" baseline="0" dirty="0" smtClean="0">
                <a:solidFill>
                  <a:schemeClr val="tx1"/>
                </a:solidFill>
                <a:latin typeface="+mn-lt"/>
                <a:ea typeface="+mn-ea"/>
                <a:cs typeface="+mn-cs"/>
              </a:rPr>
              <a:t>IT Governance Toolkit</a:t>
            </a:r>
            <a:r>
              <a:rPr lang="en-US" sz="1200" b="0" i="0" u="none" strike="noStrike" kern="1200" baseline="0" dirty="0" smtClean="0">
                <a:solidFill>
                  <a:schemeClr val="tx1"/>
                </a:solidFill>
                <a:latin typeface="+mn-lt"/>
                <a:ea typeface="+mn-ea"/>
                <a:cs typeface="+mn-cs"/>
              </a:rPr>
              <a:t>, resources to help you design a</a:t>
            </a:r>
          </a:p>
          <a:p>
            <a:r>
              <a:rPr lang="en-US" sz="1200" b="0" i="0" u="none" strike="noStrike" kern="1200" baseline="0" dirty="0" smtClean="0">
                <a:solidFill>
                  <a:schemeClr val="tx1"/>
                </a:solidFill>
                <a:latin typeface="+mn-lt"/>
                <a:ea typeface="+mn-ea"/>
                <a:cs typeface="+mn-cs"/>
              </a:rPr>
              <a:t>framework for IT governance at your institution</a:t>
            </a:r>
          </a:p>
          <a:p>
            <a:r>
              <a:rPr lang="en-US" sz="1200" b="1" i="0" u="none" strike="noStrike" kern="1200" baseline="0" dirty="0" smtClean="0">
                <a:solidFill>
                  <a:schemeClr val="tx1"/>
                </a:solidFill>
                <a:latin typeface="+mn-lt"/>
                <a:ea typeface="+mn-ea"/>
                <a:cs typeface="+mn-cs"/>
              </a:rPr>
              <a:t>Higher Education IT Governance Checklist</a:t>
            </a:r>
          </a:p>
          <a:p>
            <a:r>
              <a:rPr lang="en-US" sz="1200" b="1" i="0" u="none" strike="noStrike" kern="1200" baseline="0" dirty="0" smtClean="0">
                <a:solidFill>
                  <a:schemeClr val="tx1"/>
                </a:solidFill>
                <a:latin typeface="+mn-lt"/>
                <a:ea typeface="+mn-ea"/>
                <a:cs typeface="+mn-cs"/>
              </a:rPr>
              <a:t>Risk Management Basics</a:t>
            </a:r>
            <a:r>
              <a:rPr lang="en-US" sz="1200" b="0" i="0" u="none" strike="noStrike" kern="1200" baseline="0" dirty="0" smtClean="0">
                <a:solidFill>
                  <a:schemeClr val="tx1"/>
                </a:solidFill>
                <a:latin typeface="+mn-lt"/>
                <a:ea typeface="+mn-ea"/>
                <a:cs typeface="+mn-cs"/>
              </a:rPr>
              <a:t>, a quick overview of the three</a:t>
            </a:r>
          </a:p>
          <a:p>
            <a:r>
              <a:rPr lang="en-US" sz="1200" b="0" i="0" u="none" strike="noStrike" kern="1200" baseline="0" dirty="0" smtClean="0">
                <a:solidFill>
                  <a:schemeClr val="tx1"/>
                </a:solidFill>
                <a:latin typeface="+mn-lt"/>
                <a:ea typeface="+mn-ea"/>
                <a:cs typeface="+mn-cs"/>
              </a:rPr>
              <a:t>basic steps of risk management: identify and assess,</a:t>
            </a:r>
          </a:p>
          <a:p>
            <a:r>
              <a:rPr lang="en-US" sz="1200" b="0" i="0" u="none" strike="noStrike" kern="1200" baseline="0" dirty="0" smtClean="0">
                <a:solidFill>
                  <a:schemeClr val="tx1"/>
                </a:solidFill>
                <a:latin typeface="+mn-lt"/>
                <a:ea typeface="+mn-ea"/>
                <a:cs typeface="+mn-cs"/>
              </a:rPr>
              <a:t>monitor, and response</a:t>
            </a:r>
          </a:p>
          <a:p>
            <a:r>
              <a:rPr lang="en-US" sz="1200" b="1" i="0" u="none" strike="noStrike" kern="1200" baseline="0" dirty="0" smtClean="0">
                <a:solidFill>
                  <a:schemeClr val="tx1"/>
                </a:solidFill>
                <a:latin typeface="+mn-lt"/>
                <a:ea typeface="+mn-ea"/>
                <a:cs typeface="+mn-cs"/>
              </a:rPr>
              <a:t>Thinking about IT Risk Strategically</a:t>
            </a:r>
            <a:r>
              <a:rPr lang="en-US" sz="1200" b="0" i="0" u="none" strike="noStrike" kern="1200" baseline="0" dirty="0" smtClean="0">
                <a:solidFill>
                  <a:schemeClr val="tx1"/>
                </a:solidFill>
                <a:latin typeface="+mn-lt"/>
                <a:ea typeface="+mn-ea"/>
                <a:cs typeface="+mn-cs"/>
              </a:rPr>
              <a:t>, IT leaders at two</a:t>
            </a:r>
          </a:p>
          <a:p>
            <a:r>
              <a:rPr lang="en-US" sz="1200" b="0" i="0" u="none" strike="noStrike" kern="1200" baseline="0" dirty="0" smtClean="0">
                <a:solidFill>
                  <a:schemeClr val="tx1"/>
                </a:solidFill>
                <a:latin typeface="+mn-lt"/>
                <a:ea typeface="+mn-ea"/>
                <a:cs typeface="+mn-cs"/>
              </a:rPr>
              <a:t>institutions explain how they use the risk register to couch</a:t>
            </a:r>
          </a:p>
          <a:p>
            <a:r>
              <a:rPr lang="en-US" sz="1200" b="0" i="0" u="none" strike="noStrike" kern="1200" baseline="0" dirty="0" smtClean="0">
                <a:solidFill>
                  <a:schemeClr val="tx1"/>
                </a:solidFill>
                <a:latin typeface="+mn-lt"/>
                <a:ea typeface="+mn-ea"/>
                <a:cs typeface="+mn-cs"/>
              </a:rPr>
              <a:t>risks in terms of their impact on an institution's mission or</a:t>
            </a:r>
          </a:p>
          <a:p>
            <a:r>
              <a:rPr lang="en-US" sz="1200" b="0" i="0" u="none" strike="noStrike" kern="1200" baseline="0" dirty="0" smtClean="0">
                <a:solidFill>
                  <a:schemeClr val="tx1"/>
                </a:solidFill>
                <a:latin typeface="+mn-lt"/>
                <a:ea typeface="+mn-ea"/>
                <a:cs typeface="+mn-cs"/>
              </a:rPr>
              <a:t>goals</a:t>
            </a:r>
          </a:p>
          <a:p>
            <a:r>
              <a:rPr lang="en-US" sz="1200" b="0" i="0" u="none" strike="noStrike" kern="1200" baseline="0" dirty="0" smtClean="0">
                <a:solidFill>
                  <a:schemeClr val="tx1"/>
                </a:solidFill>
                <a:latin typeface="+mn-lt"/>
                <a:ea typeface="+mn-ea"/>
                <a:cs typeface="+mn-cs"/>
              </a:rPr>
              <a:t>IT GRC Advisory Board resources to help you define and</a:t>
            </a:r>
          </a:p>
          <a:p>
            <a:r>
              <a:rPr lang="en-US" sz="1200" b="0" i="0" u="none" strike="noStrike" kern="1200" baseline="0" dirty="0" smtClean="0">
                <a:solidFill>
                  <a:schemeClr val="tx1"/>
                </a:solidFill>
                <a:latin typeface="+mn-lt"/>
                <a:ea typeface="+mn-ea"/>
                <a:cs typeface="+mn-cs"/>
              </a:rPr>
              <a:t>implement campus IT GRC activities:</a:t>
            </a:r>
          </a:p>
          <a:p>
            <a:r>
              <a:rPr lang="en-US" sz="1200" b="1" i="0" u="none" strike="noStrike" kern="1200" baseline="0" dirty="0" smtClean="0">
                <a:solidFill>
                  <a:schemeClr val="tx1"/>
                </a:solidFill>
                <a:latin typeface="+mn-lt"/>
                <a:ea typeface="+mn-ea"/>
                <a:cs typeface="+mn-cs"/>
              </a:rPr>
              <a:t>Understanding IT GRC in Higher Education: IT</a:t>
            </a:r>
          </a:p>
          <a:p>
            <a:r>
              <a:rPr lang="en-US" sz="1200" b="1" i="0" u="none" strike="noStrike" kern="1200" baseline="0" dirty="0" smtClean="0">
                <a:solidFill>
                  <a:schemeClr val="tx1"/>
                </a:solidFill>
                <a:latin typeface="+mn-lt"/>
                <a:ea typeface="+mn-ea"/>
                <a:cs typeface="+mn-cs"/>
              </a:rPr>
              <a:t>Governance</a:t>
            </a:r>
          </a:p>
          <a:p>
            <a:r>
              <a:rPr lang="en-US" sz="1200" b="1" i="0" u="none" strike="noStrike" kern="1200" baseline="0" dirty="0" smtClean="0">
                <a:solidFill>
                  <a:schemeClr val="tx1"/>
                </a:solidFill>
                <a:latin typeface="+mn-lt"/>
                <a:ea typeface="+mn-ea"/>
                <a:cs typeface="+mn-cs"/>
              </a:rPr>
              <a:t>Understanding IT GRC in Higher Education: IT</a:t>
            </a:r>
          </a:p>
          <a:p>
            <a:r>
              <a:rPr lang="en-US" sz="1200" b="1" i="0" u="none" strike="noStrike" kern="1200" baseline="0" dirty="0" smtClean="0">
                <a:solidFill>
                  <a:schemeClr val="tx1"/>
                </a:solidFill>
                <a:latin typeface="+mn-lt"/>
                <a:ea typeface="+mn-ea"/>
                <a:cs typeface="+mn-cs"/>
              </a:rPr>
              <a:t>Risk</a:t>
            </a:r>
          </a:p>
          <a:p>
            <a:r>
              <a:rPr lang="en-US" sz="1200" b="1" i="0" u="none" strike="noStrike" kern="1200" baseline="0" dirty="0" smtClean="0">
                <a:solidFill>
                  <a:schemeClr val="tx1"/>
                </a:solidFill>
                <a:latin typeface="+mn-lt"/>
                <a:ea typeface="+mn-ea"/>
                <a:cs typeface="+mn-cs"/>
              </a:rPr>
              <a:t>Understanding IT GRC in Higher Education: IT</a:t>
            </a:r>
          </a:p>
          <a:p>
            <a:r>
              <a:rPr lang="en-US" sz="1200" b="1" i="0" u="none" strike="noStrike" kern="1200" baseline="0" dirty="0" smtClean="0">
                <a:solidFill>
                  <a:schemeClr val="tx1"/>
                </a:solidFill>
                <a:latin typeface="+mn-lt"/>
                <a:ea typeface="+mn-ea"/>
                <a:cs typeface="+mn-cs"/>
              </a:rPr>
              <a:t>Compliance</a:t>
            </a:r>
          </a:p>
          <a:p>
            <a:r>
              <a:rPr lang="en-US" sz="1200" b="0" i="0" u="none" strike="noStrike" kern="1200" baseline="0" dirty="0" smtClean="0">
                <a:solidFill>
                  <a:schemeClr val="tx1"/>
                </a:solidFill>
                <a:latin typeface="+mn-lt"/>
                <a:ea typeface="+mn-ea"/>
                <a:cs typeface="+mn-cs"/>
              </a:rPr>
              <a:t>EDUCAUSE Library resources:</a:t>
            </a:r>
          </a:p>
          <a:p>
            <a:r>
              <a:rPr lang="en-US" sz="1200" b="1" i="0" u="none" strike="noStrike" kern="1200" baseline="0" dirty="0" smtClean="0">
                <a:solidFill>
                  <a:schemeClr val="tx1"/>
                </a:solidFill>
                <a:latin typeface="+mn-lt"/>
                <a:ea typeface="+mn-ea"/>
                <a:cs typeface="+mn-cs"/>
              </a:rPr>
              <a:t>Compliance</a:t>
            </a:r>
          </a:p>
          <a:p>
            <a:r>
              <a:rPr lang="en-US" sz="1200" b="1" i="0" u="none" strike="noStrike" kern="1200" baseline="0" dirty="0" smtClean="0">
                <a:solidFill>
                  <a:schemeClr val="tx1"/>
                </a:solidFill>
                <a:latin typeface="+mn-lt"/>
                <a:ea typeface="+mn-ea"/>
                <a:cs typeface="+mn-cs"/>
              </a:rPr>
              <a:t>IT Governance</a:t>
            </a:r>
          </a:p>
          <a:p>
            <a:r>
              <a:rPr lang="en-US" sz="1200" b="1" i="0" u="none" strike="noStrike" kern="1200" baseline="0" dirty="0" smtClean="0">
                <a:solidFill>
                  <a:schemeClr val="tx1"/>
                </a:solidFill>
                <a:latin typeface="+mn-lt"/>
                <a:ea typeface="+mn-ea"/>
                <a:cs typeface="+mn-cs"/>
              </a:rPr>
              <a:t>Risk Management</a:t>
            </a:r>
          </a:p>
          <a:p>
            <a:r>
              <a:rPr lang="en-US" sz="1200" b="0" i="0" u="none" strike="noStrike" kern="1200" baseline="0" dirty="0" smtClean="0">
                <a:solidFill>
                  <a:schemeClr val="tx1"/>
                </a:solidFill>
                <a:latin typeface="+mn-lt"/>
                <a:ea typeface="+mn-ea"/>
                <a:cs typeface="+mn-cs"/>
              </a:rPr>
              <a:t>NACUA Resources (complimentary for EDUCAUSE</a:t>
            </a:r>
          </a:p>
          <a:p>
            <a:r>
              <a:rPr lang="en-US" sz="1200" b="0" i="0" u="none" strike="noStrike" kern="1200" baseline="0" dirty="0" smtClean="0">
                <a:solidFill>
                  <a:schemeClr val="tx1"/>
                </a:solidFill>
                <a:latin typeface="+mn-lt"/>
                <a:ea typeface="+mn-ea"/>
                <a:cs typeface="+mn-cs"/>
              </a:rPr>
              <a:t>members):</a:t>
            </a:r>
          </a:p>
          <a:p>
            <a:r>
              <a:rPr lang="en-US" sz="1200" b="1" i="0" u="none" strike="noStrike" kern="1200" baseline="0" dirty="0" smtClean="0">
                <a:solidFill>
                  <a:schemeClr val="tx1"/>
                </a:solidFill>
                <a:latin typeface="+mn-lt"/>
                <a:ea typeface="+mn-ea"/>
                <a:cs typeface="+mn-cs"/>
              </a:rPr>
              <a:t>Developing a Comprehensive Privacy Program:</a:t>
            </a:r>
          </a:p>
          <a:p>
            <a:r>
              <a:rPr lang="en-US" sz="1200" b="1" i="0" u="none" strike="noStrike" kern="1200" baseline="0" dirty="0" smtClean="0">
                <a:solidFill>
                  <a:schemeClr val="tx1"/>
                </a:solidFill>
                <a:latin typeface="+mn-lt"/>
                <a:ea typeface="+mn-ea"/>
                <a:cs typeface="+mn-cs"/>
              </a:rPr>
              <a:t>A Step-by-Step Guide</a:t>
            </a:r>
          </a:p>
          <a:p>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21</a:t>
            </a:fld>
            <a:endParaRPr lang="en-US" dirty="0"/>
          </a:p>
        </p:txBody>
      </p:sp>
    </p:spTree>
    <p:extLst>
      <p:ext uri="{BB962C8B-B14F-4D97-AF65-F5344CB8AC3E}">
        <p14:creationId xmlns:p14="http://schemas.microsoft.com/office/powerpoint/2010/main" val="3547099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PETER’S SLIDE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Governance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Engaging the campus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 its core, a governance program ensures that all institutional activities are aligned with the institution's strategic plan goals. For higher education IT organizations, IT governance means ensuring that the campus IT strategy is aligned with the institution's strategic plan. Information technology thus becomes a strategic partner in the institutional mission.</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  Does your institution have a formal process for aligning your IT goals with your institution’s strategic plan goals? Yes/No</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  If so, does it identify top-level IT goals, assign responsibilities for meeting those goals, and assess the results within the context of the institutional strategic plan?  Yes/No</a:t>
            </a:r>
            <a:endParaRPr lang="en-US" sz="1050" kern="1200" dirty="0" smtClean="0">
              <a:solidFill>
                <a:schemeClr val="tx1"/>
              </a:solidFill>
              <a:effectLst/>
              <a:latin typeface="+mn-lt"/>
              <a:ea typeface="+mn-ea"/>
              <a:cs typeface="+mn-cs"/>
            </a:endParaRPr>
          </a:p>
          <a:p>
            <a:endParaRPr lang="en-US" dirty="0" smtClean="0"/>
          </a:p>
          <a:p>
            <a:pPr lvl="0"/>
            <a:r>
              <a:rPr lang="en-US" sz="1200" kern="1200" dirty="0" smtClean="0">
                <a:solidFill>
                  <a:schemeClr val="tx1"/>
                </a:solidFill>
                <a:effectLst/>
                <a:latin typeface="+mn-lt"/>
                <a:ea typeface="+mn-ea"/>
                <a:cs typeface="+mn-cs"/>
              </a:rPr>
              <a:t>Risk</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Within the IT organization: IT risk management refers to the process of identifying risk, assessing risk, and prioritization of the major IT risks associated with the organization’s key objectives.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Once the risks have been prioritized, the organization proceeds with taking steps to reduce risk to acceptable levels, or in some cases, to assume the identified risk.</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This typically means developing policies, procedures and action items (projects) to engage changes to existing systems, and integrating risk mitigation strategies into the life cycle for new systems.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process includes monitoring risk mitigation activities to ensure that the risk has been reduced.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Enterprise IT risk management helps an institution identify the risks that it faces with regard to its IT resources and systems and affirmatively address those risks in a way that satisfies its overall goals. Enterprise IT risk management programs move beyond information security risks and look at the strategic, financial, legal, operational, and reputational risks inherent in operating IT systems.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Enterprise IT risk management programs move beyond information systems and security risks associated with the IT organization.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Institutional focus, not unit-specific. An alignment with an institution’s broader strategic goals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Aligns and prioritizes activities to address the identified IT risks that impact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university-wide academic and business operations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These are IT risks that have a substantial financial impact, lead to lost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productivity, a distraction from institutional goals, cause negative publicity, affect institutional reputation, etc.</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Enterprise IT risk management strategies help protect the institution so that it can achieve its strategic goals.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Enterprise IT risk management requires collaboration between IT and the other academic and business areas of the university...it will not be effective if it is just an IT organization activity.</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One question to ask in identifying these enterprise IT risks is: What are the IT risks that would cause the university to fail to achieve its institutional goals and operational excellence?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Question:  Do you feel that your institutional leadership appreciates that Cybersecurity risks, if not addressed as an institutional priority, can have negative consequences on the reputation, legal, economic and operational aspects of the institution?</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Compliance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security compliance addresses policies and procedures for complying with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audit requirements, laws and regulations.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An enterprise compliance program is generally defined as a formal program that specifies the organizational activities designed to help prevent and detect violations of applicable laws and regulations. For higher education IT organizations, compliance means ensuring that the institution's IT resources and systems are operated in a way that meets the laws and regulations impacting those systems and that also complies with institutional policy.</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Increased regulatory requirements and renewed enforcement efforts that scrutinize college and university practices are a sign of the times. Ironically, legislative, regulatory, and contractual compliance issues are burdening colleges and universities at the same time that higher education institutions are under increased pressure to reduce costs. To add to this complexity, IT security compliance may be but one element of a multifaceted institutional compliance program.</a:t>
            </a:r>
            <a:endParaRPr lang="en-US" sz="1100" kern="1200" dirty="0" smtClean="0">
              <a:solidFill>
                <a:schemeClr val="tx1"/>
              </a:solidFill>
              <a:effectLst/>
              <a:latin typeface="+mn-lt"/>
              <a:ea typeface="+mn-ea"/>
              <a:cs typeface="+mn-cs"/>
            </a:endParaRPr>
          </a:p>
          <a:p>
            <a:r>
              <a:rPr lang="en-US" dirty="0" smtClean="0"/>
              <a:t>Does your institution</a:t>
            </a:r>
            <a:r>
              <a:rPr lang="en-US" baseline="0" dirty="0" smtClean="0"/>
              <a:t> have an effective IT security compliance program and an enterprise compliance program?</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22</a:t>
            </a:fld>
            <a:endParaRPr lang="en-US" dirty="0"/>
          </a:p>
        </p:txBody>
      </p:sp>
    </p:spTree>
    <p:extLst>
      <p:ext uri="{BB962C8B-B14F-4D97-AF65-F5344CB8AC3E}">
        <p14:creationId xmlns:p14="http://schemas.microsoft.com/office/powerpoint/2010/main" val="1022669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PETER’S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23</a:t>
            </a:fld>
            <a:endParaRPr lang="en-US" dirty="0"/>
          </a:p>
        </p:txBody>
      </p:sp>
    </p:spTree>
    <p:extLst>
      <p:ext uri="{BB962C8B-B14F-4D97-AF65-F5344CB8AC3E}">
        <p14:creationId xmlns:p14="http://schemas.microsoft.com/office/powerpoint/2010/main" val="2831269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PETER’S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24</a:t>
            </a:fld>
            <a:endParaRPr lang="en-US" dirty="0"/>
          </a:p>
        </p:txBody>
      </p:sp>
    </p:spTree>
    <p:extLst>
      <p:ext uri="{BB962C8B-B14F-4D97-AF65-F5344CB8AC3E}">
        <p14:creationId xmlns:p14="http://schemas.microsoft.com/office/powerpoint/2010/main" val="3299649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PETER’S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25</a:t>
            </a:fld>
            <a:endParaRPr lang="en-US" dirty="0"/>
          </a:p>
        </p:txBody>
      </p:sp>
    </p:spTree>
    <p:extLst>
      <p:ext uri="{BB962C8B-B14F-4D97-AF65-F5344CB8AC3E}">
        <p14:creationId xmlns:p14="http://schemas.microsoft.com/office/powerpoint/2010/main" val="3561980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PETER’S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26</a:t>
            </a:fld>
            <a:endParaRPr lang="en-US" dirty="0"/>
          </a:p>
        </p:txBody>
      </p:sp>
    </p:spTree>
    <p:extLst>
      <p:ext uri="{BB962C8B-B14F-4D97-AF65-F5344CB8AC3E}">
        <p14:creationId xmlns:p14="http://schemas.microsoft.com/office/powerpoint/2010/main" val="1837582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PETER’S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27</a:t>
            </a:fld>
            <a:endParaRPr lang="en-US" dirty="0"/>
          </a:p>
        </p:txBody>
      </p:sp>
    </p:spTree>
    <p:extLst>
      <p:ext uri="{BB962C8B-B14F-4D97-AF65-F5344CB8AC3E}">
        <p14:creationId xmlns:p14="http://schemas.microsoft.com/office/powerpoint/2010/main" val="2084312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28</a:t>
            </a:fld>
            <a:endParaRPr lang="en-US" dirty="0"/>
          </a:p>
        </p:txBody>
      </p:sp>
    </p:spTree>
    <p:extLst>
      <p:ext uri="{BB962C8B-B14F-4D97-AF65-F5344CB8AC3E}">
        <p14:creationId xmlns:p14="http://schemas.microsoft.com/office/powerpoint/2010/main" val="910850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29</a:t>
            </a:fld>
            <a:endParaRPr lang="en-US" dirty="0"/>
          </a:p>
        </p:txBody>
      </p:sp>
    </p:spTree>
    <p:extLst>
      <p:ext uri="{BB962C8B-B14F-4D97-AF65-F5344CB8AC3E}">
        <p14:creationId xmlns:p14="http://schemas.microsoft.com/office/powerpoint/2010/main" val="255998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US" sz="1600" b="1" dirty="0" smtClean="0"/>
              <a:t>ROGER AND PETER INTRODUCE THEMSELVES</a:t>
            </a:r>
          </a:p>
          <a:p>
            <a:pPr>
              <a:spcBef>
                <a:spcPts val="300"/>
              </a:spcBef>
              <a:spcAft>
                <a:spcPts val="300"/>
              </a:spcAft>
            </a:pPr>
            <a:endParaRPr lang="en-US" sz="1600" b="1" dirty="0" smtClean="0"/>
          </a:p>
          <a:p>
            <a:pPr>
              <a:spcBef>
                <a:spcPts val="300"/>
              </a:spcBef>
              <a:spcAft>
                <a:spcPts val="300"/>
              </a:spcAft>
            </a:pPr>
            <a:endParaRPr lang="en-US" sz="1200" dirty="0" smtClean="0"/>
          </a:p>
          <a:p>
            <a:pPr>
              <a:spcBef>
                <a:spcPts val="300"/>
              </a:spcBef>
              <a:spcAft>
                <a:spcPts val="300"/>
              </a:spcAft>
            </a:pPr>
            <a:r>
              <a:rPr lang="en-US" sz="1200" dirty="0" smtClean="0"/>
              <a:t>Dr. Roger J. Ward is the senior vice president for operations and institutional effectiveness and vice dean of the Graduate School at the University of Maryland, Baltimore (UMB). As CAO and vice president, Dr. Ward directs a portfolio of departments and initiatives that promote institutional effectiveness and assure accountability. He has primary responsibility for strategic planning, </a:t>
            </a:r>
            <a:r>
              <a:rPr lang="en-US" sz="1200" b="1" dirty="0" smtClean="0"/>
              <a:t>enterprise risk management</a:t>
            </a:r>
            <a:r>
              <a:rPr lang="en-US" sz="1200" dirty="0" smtClean="0"/>
              <a:t>, and institutional research. </a:t>
            </a:r>
          </a:p>
          <a:p>
            <a:pPr marL="0" indent="0">
              <a:spcBef>
                <a:spcPts val="300"/>
              </a:spcBef>
              <a:spcAft>
                <a:spcPts val="300"/>
              </a:spcAft>
              <a:buNone/>
            </a:pPr>
            <a:endParaRPr lang="en-US" sz="1200" dirty="0" smtClean="0"/>
          </a:p>
          <a:p>
            <a:pPr>
              <a:spcBef>
                <a:spcPts val="300"/>
              </a:spcBef>
              <a:spcAft>
                <a:spcPts val="300"/>
              </a:spcAft>
            </a:pPr>
            <a:r>
              <a:rPr lang="en-US" sz="1200" dirty="0" smtClean="0"/>
              <a:t>Dr. Peter J. Murray is the Chief Information Officer and Vice President for Information Technology for the University of Maryland, Baltimore (UMB). Dr. Murray is responsible for overseeing and coordinating campus-wide information technology planning, </a:t>
            </a:r>
            <a:r>
              <a:rPr lang="en-US" sz="1200" b="1" dirty="0" smtClean="0"/>
              <a:t>including IT risk and IT security planning</a:t>
            </a:r>
            <a:r>
              <a:rPr lang="en-US" sz="1200" dirty="0" smtClean="0"/>
              <a:t>. He has served on the </a:t>
            </a:r>
            <a:r>
              <a:rPr lang="en-US" sz="1200" dirty="0" err="1" smtClean="0"/>
              <a:t>Educause</a:t>
            </a:r>
            <a:r>
              <a:rPr lang="en-US" sz="1200" dirty="0" smtClean="0"/>
              <a:t> IT Governance, Risk and Compliance (GRC) Program Advisory Committee and is a past co-chair of the Higher Education Information Security Council (HEISC). </a:t>
            </a:r>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3</a:t>
            </a:fld>
            <a:endParaRPr lang="en-US" dirty="0"/>
          </a:p>
        </p:txBody>
      </p:sp>
    </p:spTree>
    <p:extLst>
      <p:ext uri="{BB962C8B-B14F-4D97-AF65-F5344CB8AC3E}">
        <p14:creationId xmlns:p14="http://schemas.microsoft.com/office/powerpoint/2010/main" val="2880764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effectLst/>
                <a:latin typeface="+mn-lt"/>
                <a:ea typeface="+mn-ea"/>
                <a:cs typeface="+mn-cs"/>
              </a:rPr>
              <a:t>PETER’S SLIDE</a:t>
            </a:r>
          </a:p>
          <a:p>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Notes:  Points to make: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Cybersecurity has evolved to be a significant priority activity…IT security is much bigger and more important than ever</a:t>
            </a:r>
          </a:p>
          <a:p>
            <a:pPr lvl="0"/>
            <a:r>
              <a:rPr lang="en-US" sz="1200" kern="1200" dirty="0" smtClean="0">
                <a:solidFill>
                  <a:schemeClr val="tx1"/>
                </a:solidFill>
                <a:effectLst/>
                <a:latin typeface="+mn-lt"/>
                <a:ea typeface="+mn-ea"/>
                <a:cs typeface="+mn-cs"/>
              </a:rPr>
              <a:t>Growing amount of work and demand to keep institutional data assets secure</a:t>
            </a:r>
          </a:p>
          <a:p>
            <a:pPr lvl="0"/>
            <a:r>
              <a:rPr lang="en-US" sz="1200" kern="1200" dirty="0" smtClean="0">
                <a:solidFill>
                  <a:schemeClr val="tx1"/>
                </a:solidFill>
                <a:effectLst/>
                <a:latin typeface="+mn-lt"/>
                <a:ea typeface="+mn-ea"/>
                <a:cs typeface="+mn-cs"/>
              </a:rPr>
              <a:t>It is an institutional issue.. not just an IT activity/issue</a:t>
            </a:r>
          </a:p>
          <a:p>
            <a:pPr lvl="0"/>
            <a:r>
              <a:rPr lang="en-US" sz="1200" kern="1200" dirty="0" smtClean="0">
                <a:solidFill>
                  <a:schemeClr val="tx1"/>
                </a:solidFill>
                <a:effectLst/>
                <a:latin typeface="+mn-lt"/>
                <a:ea typeface="+mn-ea"/>
                <a:cs typeface="+mn-cs"/>
              </a:rPr>
              <a:t>Can’t address IT security in silos…a cybersecurity program is only as strong as the weakest link in the institution</a:t>
            </a:r>
          </a:p>
          <a:p>
            <a:pPr lvl="0"/>
            <a:r>
              <a:rPr lang="en-US" sz="1200" kern="1200" dirty="0" smtClean="0">
                <a:solidFill>
                  <a:schemeClr val="tx1"/>
                </a:solidFill>
                <a:effectLst/>
                <a:latin typeface="+mn-lt"/>
                <a:ea typeface="+mn-ea"/>
                <a:cs typeface="+mn-cs"/>
              </a:rPr>
              <a:t>It is an awareness, institutional cultural issue </a:t>
            </a:r>
          </a:p>
          <a:p>
            <a:pPr lvl="0"/>
            <a:r>
              <a:rPr lang="en-US" sz="1200" kern="1200" dirty="0" smtClean="0">
                <a:solidFill>
                  <a:schemeClr val="tx1"/>
                </a:solidFill>
                <a:effectLst/>
                <a:latin typeface="+mn-lt"/>
                <a:ea typeface="+mn-ea"/>
                <a:cs typeface="+mn-cs"/>
              </a:rPr>
              <a:t>Has to be viewed as an enterprise issue…it affects the missions of the institution.  </a:t>
            </a:r>
          </a:p>
          <a:p>
            <a:r>
              <a:rPr lang="en-US" sz="1200" kern="1200" dirty="0" smtClean="0">
                <a:solidFill>
                  <a:schemeClr val="tx1"/>
                </a:solidFill>
                <a:effectLst/>
                <a:latin typeface="+mn-lt"/>
                <a:ea typeface="+mn-ea"/>
                <a:cs typeface="+mn-cs"/>
              </a:rPr>
              <a:t>		A breach can affect an institution’s reputation, have legal consequences, have a </a:t>
            </a:r>
          </a:p>
          <a:p>
            <a:r>
              <a:rPr lang="en-US" sz="1200" kern="1200" dirty="0" smtClean="0">
                <a:solidFill>
                  <a:schemeClr val="tx1"/>
                </a:solidFill>
                <a:effectLst/>
                <a:latin typeface="+mn-lt"/>
                <a:ea typeface="+mn-ea"/>
                <a:cs typeface="+mn-cs"/>
              </a:rPr>
              <a:t>financial impact, and disrupt normal operations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GRC and ERM focus on institutional goals, plans, and strategy</a:t>
            </a:r>
          </a:p>
          <a:p>
            <a:pPr lvl="0"/>
            <a:r>
              <a:rPr lang="en-US" sz="1200" kern="1200" dirty="0" smtClean="0">
                <a:solidFill>
                  <a:schemeClr val="tx1"/>
                </a:solidFill>
                <a:effectLst/>
                <a:latin typeface="+mn-lt"/>
                <a:ea typeface="+mn-ea"/>
                <a:cs typeface="+mn-cs"/>
              </a:rPr>
              <a:t>Cybersecurity must be a key element in GRC and ERM programs</a:t>
            </a:r>
          </a:p>
          <a:p>
            <a:pPr lvl="0"/>
            <a:r>
              <a:rPr lang="en-US" sz="1200" kern="1200" dirty="0" smtClean="0">
                <a:solidFill>
                  <a:schemeClr val="tx1"/>
                </a:solidFill>
                <a:effectLst/>
                <a:latin typeface="+mn-lt"/>
                <a:ea typeface="+mn-ea"/>
                <a:cs typeface="+mn-cs"/>
              </a:rPr>
              <a:t>GRC and ERM programs are sponsored and supported by institutional senior leaders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ERM structure at the University of Maryland Baltimore is sponsored by the President, has an Executive Committee, an ERM Steering Committee, and subject area workgroups, including IT systems and Cybersecurity.</a:t>
            </a:r>
          </a:p>
          <a:p>
            <a:pPr lvl="0"/>
            <a:r>
              <a:rPr lang="en-US" sz="1200" kern="1200" dirty="0" smtClean="0">
                <a:solidFill>
                  <a:schemeClr val="tx1"/>
                </a:solidFill>
                <a:effectLst/>
                <a:latin typeface="+mn-lt"/>
                <a:ea typeface="+mn-ea"/>
                <a:cs typeface="+mn-cs"/>
              </a:rPr>
              <a:t>It includes Cybersecurity as a critical area</a:t>
            </a:r>
          </a:p>
          <a:p>
            <a:pPr lvl="0"/>
            <a:r>
              <a:rPr lang="en-US" sz="1200" kern="1200" dirty="0" smtClean="0">
                <a:solidFill>
                  <a:schemeClr val="tx1"/>
                </a:solidFill>
                <a:effectLst/>
                <a:latin typeface="+mn-lt"/>
                <a:ea typeface="+mn-ea"/>
                <a:cs typeface="+mn-cs"/>
              </a:rPr>
              <a:t>It adds visibility and value to IT systems and Cybersecurity</a:t>
            </a:r>
          </a:p>
          <a:p>
            <a:pPr lvl="0"/>
            <a:r>
              <a:rPr lang="en-US" sz="1200" kern="1200" dirty="0" smtClean="0">
                <a:solidFill>
                  <a:schemeClr val="tx1"/>
                </a:solidFill>
                <a:effectLst/>
                <a:latin typeface="+mn-lt"/>
                <a:ea typeface="+mn-ea"/>
                <a:cs typeface="+mn-cs"/>
              </a:rPr>
              <a:t>It facilitates communication and collaboration across the enterprise</a:t>
            </a:r>
          </a:p>
          <a:p>
            <a:pPr lvl="0"/>
            <a:r>
              <a:rPr lang="en-US" sz="1200" kern="1200" dirty="0" smtClean="0">
                <a:solidFill>
                  <a:schemeClr val="tx1"/>
                </a:solidFill>
                <a:effectLst/>
                <a:latin typeface="+mn-lt"/>
                <a:ea typeface="+mn-ea"/>
                <a:cs typeface="+mn-cs"/>
              </a:rPr>
              <a:t>It facilitates changing the culture to be more Cybersecurity aware</a:t>
            </a:r>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30</a:t>
            </a:fld>
            <a:endParaRPr lang="en-US" dirty="0"/>
          </a:p>
        </p:txBody>
      </p:sp>
    </p:spTree>
    <p:extLst>
      <p:ext uri="{BB962C8B-B14F-4D97-AF65-F5344CB8AC3E}">
        <p14:creationId xmlns:p14="http://schemas.microsoft.com/office/powerpoint/2010/main" val="3212642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smtClean="0">
                <a:solidFill>
                  <a:schemeClr val="tx1"/>
                </a:solidFill>
                <a:effectLst/>
                <a:latin typeface="+mn-lt"/>
                <a:ea typeface="+mn-ea"/>
                <a:cs typeface="+mn-cs"/>
              </a:rPr>
              <a:t>PETER’S SLIDE</a:t>
            </a:r>
          </a:p>
          <a:p>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Notes: Points to make</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Be a voice, an influencer, help shape the culture</a:t>
            </a:r>
          </a:p>
          <a:p>
            <a:pPr lvl="0"/>
            <a:r>
              <a:rPr lang="en-US" sz="1200" kern="1200" dirty="0" smtClean="0">
                <a:solidFill>
                  <a:schemeClr val="tx1"/>
                </a:solidFill>
                <a:effectLst/>
                <a:latin typeface="+mn-lt"/>
                <a:ea typeface="+mn-ea"/>
                <a:cs typeface="+mn-cs"/>
              </a:rPr>
              <a:t>Keep voicing the risks</a:t>
            </a:r>
          </a:p>
          <a:p>
            <a:pPr lvl="0"/>
            <a:r>
              <a:rPr lang="en-US" sz="1200" kern="1200" dirty="0" smtClean="0">
                <a:solidFill>
                  <a:schemeClr val="tx1"/>
                </a:solidFill>
                <a:effectLst/>
                <a:latin typeface="+mn-lt"/>
                <a:ea typeface="+mn-ea"/>
                <a:cs typeface="+mn-cs"/>
              </a:rPr>
              <a:t>Remind institutional leadership of the negative impacts of not addressing these risks</a:t>
            </a:r>
          </a:p>
          <a:p>
            <a:pPr lvl="0"/>
            <a:r>
              <a:rPr lang="en-US" sz="1200" kern="1200" dirty="0" smtClean="0">
                <a:solidFill>
                  <a:schemeClr val="tx1"/>
                </a:solidFill>
                <a:effectLst/>
                <a:latin typeface="+mn-lt"/>
                <a:ea typeface="+mn-ea"/>
                <a:cs typeface="+mn-cs"/>
              </a:rPr>
              <a:t>Tie the message to the missions of the institution</a:t>
            </a:r>
          </a:p>
          <a:p>
            <a:pPr lvl="0"/>
            <a:r>
              <a:rPr lang="en-US" sz="1200" kern="1200" dirty="0" smtClean="0">
                <a:solidFill>
                  <a:schemeClr val="tx1"/>
                </a:solidFill>
                <a:effectLst/>
                <a:latin typeface="+mn-lt"/>
                <a:ea typeface="+mn-ea"/>
                <a:cs typeface="+mn-cs"/>
              </a:rPr>
              <a:t>Communicate that strategic plans and goals cannot be achieved if risks aren’t appreciated and the potential impact to institutional reputation, finances, legal and operations </a:t>
            </a:r>
          </a:p>
          <a:p>
            <a:pPr lvl="0"/>
            <a:r>
              <a:rPr lang="en-US" sz="1200" kern="1200" dirty="0" smtClean="0">
                <a:solidFill>
                  <a:schemeClr val="tx1"/>
                </a:solidFill>
                <a:effectLst/>
                <a:latin typeface="+mn-lt"/>
                <a:ea typeface="+mn-ea"/>
                <a:cs typeface="+mn-cs"/>
              </a:rPr>
              <a:t>Express to senior leaders that Cybersecurity needs to be treated like Physical Security</a:t>
            </a:r>
          </a:p>
          <a:p>
            <a:pPr lvl="0"/>
            <a:r>
              <a:rPr lang="en-US" sz="1200" kern="1200" dirty="0" smtClean="0">
                <a:solidFill>
                  <a:schemeClr val="tx1"/>
                </a:solidFill>
                <a:effectLst/>
                <a:latin typeface="+mn-lt"/>
                <a:ea typeface="+mn-ea"/>
                <a:cs typeface="+mn-cs"/>
              </a:rPr>
              <a:t>Take advantage of the public consciousness regarding Cybersecurity and the constant news of organizations and companies experiencing breaches</a:t>
            </a:r>
          </a:p>
          <a:p>
            <a:pPr lvl="0"/>
            <a:r>
              <a:rPr lang="en-US" sz="1200" kern="1200" dirty="0" smtClean="0">
                <a:solidFill>
                  <a:schemeClr val="tx1"/>
                </a:solidFill>
                <a:effectLst/>
                <a:latin typeface="+mn-lt"/>
                <a:ea typeface="+mn-ea"/>
                <a:cs typeface="+mn-cs"/>
              </a:rPr>
              <a:t>Use </a:t>
            </a:r>
            <a:r>
              <a:rPr lang="en-US" sz="1200" kern="1200" dirty="0" err="1" smtClean="0">
                <a:solidFill>
                  <a:schemeClr val="tx1"/>
                </a:solidFill>
                <a:effectLst/>
                <a:latin typeface="+mn-lt"/>
                <a:ea typeface="+mn-ea"/>
                <a:cs typeface="+mn-cs"/>
              </a:rPr>
              <a:t>Educause</a:t>
            </a:r>
            <a:r>
              <a:rPr lang="en-US" sz="1200" kern="1200" dirty="0" smtClean="0">
                <a:solidFill>
                  <a:schemeClr val="tx1"/>
                </a:solidFill>
                <a:effectLst/>
                <a:latin typeface="+mn-lt"/>
                <a:ea typeface="+mn-ea"/>
                <a:cs typeface="+mn-cs"/>
              </a:rPr>
              <a:t> and other resources to point out that when risks aren’t addressed at an institutional level, there is a greater chance for the Cybersecurity program to be IT focused, underfunded, not capable of addressing all of the vulnerabilities</a:t>
            </a:r>
          </a:p>
          <a:p>
            <a:pPr lvl="0"/>
            <a:r>
              <a:rPr lang="en-US" sz="1200" kern="1200" dirty="0" smtClean="0">
                <a:solidFill>
                  <a:schemeClr val="tx1"/>
                </a:solidFill>
                <a:effectLst/>
                <a:latin typeface="+mn-lt"/>
                <a:ea typeface="+mn-ea"/>
                <a:cs typeface="+mn-cs"/>
              </a:rPr>
              <a:t>You, as an individual who manages Cybersecurity activities, are a critical resource to your institution.</a:t>
            </a:r>
          </a:p>
          <a:p>
            <a:pPr lvl="0"/>
            <a:r>
              <a:rPr lang="en-US" sz="1200" kern="1200" dirty="0" smtClean="0">
                <a:solidFill>
                  <a:schemeClr val="tx1"/>
                </a:solidFill>
                <a:effectLst/>
                <a:latin typeface="+mn-lt"/>
                <a:ea typeface="+mn-ea"/>
                <a:cs typeface="+mn-cs"/>
              </a:rPr>
              <a:t>You need to feel empowered to communicate Cybersecurity risks and issues…senior leadership will listen if you express Cybersecurity issues…keep the issues visible and continually in the forefront</a:t>
            </a:r>
          </a:p>
          <a:p>
            <a:pPr lvl="0"/>
            <a:r>
              <a:rPr lang="en-US" sz="1200" kern="1200" dirty="0" smtClean="0">
                <a:solidFill>
                  <a:schemeClr val="tx1"/>
                </a:solidFill>
                <a:effectLst/>
                <a:latin typeface="+mn-lt"/>
                <a:ea typeface="+mn-ea"/>
                <a:cs typeface="+mn-cs"/>
              </a:rPr>
              <a:t>Senior leadership doesn’t know what they don’t know…they won’t pay attention unless they know about the Cybersecurity issues, risks and vulnerabilities</a:t>
            </a:r>
          </a:p>
          <a:p>
            <a:pPr lvl="0"/>
            <a:r>
              <a:rPr lang="en-US" sz="1200" kern="1200" dirty="0" smtClean="0">
                <a:solidFill>
                  <a:schemeClr val="tx1"/>
                </a:solidFill>
                <a:effectLst/>
                <a:latin typeface="+mn-lt"/>
                <a:ea typeface="+mn-ea"/>
                <a:cs typeface="+mn-cs"/>
              </a:rPr>
              <a:t>A growing awareness across the institutional community will help change the culture and be an issue that all levels of the institution will appreciate</a:t>
            </a:r>
          </a:p>
          <a:p>
            <a:pPr lvl="0"/>
            <a:r>
              <a:rPr lang="en-US" sz="1200" kern="1200" dirty="0" smtClean="0">
                <a:solidFill>
                  <a:schemeClr val="tx1"/>
                </a:solidFill>
                <a:effectLst/>
                <a:latin typeface="+mn-lt"/>
                <a:ea typeface="+mn-ea"/>
                <a:cs typeface="+mn-cs"/>
              </a:rPr>
              <a:t>Communicate and inform…and know your audience.  Don’t focus on IT and Cybersecurity jargon, use the right language so that all constituencies will understand how Cybersecurity links to and can affect strategic plans, goals and missions of the institution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You are a key contributor to your institution’s Cybersecurity program</a:t>
            </a:r>
          </a:p>
          <a:p>
            <a:pPr lvl="0"/>
            <a:r>
              <a:rPr lang="en-US" sz="1200" kern="1200" dirty="0" smtClean="0">
                <a:solidFill>
                  <a:schemeClr val="tx1"/>
                </a:solidFill>
                <a:effectLst/>
                <a:latin typeface="+mn-lt"/>
                <a:ea typeface="+mn-ea"/>
                <a:cs typeface="+mn-cs"/>
              </a:rPr>
              <a:t>Make a difference…keep the conversation going…be a leader in informing and educating your colleagues, supervisors, stakeholders and institutional leaders</a:t>
            </a:r>
          </a:p>
          <a:p>
            <a:pPr lvl="0"/>
            <a:r>
              <a:rPr lang="en-US" sz="1200" kern="1200" dirty="0" smtClean="0">
                <a:solidFill>
                  <a:schemeClr val="tx1"/>
                </a:solidFill>
                <a:effectLst/>
                <a:latin typeface="+mn-lt"/>
                <a:ea typeface="+mn-ea"/>
                <a:cs typeface="+mn-cs"/>
              </a:rPr>
              <a:t>Try to step out of your comfort zone and don’t just focus on the task at hand… raise your hand when there is an issue…don’t be silent </a:t>
            </a:r>
          </a:p>
          <a:p>
            <a:pPr lvl="0"/>
            <a:r>
              <a:rPr lang="en-US" sz="1200" kern="1200" dirty="0" smtClean="0">
                <a:solidFill>
                  <a:schemeClr val="tx1"/>
                </a:solidFill>
                <a:effectLst/>
                <a:latin typeface="+mn-lt"/>
                <a:ea typeface="+mn-ea"/>
                <a:cs typeface="+mn-cs"/>
              </a:rPr>
              <a:t>Identity barriers to a successful Cybersecurity program, be persistent in telling supervisors and senior leaders what these issues are</a:t>
            </a:r>
          </a:p>
          <a:p>
            <a:pPr lvl="0"/>
            <a:r>
              <a:rPr lang="en-US" sz="1200" kern="1200" dirty="0" smtClean="0">
                <a:solidFill>
                  <a:schemeClr val="tx1"/>
                </a:solidFill>
                <a:effectLst/>
                <a:latin typeface="+mn-lt"/>
                <a:ea typeface="+mn-ea"/>
                <a:cs typeface="+mn-cs"/>
              </a:rPr>
              <a:t>Communicate how these issues and barriers will impact institution success is they aren’t addressed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GRC and ERM programs are institutional programs.  Cybersecurity has to be linked to these institutional programs and be a key element </a:t>
            </a:r>
          </a:p>
          <a:p>
            <a:pPr lvl="0"/>
            <a:r>
              <a:rPr lang="en-US" sz="1200" kern="1200" dirty="0" smtClean="0">
                <a:solidFill>
                  <a:schemeClr val="tx1"/>
                </a:solidFill>
                <a:effectLst/>
                <a:latin typeface="+mn-lt"/>
                <a:ea typeface="+mn-ea"/>
                <a:cs typeface="+mn-cs"/>
              </a:rPr>
              <a:t>An effective Cybersecurity program influences positive change as the institution moves from a specific IT security program to a Cybersecurity program that intersects and interfaces with all areas of the institution and it is a critical institutional process just like ERM and GRC.</a:t>
            </a:r>
          </a:p>
          <a:p>
            <a:pPr lvl="0"/>
            <a:r>
              <a:rPr lang="en-US" sz="1200" kern="1200" dirty="0" smtClean="0">
                <a:solidFill>
                  <a:schemeClr val="tx1"/>
                </a:solidFill>
                <a:effectLst/>
                <a:latin typeface="+mn-lt"/>
                <a:ea typeface="+mn-ea"/>
                <a:cs typeface="+mn-cs"/>
              </a:rPr>
              <a:t>You are extremely valuable to your institution and to your institution’s Cybersecurity program…so please engage your community and mention to anybody and everybody at your institution, that an effective Cybersecurity program requires “All Hands on Deck”</a:t>
            </a:r>
          </a:p>
          <a:p>
            <a:pPr lvl="0"/>
            <a:r>
              <a:rPr lang="en-US" sz="1200" kern="1200" dirty="0" smtClean="0">
                <a:solidFill>
                  <a:schemeClr val="tx1"/>
                </a:solidFill>
                <a:effectLst/>
                <a:latin typeface="+mn-lt"/>
                <a:ea typeface="+mn-ea"/>
                <a:cs typeface="+mn-cs"/>
              </a:rPr>
              <a:t>Be an influencer in creating a risk aware culture throughout the enterprise.</a:t>
            </a:r>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31</a:t>
            </a:fld>
            <a:endParaRPr lang="en-US" dirty="0"/>
          </a:p>
        </p:txBody>
      </p:sp>
    </p:spTree>
    <p:extLst>
      <p:ext uri="{BB962C8B-B14F-4D97-AF65-F5344CB8AC3E}">
        <p14:creationId xmlns:p14="http://schemas.microsoft.com/office/powerpoint/2010/main" val="1393765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PETER’S SLIDE</a:t>
            </a:r>
          </a:p>
          <a:p>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IT GRC Programs — Why Now?</a:t>
            </a:r>
          </a:p>
          <a:p>
            <a:r>
              <a:rPr lang="en-US" sz="1200" b="0" i="0" u="none" strike="noStrike" kern="1200" baseline="0" dirty="0" smtClean="0">
                <a:solidFill>
                  <a:schemeClr val="tx1"/>
                </a:solidFill>
                <a:latin typeface="+mn-lt"/>
                <a:ea typeface="+mn-ea"/>
                <a:cs typeface="+mn-cs"/>
              </a:rPr>
              <a:t>The stakes are high for the effective operation of higher education IT organizations. IT GRC</a:t>
            </a:r>
          </a:p>
          <a:p>
            <a:r>
              <a:rPr lang="en-US" sz="1200" b="0" i="0" u="none" strike="noStrike" kern="1200" baseline="0" dirty="0" smtClean="0">
                <a:solidFill>
                  <a:schemeClr val="tx1"/>
                </a:solidFill>
                <a:latin typeface="+mn-lt"/>
                <a:ea typeface="+mn-ea"/>
                <a:cs typeface="+mn-cs"/>
              </a:rPr>
              <a:t>programs help level the playing field.</a:t>
            </a:r>
          </a:p>
          <a:p>
            <a:r>
              <a:rPr lang="en-US" sz="1200" b="0" i="0" u="none" strike="noStrike" kern="1200" baseline="0" dirty="0" smtClean="0">
                <a:solidFill>
                  <a:schemeClr val="tx1"/>
                </a:solidFill>
                <a:latin typeface="+mn-lt"/>
                <a:ea typeface="+mn-ea"/>
                <a:cs typeface="+mn-cs"/>
              </a:rPr>
              <a:t>The EDUCAUSE IT GRC program provides resources that help</a:t>
            </a:r>
          </a:p>
          <a:p>
            <a:r>
              <a:rPr lang="en-US" sz="1200" b="0" i="0" u="none" strike="noStrike" kern="1200" baseline="0" dirty="0" smtClean="0">
                <a:solidFill>
                  <a:schemeClr val="tx1"/>
                </a:solidFill>
                <a:latin typeface="+mn-lt"/>
                <a:ea typeface="+mn-ea"/>
                <a:cs typeface="+mn-cs"/>
              </a:rPr>
              <a:t>you define and implement IT governance, risk, and compliance</a:t>
            </a:r>
          </a:p>
          <a:p>
            <a:r>
              <a:rPr lang="en-US" sz="1200" b="0" i="0" u="none" strike="noStrike" kern="1200" baseline="0" dirty="0" smtClean="0">
                <a:solidFill>
                  <a:schemeClr val="tx1"/>
                </a:solidFill>
                <a:latin typeface="+mn-lt"/>
                <a:ea typeface="+mn-ea"/>
                <a:cs typeface="+mn-cs"/>
              </a:rPr>
              <a:t>(GRC) activities on your campus.</a:t>
            </a:r>
          </a:p>
          <a:p>
            <a:r>
              <a:rPr lang="en-US" sz="1200" b="0" i="0" u="none" strike="noStrike" kern="1200" baseline="0" dirty="0" smtClean="0">
                <a:solidFill>
                  <a:schemeClr val="tx1"/>
                </a:solidFill>
                <a:latin typeface="+mn-lt"/>
                <a:ea typeface="+mn-ea"/>
                <a:cs typeface="+mn-cs"/>
              </a:rPr>
              <a:t>GRC issues increasingly</a:t>
            </a:r>
          </a:p>
          <a:p>
            <a:r>
              <a:rPr lang="en-US" sz="1200" b="0" i="0" u="none" strike="noStrike" kern="1200" baseline="0" dirty="0" smtClean="0">
                <a:solidFill>
                  <a:schemeClr val="tx1"/>
                </a:solidFill>
                <a:latin typeface="+mn-lt"/>
                <a:ea typeface="+mn-ea"/>
                <a:cs typeface="+mn-cs"/>
              </a:rPr>
              <a:t>pervade higher education</a:t>
            </a:r>
          </a:p>
          <a:p>
            <a:r>
              <a:rPr lang="en-US" sz="1200" b="0" i="0" u="none" strike="noStrike" kern="1200" baseline="0" dirty="0" smtClean="0">
                <a:solidFill>
                  <a:schemeClr val="tx1"/>
                </a:solidFill>
                <a:latin typeface="+mn-lt"/>
                <a:ea typeface="+mn-ea"/>
                <a:cs typeface="+mn-cs"/>
              </a:rPr>
              <a:t>information technology. As</a:t>
            </a:r>
          </a:p>
          <a:p>
            <a:r>
              <a:rPr lang="en-US" sz="1200" b="0" i="0" u="none" strike="noStrike" kern="1200" baseline="0" dirty="0" smtClean="0">
                <a:solidFill>
                  <a:schemeClr val="tx1"/>
                </a:solidFill>
                <a:latin typeface="+mn-lt"/>
                <a:ea typeface="+mn-ea"/>
                <a:cs typeface="+mn-cs"/>
              </a:rPr>
              <a:t>institutional investment in IT and</a:t>
            </a:r>
          </a:p>
          <a:p>
            <a:r>
              <a:rPr lang="en-US" sz="1200" b="0" i="0" u="none" strike="noStrike" kern="1200" baseline="0" dirty="0" smtClean="0">
                <a:solidFill>
                  <a:schemeClr val="tx1"/>
                </a:solidFill>
                <a:latin typeface="+mn-lt"/>
                <a:ea typeface="+mn-ea"/>
                <a:cs typeface="+mn-cs"/>
              </a:rPr>
              <a:t>reliance on information systems</a:t>
            </a:r>
          </a:p>
          <a:p>
            <a:r>
              <a:rPr lang="en-US" sz="1200" b="0" i="0" u="none" strike="noStrike" kern="1200" baseline="0" dirty="0" smtClean="0">
                <a:solidFill>
                  <a:schemeClr val="tx1"/>
                </a:solidFill>
                <a:latin typeface="+mn-lt"/>
                <a:ea typeface="+mn-ea"/>
                <a:cs typeface="+mn-cs"/>
              </a:rPr>
              <a:t>have grown, so has the need for</a:t>
            </a:r>
          </a:p>
          <a:p>
            <a:r>
              <a:rPr lang="en-US" sz="1200" b="0" i="0" u="none" strike="noStrike" kern="1200" baseline="0" dirty="0" smtClean="0">
                <a:solidFill>
                  <a:schemeClr val="tx1"/>
                </a:solidFill>
                <a:latin typeface="+mn-lt"/>
                <a:ea typeface="+mn-ea"/>
                <a:cs typeface="+mn-cs"/>
              </a:rPr>
              <a:t>reliable structures and</a:t>
            </a:r>
          </a:p>
          <a:p>
            <a:r>
              <a:rPr lang="en-US" sz="1200" b="0" i="0" u="none" strike="noStrike" kern="1200" baseline="0" dirty="0" smtClean="0">
                <a:solidFill>
                  <a:schemeClr val="tx1"/>
                </a:solidFill>
                <a:latin typeface="+mn-lt"/>
                <a:ea typeface="+mn-ea"/>
                <a:cs typeface="+mn-cs"/>
              </a:rPr>
              <a:t>measures to ensure success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minimize failure.</a:t>
            </a:r>
          </a:p>
          <a:p>
            <a:r>
              <a:rPr lang="en-US" sz="1200" b="0" i="0" u="none" strike="noStrike" kern="1200" baseline="0" dirty="0" smtClean="0">
                <a:solidFill>
                  <a:schemeClr val="tx1"/>
                </a:solidFill>
                <a:latin typeface="+mn-lt"/>
                <a:ea typeface="+mn-ea"/>
                <a:cs typeface="+mn-cs"/>
              </a:rPr>
              <a:t>IT GRC programs develop a</a:t>
            </a:r>
          </a:p>
          <a:p>
            <a:r>
              <a:rPr lang="en-US" sz="1200" b="0" i="0" u="none" strike="noStrike" kern="1200" baseline="0" dirty="0" smtClean="0">
                <a:solidFill>
                  <a:schemeClr val="tx1"/>
                </a:solidFill>
                <a:latin typeface="+mn-lt"/>
                <a:ea typeface="+mn-ea"/>
                <a:cs typeface="+mn-cs"/>
              </a:rPr>
              <a:t>framework for the leadership,</a:t>
            </a:r>
          </a:p>
          <a:p>
            <a:r>
              <a:rPr lang="en-US" sz="1200" b="0" i="0" u="none" strike="noStrike" kern="1200" baseline="0" dirty="0" smtClean="0">
                <a:solidFill>
                  <a:schemeClr val="tx1"/>
                </a:solidFill>
                <a:latin typeface="+mn-lt"/>
                <a:ea typeface="+mn-ea"/>
                <a:cs typeface="+mn-cs"/>
              </a:rPr>
              <a:t>organization, and operation of</a:t>
            </a:r>
          </a:p>
          <a:p>
            <a:r>
              <a:rPr lang="en-US" sz="1200" b="0" i="0" u="none" strike="noStrike" kern="1200" baseline="0" dirty="0" smtClean="0">
                <a:solidFill>
                  <a:schemeClr val="tx1"/>
                </a:solidFill>
                <a:latin typeface="+mn-lt"/>
                <a:ea typeface="+mn-ea"/>
                <a:cs typeface="+mn-cs"/>
              </a:rPr>
              <a:t>an institution's IT programs.</a:t>
            </a:r>
          </a:p>
          <a:p>
            <a:r>
              <a:rPr lang="en-US" sz="1200" b="0" i="0" u="none" strike="noStrike" kern="1200" baseline="0" dirty="0" smtClean="0">
                <a:solidFill>
                  <a:schemeClr val="tx1"/>
                </a:solidFill>
                <a:latin typeface="+mn-lt"/>
                <a:ea typeface="+mn-ea"/>
                <a:cs typeface="+mn-cs"/>
              </a:rPr>
              <a:t>This framework can be used by IT staff to ensure that their</a:t>
            </a:r>
          </a:p>
          <a:p>
            <a:r>
              <a:rPr lang="en-US" sz="1200" b="0" i="0" u="none" strike="noStrike" kern="1200" baseline="0" dirty="0" smtClean="0">
                <a:solidFill>
                  <a:schemeClr val="tx1"/>
                </a:solidFill>
                <a:latin typeface="+mn-lt"/>
                <a:ea typeface="+mn-ea"/>
                <a:cs typeface="+mn-cs"/>
              </a:rPr>
              <a:t>programs support and enable the institution's strategic objectives.</a:t>
            </a:r>
          </a:p>
          <a:p>
            <a:r>
              <a:rPr lang="en-US" sz="1200" b="0" i="0" u="none" strike="noStrike" kern="1200" baseline="0" dirty="0" smtClean="0">
                <a:solidFill>
                  <a:schemeClr val="tx1"/>
                </a:solidFill>
                <a:latin typeface="+mn-lt"/>
                <a:ea typeface="+mn-ea"/>
                <a:cs typeface="+mn-cs"/>
              </a:rPr>
              <a:t>A member advisory board, member working groups, and</a:t>
            </a:r>
          </a:p>
          <a:p>
            <a:r>
              <a:rPr lang="en-US" sz="1200" b="0" i="0" u="none" strike="noStrike" kern="1200" baseline="0" dirty="0" smtClean="0">
                <a:solidFill>
                  <a:schemeClr val="tx1"/>
                </a:solidFill>
                <a:latin typeface="+mn-lt"/>
                <a:ea typeface="+mn-ea"/>
                <a:cs typeface="+mn-cs"/>
              </a:rPr>
              <a:t>representatives from complementary organizations advise</a:t>
            </a:r>
          </a:p>
          <a:p>
            <a:r>
              <a:rPr lang="en-US" sz="1200" b="0" i="0" u="none" strike="noStrike" kern="1200" baseline="0" dirty="0" smtClean="0">
                <a:solidFill>
                  <a:schemeClr val="tx1"/>
                </a:solidFill>
                <a:latin typeface="+mn-lt"/>
                <a:ea typeface="+mn-ea"/>
                <a:cs typeface="+mn-cs"/>
              </a:rPr>
              <a:t>EDUCAUSE in the development of best practices, toolkits,</a:t>
            </a:r>
          </a:p>
          <a:p>
            <a:r>
              <a:rPr lang="en-US" sz="1200" b="0" i="0" u="none" strike="noStrike" kern="1200" baseline="0" dirty="0" smtClean="0">
                <a:solidFill>
                  <a:schemeClr val="tx1"/>
                </a:solidFill>
                <a:latin typeface="+mn-lt"/>
                <a:ea typeface="+mn-ea"/>
                <a:cs typeface="+mn-cs"/>
              </a:rPr>
              <a:t>and case studies.</a:t>
            </a:r>
          </a:p>
          <a:p>
            <a:r>
              <a:rPr lang="en-US" sz="1200" b="0" i="0" u="none" strike="noStrike" kern="1200" baseline="0" dirty="0" smtClean="0">
                <a:solidFill>
                  <a:schemeClr val="tx1"/>
                </a:solidFill>
                <a:latin typeface="+mn-lt"/>
                <a:ea typeface="+mn-ea"/>
                <a:cs typeface="+mn-cs"/>
              </a:rPr>
              <a:t>An </a:t>
            </a:r>
            <a:r>
              <a:rPr lang="en-US" sz="1200" b="1" i="0" u="none" strike="noStrike" kern="1200" baseline="0" dirty="0" smtClean="0">
                <a:solidFill>
                  <a:schemeClr val="tx1"/>
                </a:solidFill>
                <a:latin typeface="+mn-lt"/>
                <a:ea typeface="+mn-ea"/>
                <a:cs typeface="+mn-cs"/>
              </a:rPr>
              <a:t>ECAR research study </a:t>
            </a:r>
            <a:r>
              <a:rPr lang="en-US" sz="1200" b="0" i="0" u="none" strike="noStrike" kern="1200" baseline="0" dirty="0" smtClean="0">
                <a:solidFill>
                  <a:schemeClr val="tx1"/>
                </a:solidFill>
                <a:latin typeface="+mn-lt"/>
                <a:ea typeface="+mn-ea"/>
                <a:cs typeface="+mn-cs"/>
              </a:rPr>
              <a:t>benchmarks how higher</a:t>
            </a:r>
          </a:p>
          <a:p>
            <a:r>
              <a:rPr lang="en-US" sz="1200" b="0" i="0" u="none" strike="noStrike" kern="1200" baseline="0" dirty="0" smtClean="0">
                <a:solidFill>
                  <a:schemeClr val="tx1"/>
                </a:solidFill>
                <a:latin typeface="+mn-lt"/>
                <a:ea typeface="+mn-ea"/>
                <a:cs typeface="+mn-cs"/>
              </a:rPr>
              <a:t>education institutions are approaching IT GRC practices.</a:t>
            </a:r>
          </a:p>
          <a:p>
            <a:r>
              <a:rPr lang="en-US" sz="1200" b="0" i="0" u="none" strike="noStrike" kern="1200" baseline="0" dirty="0" smtClean="0">
                <a:solidFill>
                  <a:schemeClr val="tx1"/>
                </a:solidFill>
                <a:latin typeface="+mn-lt"/>
                <a:ea typeface="+mn-ea"/>
                <a:cs typeface="+mn-cs"/>
              </a:rPr>
              <a:t>(pictured, right: a snapshot of the </a:t>
            </a:r>
            <a:r>
              <a:rPr lang="en-US" sz="1200" b="1" i="0" u="none" strike="noStrike" kern="1200" baseline="0" dirty="0" smtClean="0">
                <a:solidFill>
                  <a:schemeClr val="tx1"/>
                </a:solidFill>
                <a:latin typeface="+mn-lt"/>
                <a:ea typeface="+mn-ea"/>
                <a:cs typeface="+mn-cs"/>
              </a:rPr>
              <a:t>ECAR IT GRC</a:t>
            </a:r>
          </a:p>
          <a:p>
            <a:r>
              <a:rPr lang="en-US" sz="1200" b="1" i="0" u="none" strike="noStrike" kern="1200" baseline="0" dirty="0" smtClean="0">
                <a:solidFill>
                  <a:schemeClr val="tx1"/>
                </a:solidFill>
                <a:latin typeface="+mn-lt"/>
                <a:ea typeface="+mn-ea"/>
                <a:cs typeface="+mn-cs"/>
              </a:rPr>
              <a:t>infographic</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discussion group </a:t>
            </a:r>
            <a:r>
              <a:rPr lang="en-US" sz="1200" b="0" i="0" u="none" strike="noStrike" kern="1200" baseline="0" dirty="0" smtClean="0">
                <a:solidFill>
                  <a:schemeClr val="tx1"/>
                </a:solidFill>
                <a:latin typeface="+mn-lt"/>
                <a:ea typeface="+mn-ea"/>
                <a:cs typeface="+mn-cs"/>
              </a:rPr>
              <a:t>provides a community forum for IT</a:t>
            </a:r>
          </a:p>
          <a:p>
            <a:r>
              <a:rPr lang="en-US" sz="1200" b="0" i="0" u="none" strike="noStrike" kern="1200" baseline="0" dirty="0" smtClean="0">
                <a:solidFill>
                  <a:schemeClr val="tx1"/>
                </a:solidFill>
                <a:latin typeface="+mn-lt"/>
                <a:ea typeface="+mn-ea"/>
                <a:cs typeface="+mn-cs"/>
              </a:rPr>
              <a:t>GRC topics.</a:t>
            </a:r>
          </a:p>
          <a:p>
            <a:r>
              <a:rPr lang="en-US" sz="1200" b="0" i="0" u="none" strike="noStrike" kern="1200" baseline="0" dirty="0" smtClean="0">
                <a:solidFill>
                  <a:schemeClr val="tx1"/>
                </a:solidFill>
                <a:latin typeface="+mn-lt"/>
                <a:ea typeface="+mn-ea"/>
                <a:cs typeface="+mn-cs"/>
              </a:rPr>
              <a:t>Additional resources from NACUA have been made</a:t>
            </a:r>
          </a:p>
          <a:p>
            <a:r>
              <a:rPr lang="en-US" sz="1200" b="0" i="0" u="none" strike="noStrike" kern="1200" baseline="0" dirty="0" smtClean="0">
                <a:solidFill>
                  <a:schemeClr val="tx1"/>
                </a:solidFill>
                <a:latin typeface="+mn-lt"/>
                <a:ea typeface="+mn-ea"/>
                <a:cs typeface="+mn-cs"/>
              </a:rPr>
              <a:t>available to EDUCAUSE members through the</a:t>
            </a:r>
          </a:p>
          <a:p>
            <a:r>
              <a:rPr lang="en-US" sz="1200" b="0" i="0" u="none" strike="noStrike" kern="1200" baseline="0" dirty="0" smtClean="0">
                <a:solidFill>
                  <a:schemeClr val="tx1"/>
                </a:solidFill>
                <a:latin typeface="+mn-lt"/>
                <a:ea typeface="+mn-ea"/>
                <a:cs typeface="+mn-cs"/>
              </a:rPr>
              <a:t>organizations' collaboration on IT GRC.</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Resources</a:t>
            </a:r>
          </a:p>
          <a:p>
            <a:r>
              <a:rPr lang="en-US" sz="1200" b="1" i="0" u="none" strike="noStrike" kern="1200" baseline="0" dirty="0" smtClean="0">
                <a:solidFill>
                  <a:schemeClr val="tx1"/>
                </a:solidFill>
                <a:latin typeface="+mn-lt"/>
                <a:ea typeface="+mn-ea"/>
                <a:cs typeface="+mn-cs"/>
              </a:rPr>
              <a:t>IT Risk Register</a:t>
            </a:r>
            <a:r>
              <a:rPr lang="en-US" sz="1200" b="0" i="0" u="none" strike="noStrike" kern="1200" baseline="0" dirty="0" smtClean="0">
                <a:solidFill>
                  <a:schemeClr val="tx1"/>
                </a:solidFill>
                <a:latin typeface="+mn-lt"/>
                <a:ea typeface="+mn-ea"/>
                <a:cs typeface="+mn-cs"/>
              </a:rPr>
              <a:t>, a sortable checklist that </a:t>
            </a:r>
            <a:r>
              <a:rPr lang="en-US" sz="1200" b="0" i="0" u="none" strike="noStrike" kern="1200" baseline="0" dirty="0" err="1" smtClean="0">
                <a:solidFill>
                  <a:schemeClr val="tx1"/>
                </a:solidFill>
                <a:latin typeface="+mn-lt"/>
                <a:ea typeface="+mn-ea"/>
                <a:cs typeface="+mn-cs"/>
              </a:rPr>
              <a:t>identifiescommon</a:t>
            </a:r>
            <a:r>
              <a:rPr lang="en-US" sz="1200" b="0" i="0" u="none" strike="noStrike" kern="1200" baseline="0" dirty="0" smtClean="0">
                <a:solidFill>
                  <a:schemeClr val="tx1"/>
                </a:solidFill>
                <a:latin typeface="+mn-lt"/>
                <a:ea typeface="+mn-ea"/>
                <a:cs typeface="+mn-cs"/>
              </a:rPr>
              <a:t> strategic IT risks and catalogues those risks</a:t>
            </a:r>
          </a:p>
          <a:p>
            <a:r>
              <a:rPr lang="en-US" sz="1200" b="0" i="0" u="none" strike="noStrike" kern="1200" baseline="0" dirty="0" smtClean="0">
                <a:solidFill>
                  <a:schemeClr val="tx1"/>
                </a:solidFill>
                <a:latin typeface="+mn-lt"/>
                <a:ea typeface="+mn-ea"/>
                <a:cs typeface="+mn-cs"/>
              </a:rPr>
              <a:t>according to common risk types and IT domains</a:t>
            </a:r>
          </a:p>
          <a:p>
            <a:r>
              <a:rPr lang="en-US" sz="1200" b="1" i="0" u="none" strike="noStrike" kern="1200" baseline="0" dirty="0" smtClean="0">
                <a:solidFill>
                  <a:schemeClr val="tx1"/>
                </a:solidFill>
                <a:latin typeface="+mn-lt"/>
                <a:ea typeface="+mn-ea"/>
                <a:cs typeface="+mn-cs"/>
              </a:rPr>
              <a:t>Digital Capabilities in Higher Education 2016 IT</a:t>
            </a:r>
          </a:p>
          <a:p>
            <a:r>
              <a:rPr lang="en-US" sz="1200" b="1" i="0" u="none" strike="noStrike" kern="1200" baseline="0" dirty="0" smtClean="0">
                <a:solidFill>
                  <a:schemeClr val="tx1"/>
                </a:solidFill>
                <a:latin typeface="+mn-lt"/>
                <a:ea typeface="+mn-ea"/>
                <a:cs typeface="+mn-cs"/>
              </a:rPr>
              <a:t>Governance Risk and Compliance</a:t>
            </a:r>
          </a:p>
          <a:p>
            <a:r>
              <a:rPr lang="en-US" sz="1200" b="1" i="0" u="none" strike="noStrike" kern="1200" baseline="0" dirty="0" smtClean="0">
                <a:solidFill>
                  <a:schemeClr val="tx1"/>
                </a:solidFill>
                <a:latin typeface="+mn-lt"/>
                <a:ea typeface="+mn-ea"/>
                <a:cs typeface="+mn-cs"/>
              </a:rPr>
              <a:t>IT Governance Toolkit</a:t>
            </a:r>
            <a:r>
              <a:rPr lang="en-US" sz="1200" b="0" i="0" u="none" strike="noStrike" kern="1200" baseline="0" dirty="0" smtClean="0">
                <a:solidFill>
                  <a:schemeClr val="tx1"/>
                </a:solidFill>
                <a:latin typeface="+mn-lt"/>
                <a:ea typeface="+mn-ea"/>
                <a:cs typeface="+mn-cs"/>
              </a:rPr>
              <a:t>, resources to help you design a</a:t>
            </a:r>
          </a:p>
          <a:p>
            <a:r>
              <a:rPr lang="en-US" sz="1200" b="0" i="0" u="none" strike="noStrike" kern="1200" baseline="0" dirty="0" smtClean="0">
                <a:solidFill>
                  <a:schemeClr val="tx1"/>
                </a:solidFill>
                <a:latin typeface="+mn-lt"/>
                <a:ea typeface="+mn-ea"/>
                <a:cs typeface="+mn-cs"/>
              </a:rPr>
              <a:t>framework for IT governance at your institution</a:t>
            </a:r>
          </a:p>
          <a:p>
            <a:r>
              <a:rPr lang="en-US" sz="1200" b="1" i="0" u="none" strike="noStrike" kern="1200" baseline="0" dirty="0" smtClean="0">
                <a:solidFill>
                  <a:schemeClr val="tx1"/>
                </a:solidFill>
                <a:latin typeface="+mn-lt"/>
                <a:ea typeface="+mn-ea"/>
                <a:cs typeface="+mn-cs"/>
              </a:rPr>
              <a:t>Higher Education IT Governance Checklist</a:t>
            </a:r>
          </a:p>
          <a:p>
            <a:r>
              <a:rPr lang="en-US" sz="1200" b="1" i="0" u="none" strike="noStrike" kern="1200" baseline="0" dirty="0" smtClean="0">
                <a:solidFill>
                  <a:schemeClr val="tx1"/>
                </a:solidFill>
                <a:latin typeface="+mn-lt"/>
                <a:ea typeface="+mn-ea"/>
                <a:cs typeface="+mn-cs"/>
              </a:rPr>
              <a:t>Risk Management Basics</a:t>
            </a:r>
            <a:r>
              <a:rPr lang="en-US" sz="1200" b="0" i="0" u="none" strike="noStrike" kern="1200" baseline="0" dirty="0" smtClean="0">
                <a:solidFill>
                  <a:schemeClr val="tx1"/>
                </a:solidFill>
                <a:latin typeface="+mn-lt"/>
                <a:ea typeface="+mn-ea"/>
                <a:cs typeface="+mn-cs"/>
              </a:rPr>
              <a:t>, a quick overview of the three</a:t>
            </a:r>
          </a:p>
          <a:p>
            <a:r>
              <a:rPr lang="en-US" sz="1200" b="0" i="0" u="none" strike="noStrike" kern="1200" baseline="0" dirty="0" smtClean="0">
                <a:solidFill>
                  <a:schemeClr val="tx1"/>
                </a:solidFill>
                <a:latin typeface="+mn-lt"/>
                <a:ea typeface="+mn-ea"/>
                <a:cs typeface="+mn-cs"/>
              </a:rPr>
              <a:t>basic steps of risk management: identify and assess,</a:t>
            </a:r>
          </a:p>
          <a:p>
            <a:r>
              <a:rPr lang="en-US" sz="1200" b="0" i="0" u="none" strike="noStrike" kern="1200" baseline="0" dirty="0" smtClean="0">
                <a:solidFill>
                  <a:schemeClr val="tx1"/>
                </a:solidFill>
                <a:latin typeface="+mn-lt"/>
                <a:ea typeface="+mn-ea"/>
                <a:cs typeface="+mn-cs"/>
              </a:rPr>
              <a:t>monitor, and response</a:t>
            </a:r>
          </a:p>
          <a:p>
            <a:r>
              <a:rPr lang="en-US" sz="1200" b="1" i="0" u="none" strike="noStrike" kern="1200" baseline="0" dirty="0" smtClean="0">
                <a:solidFill>
                  <a:schemeClr val="tx1"/>
                </a:solidFill>
                <a:latin typeface="+mn-lt"/>
                <a:ea typeface="+mn-ea"/>
                <a:cs typeface="+mn-cs"/>
              </a:rPr>
              <a:t>Thinking about IT Risk Strategically</a:t>
            </a:r>
            <a:r>
              <a:rPr lang="en-US" sz="1200" b="0" i="0" u="none" strike="noStrike" kern="1200" baseline="0" dirty="0" smtClean="0">
                <a:solidFill>
                  <a:schemeClr val="tx1"/>
                </a:solidFill>
                <a:latin typeface="+mn-lt"/>
                <a:ea typeface="+mn-ea"/>
                <a:cs typeface="+mn-cs"/>
              </a:rPr>
              <a:t>, IT leaders at two</a:t>
            </a:r>
          </a:p>
          <a:p>
            <a:r>
              <a:rPr lang="en-US" sz="1200" b="0" i="0" u="none" strike="noStrike" kern="1200" baseline="0" dirty="0" smtClean="0">
                <a:solidFill>
                  <a:schemeClr val="tx1"/>
                </a:solidFill>
                <a:latin typeface="+mn-lt"/>
                <a:ea typeface="+mn-ea"/>
                <a:cs typeface="+mn-cs"/>
              </a:rPr>
              <a:t>institutions explain how they use the risk register to couch</a:t>
            </a:r>
          </a:p>
          <a:p>
            <a:r>
              <a:rPr lang="en-US" sz="1200" b="0" i="0" u="none" strike="noStrike" kern="1200" baseline="0" dirty="0" smtClean="0">
                <a:solidFill>
                  <a:schemeClr val="tx1"/>
                </a:solidFill>
                <a:latin typeface="+mn-lt"/>
                <a:ea typeface="+mn-ea"/>
                <a:cs typeface="+mn-cs"/>
              </a:rPr>
              <a:t>risks in terms of their impact on an institution's mission or</a:t>
            </a:r>
          </a:p>
          <a:p>
            <a:r>
              <a:rPr lang="en-US" sz="1200" b="0" i="0" u="none" strike="noStrike" kern="1200" baseline="0" dirty="0" smtClean="0">
                <a:solidFill>
                  <a:schemeClr val="tx1"/>
                </a:solidFill>
                <a:latin typeface="+mn-lt"/>
                <a:ea typeface="+mn-ea"/>
                <a:cs typeface="+mn-cs"/>
              </a:rPr>
              <a:t>goals</a:t>
            </a:r>
          </a:p>
          <a:p>
            <a:r>
              <a:rPr lang="en-US" sz="1200" b="0" i="0" u="none" strike="noStrike" kern="1200" baseline="0" dirty="0" smtClean="0">
                <a:solidFill>
                  <a:schemeClr val="tx1"/>
                </a:solidFill>
                <a:latin typeface="+mn-lt"/>
                <a:ea typeface="+mn-ea"/>
                <a:cs typeface="+mn-cs"/>
              </a:rPr>
              <a:t>IT GRC Advisory Board resources to help you define and</a:t>
            </a:r>
          </a:p>
          <a:p>
            <a:r>
              <a:rPr lang="en-US" sz="1200" b="0" i="0" u="none" strike="noStrike" kern="1200" baseline="0" dirty="0" smtClean="0">
                <a:solidFill>
                  <a:schemeClr val="tx1"/>
                </a:solidFill>
                <a:latin typeface="+mn-lt"/>
                <a:ea typeface="+mn-ea"/>
                <a:cs typeface="+mn-cs"/>
              </a:rPr>
              <a:t>implement campus IT GRC activities:</a:t>
            </a:r>
          </a:p>
          <a:p>
            <a:r>
              <a:rPr lang="en-US" sz="1200" b="1" i="0" u="none" strike="noStrike" kern="1200" baseline="0" dirty="0" smtClean="0">
                <a:solidFill>
                  <a:schemeClr val="tx1"/>
                </a:solidFill>
                <a:latin typeface="+mn-lt"/>
                <a:ea typeface="+mn-ea"/>
                <a:cs typeface="+mn-cs"/>
              </a:rPr>
              <a:t>Understanding IT GRC in Higher Education: IT</a:t>
            </a:r>
          </a:p>
          <a:p>
            <a:r>
              <a:rPr lang="en-US" sz="1200" b="1" i="0" u="none" strike="noStrike" kern="1200" baseline="0" dirty="0" smtClean="0">
                <a:solidFill>
                  <a:schemeClr val="tx1"/>
                </a:solidFill>
                <a:latin typeface="+mn-lt"/>
                <a:ea typeface="+mn-ea"/>
                <a:cs typeface="+mn-cs"/>
              </a:rPr>
              <a:t>Governance</a:t>
            </a:r>
          </a:p>
          <a:p>
            <a:r>
              <a:rPr lang="en-US" sz="1200" b="1" i="0" u="none" strike="noStrike" kern="1200" baseline="0" dirty="0" smtClean="0">
                <a:solidFill>
                  <a:schemeClr val="tx1"/>
                </a:solidFill>
                <a:latin typeface="+mn-lt"/>
                <a:ea typeface="+mn-ea"/>
                <a:cs typeface="+mn-cs"/>
              </a:rPr>
              <a:t>Understanding IT GRC in Higher Education: IT</a:t>
            </a:r>
          </a:p>
          <a:p>
            <a:r>
              <a:rPr lang="en-US" sz="1200" b="1" i="0" u="none" strike="noStrike" kern="1200" baseline="0" dirty="0" smtClean="0">
                <a:solidFill>
                  <a:schemeClr val="tx1"/>
                </a:solidFill>
                <a:latin typeface="+mn-lt"/>
                <a:ea typeface="+mn-ea"/>
                <a:cs typeface="+mn-cs"/>
              </a:rPr>
              <a:t>Risk</a:t>
            </a:r>
          </a:p>
          <a:p>
            <a:r>
              <a:rPr lang="en-US" sz="1200" b="1" i="0" u="none" strike="noStrike" kern="1200" baseline="0" dirty="0" smtClean="0">
                <a:solidFill>
                  <a:schemeClr val="tx1"/>
                </a:solidFill>
                <a:latin typeface="+mn-lt"/>
                <a:ea typeface="+mn-ea"/>
                <a:cs typeface="+mn-cs"/>
              </a:rPr>
              <a:t>Understanding IT GRC in Higher Education: IT</a:t>
            </a:r>
          </a:p>
          <a:p>
            <a:r>
              <a:rPr lang="en-US" sz="1200" b="1" i="0" u="none" strike="noStrike" kern="1200" baseline="0" dirty="0" smtClean="0">
                <a:solidFill>
                  <a:schemeClr val="tx1"/>
                </a:solidFill>
                <a:latin typeface="+mn-lt"/>
                <a:ea typeface="+mn-ea"/>
                <a:cs typeface="+mn-cs"/>
              </a:rPr>
              <a:t>Compliance</a:t>
            </a:r>
          </a:p>
          <a:p>
            <a:r>
              <a:rPr lang="en-US" sz="1200" b="0" i="0" u="none" strike="noStrike" kern="1200" baseline="0" dirty="0" smtClean="0">
                <a:solidFill>
                  <a:schemeClr val="tx1"/>
                </a:solidFill>
                <a:latin typeface="+mn-lt"/>
                <a:ea typeface="+mn-ea"/>
                <a:cs typeface="+mn-cs"/>
              </a:rPr>
              <a:t>EDUCAUSE Library resources:</a:t>
            </a:r>
          </a:p>
          <a:p>
            <a:r>
              <a:rPr lang="en-US" sz="1200" b="1" i="0" u="none" strike="noStrike" kern="1200" baseline="0" dirty="0" smtClean="0">
                <a:solidFill>
                  <a:schemeClr val="tx1"/>
                </a:solidFill>
                <a:latin typeface="+mn-lt"/>
                <a:ea typeface="+mn-ea"/>
                <a:cs typeface="+mn-cs"/>
              </a:rPr>
              <a:t>Compliance</a:t>
            </a:r>
          </a:p>
          <a:p>
            <a:r>
              <a:rPr lang="en-US" sz="1200" b="1" i="0" u="none" strike="noStrike" kern="1200" baseline="0" dirty="0" smtClean="0">
                <a:solidFill>
                  <a:schemeClr val="tx1"/>
                </a:solidFill>
                <a:latin typeface="+mn-lt"/>
                <a:ea typeface="+mn-ea"/>
                <a:cs typeface="+mn-cs"/>
              </a:rPr>
              <a:t>IT Governance</a:t>
            </a:r>
          </a:p>
          <a:p>
            <a:r>
              <a:rPr lang="en-US" sz="1200" b="1" i="0" u="none" strike="noStrike" kern="1200" baseline="0" dirty="0" smtClean="0">
                <a:solidFill>
                  <a:schemeClr val="tx1"/>
                </a:solidFill>
                <a:latin typeface="+mn-lt"/>
                <a:ea typeface="+mn-ea"/>
                <a:cs typeface="+mn-cs"/>
              </a:rPr>
              <a:t>Risk Management</a:t>
            </a:r>
          </a:p>
          <a:p>
            <a:r>
              <a:rPr lang="en-US" sz="1200" b="0" i="0" u="none" strike="noStrike" kern="1200" baseline="0" dirty="0" smtClean="0">
                <a:solidFill>
                  <a:schemeClr val="tx1"/>
                </a:solidFill>
                <a:latin typeface="+mn-lt"/>
                <a:ea typeface="+mn-ea"/>
                <a:cs typeface="+mn-cs"/>
              </a:rPr>
              <a:t>NACUA Resources (complimentary for EDUCAUSE</a:t>
            </a:r>
          </a:p>
          <a:p>
            <a:r>
              <a:rPr lang="en-US" sz="1200" b="0" i="0" u="none" strike="noStrike" kern="1200" baseline="0" dirty="0" smtClean="0">
                <a:solidFill>
                  <a:schemeClr val="tx1"/>
                </a:solidFill>
                <a:latin typeface="+mn-lt"/>
                <a:ea typeface="+mn-ea"/>
                <a:cs typeface="+mn-cs"/>
              </a:rPr>
              <a:t>members):</a:t>
            </a:r>
          </a:p>
          <a:p>
            <a:r>
              <a:rPr lang="en-US" sz="1200" b="1" i="0" u="none" strike="noStrike" kern="1200" baseline="0" dirty="0" smtClean="0">
                <a:solidFill>
                  <a:schemeClr val="tx1"/>
                </a:solidFill>
                <a:latin typeface="+mn-lt"/>
                <a:ea typeface="+mn-ea"/>
                <a:cs typeface="+mn-cs"/>
              </a:rPr>
              <a:t>Developing a Comprehensive Privacy Program:</a:t>
            </a:r>
          </a:p>
          <a:p>
            <a:r>
              <a:rPr lang="en-US" sz="1200" b="1" i="0" u="none" strike="noStrike" kern="1200" baseline="0" dirty="0" smtClean="0">
                <a:solidFill>
                  <a:schemeClr val="tx1"/>
                </a:solidFill>
                <a:latin typeface="+mn-lt"/>
                <a:ea typeface="+mn-ea"/>
                <a:cs typeface="+mn-cs"/>
              </a:rPr>
              <a:t>A Step-by-Step Guide</a:t>
            </a:r>
          </a:p>
          <a:p>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32</a:t>
            </a:fld>
            <a:endParaRPr lang="en-US" dirty="0"/>
          </a:p>
        </p:txBody>
      </p:sp>
    </p:spTree>
    <p:extLst>
      <p:ext uri="{BB962C8B-B14F-4D97-AF65-F5344CB8AC3E}">
        <p14:creationId xmlns:p14="http://schemas.microsoft.com/office/powerpoint/2010/main" val="2848136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pPr>
            <a:r>
              <a:rPr lang="en-US" b="1" u="sng" dirty="0" smtClean="0"/>
              <a:t>ROGER’S SLIDE</a:t>
            </a:r>
          </a:p>
          <a:p>
            <a:pPr>
              <a:spcBef>
                <a:spcPts val="450"/>
              </a:spcBef>
            </a:pPr>
            <a:endParaRPr lang="en-US" dirty="0" smtClean="0"/>
          </a:p>
          <a:p>
            <a:pPr>
              <a:spcBef>
                <a:spcPts val="450"/>
              </a:spcBef>
            </a:pPr>
            <a:endParaRPr lang="en-US" dirty="0" smtClean="0"/>
          </a:p>
          <a:p>
            <a:pPr>
              <a:spcBef>
                <a:spcPts val="450"/>
              </a:spcBef>
            </a:pPr>
            <a:r>
              <a:rPr lang="en-US" dirty="0" smtClean="0"/>
              <a:t>Leverage GRC and ERM programs if you have them</a:t>
            </a:r>
          </a:p>
          <a:p>
            <a:pPr lvl="0"/>
            <a:r>
              <a:rPr lang="en-US" dirty="0" smtClean="0"/>
              <a:t>GRC and ERM programs are institutional programs.  Cybersecurity has to be linked to these institutional programs and be a key element </a:t>
            </a:r>
          </a:p>
          <a:p>
            <a:pPr lvl="0"/>
            <a:r>
              <a:rPr lang="en-US" dirty="0" smtClean="0"/>
              <a:t>An effective Cybersecurity program influences positive change as the institution moves from a specific IT security program to a Cybersecurity program that intersects and interfaces with all areas of the institution and it is a critical institutional process just like ERM and GRC.</a:t>
            </a:r>
          </a:p>
          <a:p>
            <a:pPr lvl="0"/>
            <a:r>
              <a:rPr lang="en-US" dirty="0" smtClean="0"/>
              <a:t>Be a voice, an influencer, help shape the culture</a:t>
            </a:r>
          </a:p>
          <a:p>
            <a:pPr lvl="0"/>
            <a:r>
              <a:rPr lang="en-US" dirty="0" smtClean="0"/>
              <a:t>Keep voicing the risks</a:t>
            </a:r>
          </a:p>
          <a:p>
            <a:pPr lvl="0"/>
            <a:r>
              <a:rPr lang="en-US" dirty="0" smtClean="0"/>
              <a:t>Remind institutional leadership of the negative impacts of not addressing these risks</a:t>
            </a:r>
          </a:p>
          <a:p>
            <a:pPr lvl="0"/>
            <a:r>
              <a:rPr lang="en-US" dirty="0" smtClean="0"/>
              <a:t>Tie the message to the missions of the institution</a:t>
            </a:r>
          </a:p>
          <a:p>
            <a:pPr>
              <a:spcBef>
                <a:spcPts val="450"/>
              </a:spcBef>
            </a:pPr>
            <a:r>
              <a:rPr lang="en-US" dirty="0" smtClean="0"/>
              <a:t>Use </a:t>
            </a:r>
            <a:r>
              <a:rPr lang="en-US" dirty="0" err="1" smtClean="0"/>
              <a:t>Educause</a:t>
            </a:r>
            <a:r>
              <a:rPr lang="en-US" dirty="0" smtClean="0"/>
              <a:t> and other resources to point out that when risks aren’t addressed at an institutional level, there is a greater chance for the Cybersecurity program to be IT focused, underfunded, not capable of addressing all of the vulnerabilities</a:t>
            </a:r>
          </a:p>
          <a:p>
            <a:pPr lvl="0"/>
            <a:r>
              <a:rPr lang="en-US" dirty="0" smtClean="0"/>
              <a:t>You need to feel empowered to communicate Cybersecurity risks and issues…senior leadership will listen if you express Cybersecurity issues…keep the issues visible and continually in the forefront</a:t>
            </a:r>
          </a:p>
          <a:p>
            <a:pPr lvl="0"/>
            <a:r>
              <a:rPr lang="en-US" dirty="0" smtClean="0"/>
              <a:t>Senior leadership doesn’t know what they don’t know…they won’t pay attention unless they know about the Cybersecurity issues, risks and vulnerabilities</a:t>
            </a:r>
          </a:p>
          <a:p>
            <a:pPr lvl="0"/>
            <a:r>
              <a:rPr lang="en-US" dirty="0" smtClean="0"/>
              <a:t>A growing awareness across the institutional community will help change the culture and be an issue that all levels of the institution will appreciate</a:t>
            </a:r>
          </a:p>
          <a:p>
            <a:pPr lvl="0"/>
            <a:r>
              <a:rPr lang="en-US" dirty="0" smtClean="0"/>
              <a:t>Make a difference…keep the conversation going…be a leader in informing and educating your colleagues, supervisors, stakeholders and institutional leaders</a:t>
            </a:r>
          </a:p>
          <a:p>
            <a:pPr lvl="0"/>
            <a:r>
              <a:rPr lang="en-US" dirty="0" smtClean="0"/>
              <a:t>Try to step out of your comfort zone and don’t just focus on the task at hand… raise your hand when there is an issue…don’t be silent </a:t>
            </a:r>
          </a:p>
          <a:p>
            <a:pPr>
              <a:spcBef>
                <a:spcPts val="450"/>
              </a:spcBef>
            </a:pPr>
            <a:r>
              <a:rPr lang="en-US" dirty="0" smtClean="0"/>
              <a:t>You are extremely valuable to your institution and to your institution’s Cybersecurity program…so please engage your community and mention to anybody and everybody at your institution, that an effective Cybersecurity program requires “All Hands on Deck”</a:t>
            </a:r>
          </a:p>
          <a:p>
            <a:pPr>
              <a:spcBef>
                <a:spcPts val="45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33</a:t>
            </a:fld>
            <a:endParaRPr lang="en-US" dirty="0"/>
          </a:p>
        </p:txBody>
      </p:sp>
    </p:spTree>
    <p:extLst>
      <p:ext uri="{BB962C8B-B14F-4D97-AF65-F5344CB8AC3E}">
        <p14:creationId xmlns:p14="http://schemas.microsoft.com/office/powerpoint/2010/main" val="1510339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75CCE-4A34-4735-ADB4-87B6D9B49222}" type="slidenum">
              <a:rPr lang="en-US" smtClean="0"/>
              <a:t>34</a:t>
            </a:fld>
            <a:endParaRPr lang="en-US" dirty="0"/>
          </a:p>
        </p:txBody>
      </p:sp>
    </p:spTree>
    <p:extLst>
      <p:ext uri="{BB962C8B-B14F-4D97-AF65-F5344CB8AC3E}">
        <p14:creationId xmlns:p14="http://schemas.microsoft.com/office/powerpoint/2010/main" val="309600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r>
              <a:rPr lang="en-US" sz="1600" b="1" dirty="0" smtClean="0"/>
              <a:t>ROGER’S SLIDE</a:t>
            </a:r>
            <a:endParaRPr lang="en-US" sz="1600" b="1" dirty="0"/>
          </a:p>
        </p:txBody>
      </p:sp>
      <p:sp>
        <p:nvSpPr>
          <p:cNvPr id="4" name="Slide Number Placeholder 3"/>
          <p:cNvSpPr>
            <a:spLocks noGrp="1"/>
          </p:cNvSpPr>
          <p:nvPr>
            <p:ph type="sldNum" sz="quarter" idx="10"/>
          </p:nvPr>
        </p:nvSpPr>
        <p:spPr/>
        <p:txBody>
          <a:bodyPr/>
          <a:lstStyle/>
          <a:p>
            <a:fld id="{FE575CCE-4A34-4735-ADB4-87B6D9B49222}" type="slidenum">
              <a:rPr lang="en-US" smtClean="0"/>
              <a:t>4</a:t>
            </a:fld>
            <a:endParaRPr lang="en-US" dirty="0"/>
          </a:p>
        </p:txBody>
      </p:sp>
    </p:spTree>
    <p:extLst>
      <p:ext uri="{BB962C8B-B14F-4D97-AF65-F5344CB8AC3E}">
        <p14:creationId xmlns:p14="http://schemas.microsoft.com/office/powerpoint/2010/main" val="56609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 typeface="Arial" panose="020B0604020202020204" pitchFamily="34" charset="0"/>
              <a:buNone/>
            </a:pPr>
            <a:r>
              <a:rPr lang="en-US" b="1" dirty="0" smtClean="0"/>
              <a:t>ROGER’S SLIDE</a:t>
            </a:r>
          </a:p>
          <a:p>
            <a:pPr>
              <a:lnSpc>
                <a:spcPct val="80000"/>
              </a:lnSpc>
              <a:buFont typeface="Arial" panose="020B0604020202020204" pitchFamily="34" charset="0"/>
              <a:buChar char="•"/>
            </a:pPr>
            <a:endParaRPr lang="en-US" dirty="0" smtClean="0"/>
          </a:p>
          <a:p>
            <a:pPr>
              <a:lnSpc>
                <a:spcPct val="80000"/>
              </a:lnSpc>
              <a:buFont typeface="Arial" panose="020B0604020202020204" pitchFamily="34" charset="0"/>
              <a:buChar char="•"/>
            </a:pPr>
            <a:r>
              <a:rPr lang="en-US" dirty="0" smtClean="0"/>
              <a:t>On behalf of the University of Maryland, Baltimore, </a:t>
            </a:r>
            <a:r>
              <a:rPr lang="en-US" b="1" dirty="0" smtClean="0"/>
              <a:t>welcome </a:t>
            </a:r>
            <a:r>
              <a:rPr lang="en-US" dirty="0" smtClean="0"/>
              <a:t>to Baltimore. </a:t>
            </a:r>
          </a:p>
          <a:p>
            <a:pPr>
              <a:lnSpc>
                <a:spcPct val="80000"/>
              </a:lnSpc>
              <a:buFont typeface="Arial" panose="020B0604020202020204" pitchFamily="34" charset="0"/>
              <a:buChar char="•"/>
            </a:pPr>
            <a:r>
              <a:rPr lang="en-US" b="1" dirty="0" smtClean="0"/>
              <a:t>It's a city that has something for everyone.</a:t>
            </a:r>
          </a:p>
          <a:p>
            <a:pPr>
              <a:lnSpc>
                <a:spcPct val="80000"/>
              </a:lnSpc>
              <a:buFont typeface="Arial" panose="020B0604020202020204" pitchFamily="34" charset="0"/>
              <a:buChar char="•"/>
            </a:pPr>
            <a:r>
              <a:rPr lang="en-US" dirty="0" smtClean="0"/>
              <a:t>For example, if you're major league </a:t>
            </a:r>
            <a:r>
              <a:rPr lang="en-US" b="1" dirty="0" smtClean="0"/>
              <a:t>baseball</a:t>
            </a:r>
            <a:r>
              <a:rPr lang="en-US" dirty="0" smtClean="0"/>
              <a:t> fan, the Baltimore Orioles are playing the Toronto Blue Jays tonight at 7:05PM.</a:t>
            </a:r>
          </a:p>
          <a:p>
            <a:pPr>
              <a:lnSpc>
                <a:spcPct val="80000"/>
              </a:lnSpc>
              <a:buFont typeface="Arial" panose="020B0604020202020204" pitchFamily="34" charset="0"/>
              <a:buChar char="•"/>
            </a:pPr>
            <a:r>
              <a:rPr lang="en-US" dirty="0" smtClean="0"/>
              <a:t>On the other hand, if you're more into </a:t>
            </a:r>
            <a:r>
              <a:rPr lang="en-US" b="1" dirty="0" smtClean="0"/>
              <a:t>music</a:t>
            </a:r>
            <a:r>
              <a:rPr lang="en-US" dirty="0" smtClean="0"/>
              <a:t> than sports, the Peabody Wind Ensemble in playing tonight at 7:30 p.m. at the Friedberg Concert Hall.  </a:t>
            </a:r>
          </a:p>
          <a:p>
            <a:pPr>
              <a:lnSpc>
                <a:spcPct val="80000"/>
              </a:lnSpc>
              <a:buFont typeface="Arial" panose="020B0604020202020204" pitchFamily="34" charset="0"/>
              <a:buChar char="•"/>
            </a:pPr>
            <a:r>
              <a:rPr lang="en-US" dirty="0" smtClean="0"/>
              <a:t>Others of you may just want to enjoy the Baltimore Harbor and enjoy the city's many fine dining options.</a:t>
            </a:r>
          </a:p>
          <a:p>
            <a:pPr>
              <a:lnSpc>
                <a:spcPct val="80000"/>
              </a:lnSpc>
              <a:buFont typeface="Arial" panose="020B0604020202020204" pitchFamily="34" charset="0"/>
              <a:buChar char="•"/>
            </a:pPr>
            <a:r>
              <a:rPr lang="en-US" dirty="0" smtClean="0"/>
              <a:t>The official travel website for Baltimore, </a:t>
            </a:r>
            <a:r>
              <a:rPr lang="en-US" dirty="0" smtClean="0">
                <a:hlinkClick r:id="rId3"/>
              </a:rPr>
              <a:t>http://baltimore.org/</a:t>
            </a:r>
            <a:r>
              <a:rPr lang="en-US" dirty="0" smtClean="0"/>
              <a:t> is a good source for things to do.</a:t>
            </a:r>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5</a:t>
            </a:fld>
            <a:endParaRPr lang="en-US" dirty="0"/>
          </a:p>
        </p:txBody>
      </p:sp>
    </p:spTree>
    <p:extLst>
      <p:ext uri="{BB962C8B-B14F-4D97-AF65-F5344CB8AC3E}">
        <p14:creationId xmlns:p14="http://schemas.microsoft.com/office/powerpoint/2010/main" val="245891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endParaRPr lang="en-US" b="1" dirty="0"/>
          </a:p>
        </p:txBody>
      </p:sp>
      <p:sp>
        <p:nvSpPr>
          <p:cNvPr id="4" name="Slide Number Placeholder 3"/>
          <p:cNvSpPr>
            <a:spLocks noGrp="1"/>
          </p:cNvSpPr>
          <p:nvPr>
            <p:ph type="sldNum" sz="quarter" idx="10"/>
          </p:nvPr>
        </p:nvSpPr>
        <p:spPr/>
        <p:txBody>
          <a:bodyPr/>
          <a:lstStyle/>
          <a:p>
            <a:fld id="{FE575CCE-4A34-4735-ADB4-87B6D9B49222}" type="slidenum">
              <a:rPr lang="en-US" smtClean="0"/>
              <a:t>6</a:t>
            </a:fld>
            <a:endParaRPr lang="en-US" dirty="0"/>
          </a:p>
        </p:txBody>
      </p:sp>
    </p:spTree>
    <p:extLst>
      <p:ext uri="{BB962C8B-B14F-4D97-AF65-F5344CB8AC3E}">
        <p14:creationId xmlns:p14="http://schemas.microsoft.com/office/powerpoint/2010/main" val="229583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ROGER’S SLIDE</a:t>
            </a:r>
          </a:p>
          <a:p>
            <a:endParaRPr lang="en-US" dirty="0" smtClean="0"/>
          </a:p>
          <a:p>
            <a:r>
              <a:rPr lang="en-US" dirty="0" smtClean="0"/>
              <a:t>UMB enrolls 6,700 students in six nationally ranked professional schools — dentistry, law, medicine, nursing, pharmacy, and social work — and an interdisciplinary Graduate School. </a:t>
            </a:r>
          </a:p>
          <a:p>
            <a:r>
              <a:rPr lang="en-US" dirty="0" smtClean="0"/>
              <a:t>The University offers 62 doctoral, master’s, baccalaureate, and certificate programs and confers most of the professional practice doctoral degrees awarded in Maryland.</a:t>
            </a:r>
          </a:p>
          <a:p>
            <a:r>
              <a:rPr lang="en-US" dirty="0" smtClean="0"/>
              <a:t>UMB is a thriving academic health center combining cutting-edge biomedical research and exceptional patient care. UMB’s extramural funding totaled $556 million in FY 2017, and each tenured/tenure-track faculty member brings over $1 million in research grants, on average, into UMB every year.</a:t>
            </a:r>
          </a:p>
          <a:p>
            <a:r>
              <a:rPr lang="en-US" dirty="0" smtClean="0"/>
              <a:t>The University of Maryland </a:t>
            </a:r>
            <a:r>
              <a:rPr lang="en-US" dirty="0" err="1" smtClean="0"/>
              <a:t>BioPark</a:t>
            </a:r>
            <a:r>
              <a:rPr lang="en-US" dirty="0" smtClean="0"/>
              <a:t>, Baltimore’s biggest biotechnology cluster, fuels the commercialization of new drugs, treatments, and devices, giving 900 scientists and entrepreneurs the space to create and collaborate.</a:t>
            </a:r>
          </a:p>
          <a:p>
            <a:r>
              <a:rPr lang="en-US" dirty="0" smtClean="0"/>
              <a:t> We're also proud of our Global Health Initiatives, with sites around the world</a:t>
            </a:r>
            <a:endParaRPr lang="en-US" u="sng" dirty="0" smtClean="0"/>
          </a:p>
          <a:p>
            <a:pPr>
              <a:buFont typeface="Arial" panose="020B0604020202020204" pitchFamily="34" charset="0"/>
              <a:buChar char="•"/>
            </a:pPr>
            <a:r>
              <a:rPr lang="en-US" b="1" dirty="0" smtClean="0"/>
              <a:t>The security of all of these activities and information – makes cybersecurity in health-related contexts more than just an abstract matter to us.</a:t>
            </a:r>
            <a:endParaRPr lang="en-US"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7</a:t>
            </a:fld>
            <a:endParaRPr lang="en-US" dirty="0"/>
          </a:p>
        </p:txBody>
      </p:sp>
    </p:spTree>
    <p:extLst>
      <p:ext uri="{BB962C8B-B14F-4D97-AF65-F5344CB8AC3E}">
        <p14:creationId xmlns:p14="http://schemas.microsoft.com/office/powerpoint/2010/main" val="291748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2200" b="1" dirty="0" smtClean="0"/>
              <a:t>ROGER’S SLIDE</a:t>
            </a:r>
          </a:p>
          <a:p>
            <a:pPr>
              <a:buFont typeface="Arial" panose="020B0604020202020204" pitchFamily="34" charset="0"/>
              <a:buChar char="•"/>
            </a:pPr>
            <a:endParaRPr lang="en-US" sz="2200" dirty="0" smtClean="0"/>
          </a:p>
          <a:p>
            <a:pPr>
              <a:buFont typeface="Arial" panose="020B0604020202020204" pitchFamily="34" charset="0"/>
              <a:buChar char="•"/>
            </a:pPr>
            <a:r>
              <a:rPr lang="en-US" sz="2200" dirty="0" smtClean="0"/>
              <a:t>Cybersecurity today</a:t>
            </a:r>
          </a:p>
          <a:p>
            <a:pPr marL="757238" lvl="1" indent="-457200">
              <a:buFont typeface="Wingdings" panose="05000000000000000000" pitchFamily="2" charset="2"/>
              <a:buChar char="Ø"/>
            </a:pPr>
            <a:r>
              <a:rPr lang="en-US" sz="2200" dirty="0" smtClean="0"/>
              <a:t>Critical institutional priority</a:t>
            </a:r>
          </a:p>
          <a:p>
            <a:pPr>
              <a:buFont typeface="Arial" panose="020B0604020202020204" pitchFamily="34" charset="0"/>
              <a:buChar char="•"/>
            </a:pPr>
            <a:r>
              <a:rPr lang="en-US" sz="2200" dirty="0" smtClean="0"/>
              <a:t>IT Security Program is Strategic to the institution</a:t>
            </a:r>
          </a:p>
          <a:p>
            <a:pPr>
              <a:buFont typeface="Arial" panose="020B0604020202020204" pitchFamily="34" charset="0"/>
              <a:buChar char="•"/>
            </a:pPr>
            <a:r>
              <a:rPr lang="en-US" sz="2200" dirty="0" smtClean="0"/>
              <a:t>Affects the Missions of the institution: Education, Research, Clinical Care</a:t>
            </a:r>
          </a:p>
          <a:p>
            <a:pPr marL="757238" lvl="1" indent="-457200">
              <a:buFont typeface="Wingdings" panose="05000000000000000000" pitchFamily="2" charset="2"/>
              <a:buChar char="Ø"/>
            </a:pPr>
            <a:r>
              <a:rPr lang="en-US" sz="2200" dirty="0" smtClean="0"/>
              <a:t>Touches all areas of the institution</a:t>
            </a:r>
          </a:p>
          <a:p>
            <a:pPr>
              <a:buFont typeface="Arial" panose="020B0604020202020204" pitchFamily="34" charset="0"/>
              <a:buChar char="•"/>
            </a:pPr>
            <a:r>
              <a:rPr lang="en-US" sz="2200" dirty="0" smtClean="0"/>
              <a:t>IT Security Risks must be included as a key element in an enterprise risk management program</a:t>
            </a:r>
          </a:p>
          <a:p>
            <a:pPr>
              <a:buFont typeface="Arial" panose="020B0604020202020204" pitchFamily="34" charset="0"/>
              <a:buChar char="•"/>
            </a:pPr>
            <a:r>
              <a:rPr lang="en-US" sz="2200" dirty="0" smtClean="0"/>
              <a:t>Cybersecurity is not "just another worry," one area (out of many) that we are ultimately responsible for</a:t>
            </a:r>
          </a:p>
          <a:p>
            <a:pPr>
              <a:buFont typeface="Arial" panose="020B0604020202020204" pitchFamily="34" charset="0"/>
              <a:buChar char="•"/>
            </a:pPr>
            <a:r>
              <a:rPr lang="en-US" sz="2200" dirty="0" smtClean="0"/>
              <a:t>Cybersecurity requires “all hands on deck”, including individuals from all levels of the University</a:t>
            </a:r>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8</a:t>
            </a:fld>
            <a:endParaRPr lang="en-US" dirty="0"/>
          </a:p>
        </p:txBody>
      </p:sp>
    </p:spTree>
    <p:extLst>
      <p:ext uri="{BB962C8B-B14F-4D97-AF65-F5344CB8AC3E}">
        <p14:creationId xmlns:p14="http://schemas.microsoft.com/office/powerpoint/2010/main" val="409447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300"/>
              </a:spcBef>
              <a:spcAft>
                <a:spcPts val="300"/>
              </a:spcAft>
              <a:buFont typeface="Arial" panose="020B0604020202020204" pitchFamily="34" charset="0"/>
              <a:buNone/>
            </a:pPr>
            <a:r>
              <a:rPr lang="en-US" sz="1600" b="1" dirty="0" smtClean="0"/>
              <a:t>PETER’S SLIDE</a:t>
            </a:r>
          </a:p>
          <a:p>
            <a:pPr>
              <a:lnSpc>
                <a:spcPct val="120000"/>
              </a:lnSpc>
              <a:spcBef>
                <a:spcPts val="300"/>
              </a:spcBef>
              <a:spcAft>
                <a:spcPts val="300"/>
              </a:spcAft>
              <a:buFont typeface="Arial" panose="020B0604020202020204" pitchFamily="34" charset="0"/>
              <a:buNone/>
            </a:pPr>
            <a:endParaRPr lang="en-US" sz="1200" dirty="0" smtClean="0"/>
          </a:p>
          <a:p>
            <a:pPr>
              <a:lnSpc>
                <a:spcPct val="120000"/>
              </a:lnSpc>
              <a:spcBef>
                <a:spcPts val="300"/>
              </a:spcBef>
              <a:spcAft>
                <a:spcPts val="300"/>
              </a:spcAft>
              <a:buFont typeface="Arial" panose="020B0604020202020204" pitchFamily="34" charset="0"/>
              <a:buNone/>
            </a:pPr>
            <a:r>
              <a:rPr lang="en-US" sz="1200" dirty="0" smtClean="0"/>
              <a:t>Higher education provides a treasure chest of high value in formation for cyber attackers. With everything from Social Security numbers and medical records to financial data and intellectual property within a single institution, it’s imperative that institutions protect critical data by anticipating, recognizing, and mitigating attacks.</a:t>
            </a:r>
          </a:p>
          <a:p>
            <a:pPr>
              <a:lnSpc>
                <a:spcPct val="120000"/>
              </a:lnSpc>
              <a:spcBef>
                <a:spcPts val="300"/>
              </a:spcBef>
              <a:spcAft>
                <a:spcPts val="300"/>
              </a:spcAft>
            </a:pPr>
            <a:r>
              <a:rPr lang="en-US" sz="1200" dirty="0" smtClean="0"/>
              <a:t>According to an </a:t>
            </a:r>
            <a:r>
              <a:rPr lang="en-US" sz="1200" dirty="0" err="1" smtClean="0"/>
              <a:t>EdTech</a:t>
            </a:r>
            <a:r>
              <a:rPr lang="en-US" sz="1200" dirty="0" smtClean="0"/>
              <a:t> magazine report, 1.35 million personal identities were exposed to hackers in the education sector in 2015. </a:t>
            </a:r>
          </a:p>
          <a:p>
            <a:pPr>
              <a:lnSpc>
                <a:spcPct val="120000"/>
              </a:lnSpc>
              <a:spcBef>
                <a:spcPts val="300"/>
              </a:spcBef>
              <a:spcAft>
                <a:spcPts val="300"/>
              </a:spcAft>
            </a:pPr>
            <a:r>
              <a:rPr lang="en-US" sz="1200" dirty="0" smtClean="0"/>
              <a:t>Higher education accounts for 17 percent of all data breaches where personal information is stolen, with only the medical sector being victimized at a higher rate. </a:t>
            </a:r>
          </a:p>
          <a:p>
            <a:pPr marL="0" indent="0">
              <a:lnSpc>
                <a:spcPct val="120000"/>
              </a:lnSpc>
              <a:spcBef>
                <a:spcPts val="300"/>
              </a:spcBef>
              <a:spcAft>
                <a:spcPts val="300"/>
              </a:spcAft>
              <a:buNone/>
            </a:pPr>
            <a:r>
              <a:rPr lang="en-US" sz="1200" dirty="0" smtClean="0"/>
              <a:t>Data Breach 101: Cyber Security Issues in Higher Education, by Carlos Soto in March 2016 wrote above statement</a:t>
            </a:r>
          </a:p>
          <a:p>
            <a:pPr>
              <a:lnSpc>
                <a:spcPct val="120000"/>
              </a:lnSpc>
              <a:spcBef>
                <a:spcPts val="300"/>
              </a:spcBef>
              <a:spcAft>
                <a:spcPts val="300"/>
              </a:spcAft>
            </a:pPr>
            <a:r>
              <a:rPr lang="en-US" sz="1200" dirty="0" smtClean="0"/>
              <a:t>since 2005, higher education institutions have been the victim of 539 breaches involving nearly 13 million known records. (Charles Harris and Laura </a:t>
            </a:r>
            <a:r>
              <a:rPr lang="en-US" sz="1200" dirty="0" err="1" smtClean="0"/>
              <a:t>Hammargen</a:t>
            </a:r>
            <a:r>
              <a:rPr lang="en-US" sz="1200" dirty="0" smtClean="0"/>
              <a:t>, in University Business, September 2016)</a:t>
            </a:r>
          </a:p>
          <a:p>
            <a:pPr>
              <a:lnSpc>
                <a:spcPct val="120000"/>
              </a:lnSpc>
              <a:spcBef>
                <a:spcPts val="300"/>
              </a:spcBef>
              <a:spcAft>
                <a:spcPts val="300"/>
              </a:spcAft>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E575CCE-4A34-4735-ADB4-87B6D9B49222}" type="slidenum">
              <a:rPr lang="en-US" smtClean="0"/>
              <a:t>9</a:t>
            </a:fld>
            <a:endParaRPr lang="en-US" dirty="0"/>
          </a:p>
        </p:txBody>
      </p:sp>
    </p:spTree>
    <p:extLst>
      <p:ext uri="{BB962C8B-B14F-4D97-AF65-F5344CB8AC3E}">
        <p14:creationId xmlns:p14="http://schemas.microsoft.com/office/powerpoint/2010/main" val="244401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2761596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457200" y="1600202"/>
            <a:ext cx="8229600" cy="452596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200284"/>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007311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4/19/2018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15049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r>
              <a:rPr lang="en-US">
                <a:solidFill>
                  <a:prstClr val="black">
                    <a:tint val="75000"/>
                  </a:prstClr>
                </a:solidFill>
              </a:rPr>
              <a:t>Center for Information Technology Services (CITS)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3FFA4024-9BE3-154F-A06D-CD2277C0E918}"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4626374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ransition>
    <p:wipe dir="d"/>
  </p:transition>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emf"/><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emf"/><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f9Jbinv7ZAhWBdd8KHfXRB8wQjRx6BAgAEAU&amp;url=http://www.aviano.af.mil/News/Article-Display/Article/724202/securing-information-through-cyber-security-awareness/&amp;psig=AOvVaw2Nq0TnbUgfJpdSaU9A5Hx8&amp;ust=152175002047554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g"/><Relationship Id="rId7" Type="http://schemas.openxmlformats.org/officeDocument/2006/relationships/hyperlink" Target="http://baltimor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6737" y="1299704"/>
            <a:ext cx="8229600" cy="1255170"/>
          </a:xfrm>
        </p:spPr>
        <p:txBody>
          <a:bodyPr>
            <a:noAutofit/>
          </a:bodyPr>
          <a:lstStyle/>
          <a:p>
            <a:r>
              <a:rPr lang="en-US" sz="2700" dirty="0" smtClean="0">
                <a:cs typeface="Times New Roman" panose="02020603050405020304" pitchFamily="18" charset="0"/>
              </a:rPr>
              <a:t>Security Professionals Conference 2018</a:t>
            </a:r>
            <a:br>
              <a:rPr lang="en-US" sz="2700" dirty="0" smtClean="0">
                <a:cs typeface="Times New Roman" panose="02020603050405020304" pitchFamily="18" charset="0"/>
              </a:rPr>
            </a:br>
            <a:r>
              <a:rPr lang="en-US" sz="2700" dirty="0" smtClean="0">
                <a:cs typeface="Times New Roman" panose="02020603050405020304" pitchFamily="18" charset="0"/>
              </a:rPr>
              <a:t>Security and Privacy Professionals: </a:t>
            </a:r>
            <a:br>
              <a:rPr lang="en-US" sz="2700" dirty="0" smtClean="0">
                <a:cs typeface="Times New Roman" panose="02020603050405020304" pitchFamily="18" charset="0"/>
              </a:rPr>
            </a:br>
            <a:r>
              <a:rPr lang="en-US" sz="2700" dirty="0" smtClean="0">
                <a:cs typeface="Times New Roman" panose="02020603050405020304" pitchFamily="18" charset="0"/>
              </a:rPr>
              <a:t>“All Hands on Deck” </a:t>
            </a:r>
            <a:r>
              <a:rPr lang="en-US" sz="2700" b="1" dirty="0" smtClean="0">
                <a:cs typeface="Times New Roman" panose="02020603050405020304" pitchFamily="18" charset="0"/>
              </a:rPr>
              <a:t/>
            </a:r>
            <a:br>
              <a:rPr lang="en-US" sz="2700" b="1" dirty="0" smtClean="0">
                <a:cs typeface="Times New Roman" panose="02020603050405020304" pitchFamily="18" charset="0"/>
              </a:rPr>
            </a:br>
            <a:endParaRPr lang="en-US" sz="2700" dirty="0">
              <a:cs typeface="Times New Roman" panose="02020603050405020304" pitchFamily="18" charset="0"/>
            </a:endParaRPr>
          </a:p>
        </p:txBody>
      </p:sp>
      <p:sp>
        <p:nvSpPr>
          <p:cNvPr id="7" name="Content Placeholder 6"/>
          <p:cNvSpPr>
            <a:spLocks noGrp="1"/>
          </p:cNvSpPr>
          <p:nvPr>
            <p:ph idx="1"/>
          </p:nvPr>
        </p:nvSpPr>
        <p:spPr>
          <a:xfrm>
            <a:off x="386737" y="2420112"/>
            <a:ext cx="8229600" cy="4632960"/>
          </a:xfrm>
        </p:spPr>
        <p:txBody>
          <a:bodyPr vert="horz" lIns="68580" tIns="34290" rIns="68580" bIns="34290" rtlCol="0">
            <a:normAutofit fontScale="55000" lnSpcReduction="20000"/>
          </a:bodyPr>
          <a:lstStyle/>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endParaRPr lang="en-US" sz="1300" i="1" dirty="0">
              <a:cs typeface="Times New Roman" panose="02020603050405020304" pitchFamily="18" charset="0"/>
            </a:endParaRPr>
          </a:p>
          <a:p>
            <a:pPr marL="0" indent="0" algn="ctr">
              <a:buNone/>
            </a:pPr>
            <a:endParaRPr lang="en-US" sz="2200" i="1" dirty="0" smtClean="0">
              <a:cs typeface="Times New Roman" panose="02020603050405020304" pitchFamily="18" charset="0"/>
            </a:endParaRPr>
          </a:p>
          <a:p>
            <a:pPr marL="0" indent="0" algn="ctr">
              <a:buNone/>
            </a:pPr>
            <a:r>
              <a:rPr lang="en-US" sz="5100" b="1" i="1" dirty="0" smtClean="0">
                <a:cs typeface="Times New Roman" panose="02020603050405020304" pitchFamily="18" charset="0"/>
              </a:rPr>
              <a:t>Promoting </a:t>
            </a:r>
            <a:r>
              <a:rPr lang="en-US" sz="5100" b="1" i="1" dirty="0">
                <a:cs typeface="Times New Roman" panose="02020603050405020304" pitchFamily="18" charset="0"/>
              </a:rPr>
              <a:t>Enterprise Risk Management (ERM) and </a:t>
            </a:r>
            <a:endParaRPr lang="en-US" sz="5100" b="1" i="1" dirty="0" smtClean="0">
              <a:cs typeface="Times New Roman" panose="02020603050405020304" pitchFamily="18" charset="0"/>
            </a:endParaRPr>
          </a:p>
          <a:p>
            <a:pPr marL="0" indent="0" algn="ctr">
              <a:buNone/>
            </a:pPr>
            <a:r>
              <a:rPr lang="en-US" sz="5100" b="1" i="1" dirty="0" smtClean="0">
                <a:cs typeface="Times New Roman" panose="02020603050405020304" pitchFamily="18" charset="0"/>
              </a:rPr>
              <a:t>Governance</a:t>
            </a:r>
            <a:r>
              <a:rPr lang="en-US" sz="5100" b="1" i="1" dirty="0">
                <a:cs typeface="Times New Roman" panose="02020603050405020304" pitchFamily="18" charset="0"/>
              </a:rPr>
              <a:t>, Risk and Compliance (GRC) for </a:t>
            </a:r>
            <a:endParaRPr lang="en-US" sz="5100" b="1" i="1" dirty="0" smtClean="0">
              <a:cs typeface="Times New Roman" panose="02020603050405020304" pitchFamily="18" charset="0"/>
            </a:endParaRPr>
          </a:p>
          <a:p>
            <a:pPr marL="0" indent="0" algn="ctr">
              <a:buNone/>
            </a:pPr>
            <a:r>
              <a:rPr lang="en-US" sz="5100" b="1" i="1" dirty="0" smtClean="0">
                <a:cs typeface="Times New Roman" panose="02020603050405020304" pitchFamily="18" charset="0"/>
              </a:rPr>
              <a:t>Managing </a:t>
            </a:r>
            <a:r>
              <a:rPr lang="en-US" sz="5100" b="1" i="1" dirty="0">
                <a:cs typeface="Times New Roman" panose="02020603050405020304" pitchFamily="18" charset="0"/>
              </a:rPr>
              <a:t>Cybersecurity Risks</a:t>
            </a:r>
            <a:br>
              <a:rPr lang="en-US" sz="5100" b="1" i="1" dirty="0">
                <a:cs typeface="Times New Roman" panose="02020603050405020304" pitchFamily="18" charset="0"/>
              </a:rPr>
            </a:br>
            <a:endParaRPr lang="en-US" sz="2500" b="1" dirty="0" smtClean="0">
              <a:cs typeface="Times New Roman" panose="02020603050405020304" pitchFamily="18" charset="0"/>
            </a:endParaRPr>
          </a:p>
          <a:p>
            <a:pPr marL="0" indent="0" algn="ctr">
              <a:buNone/>
            </a:pPr>
            <a:endParaRPr lang="en-US" sz="1500" dirty="0">
              <a:cs typeface="Times New Roman" panose="02020603050405020304" pitchFamily="18" charset="0"/>
            </a:endParaRPr>
          </a:p>
          <a:p>
            <a:pPr marL="0" indent="0" algn="ctr">
              <a:lnSpc>
                <a:spcPct val="120000"/>
              </a:lnSpc>
              <a:spcBef>
                <a:spcPts val="0"/>
              </a:spcBef>
              <a:buNone/>
            </a:pPr>
            <a:r>
              <a:rPr lang="en-US" sz="3300" dirty="0" smtClean="0">
                <a:cs typeface="Times New Roman" panose="02020603050405020304" pitchFamily="18" charset="0"/>
              </a:rPr>
              <a:t>Peter J. Murray</a:t>
            </a:r>
            <a:r>
              <a:rPr lang="en-US" sz="3300" dirty="0">
                <a:cs typeface="Times New Roman" panose="02020603050405020304" pitchFamily="18" charset="0"/>
              </a:rPr>
              <a:t>, PhD</a:t>
            </a:r>
            <a:br>
              <a:rPr lang="en-US" sz="3300" dirty="0">
                <a:cs typeface="Times New Roman" panose="02020603050405020304" pitchFamily="18" charset="0"/>
              </a:rPr>
            </a:br>
            <a:r>
              <a:rPr lang="en-US" sz="3300" dirty="0">
                <a:cs typeface="Times New Roman" panose="02020603050405020304" pitchFamily="18" charset="0"/>
              </a:rPr>
              <a:t>Chief Information Officer and </a:t>
            </a:r>
          </a:p>
          <a:p>
            <a:pPr marL="0" indent="0" algn="ctr">
              <a:lnSpc>
                <a:spcPct val="120000"/>
              </a:lnSpc>
              <a:spcBef>
                <a:spcPts val="0"/>
              </a:spcBef>
              <a:buNone/>
            </a:pPr>
            <a:r>
              <a:rPr lang="en-US" sz="3300" dirty="0">
                <a:cs typeface="Times New Roman" panose="02020603050405020304" pitchFamily="18" charset="0"/>
              </a:rPr>
              <a:t>Vice President for Information Technology</a:t>
            </a:r>
          </a:p>
          <a:p>
            <a:pPr marL="0" indent="0" algn="ctr">
              <a:lnSpc>
                <a:spcPct val="120000"/>
              </a:lnSpc>
              <a:spcBef>
                <a:spcPts val="0"/>
              </a:spcBef>
              <a:buNone/>
            </a:pPr>
            <a:endParaRPr lang="en-US" dirty="0" smtClean="0">
              <a:cs typeface="Times New Roman" panose="02020603050405020304" pitchFamily="18" charset="0"/>
            </a:endParaRPr>
          </a:p>
          <a:p>
            <a:pPr marL="0" indent="0" algn="ctr">
              <a:lnSpc>
                <a:spcPct val="120000"/>
              </a:lnSpc>
              <a:spcBef>
                <a:spcPts val="0"/>
              </a:spcBef>
              <a:buNone/>
            </a:pPr>
            <a:r>
              <a:rPr lang="en-US" sz="3300" dirty="0" smtClean="0">
                <a:cs typeface="Times New Roman" panose="02020603050405020304" pitchFamily="18" charset="0"/>
              </a:rPr>
              <a:t>Roger J. Ward, </a:t>
            </a:r>
            <a:r>
              <a:rPr lang="en-US" sz="3300" dirty="0" err="1" smtClean="0">
                <a:cs typeface="Times New Roman" panose="02020603050405020304" pitchFamily="18" charset="0"/>
              </a:rPr>
              <a:t>EdD</a:t>
            </a:r>
            <a:r>
              <a:rPr lang="en-US" sz="3300" dirty="0" smtClean="0">
                <a:cs typeface="Times New Roman" panose="02020603050405020304" pitchFamily="18" charset="0"/>
              </a:rPr>
              <a:t>, JD, MPA</a:t>
            </a:r>
          </a:p>
          <a:p>
            <a:pPr marL="0" indent="0" algn="ctr">
              <a:lnSpc>
                <a:spcPct val="120000"/>
              </a:lnSpc>
              <a:spcBef>
                <a:spcPts val="0"/>
              </a:spcBef>
              <a:buNone/>
            </a:pPr>
            <a:r>
              <a:rPr lang="en-US" sz="3300" dirty="0" smtClean="0">
                <a:cs typeface="Times New Roman" panose="02020603050405020304" pitchFamily="18" charset="0"/>
              </a:rPr>
              <a:t>Senior Vice President for Operations and Institutional Effectiveness and </a:t>
            </a:r>
          </a:p>
          <a:p>
            <a:pPr marL="0" indent="0" algn="ctr">
              <a:lnSpc>
                <a:spcPct val="120000"/>
              </a:lnSpc>
              <a:spcBef>
                <a:spcPts val="0"/>
              </a:spcBef>
              <a:buNone/>
            </a:pPr>
            <a:r>
              <a:rPr lang="en-US" sz="3300" dirty="0" smtClean="0">
                <a:cs typeface="Times New Roman" panose="02020603050405020304" pitchFamily="18" charset="0"/>
              </a:rPr>
              <a:t>Vice Dean of the Graduate School</a:t>
            </a:r>
          </a:p>
          <a:p>
            <a:pPr marL="0" indent="0" algn="ctr">
              <a:buNone/>
            </a:pPr>
            <a:r>
              <a:rPr lang="en-US" dirty="0">
                <a:cs typeface="Times New Roman" panose="02020603050405020304" pitchFamily="18" charset="0"/>
              </a:rPr>
              <a:t/>
            </a:r>
            <a:br>
              <a:rPr lang="en-US" dirty="0">
                <a:cs typeface="Times New Roman" panose="02020603050405020304" pitchFamily="18" charset="0"/>
              </a:rPr>
            </a:br>
            <a:r>
              <a:rPr lang="en-US" sz="2100" dirty="0">
                <a:cs typeface="Times New Roman" panose="02020603050405020304" pitchFamily="18" charset="0"/>
              </a:rPr>
              <a:t/>
            </a:r>
            <a:br>
              <a:rPr lang="en-US" sz="2100" dirty="0">
                <a:cs typeface="Times New Roman" panose="02020603050405020304" pitchFamily="18" charset="0"/>
              </a:rPr>
            </a:br>
            <a:endParaRPr lang="en-US" sz="2100" dirty="0"/>
          </a:p>
        </p:txBody>
      </p:sp>
    </p:spTree>
    <p:extLst>
      <p:ext uri="{BB962C8B-B14F-4D97-AF65-F5344CB8AC3E}">
        <p14:creationId xmlns:p14="http://schemas.microsoft.com/office/powerpoint/2010/main" val="2251878463"/>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08" y="960376"/>
            <a:ext cx="7708006" cy="3830565"/>
          </a:xfrm>
          <a:prstGeom prst="rect">
            <a:avLst/>
          </a:prstGeom>
        </p:spPr>
      </p:pic>
      <p:sp>
        <p:nvSpPr>
          <p:cNvPr id="4" name="Content Placeholder 3"/>
          <p:cNvSpPr>
            <a:spLocks noGrp="1"/>
          </p:cNvSpPr>
          <p:nvPr>
            <p:ph idx="1"/>
          </p:nvPr>
        </p:nvSpPr>
        <p:spPr>
          <a:xfrm>
            <a:off x="493239" y="2332037"/>
            <a:ext cx="8523282" cy="4525963"/>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pPr>
              <a:spcBef>
                <a:spcPts val="0"/>
              </a:spcBef>
            </a:pPr>
            <a:r>
              <a:rPr lang="en-US" sz="2200" dirty="0" smtClean="0"/>
              <a:t>Cyber </a:t>
            </a:r>
            <a:r>
              <a:rPr lang="en-US" sz="2200" dirty="0"/>
              <a:t>crime damage costs to hit $6 trillion annually by </a:t>
            </a:r>
            <a:r>
              <a:rPr lang="en-US" sz="2200" dirty="0" smtClean="0"/>
              <a:t>2021</a:t>
            </a:r>
            <a:r>
              <a:rPr lang="en-US" sz="1900" baseline="30000" dirty="0" smtClean="0"/>
              <a:t>1</a:t>
            </a:r>
            <a:endParaRPr lang="en-US" sz="1900" baseline="30000" dirty="0"/>
          </a:p>
          <a:p>
            <a:pPr>
              <a:spcBef>
                <a:spcPts val="0"/>
              </a:spcBef>
            </a:pPr>
            <a:r>
              <a:rPr lang="en-US" sz="2200" dirty="0" smtClean="0"/>
              <a:t>The </a:t>
            </a:r>
            <a:r>
              <a:rPr lang="en-US" sz="2200" dirty="0"/>
              <a:t>average cost of a data breach for US companies is $217 for each compromised record ($225 for higher education) and the total average cost is $6.5 </a:t>
            </a:r>
            <a:r>
              <a:rPr lang="en-US" sz="2200" dirty="0" smtClean="0"/>
              <a:t>million</a:t>
            </a:r>
            <a:r>
              <a:rPr lang="en-US" sz="1900" baseline="30000" dirty="0" smtClean="0"/>
              <a:t>2</a:t>
            </a:r>
          </a:p>
          <a:p>
            <a:pPr marL="0" indent="0">
              <a:spcBef>
                <a:spcPts val="0"/>
              </a:spcBef>
              <a:buNone/>
            </a:pPr>
            <a:endParaRPr lang="en-US" sz="300" dirty="0" smtClean="0"/>
          </a:p>
          <a:p>
            <a:pPr marL="0" indent="0">
              <a:spcBef>
                <a:spcPts val="0"/>
              </a:spcBef>
              <a:buNone/>
            </a:pPr>
            <a:r>
              <a:rPr lang="en-US" sz="1050" dirty="0" smtClean="0"/>
              <a:t>1 Steve Morgan, CSO from IDG, Cybersecurity Business Report, </a:t>
            </a:r>
            <a:r>
              <a:rPr lang="en-US" sz="1050" i="1" dirty="0" smtClean="0"/>
              <a:t>Top 5 Cybersecurity facts, figures and statistics for 2018</a:t>
            </a:r>
            <a:r>
              <a:rPr lang="en-US" sz="1050" dirty="0" smtClean="0"/>
              <a:t>, January 2018</a:t>
            </a:r>
          </a:p>
          <a:p>
            <a:pPr marL="0" indent="0">
              <a:spcBef>
                <a:spcPts val="0"/>
              </a:spcBef>
              <a:buNone/>
            </a:pPr>
            <a:r>
              <a:rPr lang="en-US" sz="1050" dirty="0" smtClean="0"/>
              <a:t>2 </a:t>
            </a:r>
            <a:r>
              <a:rPr lang="en-US" sz="1050" dirty="0" err="1" smtClean="0"/>
              <a:t>Ponemon</a:t>
            </a:r>
            <a:r>
              <a:rPr lang="en-US" sz="1050" dirty="0" smtClean="0"/>
              <a:t> Institute Research Report, </a:t>
            </a:r>
            <a:r>
              <a:rPr lang="en-US" sz="1050" i="1" dirty="0" smtClean="0"/>
              <a:t>2015 Cost of Data Breach Study: United States</a:t>
            </a:r>
            <a:r>
              <a:rPr lang="en-US" sz="1050" dirty="0" smtClean="0"/>
              <a:t>, May 2015</a:t>
            </a:r>
          </a:p>
        </p:txBody>
      </p:sp>
    </p:spTree>
    <p:extLst>
      <p:ext uri="{BB962C8B-B14F-4D97-AF65-F5344CB8AC3E}">
        <p14:creationId xmlns:p14="http://schemas.microsoft.com/office/powerpoint/2010/main" val="252856112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71525"/>
            <a:ext cx="8058150" cy="828675"/>
          </a:xfrm>
        </p:spPr>
        <p:txBody>
          <a:bodyPr>
            <a:noAutofit/>
          </a:bodyPr>
          <a:lstStyle/>
          <a:p>
            <a:r>
              <a:rPr lang="en-US" sz="2800" b="1" i="1" dirty="0"/>
              <a:t>Evolution of the Cyber Security and </a:t>
            </a:r>
            <a:br>
              <a:rPr lang="en-US" sz="2800" b="1" i="1" dirty="0"/>
            </a:br>
            <a:r>
              <a:rPr lang="en-US" sz="2800" b="1" i="1" dirty="0"/>
              <a:t>Threat </a:t>
            </a:r>
            <a:r>
              <a:rPr lang="en-US" sz="2800" b="1" i="1" dirty="0" smtClean="0"/>
              <a:t>Environment</a:t>
            </a:r>
            <a:endParaRPr lang="en-US" sz="2800" b="1" dirty="0"/>
          </a:p>
        </p:txBody>
      </p:sp>
      <p:sp>
        <p:nvSpPr>
          <p:cNvPr id="3" name="Content Placeholder 2"/>
          <p:cNvSpPr>
            <a:spLocks noGrp="1"/>
          </p:cNvSpPr>
          <p:nvPr>
            <p:ph idx="1"/>
          </p:nvPr>
        </p:nvSpPr>
        <p:spPr/>
        <p:txBody>
          <a:bodyPr>
            <a:normAutofit/>
          </a:bodyPr>
          <a:lstStyle/>
          <a:p>
            <a:pPr marL="0" indent="0" algn="ctr">
              <a:buNone/>
            </a:pPr>
            <a:r>
              <a:rPr lang="en-US" sz="2400" b="1" u="sng" dirty="0"/>
              <a:t>INTRUSION </a:t>
            </a:r>
            <a:r>
              <a:rPr lang="en-US" sz="2400" b="1" u="sng" dirty="0" smtClean="0"/>
              <a:t>DETECTION AND PREVENTION</a:t>
            </a:r>
            <a:endParaRPr lang="en-US" sz="2400" b="1" u="sng" dirty="0"/>
          </a:p>
          <a:p>
            <a:pPr marL="0" indent="0">
              <a:buNone/>
            </a:pPr>
            <a:endParaRPr lang="en-US" sz="2400" dirty="0"/>
          </a:p>
          <a:p>
            <a:endParaRPr lang="en-US" dirty="0"/>
          </a:p>
        </p:txBody>
      </p:sp>
      <p:sp>
        <p:nvSpPr>
          <p:cNvPr id="4" name="Content Placeholder 2"/>
          <p:cNvSpPr>
            <a:spLocks noGrp="1"/>
          </p:cNvSpPr>
          <p:nvPr/>
        </p:nvSpPr>
        <p:spPr>
          <a:xfrm>
            <a:off x="481012" y="1571625"/>
            <a:ext cx="8229600" cy="47635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a:solidFill>
                <a:prstClr val="black"/>
              </a:solidFill>
            </a:endParaRPr>
          </a:p>
        </p:txBody>
      </p:sp>
      <p:pic>
        <p:nvPicPr>
          <p:cNvPr id="5" name="Picture 4"/>
          <p:cNvPicPr/>
          <p:nvPr/>
        </p:nvPicPr>
        <p:blipFill>
          <a:blip r:embed="rId3"/>
          <a:stretch>
            <a:fillRect/>
          </a:stretch>
        </p:blipFill>
        <p:spPr>
          <a:xfrm>
            <a:off x="3886200" y="3117373"/>
            <a:ext cx="962025" cy="1527175"/>
          </a:xfrm>
          <a:prstGeom prst="rect">
            <a:avLst/>
          </a:prstGeom>
        </p:spPr>
      </p:pic>
      <p:pic>
        <p:nvPicPr>
          <p:cNvPr id="6" name="Picture 5"/>
          <p:cNvPicPr/>
          <p:nvPr/>
        </p:nvPicPr>
        <p:blipFill>
          <a:blip r:embed="rId4"/>
          <a:stretch>
            <a:fillRect/>
          </a:stretch>
        </p:blipFill>
        <p:spPr>
          <a:xfrm>
            <a:off x="5486400" y="2658586"/>
            <a:ext cx="3059113" cy="2971800"/>
          </a:xfrm>
          <a:prstGeom prst="rect">
            <a:avLst/>
          </a:prstGeom>
        </p:spPr>
      </p:pic>
      <p:graphicFrame>
        <p:nvGraphicFramePr>
          <p:cNvPr id="7" name="Diagram 6"/>
          <p:cNvGraphicFramePr/>
          <p:nvPr>
            <p:extLst/>
          </p:nvPr>
        </p:nvGraphicFramePr>
        <p:xfrm>
          <a:off x="685800" y="2658586"/>
          <a:ext cx="26670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9"/>
          <p:cNvSpPr txBox="1"/>
          <p:nvPr/>
        </p:nvSpPr>
        <p:spPr>
          <a:xfrm>
            <a:off x="322613" y="5936188"/>
            <a:ext cx="370998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prstClr val="black"/>
                </a:solidFill>
              </a:rPr>
              <a:t>Over 20 Million Per Day!!!</a:t>
            </a:r>
            <a:endParaRPr lang="en-US" sz="2400" b="1" dirty="0">
              <a:solidFill>
                <a:prstClr val="black"/>
              </a:solidFill>
            </a:endParaRPr>
          </a:p>
        </p:txBody>
      </p:sp>
      <p:sp>
        <p:nvSpPr>
          <p:cNvPr id="9" name="TextBox 10"/>
          <p:cNvSpPr txBox="1"/>
          <p:nvPr/>
        </p:nvSpPr>
        <p:spPr>
          <a:xfrm>
            <a:off x="3971924" y="4869318"/>
            <a:ext cx="1266825"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black"/>
                </a:solidFill>
              </a:rPr>
              <a:t>UMB </a:t>
            </a:r>
          </a:p>
          <a:p>
            <a:r>
              <a:rPr lang="en-US" b="1" dirty="0" smtClean="0">
                <a:solidFill>
                  <a:prstClr val="black"/>
                </a:solidFill>
              </a:rPr>
              <a:t>Intrusion Detection/</a:t>
            </a:r>
          </a:p>
          <a:p>
            <a:r>
              <a:rPr lang="en-US" b="1" dirty="0" smtClean="0">
                <a:solidFill>
                  <a:prstClr val="black"/>
                </a:solidFill>
              </a:rPr>
              <a:t>Prevention</a:t>
            </a:r>
          </a:p>
          <a:p>
            <a:r>
              <a:rPr lang="en-US" b="1" dirty="0" smtClean="0">
                <a:solidFill>
                  <a:prstClr val="black"/>
                </a:solidFill>
              </a:rPr>
              <a:t>System</a:t>
            </a:r>
            <a:endParaRPr lang="en-US" b="1" dirty="0">
              <a:solidFill>
                <a:prstClr val="black"/>
              </a:solidFill>
            </a:endParaRPr>
          </a:p>
        </p:txBody>
      </p:sp>
      <p:sp>
        <p:nvSpPr>
          <p:cNvPr id="10" name="TextBox 11"/>
          <p:cNvSpPr txBox="1"/>
          <p:nvPr/>
        </p:nvSpPr>
        <p:spPr>
          <a:xfrm>
            <a:off x="5667375" y="5723056"/>
            <a:ext cx="321944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prstClr val="black"/>
                </a:solidFill>
              </a:rPr>
              <a:t>Blocked at Our Network Gateway to the Internet</a:t>
            </a:r>
            <a:endParaRPr lang="en-US" sz="2400" b="1" dirty="0">
              <a:solidFill>
                <a:prstClr val="black"/>
              </a:solidFill>
            </a:endParaRPr>
          </a:p>
        </p:txBody>
      </p:sp>
    </p:spTree>
    <p:extLst>
      <p:ext uri="{BB962C8B-B14F-4D97-AF65-F5344CB8AC3E}">
        <p14:creationId xmlns:p14="http://schemas.microsoft.com/office/powerpoint/2010/main" val="192521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958" y="1366489"/>
            <a:ext cx="8454099" cy="5282505"/>
          </a:xfrm>
        </p:spPr>
        <p:txBody>
          <a:bodyPr>
            <a:noAutofit/>
          </a:bodyPr>
          <a:lstStyle/>
          <a:p>
            <a:pPr>
              <a:spcBef>
                <a:spcPts val="450"/>
              </a:spcBef>
            </a:pPr>
            <a:endParaRPr lang="en-US" dirty="0" smtClean="0"/>
          </a:p>
          <a:p>
            <a:pPr>
              <a:spcBef>
                <a:spcPts val="450"/>
              </a:spcBef>
            </a:pPr>
            <a:endParaRPr lang="en-US" dirty="0"/>
          </a:p>
          <a:p>
            <a:pPr>
              <a:spcBef>
                <a:spcPts val="450"/>
              </a:spcBef>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36" y="1112627"/>
            <a:ext cx="8577121" cy="4382399"/>
          </a:xfrm>
          <a:prstGeom prst="rect">
            <a:avLst/>
          </a:prstGeom>
        </p:spPr>
      </p:pic>
      <p:sp>
        <p:nvSpPr>
          <p:cNvPr id="5" name="Rectangle 4"/>
          <p:cNvSpPr/>
          <p:nvPr/>
        </p:nvSpPr>
        <p:spPr>
          <a:xfrm>
            <a:off x="2294626" y="5814076"/>
            <a:ext cx="4787661" cy="461665"/>
          </a:xfrm>
          <a:prstGeom prst="rect">
            <a:avLst/>
          </a:prstGeom>
        </p:spPr>
        <p:txBody>
          <a:bodyPr wrap="square">
            <a:spAutoFit/>
          </a:bodyPr>
          <a:lstStyle/>
          <a:p>
            <a:r>
              <a:rPr lang="en-US" sz="2400" b="1" dirty="0" smtClean="0"/>
              <a:t>Single </a:t>
            </a:r>
            <a:r>
              <a:rPr lang="en-US" sz="2400" b="1" dirty="0"/>
              <a:t>individuals lead </a:t>
            </a:r>
            <a:r>
              <a:rPr lang="en-US" sz="2400" b="1" dirty="0" smtClean="0"/>
              <a:t>with </a:t>
            </a:r>
            <a:r>
              <a:rPr lang="en-US" sz="2400" b="1" dirty="0"/>
              <a:t>40</a:t>
            </a:r>
            <a:r>
              <a:rPr lang="en-US" sz="2400" b="1" dirty="0" smtClean="0"/>
              <a:t>%!</a:t>
            </a:r>
            <a:endParaRPr lang="en-US" sz="2400" b="1" dirty="0"/>
          </a:p>
        </p:txBody>
      </p:sp>
    </p:spTree>
    <p:extLst>
      <p:ext uri="{BB962C8B-B14F-4D97-AF65-F5344CB8AC3E}">
        <p14:creationId xmlns:p14="http://schemas.microsoft.com/office/powerpoint/2010/main" val="195239421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64" y="701987"/>
            <a:ext cx="7999168" cy="743692"/>
          </a:xfrm>
        </p:spPr>
        <p:txBody>
          <a:bodyPr>
            <a:noAutofit/>
          </a:bodyPr>
          <a:lstStyle/>
          <a:p>
            <a:r>
              <a:rPr lang="en-US" sz="2900" b="1" i="1" dirty="0"/>
              <a:t>Raising </a:t>
            </a:r>
            <a:r>
              <a:rPr lang="en-US" sz="2900" b="1" i="1" dirty="0" smtClean="0"/>
              <a:t>Awareness </a:t>
            </a:r>
            <a:r>
              <a:rPr lang="en-US" sz="2900" b="1" i="1" dirty="0"/>
              <a:t>of </a:t>
            </a:r>
            <a:r>
              <a:rPr lang="en-US" sz="2900" b="1" i="1" dirty="0" smtClean="0"/>
              <a:t>Basic Cybersecurity Hygiene</a:t>
            </a:r>
            <a:endParaRPr lang="en-US" sz="2900" b="1" i="1" dirty="0"/>
          </a:p>
        </p:txBody>
      </p:sp>
      <p:sp>
        <p:nvSpPr>
          <p:cNvPr id="3" name="Content Placeholder 2"/>
          <p:cNvSpPr>
            <a:spLocks noGrp="1"/>
          </p:cNvSpPr>
          <p:nvPr>
            <p:ph idx="1"/>
          </p:nvPr>
        </p:nvSpPr>
        <p:spPr>
          <a:xfrm>
            <a:off x="493958" y="1366489"/>
            <a:ext cx="8534132" cy="5877877"/>
          </a:xfrm>
        </p:spPr>
        <p:txBody>
          <a:bodyPr>
            <a:noAutofit/>
          </a:bodyPr>
          <a:lstStyle/>
          <a:p>
            <a:pPr>
              <a:spcBef>
                <a:spcPts val="450"/>
              </a:spcBef>
            </a:pPr>
            <a:endParaRPr lang="en-US" dirty="0" smtClean="0"/>
          </a:p>
          <a:p>
            <a:pPr>
              <a:spcBef>
                <a:spcPts val="450"/>
              </a:spcBef>
            </a:pPr>
            <a:endParaRPr lang="en-US" dirty="0"/>
          </a:p>
          <a:p>
            <a:pPr>
              <a:spcBef>
                <a:spcPts val="450"/>
              </a:spcBef>
            </a:pPr>
            <a:endParaRPr lang="en-US" dirty="0" smtClean="0"/>
          </a:p>
          <a:p>
            <a:pPr>
              <a:spcBef>
                <a:spcPts val="450"/>
              </a:spcBef>
            </a:pPr>
            <a:endParaRPr lang="en-US" dirty="0"/>
          </a:p>
          <a:p>
            <a:pPr marL="0" indent="0" algn="ctr">
              <a:spcBef>
                <a:spcPts val="450"/>
              </a:spcBef>
              <a:buNone/>
            </a:pPr>
            <a:endParaRPr lang="en-US" dirty="0" smtClean="0"/>
          </a:p>
          <a:p>
            <a:pPr>
              <a:spcBef>
                <a:spcPts val="450"/>
              </a:spcBef>
            </a:pPr>
            <a:endParaRPr lang="en-US" dirty="0" smtClean="0"/>
          </a:p>
          <a:p>
            <a:pPr>
              <a:spcBef>
                <a:spcPts val="450"/>
              </a:spcBef>
            </a:pPr>
            <a:endParaRPr lang="en-US" dirty="0"/>
          </a:p>
          <a:p>
            <a:pPr>
              <a:spcBef>
                <a:spcPts val="450"/>
              </a:spcBef>
            </a:pPr>
            <a:endParaRPr lang="en-US" dirty="0" smtClean="0"/>
          </a:p>
          <a:p>
            <a:pPr>
              <a:spcBef>
                <a:spcPts val="0"/>
              </a:spcBef>
              <a:buFont typeface="Wingdings" panose="05000000000000000000" pitchFamily="2" charset="2"/>
              <a:buChar char="Ø"/>
            </a:pPr>
            <a:endParaRPr lang="en-US" sz="300" b="1" dirty="0" smtClean="0"/>
          </a:p>
          <a:p>
            <a:pPr>
              <a:spcBef>
                <a:spcPts val="0"/>
              </a:spcBef>
              <a:buFont typeface="Wingdings" panose="05000000000000000000" pitchFamily="2" charset="2"/>
              <a:buChar char="Ø"/>
            </a:pPr>
            <a:r>
              <a:rPr lang="en-US" sz="2200" b="1" dirty="0" smtClean="0"/>
              <a:t>Malicious </a:t>
            </a:r>
            <a:r>
              <a:rPr lang="en-US" sz="2200" b="1" dirty="0"/>
              <a:t>emails </a:t>
            </a:r>
            <a:r>
              <a:rPr lang="en-US" sz="2200" b="1" dirty="0" smtClean="0"/>
              <a:t>						</a:t>
            </a:r>
          </a:p>
          <a:p>
            <a:pPr>
              <a:spcBef>
                <a:spcPts val="0"/>
              </a:spcBef>
              <a:buFont typeface="Wingdings" panose="05000000000000000000" pitchFamily="2" charset="2"/>
              <a:buChar char="Ø"/>
            </a:pPr>
            <a:r>
              <a:rPr lang="en-US" sz="2200" b="1" dirty="0" smtClean="0"/>
              <a:t>Email phishing, malware	</a:t>
            </a:r>
          </a:p>
          <a:p>
            <a:pPr>
              <a:spcBef>
                <a:spcPts val="0"/>
              </a:spcBef>
              <a:buFont typeface="Wingdings" panose="05000000000000000000" pitchFamily="2" charset="2"/>
              <a:buChar char="Ø"/>
            </a:pPr>
            <a:r>
              <a:rPr lang="en-US" sz="2200" b="1" dirty="0" smtClean="0"/>
              <a:t>Incoming </a:t>
            </a:r>
            <a:r>
              <a:rPr lang="en-US" sz="2200" b="1" dirty="0"/>
              <a:t>email, </a:t>
            </a:r>
            <a:r>
              <a:rPr lang="en-US" sz="2200" b="1" dirty="0" smtClean="0"/>
              <a:t>20</a:t>
            </a:r>
            <a:r>
              <a:rPr lang="en-US" sz="2200" b="1" dirty="0"/>
              <a:t>% “clean” </a:t>
            </a:r>
            <a:r>
              <a:rPr lang="en-US" sz="2200" b="1" dirty="0" smtClean="0"/>
              <a:t>	</a:t>
            </a:r>
            <a:endParaRPr lang="en-US" sz="2200" b="1" dirty="0"/>
          </a:p>
          <a:p>
            <a:pPr>
              <a:spcBef>
                <a:spcPts val="0"/>
              </a:spcBef>
              <a:buFont typeface="Wingdings" panose="05000000000000000000" pitchFamily="2" charset="2"/>
              <a:buChar char="Ø"/>
            </a:pPr>
            <a:r>
              <a:rPr lang="en-US" sz="2200" b="1" dirty="0" smtClean="0"/>
              <a:t>Individuals are targets!!	</a:t>
            </a:r>
          </a:p>
          <a:p>
            <a:pPr marL="0" indent="0">
              <a:spcBef>
                <a:spcPts val="0"/>
              </a:spcBef>
              <a:buNone/>
            </a:pPr>
            <a:r>
              <a:rPr lang="en-US" sz="1050" dirty="0" smtClean="0"/>
              <a:t>1 </a:t>
            </a:r>
            <a:r>
              <a:rPr lang="en-US" sz="1050" dirty="0" err="1" smtClean="0"/>
              <a:t>Educause</a:t>
            </a:r>
            <a:r>
              <a:rPr lang="en-US" sz="1050" dirty="0" smtClean="0"/>
              <a:t> Higher Education Security Council survey results, 2014.</a:t>
            </a:r>
            <a:r>
              <a:rPr lang="en-US" b="1" dirty="0" smtClean="0"/>
              <a:t>	</a:t>
            </a:r>
            <a:endParaRPr lang="en-US" b="1" dirty="0"/>
          </a:p>
        </p:txBody>
      </p:sp>
      <p:pic>
        <p:nvPicPr>
          <p:cNvPr id="3074" name="Picture 2" descr="Image result for cybersecur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789" y="1445678"/>
            <a:ext cx="3961825" cy="3244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48369" t="8031" r="16891" b="54438"/>
          <a:stretch/>
        </p:blipFill>
        <p:spPr>
          <a:xfrm>
            <a:off x="493958" y="1445679"/>
            <a:ext cx="3597779" cy="3244618"/>
          </a:xfrm>
          <a:prstGeom prst="rect">
            <a:avLst/>
          </a:prstGeom>
        </p:spPr>
      </p:pic>
      <p:sp>
        <p:nvSpPr>
          <p:cNvPr id="4" name="Rectangle 3"/>
          <p:cNvSpPr/>
          <p:nvPr/>
        </p:nvSpPr>
        <p:spPr>
          <a:xfrm>
            <a:off x="4844234" y="4777544"/>
            <a:ext cx="3999584" cy="1446550"/>
          </a:xfrm>
          <a:prstGeom prst="rect">
            <a:avLst/>
          </a:prstGeom>
        </p:spPr>
        <p:txBody>
          <a:bodyPr wrap="square">
            <a:spAutoFit/>
          </a:bodyPr>
          <a:lstStyle/>
          <a:p>
            <a:pPr marL="285750" indent="-285750">
              <a:buFont typeface="Wingdings" panose="05000000000000000000" pitchFamily="2" charset="2"/>
              <a:buChar char="Ø"/>
            </a:pPr>
            <a:r>
              <a:rPr lang="en-US" sz="2200" b="1" dirty="0"/>
              <a:t>Nearly 1/3 of breaches are the result of “</a:t>
            </a:r>
            <a:r>
              <a:rPr lang="en-US" sz="2200" b="1" dirty="0" smtClean="0"/>
              <a:t>unintentional disclosure”</a:t>
            </a:r>
            <a:r>
              <a:rPr lang="en-US" sz="2200" b="1" baseline="30000" dirty="0" smtClean="0"/>
              <a:t>1</a:t>
            </a:r>
            <a:endParaRPr lang="en-US" sz="2200" b="1" baseline="30000" dirty="0"/>
          </a:p>
          <a:p>
            <a:pPr marL="285750" indent="-285750">
              <a:buFont typeface="Wingdings" panose="05000000000000000000" pitchFamily="2" charset="2"/>
              <a:buChar char="Ø"/>
            </a:pPr>
            <a:r>
              <a:rPr lang="en-US" sz="2200" b="1" dirty="0"/>
              <a:t>Preventable!!</a:t>
            </a:r>
            <a:endParaRPr lang="en-US" sz="2200" dirty="0"/>
          </a:p>
        </p:txBody>
      </p:sp>
    </p:spTree>
    <p:extLst>
      <p:ext uri="{BB962C8B-B14F-4D97-AF65-F5344CB8AC3E}">
        <p14:creationId xmlns:p14="http://schemas.microsoft.com/office/powerpoint/2010/main" val="945494726"/>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7200" y="812090"/>
            <a:ext cx="8229600" cy="901611"/>
          </a:xfrm>
          <a:prstGeom prst="rect">
            <a:avLst/>
          </a:prstGeom>
        </p:spPr>
        <p:txBody>
          <a:bodyPr>
            <a:normAutofit/>
          </a:bodyPr>
          <a:lstStyle>
            <a:lvl1pPr defTabSz="443484">
              <a:defRPr sz="4268"/>
            </a:lvl1pPr>
          </a:lstStyle>
          <a:p>
            <a:pPr lvl="0">
              <a:defRPr sz="1800"/>
            </a:pPr>
            <a:r>
              <a:rPr sz="3600" b="1" i="1" dirty="0"/>
              <a:t>Potential </a:t>
            </a:r>
            <a:r>
              <a:rPr lang="en-US" sz="3600" b="1" i="1" dirty="0" smtClean="0"/>
              <a:t>I</a:t>
            </a:r>
            <a:r>
              <a:rPr sz="3600" b="1" i="1" dirty="0" smtClean="0"/>
              <a:t>mpact </a:t>
            </a:r>
            <a:r>
              <a:rPr sz="3600" b="1" i="1" dirty="0"/>
              <a:t>of </a:t>
            </a:r>
            <a:r>
              <a:rPr lang="en-US" sz="3600" b="1" i="1" dirty="0" smtClean="0"/>
              <a:t>C</a:t>
            </a:r>
            <a:r>
              <a:rPr sz="3600" b="1" i="1" dirty="0" smtClean="0"/>
              <a:t>yber </a:t>
            </a:r>
            <a:r>
              <a:rPr lang="en-US" sz="3600" b="1" i="1" dirty="0" smtClean="0"/>
              <a:t>A</a:t>
            </a:r>
            <a:r>
              <a:rPr sz="3600" b="1" i="1" dirty="0" smtClean="0"/>
              <a:t>ttacks</a:t>
            </a:r>
            <a:endParaRPr sz="3600" b="1" i="1" dirty="0"/>
          </a:p>
        </p:txBody>
      </p:sp>
      <p:grpSp>
        <p:nvGrpSpPr>
          <p:cNvPr id="154" name="Group 154"/>
          <p:cNvGrpSpPr/>
          <p:nvPr/>
        </p:nvGrpSpPr>
        <p:grpSpPr>
          <a:xfrm>
            <a:off x="457200" y="1830386"/>
            <a:ext cx="8229600" cy="4525966"/>
            <a:chOff x="0" y="0"/>
            <a:chExt cx="8229600" cy="4525965"/>
          </a:xfrm>
        </p:grpSpPr>
        <p:grpSp>
          <p:nvGrpSpPr>
            <p:cNvPr id="144" name="Group 144"/>
            <p:cNvGrpSpPr/>
            <p:nvPr/>
          </p:nvGrpSpPr>
          <p:grpSpPr>
            <a:xfrm>
              <a:off x="0" y="0"/>
              <a:ext cx="8229600" cy="1008048"/>
              <a:chOff x="0" y="0"/>
              <a:chExt cx="8229600" cy="1008047"/>
            </a:xfrm>
          </p:grpSpPr>
          <p:sp>
            <p:nvSpPr>
              <p:cNvPr id="142" name="Shape 142"/>
              <p:cNvSpPr/>
              <p:nvPr/>
            </p:nvSpPr>
            <p:spPr>
              <a:xfrm>
                <a:off x="0" y="0"/>
                <a:ext cx="8229600" cy="1008047"/>
              </a:xfrm>
              <a:prstGeom prst="roundRect">
                <a:avLst>
                  <a:gd name="adj" fmla="val 7500"/>
                </a:avLst>
              </a:prstGeom>
              <a:solidFill>
                <a:srgbClr val="4BACC6"/>
              </a:solidFill>
              <a:ln w="25400" cap="flat">
                <a:solidFill>
                  <a:srgbClr val="FFFFFF"/>
                </a:solidFill>
                <a:prstDash val="solid"/>
                <a:bevel/>
              </a:ln>
              <a:effectLst/>
            </p:spPr>
            <p:txBody>
              <a:bodyPr wrap="square" lIns="0" tIns="0" rIns="0" bIns="0" numCol="1" anchor="t">
                <a:noAutofit/>
              </a:bodyPr>
              <a:lstStyle/>
              <a:p>
                <a:pPr lvl="0" defTabSz="914400">
                  <a:defRPr sz="1587">
                    <a:solidFill>
                      <a:srgbClr val="FFFFFF"/>
                    </a:solidFill>
                  </a:defRPr>
                </a:pPr>
                <a:endParaRPr/>
              </a:p>
            </p:txBody>
          </p:sp>
          <p:sp>
            <p:nvSpPr>
              <p:cNvPr id="143" name="Shape 143"/>
              <p:cNvSpPr/>
              <p:nvPr/>
            </p:nvSpPr>
            <p:spPr>
              <a:xfrm>
                <a:off x="22121" y="22121"/>
                <a:ext cx="8185358" cy="8250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defTabSz="914400"/>
                <a:r>
                  <a:rPr sz="1587" b="1" dirty="0" smtClean="0"/>
                  <a:t>Reputation</a:t>
                </a:r>
              </a:p>
              <a:p>
                <a:pPr marL="201609" lvl="0" indent="-201609" defTabSz="914400">
                  <a:buSzPct val="100000"/>
                  <a:buChar char="•"/>
                </a:pPr>
                <a:r>
                  <a:rPr sz="1587" b="1" dirty="0" smtClean="0"/>
                  <a:t>May harm the University’s reputation in the eyes of alumni, students, partners, businesses, and government agencies</a:t>
                </a:r>
                <a:endParaRPr sz="1587" b="1" dirty="0"/>
              </a:p>
            </p:txBody>
          </p:sp>
        </p:grpSp>
        <p:grpSp>
          <p:nvGrpSpPr>
            <p:cNvPr id="147" name="Group 147"/>
            <p:cNvGrpSpPr/>
            <p:nvPr/>
          </p:nvGrpSpPr>
          <p:grpSpPr>
            <a:xfrm>
              <a:off x="0" y="1172638"/>
              <a:ext cx="8229600" cy="1008049"/>
              <a:chOff x="0" y="0"/>
              <a:chExt cx="8229600" cy="1008047"/>
            </a:xfrm>
          </p:grpSpPr>
          <p:sp>
            <p:nvSpPr>
              <p:cNvPr id="145" name="Shape 145"/>
              <p:cNvSpPr/>
              <p:nvPr/>
            </p:nvSpPr>
            <p:spPr>
              <a:xfrm>
                <a:off x="0" y="0"/>
                <a:ext cx="8229600" cy="1008047"/>
              </a:xfrm>
              <a:prstGeom prst="roundRect">
                <a:avLst>
                  <a:gd name="adj" fmla="val 7500"/>
                </a:avLst>
              </a:prstGeom>
              <a:solidFill>
                <a:srgbClr val="32904D"/>
              </a:solidFill>
              <a:ln w="25400" cap="flat">
                <a:solidFill>
                  <a:srgbClr val="FFFFFF"/>
                </a:solidFill>
                <a:prstDash val="solid"/>
                <a:bevel/>
              </a:ln>
              <a:effectLst/>
            </p:spPr>
            <p:txBody>
              <a:bodyPr wrap="square" lIns="0" tIns="0" rIns="0" bIns="0" numCol="1" anchor="t">
                <a:noAutofit/>
              </a:bodyPr>
              <a:lstStyle/>
              <a:p>
                <a:pPr lvl="0" defTabSz="914400">
                  <a:defRPr sz="1587">
                    <a:solidFill>
                      <a:srgbClr val="FFFFFF"/>
                    </a:solidFill>
                  </a:defRPr>
                </a:pPr>
                <a:endParaRPr/>
              </a:p>
            </p:txBody>
          </p:sp>
          <p:sp>
            <p:nvSpPr>
              <p:cNvPr id="146" name="Shape 146"/>
              <p:cNvSpPr/>
              <p:nvPr/>
            </p:nvSpPr>
            <p:spPr>
              <a:xfrm>
                <a:off x="22121" y="22121"/>
                <a:ext cx="8185358" cy="8250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defTabSz="914400"/>
                <a:r>
                  <a:rPr sz="1587" b="1" dirty="0"/>
                  <a:t>Legal</a:t>
                </a:r>
              </a:p>
              <a:p>
                <a:pPr marL="201609" lvl="0" indent="-201609" defTabSz="914400">
                  <a:buSzPct val="100000"/>
                  <a:buChar char="•"/>
                </a:pPr>
                <a:r>
                  <a:rPr sz="1587" b="1" dirty="0"/>
                  <a:t>May leave the University in violation of laws or contract requirements</a:t>
                </a:r>
              </a:p>
              <a:p>
                <a:pPr marL="201609" lvl="0" indent="-201609" defTabSz="914400">
                  <a:buSzPct val="100000"/>
                  <a:buChar char="•"/>
                </a:pPr>
                <a:r>
                  <a:rPr sz="1587" b="1" dirty="0"/>
                  <a:t>Risk of prosecution, financial penalties, or withdrawal of existing and future funding</a:t>
                </a:r>
              </a:p>
            </p:txBody>
          </p:sp>
        </p:grpSp>
        <p:grpSp>
          <p:nvGrpSpPr>
            <p:cNvPr id="150" name="Group 150"/>
            <p:cNvGrpSpPr/>
            <p:nvPr/>
          </p:nvGrpSpPr>
          <p:grpSpPr>
            <a:xfrm>
              <a:off x="0" y="2345277"/>
              <a:ext cx="8229600" cy="1008049"/>
              <a:chOff x="0" y="0"/>
              <a:chExt cx="8229600" cy="1008047"/>
            </a:xfrm>
          </p:grpSpPr>
          <p:sp>
            <p:nvSpPr>
              <p:cNvPr id="148" name="Shape 148"/>
              <p:cNvSpPr/>
              <p:nvPr/>
            </p:nvSpPr>
            <p:spPr>
              <a:xfrm>
                <a:off x="0" y="0"/>
                <a:ext cx="8229600" cy="1008047"/>
              </a:xfrm>
              <a:prstGeom prst="roundRect">
                <a:avLst>
                  <a:gd name="adj" fmla="val 7500"/>
                </a:avLst>
              </a:prstGeom>
              <a:solidFill>
                <a:srgbClr val="6B9721"/>
              </a:solidFill>
              <a:ln w="25400" cap="flat">
                <a:solidFill>
                  <a:srgbClr val="FFFFFF"/>
                </a:solidFill>
                <a:prstDash val="solid"/>
                <a:bevel/>
              </a:ln>
              <a:effectLst/>
            </p:spPr>
            <p:txBody>
              <a:bodyPr wrap="square" lIns="0" tIns="0" rIns="0" bIns="0" numCol="1" anchor="t">
                <a:noAutofit/>
              </a:bodyPr>
              <a:lstStyle/>
              <a:p>
                <a:pPr lvl="0" defTabSz="914400">
                  <a:defRPr sz="1587">
                    <a:solidFill>
                      <a:srgbClr val="FFFFFF"/>
                    </a:solidFill>
                  </a:defRPr>
                </a:pPr>
                <a:endParaRPr/>
              </a:p>
            </p:txBody>
          </p:sp>
          <p:sp>
            <p:nvSpPr>
              <p:cNvPr id="149" name="Shape 149"/>
              <p:cNvSpPr/>
              <p:nvPr/>
            </p:nvSpPr>
            <p:spPr>
              <a:xfrm>
                <a:off x="22121" y="22121"/>
                <a:ext cx="8185358" cy="8250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defTabSz="914400"/>
                <a:r>
                  <a:rPr sz="1587" b="1" dirty="0"/>
                  <a:t>Economic</a:t>
                </a:r>
              </a:p>
              <a:p>
                <a:pPr marL="201609" lvl="0" indent="-201609" defTabSz="914400">
                  <a:buSzPct val="100000"/>
                  <a:buChar char="•"/>
                </a:pPr>
                <a:r>
                  <a:rPr sz="1587" b="1" dirty="0"/>
                  <a:t>May undermine the University’s ability to capitalize on potential intellectual property or knowledge transfer</a:t>
                </a:r>
              </a:p>
            </p:txBody>
          </p:sp>
        </p:grpSp>
        <p:grpSp>
          <p:nvGrpSpPr>
            <p:cNvPr id="153" name="Group 153"/>
            <p:cNvGrpSpPr/>
            <p:nvPr/>
          </p:nvGrpSpPr>
          <p:grpSpPr>
            <a:xfrm>
              <a:off x="0" y="3517916"/>
              <a:ext cx="8229600" cy="1008049"/>
              <a:chOff x="0" y="0"/>
              <a:chExt cx="8229600" cy="1008047"/>
            </a:xfrm>
          </p:grpSpPr>
          <p:sp>
            <p:nvSpPr>
              <p:cNvPr id="151" name="Shape 151"/>
              <p:cNvSpPr/>
              <p:nvPr/>
            </p:nvSpPr>
            <p:spPr>
              <a:xfrm>
                <a:off x="0" y="0"/>
                <a:ext cx="8229600" cy="1008047"/>
              </a:xfrm>
              <a:prstGeom prst="roundRect">
                <a:avLst>
                  <a:gd name="adj" fmla="val 7500"/>
                </a:avLst>
              </a:prstGeom>
              <a:solidFill>
                <a:srgbClr val="F79646"/>
              </a:solidFill>
              <a:ln w="25400" cap="flat">
                <a:solidFill>
                  <a:srgbClr val="FFFFFF"/>
                </a:solidFill>
                <a:prstDash val="solid"/>
                <a:bevel/>
              </a:ln>
              <a:effectLst/>
            </p:spPr>
            <p:txBody>
              <a:bodyPr wrap="square" lIns="0" tIns="0" rIns="0" bIns="0" numCol="1" anchor="t">
                <a:noAutofit/>
              </a:bodyPr>
              <a:lstStyle/>
              <a:p>
                <a:pPr lvl="0" defTabSz="914400">
                  <a:defRPr sz="1587">
                    <a:solidFill>
                      <a:srgbClr val="FFFFFF"/>
                    </a:solidFill>
                  </a:defRPr>
                </a:pPr>
                <a:endParaRPr/>
              </a:p>
            </p:txBody>
          </p:sp>
          <p:sp>
            <p:nvSpPr>
              <p:cNvPr id="152" name="Shape 152"/>
              <p:cNvSpPr/>
              <p:nvPr/>
            </p:nvSpPr>
            <p:spPr>
              <a:xfrm>
                <a:off x="22121" y="22121"/>
                <a:ext cx="8185358" cy="5807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defTabSz="914400"/>
                <a:r>
                  <a:rPr sz="1587" b="1" dirty="0"/>
                  <a:t>Operational</a:t>
                </a:r>
              </a:p>
              <a:p>
                <a:pPr marL="201609" lvl="0" indent="-201609" defTabSz="914400">
                  <a:buSzPct val="100000"/>
                  <a:buChar char="•"/>
                </a:pPr>
                <a:r>
                  <a:rPr sz="1587" b="1" dirty="0"/>
                  <a:t>May disrupt normal operations and result in significant remedial cost</a:t>
                </a:r>
              </a:p>
            </p:txBody>
          </p:sp>
        </p:grpSp>
      </p:grpSp>
    </p:spTree>
    <p:extLst>
      <p:ext uri="{BB962C8B-B14F-4D97-AF65-F5344CB8AC3E}">
        <p14:creationId xmlns:p14="http://schemas.microsoft.com/office/powerpoint/2010/main" val="3045390676"/>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7"/>
            <a:ext cx="6591300" cy="664502"/>
          </a:xfrm>
        </p:spPr>
        <p:txBody>
          <a:bodyPr>
            <a:noAutofit/>
          </a:bodyPr>
          <a:lstStyle/>
          <a:p>
            <a:r>
              <a:rPr lang="en-US" sz="3200" b="1" i="1" dirty="0"/>
              <a:t>Cybersecurity and Compliance </a:t>
            </a:r>
          </a:p>
        </p:txBody>
      </p:sp>
      <p:sp>
        <p:nvSpPr>
          <p:cNvPr id="3" name="Content Placeholder 2"/>
          <p:cNvSpPr>
            <a:spLocks noGrp="1"/>
          </p:cNvSpPr>
          <p:nvPr>
            <p:ph idx="1"/>
          </p:nvPr>
        </p:nvSpPr>
        <p:spPr>
          <a:xfrm>
            <a:off x="493958" y="1366489"/>
            <a:ext cx="8454099" cy="5282505"/>
          </a:xfrm>
        </p:spPr>
        <p:txBody>
          <a:bodyPr>
            <a:noAutofit/>
          </a:bodyPr>
          <a:lstStyle/>
          <a:p>
            <a:pPr>
              <a:spcBef>
                <a:spcPts val="450"/>
              </a:spcBef>
            </a:pPr>
            <a:endParaRPr lang="en-US" u="sng" dirty="0"/>
          </a:p>
          <a:p>
            <a:pPr algn="ctr">
              <a:spcBef>
                <a:spcPts val="450"/>
              </a:spcBef>
              <a:buFont typeface="Wingdings" panose="05000000000000000000" pitchFamily="2" charset="2"/>
              <a:buChar char="Ø"/>
            </a:pPr>
            <a:endParaRPr lang="en-US" dirty="0"/>
          </a:p>
        </p:txBody>
      </p:sp>
      <p:pic>
        <p:nvPicPr>
          <p:cNvPr id="1028" name="Picture 4" descr="Image result for too much work to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810" y="1299410"/>
            <a:ext cx="7002379" cy="40185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3958" y="5383311"/>
            <a:ext cx="8256752" cy="1477328"/>
          </a:xfrm>
          <a:prstGeom prst="rect">
            <a:avLst/>
          </a:prstGeom>
        </p:spPr>
        <p:txBody>
          <a:bodyPr wrap="square">
            <a:spAutoFit/>
          </a:bodyPr>
          <a:lstStyle/>
          <a:p>
            <a:pPr marL="285750" indent="-285750">
              <a:buFont typeface="Arial" panose="020B0604020202020204" pitchFamily="34" charset="0"/>
              <a:buChar char="•"/>
            </a:pPr>
            <a:r>
              <a:rPr lang="en-US" b="1" dirty="0"/>
              <a:t>Overwhelming amount of work for IT security staff to manage risks, identify threats, prevent attacks, address vulnerabilities, and </a:t>
            </a:r>
            <a:r>
              <a:rPr lang="en-US" b="1" dirty="0" smtClean="0"/>
              <a:t>protect </a:t>
            </a:r>
            <a:r>
              <a:rPr lang="en-US" b="1" dirty="0"/>
              <a:t>data </a:t>
            </a:r>
            <a:r>
              <a:rPr lang="en-US" b="1" dirty="0" smtClean="0"/>
              <a:t>assets</a:t>
            </a:r>
          </a:p>
          <a:p>
            <a:pPr marL="285750" indent="-285750">
              <a:buFont typeface="Arial" panose="020B0604020202020204" pitchFamily="34" charset="0"/>
              <a:buChar char="•"/>
            </a:pPr>
            <a:r>
              <a:rPr lang="en-US" b="1" dirty="0" smtClean="0"/>
              <a:t>Cybersecurity </a:t>
            </a:r>
            <a:r>
              <a:rPr lang="en-US" b="1" dirty="0"/>
              <a:t>requires “all hands on deck”, including individuals from all </a:t>
            </a:r>
            <a:r>
              <a:rPr lang="en-US" b="1" dirty="0" smtClean="0"/>
              <a:t>areas and levels </a:t>
            </a:r>
            <a:r>
              <a:rPr lang="en-US" b="1" dirty="0"/>
              <a:t>of the University</a:t>
            </a:r>
          </a:p>
          <a:p>
            <a:pPr algn="ctr"/>
            <a:endParaRPr lang="en-US" b="1" dirty="0"/>
          </a:p>
        </p:txBody>
      </p:sp>
    </p:spTree>
    <p:extLst>
      <p:ext uri="{BB962C8B-B14F-4D97-AF65-F5344CB8AC3E}">
        <p14:creationId xmlns:p14="http://schemas.microsoft.com/office/powerpoint/2010/main" val="887712737"/>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7"/>
            <a:ext cx="6591300" cy="664502"/>
          </a:xfrm>
        </p:spPr>
        <p:txBody>
          <a:bodyPr>
            <a:noAutofit/>
          </a:bodyPr>
          <a:lstStyle/>
          <a:p>
            <a:r>
              <a:rPr lang="en-US" sz="3600" b="1" i="1" dirty="0" smtClean="0">
                <a:cs typeface="Arial" panose="020B0604020202020204" pitchFamily="34" charset="0"/>
              </a:rPr>
              <a:t>GRC and ERM Frameworks</a:t>
            </a:r>
            <a:endParaRPr lang="en-US" sz="3600" b="1" i="1" dirty="0"/>
          </a:p>
        </p:txBody>
      </p:sp>
      <p:sp>
        <p:nvSpPr>
          <p:cNvPr id="3" name="Content Placeholder 2"/>
          <p:cNvSpPr>
            <a:spLocks noGrp="1"/>
          </p:cNvSpPr>
          <p:nvPr>
            <p:ph idx="1"/>
          </p:nvPr>
        </p:nvSpPr>
        <p:spPr>
          <a:xfrm>
            <a:off x="411625" y="1366489"/>
            <a:ext cx="8732375" cy="5125750"/>
          </a:xfrm>
        </p:spPr>
        <p:txBody>
          <a:bodyPr>
            <a:noAutofit/>
          </a:bodyPr>
          <a:lstStyle/>
          <a:p>
            <a:pPr marL="0" indent="0">
              <a:spcBef>
                <a:spcPts val="0"/>
              </a:spcBef>
              <a:buNone/>
            </a:pPr>
            <a:r>
              <a:rPr lang="en-US" b="1" dirty="0" smtClean="0"/>
              <a:t>Governance</a:t>
            </a:r>
            <a:r>
              <a:rPr lang="en-US" b="1" dirty="0"/>
              <a:t>, Risk, and Compliance </a:t>
            </a:r>
            <a:r>
              <a:rPr lang="en-US" b="1" dirty="0" smtClean="0"/>
              <a:t>Framework</a:t>
            </a:r>
          </a:p>
          <a:p>
            <a:pPr lvl="1">
              <a:spcBef>
                <a:spcPts val="0"/>
              </a:spcBef>
            </a:pPr>
            <a:r>
              <a:rPr lang="en-US" sz="2000" dirty="0"/>
              <a:t>A </a:t>
            </a:r>
            <a:r>
              <a:rPr lang="en-US" sz="2000" u="sng" dirty="0"/>
              <a:t>structure </a:t>
            </a:r>
            <a:r>
              <a:rPr lang="en-US" sz="2000" dirty="0"/>
              <a:t>that an institution uses for governance, risk and </a:t>
            </a:r>
          </a:p>
          <a:p>
            <a:pPr marL="0" indent="0">
              <a:spcBef>
                <a:spcPts val="0"/>
              </a:spcBef>
              <a:buNone/>
            </a:pPr>
            <a:r>
              <a:rPr lang="en-US" sz="2000" dirty="0"/>
              <a:t>		compliance </a:t>
            </a:r>
            <a:r>
              <a:rPr lang="en-US" sz="2000" dirty="0" smtClean="0"/>
              <a:t>initiatives</a:t>
            </a:r>
            <a:endParaRPr lang="en-US" sz="2000" dirty="0"/>
          </a:p>
          <a:p>
            <a:pPr lvl="1">
              <a:spcBef>
                <a:spcPts val="0"/>
              </a:spcBef>
            </a:pPr>
            <a:r>
              <a:rPr lang="en-US" sz="2000" dirty="0" smtClean="0"/>
              <a:t>A means for </a:t>
            </a:r>
            <a:r>
              <a:rPr lang="en-US" sz="2000" u="sng" dirty="0" smtClean="0"/>
              <a:t>establishing </a:t>
            </a:r>
            <a:r>
              <a:rPr lang="en-US" sz="2000" dirty="0" smtClean="0"/>
              <a:t> governance, </a:t>
            </a:r>
            <a:r>
              <a:rPr lang="en-US" sz="2000" u="sng" dirty="0" smtClean="0"/>
              <a:t>identifying and assessing</a:t>
            </a:r>
            <a:r>
              <a:rPr lang="en-US" sz="2000" dirty="0" smtClean="0"/>
              <a:t> </a:t>
            </a:r>
          </a:p>
          <a:p>
            <a:pPr marL="342900" lvl="1" indent="0">
              <a:spcBef>
                <a:spcPts val="0"/>
              </a:spcBef>
              <a:buNone/>
            </a:pPr>
            <a:r>
              <a:rPr lang="en-US" sz="2000" dirty="0"/>
              <a:t>	</a:t>
            </a:r>
            <a:r>
              <a:rPr lang="en-US" sz="2000" dirty="0" smtClean="0"/>
              <a:t>risks, and </a:t>
            </a:r>
            <a:r>
              <a:rPr lang="en-US" sz="2000" u="sng" dirty="0" smtClean="0"/>
              <a:t>achieving</a:t>
            </a:r>
            <a:r>
              <a:rPr lang="en-US" sz="2000" dirty="0" smtClean="0"/>
              <a:t> compliance</a:t>
            </a:r>
          </a:p>
          <a:p>
            <a:pPr lvl="1">
              <a:spcBef>
                <a:spcPts val="0"/>
              </a:spcBef>
            </a:pPr>
            <a:r>
              <a:rPr lang="en-US" sz="2000" u="sng" dirty="0" smtClean="0"/>
              <a:t>Integrated, collaborative approach </a:t>
            </a:r>
            <a:r>
              <a:rPr lang="en-US" sz="2000" dirty="0" smtClean="0"/>
              <a:t>for producing desired </a:t>
            </a:r>
          </a:p>
          <a:p>
            <a:pPr marL="342900" lvl="1" indent="0">
              <a:spcBef>
                <a:spcPts val="0"/>
              </a:spcBef>
              <a:buNone/>
            </a:pPr>
            <a:r>
              <a:rPr lang="en-US" sz="2000" dirty="0"/>
              <a:t>	</a:t>
            </a:r>
            <a:r>
              <a:rPr lang="en-US" sz="2000" dirty="0" smtClean="0"/>
              <a:t>results.  It breaks down silos so that a single united solution </a:t>
            </a:r>
          </a:p>
          <a:p>
            <a:pPr marL="342900" lvl="1" indent="0">
              <a:spcBef>
                <a:spcPts val="0"/>
              </a:spcBef>
              <a:buNone/>
            </a:pPr>
            <a:r>
              <a:rPr lang="en-US" sz="2000" dirty="0"/>
              <a:t>	</a:t>
            </a:r>
            <a:r>
              <a:rPr lang="en-US" sz="2000" dirty="0" smtClean="0"/>
              <a:t>can be implemented</a:t>
            </a:r>
          </a:p>
          <a:p>
            <a:pPr marL="0" indent="0">
              <a:spcBef>
                <a:spcPts val="0"/>
              </a:spcBef>
              <a:buNone/>
            </a:pPr>
            <a:r>
              <a:rPr lang="en-US" b="1" dirty="0" smtClean="0"/>
              <a:t>Enterprise, Risk, Management Framework</a:t>
            </a:r>
          </a:p>
          <a:p>
            <a:pPr lvl="1">
              <a:spcBef>
                <a:spcPts val="0"/>
              </a:spcBef>
            </a:pPr>
            <a:r>
              <a:rPr lang="en-US" sz="2000" dirty="0" smtClean="0"/>
              <a:t>A method and </a:t>
            </a:r>
            <a:r>
              <a:rPr lang="en-US" sz="2000" u="sng" dirty="0" smtClean="0"/>
              <a:t>process </a:t>
            </a:r>
            <a:r>
              <a:rPr lang="en-US" sz="2000" u="sng" dirty="0"/>
              <a:t>for </a:t>
            </a:r>
            <a:r>
              <a:rPr lang="en-US" sz="2000" u="sng" dirty="0" smtClean="0"/>
              <a:t>minimizing </a:t>
            </a:r>
            <a:r>
              <a:rPr lang="en-US" sz="2000" u="sng" dirty="0"/>
              <a:t>unexpected </a:t>
            </a:r>
            <a:r>
              <a:rPr lang="en-US" sz="2000" u="sng" dirty="0" smtClean="0"/>
              <a:t>volatility </a:t>
            </a:r>
          </a:p>
          <a:p>
            <a:pPr marL="0" indent="0">
              <a:spcBef>
                <a:spcPts val="0"/>
              </a:spcBef>
              <a:buNone/>
            </a:pPr>
            <a:r>
              <a:rPr lang="en-US" sz="2000" dirty="0" smtClean="0"/>
              <a:t>		through the assessment of </a:t>
            </a:r>
            <a:r>
              <a:rPr lang="en-US" sz="2000" u="sng" dirty="0" smtClean="0"/>
              <a:t>risks across every function</a:t>
            </a:r>
            <a:endParaRPr lang="en-US" sz="2000" dirty="0" smtClean="0"/>
          </a:p>
          <a:p>
            <a:pPr lvl="1">
              <a:spcBef>
                <a:spcPts val="0"/>
              </a:spcBef>
            </a:pPr>
            <a:r>
              <a:rPr lang="en-US" sz="2000" dirty="0" smtClean="0"/>
              <a:t>Includes </a:t>
            </a:r>
            <a:r>
              <a:rPr lang="en-US" sz="2000" u="sng" dirty="0" smtClean="0"/>
              <a:t>identifying</a:t>
            </a:r>
            <a:r>
              <a:rPr lang="en-US" sz="2000" dirty="0" smtClean="0"/>
              <a:t> and </a:t>
            </a:r>
            <a:r>
              <a:rPr lang="en-US" sz="2000" u="sng" dirty="0" smtClean="0"/>
              <a:t>evaluating</a:t>
            </a:r>
            <a:r>
              <a:rPr lang="en-US" sz="2000" dirty="0" smtClean="0"/>
              <a:t> risks, and developing </a:t>
            </a:r>
          </a:p>
          <a:p>
            <a:pPr marL="342900" lvl="1" indent="0">
              <a:spcBef>
                <a:spcPts val="0"/>
              </a:spcBef>
              <a:buNone/>
            </a:pPr>
            <a:r>
              <a:rPr lang="en-US" sz="2000" dirty="0"/>
              <a:t>	</a:t>
            </a:r>
            <a:r>
              <a:rPr lang="en-US" sz="2000" dirty="0" smtClean="0"/>
              <a:t>mitigation </a:t>
            </a:r>
            <a:r>
              <a:rPr lang="en-US" sz="2000" u="sng" dirty="0" smtClean="0"/>
              <a:t>strategies</a:t>
            </a:r>
            <a:endParaRPr lang="en-US" sz="2000" dirty="0" smtClean="0"/>
          </a:p>
          <a:p>
            <a:pPr lvl="1">
              <a:spcBef>
                <a:spcPts val="0"/>
              </a:spcBef>
            </a:pPr>
            <a:r>
              <a:rPr lang="en-US" sz="2000" dirty="0" smtClean="0"/>
              <a:t>Shares </a:t>
            </a:r>
            <a:r>
              <a:rPr lang="en-US" sz="2000" dirty="0"/>
              <a:t>the same </a:t>
            </a:r>
            <a:r>
              <a:rPr lang="en-US" sz="2000" dirty="0" smtClean="0"/>
              <a:t>end goal </a:t>
            </a:r>
            <a:r>
              <a:rPr lang="en-US" sz="2000" dirty="0"/>
              <a:t>as GRC: the continued achievement </a:t>
            </a:r>
            <a:endParaRPr lang="en-US" sz="2000" dirty="0" smtClean="0"/>
          </a:p>
          <a:p>
            <a:pPr marL="0" indent="0">
              <a:spcBef>
                <a:spcPts val="0"/>
              </a:spcBef>
              <a:buNone/>
            </a:pPr>
            <a:r>
              <a:rPr lang="en-US" sz="2000" dirty="0" smtClean="0"/>
              <a:t>		of </a:t>
            </a:r>
            <a:r>
              <a:rPr lang="en-US" sz="2000" dirty="0"/>
              <a:t>the </a:t>
            </a:r>
            <a:r>
              <a:rPr lang="en-US" sz="2000" u="sng" dirty="0"/>
              <a:t>institution’s </a:t>
            </a:r>
            <a:r>
              <a:rPr lang="en-US" sz="2000" u="sng" dirty="0" smtClean="0"/>
              <a:t>goals </a:t>
            </a:r>
            <a:r>
              <a:rPr lang="en-US" sz="2000" u="sng" dirty="0"/>
              <a:t>and </a:t>
            </a:r>
            <a:r>
              <a:rPr lang="en-US" sz="2000" u="sng" dirty="0" smtClean="0"/>
              <a:t>objectives</a:t>
            </a:r>
            <a:endParaRPr lang="en-US" sz="2000" dirty="0"/>
          </a:p>
          <a:p>
            <a:pPr marL="0" indent="0">
              <a:spcBef>
                <a:spcPts val="0"/>
              </a:spcBef>
              <a:buNone/>
            </a:pPr>
            <a:endParaRPr lang="en-US" dirty="0"/>
          </a:p>
          <a:p>
            <a:pPr marL="0" indent="0">
              <a:spcBef>
                <a:spcPts val="0"/>
              </a:spcBef>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195" y="1330010"/>
            <a:ext cx="11430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520" y="5339408"/>
            <a:ext cx="1209675" cy="106434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8195" y="2645786"/>
            <a:ext cx="1143000" cy="10522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8195" y="3862284"/>
            <a:ext cx="1143000" cy="1143000"/>
          </a:xfrm>
          <a:prstGeom prst="rect">
            <a:avLst/>
          </a:prstGeom>
        </p:spPr>
      </p:pic>
    </p:spTree>
    <p:extLst>
      <p:ext uri="{BB962C8B-B14F-4D97-AF65-F5344CB8AC3E}">
        <p14:creationId xmlns:p14="http://schemas.microsoft.com/office/powerpoint/2010/main" val="1226518209"/>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793427"/>
            <a:ext cx="7182485" cy="664502"/>
          </a:xfrm>
        </p:spPr>
        <p:txBody>
          <a:bodyPr>
            <a:noAutofit/>
          </a:bodyPr>
          <a:lstStyle/>
          <a:p>
            <a:r>
              <a:rPr lang="en-US" sz="3600" b="1" i="1" dirty="0" smtClean="0">
                <a:cs typeface="Arial" panose="020B0604020202020204" pitchFamily="34" charset="0"/>
              </a:rPr>
              <a:t>Enterprise Risk Management (ERM)</a:t>
            </a:r>
            <a:endParaRPr lang="en-US" sz="3600" b="1" i="1" dirty="0"/>
          </a:p>
        </p:txBody>
      </p:sp>
      <p:pic>
        <p:nvPicPr>
          <p:cNvPr id="3074" name="Picture 2" descr="Image result for enterprise risk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040" y="4270076"/>
            <a:ext cx="5959511"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a:spLocks noGrp="1"/>
          </p:cNvSpPr>
          <p:nvPr>
            <p:ph idx="1"/>
          </p:nvPr>
        </p:nvSpPr>
        <p:spPr>
          <a:xfrm>
            <a:off x="491706" y="1457929"/>
            <a:ext cx="8229600" cy="4525963"/>
          </a:xfrm>
        </p:spPr>
        <p:txBody>
          <a:bodyPr/>
          <a:lstStyle/>
          <a:p>
            <a:r>
              <a:rPr lang="en-US" dirty="0"/>
              <a:t>A </a:t>
            </a:r>
            <a:r>
              <a:rPr lang="en-US" b="1" dirty="0"/>
              <a:t>RISK</a:t>
            </a:r>
            <a:r>
              <a:rPr lang="en-US" dirty="0"/>
              <a:t> is any issue that impacts an organization's ability to meet its </a:t>
            </a:r>
            <a:r>
              <a:rPr lang="en-US" dirty="0" smtClean="0"/>
              <a:t>objectives</a:t>
            </a:r>
          </a:p>
          <a:p>
            <a:endParaRPr lang="en-US" sz="500" dirty="0" smtClean="0"/>
          </a:p>
          <a:p>
            <a:r>
              <a:rPr lang="en-US" b="1" dirty="0" smtClean="0"/>
              <a:t>ERM </a:t>
            </a:r>
            <a:r>
              <a:rPr lang="en-US" dirty="0"/>
              <a:t>is a senior leadership driven initiative that seeks to integrate risk management practices throughout the organization in order to address uncertainty and risk while enhancing the ability to achieve organizational objectives (COSO, 2004, p. 16; Hoyt &amp; Liebenberg, 2003, p. 37</a:t>
            </a:r>
            <a:r>
              <a:rPr lang="en-US" dirty="0" smtClean="0"/>
              <a:t>) </a:t>
            </a:r>
            <a:endParaRPr lang="en-US" dirty="0"/>
          </a:p>
        </p:txBody>
      </p:sp>
    </p:spTree>
    <p:extLst>
      <p:ext uri="{BB962C8B-B14F-4D97-AF65-F5344CB8AC3E}">
        <p14:creationId xmlns:p14="http://schemas.microsoft.com/office/powerpoint/2010/main" val="1973455581"/>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64547"/>
            <a:ext cx="7182485" cy="664502"/>
          </a:xfrm>
        </p:spPr>
        <p:txBody>
          <a:bodyPr>
            <a:noAutofit/>
          </a:bodyPr>
          <a:lstStyle/>
          <a:p>
            <a:r>
              <a:rPr lang="en-US" sz="3600" b="1" i="1" dirty="0" smtClean="0">
                <a:cs typeface="Arial" panose="020B0604020202020204" pitchFamily="34" charset="0"/>
              </a:rPr>
              <a:t>Enterprise Risk Management (ERM)</a:t>
            </a:r>
            <a:endParaRPr lang="en-US" sz="3600" b="1" i="1" dirty="0"/>
          </a:p>
        </p:txBody>
      </p:sp>
      <p:sp>
        <p:nvSpPr>
          <p:cNvPr id="7" name="Text Placeholder 1"/>
          <p:cNvSpPr>
            <a:spLocks noGrp="1"/>
          </p:cNvSpPr>
          <p:nvPr>
            <p:ph idx="1"/>
          </p:nvPr>
        </p:nvSpPr>
        <p:spPr>
          <a:xfrm>
            <a:off x="406400" y="1752602"/>
            <a:ext cx="8229600" cy="4525963"/>
          </a:xfrm>
        </p:spPr>
        <p:txBody>
          <a:bodyPr>
            <a:normAutofit lnSpcReduction="10000"/>
          </a:bodyPr>
          <a:lstStyle/>
          <a:p>
            <a:r>
              <a:rPr lang="en-US" sz="2400" dirty="0"/>
              <a:t>It is a process initiated and effected by an organization’s </a:t>
            </a:r>
            <a:r>
              <a:rPr lang="en-US" sz="2400" dirty="0" smtClean="0"/>
              <a:t>leadership</a:t>
            </a:r>
          </a:p>
          <a:p>
            <a:endParaRPr lang="en-US" sz="2400" dirty="0"/>
          </a:p>
          <a:p>
            <a:r>
              <a:rPr lang="en-US" sz="2400" dirty="0"/>
              <a:t>Developed and managed at the ‘enterprise’ as opposed to the unit or operational </a:t>
            </a:r>
            <a:r>
              <a:rPr lang="en-US" sz="2400" dirty="0" smtClean="0"/>
              <a:t>level</a:t>
            </a:r>
          </a:p>
          <a:p>
            <a:endParaRPr lang="en-US" sz="2400" dirty="0"/>
          </a:p>
          <a:p>
            <a:r>
              <a:rPr lang="en-US" sz="2400" dirty="0"/>
              <a:t>Designed to identify and mitigate risks that would impact strategic </a:t>
            </a:r>
            <a:r>
              <a:rPr lang="en-US" sz="2400" dirty="0" smtClean="0"/>
              <a:t>objectives, and</a:t>
            </a:r>
          </a:p>
          <a:p>
            <a:endParaRPr lang="en-US" sz="2400" dirty="0"/>
          </a:p>
          <a:p>
            <a:r>
              <a:rPr lang="en-US" sz="2400" dirty="0"/>
              <a:t>Provides a framework for determining risk tolerance, developing mitigating strategies, and allocating </a:t>
            </a:r>
            <a:r>
              <a:rPr lang="en-US" sz="2400" dirty="0" smtClean="0"/>
              <a:t>resources</a:t>
            </a:r>
            <a:endParaRPr lang="en-US" b="1" dirty="0"/>
          </a:p>
          <a:p>
            <a:endParaRPr lang="en-US" dirty="0"/>
          </a:p>
        </p:txBody>
      </p:sp>
    </p:spTree>
    <p:extLst>
      <p:ext uri="{BB962C8B-B14F-4D97-AF65-F5344CB8AC3E}">
        <p14:creationId xmlns:p14="http://schemas.microsoft.com/office/powerpoint/2010/main" val="1203532351"/>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7"/>
            <a:ext cx="6591300" cy="664502"/>
          </a:xfrm>
        </p:spPr>
        <p:txBody>
          <a:bodyPr>
            <a:noAutofit/>
          </a:bodyPr>
          <a:lstStyle/>
          <a:p>
            <a:r>
              <a:rPr lang="en-US" sz="3600" b="1" i="1" dirty="0" smtClean="0">
                <a:cs typeface="Arial" panose="020B0604020202020204" pitchFamily="34" charset="0"/>
              </a:rPr>
              <a:t>The ERM Cycle</a:t>
            </a:r>
            <a:endParaRPr lang="en-US" sz="3600" b="1" i="1" dirty="0"/>
          </a:p>
        </p:txBody>
      </p:sp>
      <p:sp>
        <p:nvSpPr>
          <p:cNvPr id="3" name="Content Placeholder 2"/>
          <p:cNvSpPr>
            <a:spLocks noGrp="1"/>
          </p:cNvSpPr>
          <p:nvPr>
            <p:ph idx="1"/>
          </p:nvPr>
        </p:nvSpPr>
        <p:spPr>
          <a:xfrm>
            <a:off x="493958" y="1366489"/>
            <a:ext cx="8454099" cy="5282505"/>
          </a:xfrm>
        </p:spPr>
        <p:txBody>
          <a:bodyPr>
            <a:noAutofit/>
          </a:bodyPr>
          <a:lstStyle/>
          <a:p>
            <a:pPr marL="0" indent="0">
              <a:spcBef>
                <a:spcPts val="450"/>
              </a:spcBef>
              <a:buNone/>
            </a:pPr>
            <a:endParaRPr lang="en-US" dirty="0"/>
          </a:p>
          <a:p>
            <a:pPr marL="0" indent="0">
              <a:spcBef>
                <a:spcPts val="450"/>
              </a:spcBef>
              <a:buNone/>
            </a:pPr>
            <a:endParaRPr lang="en-US" u="sng"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58" y="1366488"/>
            <a:ext cx="8037049" cy="512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742361"/>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371600" y="1447800"/>
            <a:ext cx="6451600" cy="5605272"/>
          </a:xfrm>
        </p:spPr>
        <p:txBody>
          <a:bodyPr vert="horz" lIns="68580" tIns="34290" rIns="68580" bIns="34290" rtlCol="0">
            <a:normAutofit/>
          </a:bodyPr>
          <a:lstStyle/>
          <a:p>
            <a:pPr marL="0" indent="0" algn="ctr">
              <a:buNone/>
            </a:pPr>
            <a:endParaRPr lang="en-US" sz="1800" dirty="0">
              <a:latin typeface="Times New Roman" panose="02020603050405020304" pitchFamily="18" charset="0"/>
              <a:cs typeface="Times New Roman" panose="02020603050405020304" pitchFamily="18" charset="0"/>
            </a:endParaRPr>
          </a:p>
          <a:p>
            <a:pPr marL="0" indent="0">
              <a:buNone/>
            </a:pPr>
            <a:r>
              <a:rPr lang="en-US" sz="2800" dirty="0" smtClean="0"/>
              <a:t>This </a:t>
            </a:r>
            <a:r>
              <a:rPr lang="en-US" sz="2800" dirty="0"/>
              <a:t>presentation leaves copyright of the content to the presenter. Unless otherwise noted in the materials, uploaded content carries the </a:t>
            </a:r>
            <a:r>
              <a:rPr lang="en-US" sz="2800" dirty="0">
                <a:hlinkClick r:id="rId3"/>
              </a:rPr>
              <a:t>Creative Commons Attribution-</a:t>
            </a:r>
            <a:r>
              <a:rPr lang="en-US" sz="2800" dirty="0" err="1">
                <a:hlinkClick r:id="rId3"/>
              </a:rPr>
              <a:t>NonCommercial</a:t>
            </a:r>
            <a:r>
              <a:rPr lang="en-US" sz="2800" dirty="0">
                <a:hlinkClick r:id="rId3"/>
              </a:rPr>
              <a:t>-</a:t>
            </a:r>
            <a:r>
              <a:rPr lang="en-US" sz="2800" dirty="0" err="1">
                <a:hlinkClick r:id="rId3"/>
              </a:rPr>
              <a:t>ShareAlike</a:t>
            </a:r>
            <a:r>
              <a:rPr lang="en-US" sz="2800" dirty="0">
                <a:hlinkClick r:id="rId3"/>
              </a:rPr>
              <a:t> license</a:t>
            </a:r>
            <a:r>
              <a:rPr lang="en-US" sz="2800" dirty="0"/>
              <a:t>, which grants usage to the general public with the stipulated </a:t>
            </a:r>
            <a:r>
              <a:rPr lang="en-US" sz="2800" dirty="0" smtClean="0"/>
              <a:t>criteria.</a:t>
            </a:r>
            <a:r>
              <a:rPr lang="en-US" sz="2800" dirty="0">
                <a:cs typeface="Times New Roman" panose="02020603050405020304" pitchFamily="18" charset="0"/>
              </a:rPr>
              <a:t/>
            </a:r>
            <a:br>
              <a:rPr lang="en-US" sz="2800" dirty="0">
                <a:cs typeface="Times New Roman" panose="02020603050405020304" pitchFamily="18" charset="0"/>
              </a:rPr>
            </a:br>
            <a:r>
              <a:rPr lang="en-US" sz="2100" dirty="0">
                <a:cs typeface="Times New Roman" panose="02020603050405020304" pitchFamily="18" charset="0"/>
              </a:rPr>
              <a:t/>
            </a:r>
            <a:br>
              <a:rPr lang="en-US" sz="2100" dirty="0">
                <a:cs typeface="Times New Roman" panose="02020603050405020304" pitchFamily="18" charset="0"/>
              </a:rPr>
            </a:br>
            <a:endParaRPr lang="en-US" sz="2100" dirty="0"/>
          </a:p>
        </p:txBody>
      </p:sp>
    </p:spTree>
    <p:extLst>
      <p:ext uri="{BB962C8B-B14F-4D97-AF65-F5344CB8AC3E}">
        <p14:creationId xmlns:p14="http://schemas.microsoft.com/office/powerpoint/2010/main" val="3709440980"/>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7"/>
            <a:ext cx="6591300" cy="664502"/>
          </a:xfrm>
        </p:spPr>
        <p:txBody>
          <a:bodyPr>
            <a:noAutofit/>
          </a:bodyPr>
          <a:lstStyle/>
          <a:p>
            <a:r>
              <a:rPr lang="en-US" sz="3600" b="1" i="1" dirty="0" smtClean="0">
                <a:cs typeface="Arial" panose="020B0604020202020204" pitchFamily="34" charset="0"/>
              </a:rPr>
              <a:t>The Benefits of ERM </a:t>
            </a:r>
            <a:endParaRPr lang="en-US" sz="3600" b="1" i="1" dirty="0"/>
          </a:p>
        </p:txBody>
      </p:sp>
      <p:sp>
        <p:nvSpPr>
          <p:cNvPr id="3" name="Content Placeholder 2"/>
          <p:cNvSpPr>
            <a:spLocks noGrp="1"/>
          </p:cNvSpPr>
          <p:nvPr>
            <p:ph idx="1"/>
          </p:nvPr>
        </p:nvSpPr>
        <p:spPr>
          <a:xfrm>
            <a:off x="493958" y="1366489"/>
            <a:ext cx="8454099" cy="5282505"/>
          </a:xfrm>
        </p:spPr>
        <p:txBody>
          <a:bodyPr>
            <a:noAutofit/>
          </a:bodyPr>
          <a:lstStyle/>
          <a:p>
            <a:pPr marL="0" indent="0">
              <a:spcBef>
                <a:spcPts val="450"/>
              </a:spcBef>
              <a:buNone/>
            </a:pPr>
            <a:endParaRPr lang="en-US" dirty="0"/>
          </a:p>
          <a:p>
            <a:pPr marL="0" indent="0">
              <a:spcBef>
                <a:spcPts val="450"/>
              </a:spcBef>
              <a:buNone/>
            </a:pPr>
            <a:endParaRPr lang="en-US" u="sng" dirty="0"/>
          </a:p>
        </p:txBody>
      </p:sp>
      <p:sp>
        <p:nvSpPr>
          <p:cNvPr id="5" name="Text Placeholder 1"/>
          <p:cNvSpPr txBox="1">
            <a:spLocks/>
          </p:cNvSpPr>
          <p:nvPr/>
        </p:nvSpPr>
        <p:spPr>
          <a:xfrm>
            <a:off x="493958" y="1366488"/>
            <a:ext cx="8172522" cy="5156232"/>
          </a:xfrm>
          <a:prstGeom prst="rect">
            <a:avLst/>
          </a:prstGeom>
        </p:spPr>
        <p:txBody>
          <a:bodyPr/>
          <a:lstStyle>
            <a:lvl1pPr marL="342900" indent="-342900" algn="l" rtl="0" eaLnBrk="0" fontAlgn="base" hangingPunct="0">
              <a:spcBef>
                <a:spcPct val="20000"/>
              </a:spcBef>
              <a:spcAft>
                <a:spcPct val="0"/>
              </a:spcAft>
              <a:buFont typeface="Arial" charset="0"/>
              <a:buChar char="•"/>
              <a:defRPr sz="2200" kern="1200" baseline="0">
                <a:solidFill>
                  <a:schemeClr val="tx1"/>
                </a:solidFill>
                <a:latin typeface="Trebuchet MS"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chemeClr val="tx1"/>
                </a:solidFill>
                <a:latin typeface="Trebuchet MS"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Trebuchet MS"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ysClr val="windowText" lastClr="000000"/>
                </a:solidFill>
                <a:effectLst/>
                <a:uLnTx/>
                <a:uFillTx/>
                <a:latin typeface="+mn-lt"/>
                <a:ea typeface="+mn-ea"/>
                <a:cs typeface="Arial" pitchFamily="34" charset="0"/>
              </a:rPr>
              <a:t>Improves management of known risks that may prevent the organization from accomplishing its mission and goals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ysClr val="windowText" lastClr="000000"/>
                </a:solidFill>
                <a:effectLst/>
                <a:uLnTx/>
                <a:uFillTx/>
                <a:latin typeface="+mn-lt"/>
                <a:ea typeface="+mn-ea"/>
                <a:cs typeface="Arial" pitchFamily="34" charset="0"/>
              </a:rPr>
              <a:t>Reduces duplication of effort on key activities across operational units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ysClr val="windowText" lastClr="000000"/>
                </a:solidFill>
                <a:effectLst/>
                <a:uLnTx/>
                <a:uFillTx/>
                <a:latin typeface="+mn-lt"/>
                <a:ea typeface="+mn-ea"/>
                <a:cs typeface="Arial" pitchFamily="34" charset="0"/>
              </a:rPr>
              <a:t>Enhances the coordination of activities and communication across operational units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ysClr val="windowText" lastClr="000000"/>
                </a:solidFill>
                <a:effectLst/>
                <a:uLnTx/>
                <a:uFillTx/>
                <a:latin typeface="+mn-lt"/>
                <a:ea typeface="+mn-ea"/>
                <a:cs typeface="Arial" pitchFamily="34" charset="0"/>
              </a:rPr>
              <a:t>Improves regulatory compliance</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ysClr val="windowText" lastClr="000000"/>
                </a:solidFill>
                <a:effectLst/>
                <a:uLnTx/>
                <a:uFillTx/>
                <a:latin typeface="+mn-lt"/>
                <a:ea typeface="+mn-ea"/>
                <a:cs typeface="Arial" pitchFamily="34" charset="0"/>
              </a:rPr>
              <a:t>Reduces operational losses and surprises</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ysClr val="windowText" lastClr="000000"/>
                </a:solidFill>
                <a:effectLst/>
                <a:uLnTx/>
                <a:uFillTx/>
                <a:latin typeface="+mn-lt"/>
                <a:ea typeface="+mn-ea"/>
                <a:cs typeface="Arial" pitchFamily="34" charset="0"/>
              </a:rPr>
              <a:t>Integrates risk management with business planning and strategy setting</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ysClr val="windowText" lastClr="000000"/>
                </a:solidFill>
                <a:effectLst/>
                <a:uLnTx/>
                <a:uFillTx/>
                <a:latin typeface="+mn-lt"/>
                <a:ea typeface="+mn-ea"/>
                <a:cs typeface="Arial" pitchFamily="34" charset="0"/>
              </a:rPr>
              <a:t>Protects reputation and brand</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ysClr val="windowText" lastClr="000000"/>
                </a:solidFill>
                <a:effectLst/>
                <a:uLnTx/>
                <a:uFillTx/>
                <a:latin typeface="+mn-lt"/>
                <a:ea typeface="+mn-ea"/>
                <a:cs typeface="Arial" pitchFamily="34" charset="0"/>
              </a:rPr>
              <a:t>Creates a risk aware culture</a:t>
            </a:r>
            <a:endParaRPr kumimoji="0" lang="en-US" sz="2400" b="0" i="0" u="none" strike="noStrike" kern="1200" cap="none" spc="0" normalizeH="0" baseline="0" noProof="0" dirty="0" smtClean="0">
              <a:ln>
                <a:noFill/>
              </a:ln>
              <a:solidFill>
                <a:sysClr val="windowText" lastClr="000000"/>
              </a:solidFill>
              <a:effectLst/>
              <a:uLnTx/>
              <a:uFillTx/>
              <a:latin typeface="+mn-lt"/>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a:ln>
                <a:noFill/>
              </a:ln>
              <a:solidFill>
                <a:sysClr val="windowText" lastClr="000000"/>
              </a:solidFill>
              <a:effectLst/>
              <a:uLnTx/>
              <a:uFillTx/>
              <a:latin typeface="Trebuchet MS" pitchFamily="34" charset="0"/>
              <a:ea typeface="+mn-ea"/>
              <a:cs typeface="Arial" pitchFamily="34" charset="0"/>
            </a:endParaRPr>
          </a:p>
        </p:txBody>
      </p:sp>
    </p:spTree>
    <p:extLst>
      <p:ext uri="{BB962C8B-B14F-4D97-AF65-F5344CB8AC3E}">
        <p14:creationId xmlns:p14="http://schemas.microsoft.com/office/powerpoint/2010/main" val="1570477892"/>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6"/>
            <a:ext cx="6591300" cy="674529"/>
          </a:xfrm>
        </p:spPr>
        <p:txBody>
          <a:bodyPr>
            <a:noAutofit/>
          </a:bodyPr>
          <a:lstStyle/>
          <a:p>
            <a:r>
              <a:rPr lang="en-US" sz="3600" b="1" i="1" dirty="0" smtClean="0">
                <a:cs typeface="Arial" panose="020B0604020202020204" pitchFamily="34" charset="0"/>
              </a:rPr>
              <a:t>IT GRC  Framework</a:t>
            </a:r>
            <a:endParaRPr lang="en-US" sz="3600" b="1" i="1" dirty="0"/>
          </a:p>
        </p:txBody>
      </p:sp>
      <p:sp>
        <p:nvSpPr>
          <p:cNvPr id="3" name="Content Placeholder 2"/>
          <p:cNvSpPr>
            <a:spLocks noGrp="1"/>
          </p:cNvSpPr>
          <p:nvPr>
            <p:ph idx="1"/>
          </p:nvPr>
        </p:nvSpPr>
        <p:spPr>
          <a:xfrm>
            <a:off x="493958" y="1376515"/>
            <a:ext cx="8454099" cy="5281861"/>
          </a:xfrm>
        </p:spPr>
        <p:txBody>
          <a:bodyPr>
            <a:noAutofit/>
          </a:bodyPr>
          <a:lstStyle/>
          <a:p>
            <a:r>
              <a:rPr lang="en-US" sz="2200" b="1" dirty="0"/>
              <a:t>Governance, </a:t>
            </a:r>
            <a:r>
              <a:rPr lang="en-US" sz="2200" b="1" dirty="0" smtClean="0"/>
              <a:t>Risk</a:t>
            </a:r>
            <a:r>
              <a:rPr lang="en-US" sz="2200" b="1" dirty="0"/>
              <a:t>, and </a:t>
            </a:r>
            <a:r>
              <a:rPr lang="en-US" sz="2200" b="1" dirty="0" smtClean="0"/>
              <a:t>Compliance </a:t>
            </a:r>
            <a:r>
              <a:rPr lang="en-US" sz="2200" b="1" dirty="0"/>
              <a:t>(GRC) </a:t>
            </a:r>
            <a:r>
              <a:rPr lang="en-US" sz="2200" b="1" dirty="0" smtClean="0"/>
              <a:t>Framework:</a:t>
            </a:r>
          </a:p>
          <a:p>
            <a:pPr lvl="1"/>
            <a:r>
              <a:rPr lang="en-US" sz="1900" dirty="0" smtClean="0"/>
              <a:t>A framework </a:t>
            </a:r>
            <a:r>
              <a:rPr lang="en-US" sz="1900" dirty="0"/>
              <a:t>for the leadership, organization, and operation of the institution's </a:t>
            </a:r>
            <a:r>
              <a:rPr lang="en-US" sz="1900" u="sng" dirty="0"/>
              <a:t>IT areas </a:t>
            </a:r>
            <a:r>
              <a:rPr lang="en-US" sz="1900" dirty="0"/>
              <a:t>to ensure that those areas support and enable the </a:t>
            </a:r>
            <a:r>
              <a:rPr lang="en-US" sz="1900" u="sng" dirty="0"/>
              <a:t>institution's strategic objectives</a:t>
            </a:r>
            <a:r>
              <a:rPr lang="en-US" sz="1900" dirty="0"/>
              <a:t>. </a:t>
            </a:r>
            <a:r>
              <a:rPr lang="en-US" sz="1900" dirty="0" smtClean="0"/>
              <a:t>(Joanna Grama </a:t>
            </a:r>
            <a:r>
              <a:rPr lang="en-US" sz="1900" dirty="0"/>
              <a:t>and </a:t>
            </a:r>
            <a:r>
              <a:rPr lang="en-US" sz="1900" dirty="0" smtClean="0"/>
              <a:t>Rodney Peterson)</a:t>
            </a:r>
            <a:r>
              <a:rPr lang="en-US" sz="1900" baseline="30000" dirty="0" smtClean="0"/>
              <a:t>1</a:t>
            </a:r>
            <a:endParaRPr lang="en-US" sz="1900" baseline="30000" dirty="0"/>
          </a:p>
          <a:p>
            <a:endParaRPr lang="en-US" dirty="0"/>
          </a:p>
          <a:p>
            <a:pPr marL="0" indent="0">
              <a:buNone/>
            </a:pPr>
            <a:endParaRPr lang="en-US" dirty="0" smtClean="0"/>
          </a:p>
          <a:p>
            <a:pPr marL="0" indent="0">
              <a:buNone/>
            </a:pPr>
            <a:endParaRPr lang="en-US" dirty="0" smtClean="0"/>
          </a:p>
          <a:p>
            <a:pPr marL="0" indent="0">
              <a:buNone/>
            </a:pPr>
            <a:endParaRPr lang="en-US" dirty="0"/>
          </a:p>
          <a:p>
            <a:pPr lvl="1"/>
            <a:endParaRPr lang="en-US" sz="1900" dirty="0" smtClean="0"/>
          </a:p>
          <a:p>
            <a:pPr lvl="1"/>
            <a:r>
              <a:rPr lang="en-US" sz="1900" dirty="0" smtClean="0"/>
              <a:t>IT GRC programs </a:t>
            </a:r>
            <a:r>
              <a:rPr lang="en-US" sz="1900" u="sng" dirty="0" smtClean="0"/>
              <a:t>align</a:t>
            </a:r>
            <a:r>
              <a:rPr lang="en-US" sz="1900" dirty="0" smtClean="0"/>
              <a:t> </a:t>
            </a:r>
            <a:r>
              <a:rPr lang="en-US" sz="1900" dirty="0"/>
              <a:t>institutional activities </a:t>
            </a:r>
            <a:r>
              <a:rPr lang="en-US" sz="1900" u="sng" dirty="0"/>
              <a:t>with </a:t>
            </a:r>
            <a:r>
              <a:rPr lang="en-US" sz="1900" u="sng" dirty="0" smtClean="0"/>
              <a:t>larger institutional </a:t>
            </a:r>
            <a:r>
              <a:rPr lang="en-US" sz="1900" u="sng" dirty="0"/>
              <a:t>goals </a:t>
            </a:r>
            <a:r>
              <a:rPr lang="en-US" sz="1900" dirty="0"/>
              <a:t>(i.e., governance) and allow the </a:t>
            </a:r>
            <a:r>
              <a:rPr lang="en-US" sz="1900" u="sng" dirty="0"/>
              <a:t>identification of challenges </a:t>
            </a:r>
            <a:r>
              <a:rPr lang="en-US" sz="1900" dirty="0"/>
              <a:t>and opportunities (i.e., risk</a:t>
            </a:r>
            <a:r>
              <a:rPr lang="en-US" sz="1900" dirty="0" smtClean="0"/>
              <a:t>), and when </a:t>
            </a:r>
            <a:r>
              <a:rPr lang="en-US" sz="1900" u="sng" dirty="0"/>
              <a:t>internal requirements and external mandates </a:t>
            </a:r>
            <a:r>
              <a:rPr lang="en-US" sz="1900" dirty="0"/>
              <a:t>are lined up (i.e., compliance), institutional activities have the best chance for success—especially in stormy weather or where danger lurks</a:t>
            </a:r>
            <a:r>
              <a:rPr lang="en-US" sz="1900" dirty="0" smtClean="0"/>
              <a:t>. (Diana </a:t>
            </a:r>
            <a:r>
              <a:rPr lang="en-US" sz="1900" dirty="0" err="1" smtClean="0"/>
              <a:t>Oblinger</a:t>
            </a:r>
            <a:r>
              <a:rPr lang="en-US" sz="1900" dirty="0" smtClean="0"/>
              <a:t>)</a:t>
            </a:r>
            <a:r>
              <a:rPr lang="en-US" sz="1900" baseline="30000" dirty="0" smtClean="0"/>
              <a:t>1</a:t>
            </a:r>
            <a:endParaRPr lang="en-US" sz="1900" baseline="30000" dirty="0"/>
          </a:p>
          <a:p>
            <a:pPr marL="42862" indent="0">
              <a:buNone/>
            </a:pPr>
            <a:endParaRPr lang="en-US" sz="400" dirty="0" smtClean="0"/>
          </a:p>
          <a:p>
            <a:pPr marL="42862" indent="0">
              <a:buNone/>
            </a:pPr>
            <a:r>
              <a:rPr lang="en-US" sz="1050" dirty="0" smtClean="0"/>
              <a:t>1 Joanna Lyn Grama and Rodney Peterson. </a:t>
            </a:r>
            <a:r>
              <a:rPr lang="en-US" sz="1050" i="1" dirty="0" smtClean="0"/>
              <a:t>Governance, Risk, and Compliance: Why Now? </a:t>
            </a:r>
            <a:r>
              <a:rPr lang="en-US" sz="1050" dirty="0" err="1" smtClean="0"/>
              <a:t>Educause</a:t>
            </a:r>
            <a:r>
              <a:rPr lang="en-US" sz="1050" dirty="0" smtClean="0"/>
              <a:t> Review, Vol.48, no.6 (November/December 2013)</a:t>
            </a:r>
            <a:endParaRPr lang="en-US" sz="1050" baseline="30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652" y="2794206"/>
            <a:ext cx="2654710" cy="1826956"/>
          </a:xfrm>
          <a:prstGeom prst="rect">
            <a:avLst/>
          </a:prstGeom>
        </p:spPr>
      </p:pic>
    </p:spTree>
    <p:extLst>
      <p:ext uri="{BB962C8B-B14F-4D97-AF65-F5344CB8AC3E}">
        <p14:creationId xmlns:p14="http://schemas.microsoft.com/office/powerpoint/2010/main" val="475275666"/>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7"/>
            <a:ext cx="6591300" cy="664502"/>
          </a:xfrm>
        </p:spPr>
        <p:txBody>
          <a:bodyPr>
            <a:noAutofit/>
          </a:bodyPr>
          <a:lstStyle/>
          <a:p>
            <a:r>
              <a:rPr lang="en-US" sz="3600" b="1" i="1" dirty="0" smtClean="0">
                <a:cs typeface="Arial" panose="020B0604020202020204" pitchFamily="34" charset="0"/>
              </a:rPr>
              <a:t>IT GRC in Higher Education </a:t>
            </a:r>
            <a:endParaRPr lang="en-US" sz="3600" b="1" i="1" dirty="0"/>
          </a:p>
        </p:txBody>
      </p:sp>
      <p:sp>
        <p:nvSpPr>
          <p:cNvPr id="3" name="Content Placeholder 2"/>
          <p:cNvSpPr>
            <a:spLocks noGrp="1"/>
          </p:cNvSpPr>
          <p:nvPr>
            <p:ph idx="1"/>
          </p:nvPr>
        </p:nvSpPr>
        <p:spPr>
          <a:xfrm>
            <a:off x="325092" y="5357726"/>
            <a:ext cx="8454099" cy="5282505"/>
          </a:xfrm>
        </p:spPr>
        <p:txBody>
          <a:bodyPr>
            <a:noAutofit/>
          </a:bodyPr>
          <a:lstStyle/>
          <a:p>
            <a:pPr>
              <a:spcBef>
                <a:spcPts val="450"/>
              </a:spcBef>
            </a:pPr>
            <a:endParaRPr lang="en-US" u="sng" dirty="0"/>
          </a:p>
          <a:p>
            <a:pPr marL="0" indent="0">
              <a:spcBef>
                <a:spcPts val="450"/>
              </a:spcBef>
              <a:buNone/>
            </a:pPr>
            <a:endParaRPr lang="en-US" dirty="0"/>
          </a:p>
          <a:p>
            <a:pPr marL="0" indent="0">
              <a:spcBef>
                <a:spcPts val="0"/>
              </a:spcBef>
              <a:buNone/>
            </a:pPr>
            <a:r>
              <a:rPr lang="en-US" sz="1050" dirty="0" smtClean="0"/>
              <a:t>1 Bichsel, Jacqueline, and Patrick </a:t>
            </a:r>
            <a:r>
              <a:rPr lang="en-US" sz="1050" dirty="0" err="1" smtClean="0"/>
              <a:t>Feehan</a:t>
            </a:r>
            <a:r>
              <a:rPr lang="en-US" sz="1050" dirty="0" smtClean="0"/>
              <a:t>. </a:t>
            </a:r>
            <a:r>
              <a:rPr lang="en-US" sz="1050" i="1" dirty="0" smtClean="0"/>
              <a:t>Getting Your Ducks in A Row: IT Governance, Risk, and Compliance Programs in Higher Education</a:t>
            </a:r>
            <a:r>
              <a:rPr lang="en-US" sz="1050" dirty="0" smtClean="0"/>
              <a:t>.</a:t>
            </a:r>
          </a:p>
          <a:p>
            <a:pPr marL="0" indent="0">
              <a:spcBef>
                <a:spcPts val="0"/>
              </a:spcBef>
              <a:buNone/>
            </a:pPr>
            <a:r>
              <a:rPr lang="en-US" sz="1050" dirty="0" smtClean="0"/>
              <a:t>Research report. Louisville, CO: ECAR, June 2014</a:t>
            </a:r>
            <a:endParaRPr lang="en-US" sz="1050" dirty="0"/>
          </a:p>
          <a:p>
            <a:pPr marL="0" indent="0">
              <a:spcBef>
                <a:spcPts val="450"/>
              </a:spcBef>
              <a:buNone/>
            </a:pPr>
            <a:r>
              <a:rPr lang="en-US" dirty="0" smtClean="0"/>
              <a:t> </a:t>
            </a:r>
            <a:endParaRPr lang="en-US" dirty="0"/>
          </a:p>
          <a:p>
            <a:pPr marL="0" indent="0">
              <a:spcBef>
                <a:spcPts val="450"/>
              </a:spcBef>
              <a:buNone/>
            </a:pPr>
            <a:endParaRPr lang="en-US" dirty="0"/>
          </a:p>
          <a:p>
            <a:pPr marL="0" indent="0">
              <a:spcBef>
                <a:spcPts val="450"/>
              </a:spcBef>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275" y="2561279"/>
            <a:ext cx="3814916" cy="1355397"/>
          </a:xfrm>
          <a:prstGeom prst="rect">
            <a:avLst/>
          </a:prstGeom>
        </p:spPr>
      </p:pic>
      <p:pic>
        <p:nvPicPr>
          <p:cNvPr id="2050" name="Picture 2" descr="Image result for 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2424694"/>
            <a:ext cx="2065354" cy="19146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governance"/>
          <p:cNvPicPr>
            <a:picLocks noChangeAspect="1" noChangeArrowheads="1"/>
          </p:cNvPicPr>
          <p:nvPr/>
        </p:nvPicPr>
        <p:blipFill rotWithShape="1">
          <a:blip r:embed="rId5">
            <a:extLst>
              <a:ext uri="{28A0092B-C50C-407E-A947-70E740481C1C}">
                <a14:useLocalDpi xmlns:a14="http://schemas.microsoft.com/office/drawing/2010/main" val="0"/>
              </a:ext>
            </a:extLst>
          </a:blip>
          <a:srcRect l="28938" t="9307" r="31561" b="75289"/>
          <a:stretch/>
        </p:blipFill>
        <p:spPr bwMode="auto">
          <a:xfrm>
            <a:off x="593622" y="1356946"/>
            <a:ext cx="4045053" cy="9539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49781" y="1633146"/>
            <a:ext cx="4572000" cy="646331"/>
          </a:xfrm>
          <a:prstGeom prst="rect">
            <a:avLst/>
          </a:prstGeom>
        </p:spPr>
        <p:txBody>
          <a:bodyPr>
            <a:spAutoFit/>
          </a:bodyPr>
          <a:lstStyle/>
          <a:p>
            <a:pPr lvl="1"/>
            <a:r>
              <a:rPr lang="en-US" dirty="0" smtClean="0"/>
              <a:t>Only 56</a:t>
            </a:r>
            <a:r>
              <a:rPr lang="en-US" dirty="0"/>
              <a:t>% of all H.E. institutions have IT </a:t>
            </a:r>
            <a:r>
              <a:rPr lang="en-US" dirty="0" smtClean="0"/>
              <a:t>governance in place</a:t>
            </a:r>
            <a:r>
              <a:rPr lang="en-US" sz="1900" baseline="30000" dirty="0" smtClean="0"/>
              <a:t>1</a:t>
            </a:r>
            <a:endParaRPr lang="en-US" sz="1900" baseline="30000" dirty="0"/>
          </a:p>
        </p:txBody>
      </p:sp>
      <p:sp>
        <p:nvSpPr>
          <p:cNvPr id="6" name="Rectangle 5"/>
          <p:cNvSpPr/>
          <p:nvPr/>
        </p:nvSpPr>
        <p:spPr>
          <a:xfrm>
            <a:off x="-468815" y="4182697"/>
            <a:ext cx="5433090" cy="1754326"/>
          </a:xfrm>
          <a:prstGeom prst="rect">
            <a:avLst/>
          </a:prstGeom>
        </p:spPr>
        <p:txBody>
          <a:bodyPr wrap="square">
            <a:spAutoFit/>
          </a:bodyPr>
          <a:lstStyle/>
          <a:p>
            <a:pPr lvl="2"/>
            <a:r>
              <a:rPr lang="en-US" dirty="0" smtClean="0"/>
              <a:t>81% of institutions do not include IT risk in their institution’s strategic plan. While </a:t>
            </a:r>
            <a:r>
              <a:rPr lang="en-US" dirty="0"/>
              <a:t>information security was ranked the highest by institutions as an IT risk, there was a gap between its importance and the effectiveness in addressing this IT </a:t>
            </a:r>
            <a:r>
              <a:rPr lang="en-US" dirty="0" smtClean="0"/>
              <a:t>risk</a:t>
            </a:r>
            <a:r>
              <a:rPr lang="en-US" sz="1900" baseline="30000" dirty="0" smtClean="0"/>
              <a:t>1</a:t>
            </a:r>
            <a:endParaRPr lang="en-US" sz="1900" baseline="30000" dirty="0"/>
          </a:p>
        </p:txBody>
      </p:sp>
      <p:sp>
        <p:nvSpPr>
          <p:cNvPr id="7" name="Rectangle 6"/>
          <p:cNvSpPr/>
          <p:nvPr/>
        </p:nvSpPr>
        <p:spPr>
          <a:xfrm>
            <a:off x="4711411" y="3868416"/>
            <a:ext cx="4048739" cy="2000548"/>
          </a:xfrm>
          <a:prstGeom prst="rect">
            <a:avLst/>
          </a:prstGeom>
        </p:spPr>
        <p:txBody>
          <a:bodyPr wrap="square">
            <a:spAutoFit/>
          </a:bodyPr>
          <a:lstStyle/>
          <a:p>
            <a:pPr lvl="1"/>
            <a:r>
              <a:rPr lang="en-US" dirty="0" smtClean="0"/>
              <a:t>Only 2 </a:t>
            </a:r>
            <a:r>
              <a:rPr lang="en-US" dirty="0"/>
              <a:t>out of 5 institutions indicate that they have a process for reviewing </a:t>
            </a:r>
            <a:r>
              <a:rPr lang="en-US" dirty="0" smtClean="0"/>
              <a:t>IT </a:t>
            </a:r>
            <a:r>
              <a:rPr lang="en-US" dirty="0"/>
              <a:t>compliance practices, </a:t>
            </a:r>
            <a:r>
              <a:rPr lang="en-US" dirty="0" smtClean="0"/>
              <a:t>and </a:t>
            </a:r>
            <a:r>
              <a:rPr lang="en-US" dirty="0"/>
              <a:t>only 1 out of 5 indicate that they have an adequate budget devoted to IT </a:t>
            </a:r>
            <a:r>
              <a:rPr lang="en-US" dirty="0" smtClean="0"/>
              <a:t>compliance</a:t>
            </a:r>
            <a:r>
              <a:rPr lang="en-US" sz="1900" baseline="30000" dirty="0" smtClean="0"/>
              <a:t>1</a:t>
            </a:r>
            <a:endParaRPr lang="en-US" sz="1900" baseline="30000" dirty="0"/>
          </a:p>
          <a:p>
            <a:pPr lvl="1"/>
            <a:r>
              <a:rPr lang="en-US" sz="1600" dirty="0" smtClean="0"/>
              <a:t> </a:t>
            </a:r>
            <a:endParaRPr lang="en-US" sz="1600" dirty="0"/>
          </a:p>
        </p:txBody>
      </p:sp>
    </p:spTree>
    <p:extLst>
      <p:ext uri="{BB962C8B-B14F-4D97-AF65-F5344CB8AC3E}">
        <p14:creationId xmlns:p14="http://schemas.microsoft.com/office/powerpoint/2010/main" val="4199462039"/>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7"/>
            <a:ext cx="6591300" cy="888554"/>
          </a:xfrm>
        </p:spPr>
        <p:txBody>
          <a:bodyPr>
            <a:noAutofit/>
          </a:bodyPr>
          <a:lstStyle/>
          <a:p>
            <a:r>
              <a:rPr lang="en-US" sz="3600" b="1" i="1" dirty="0" smtClean="0">
                <a:cs typeface="Arial" panose="020B0604020202020204" pitchFamily="34" charset="0"/>
              </a:rPr>
              <a:t>IT GRC  and Cybersecurity at UMB</a:t>
            </a:r>
            <a:endParaRPr lang="en-US" sz="3600" b="1" i="1" dirty="0"/>
          </a:p>
        </p:txBody>
      </p:sp>
      <p:sp>
        <p:nvSpPr>
          <p:cNvPr id="3" name="Content Placeholder 2"/>
          <p:cNvSpPr>
            <a:spLocks noGrp="1"/>
          </p:cNvSpPr>
          <p:nvPr>
            <p:ph idx="1"/>
          </p:nvPr>
        </p:nvSpPr>
        <p:spPr>
          <a:xfrm>
            <a:off x="248152" y="1687132"/>
            <a:ext cx="8748364" cy="4981526"/>
          </a:xfrm>
        </p:spPr>
        <p:txBody>
          <a:bodyPr>
            <a:noAutofit/>
          </a:bodyPr>
          <a:lstStyle/>
          <a:p>
            <a:pPr marL="0" indent="0">
              <a:buNone/>
            </a:pPr>
            <a:r>
              <a:rPr lang="en-US" b="1" u="sng" dirty="0" smtClean="0"/>
              <a:t>Cybersecurity Collaborative </a:t>
            </a:r>
            <a:endParaRPr lang="en-US" b="1" u="sng" dirty="0"/>
          </a:p>
          <a:p>
            <a:r>
              <a:rPr lang="en-US" sz="2200" dirty="0"/>
              <a:t>A multi-organizational </a:t>
            </a:r>
            <a:r>
              <a:rPr lang="en-US" sz="2200" u="sng" dirty="0"/>
              <a:t>structure</a:t>
            </a:r>
            <a:r>
              <a:rPr lang="en-US" sz="2200" dirty="0"/>
              <a:t> facilitates information sharing and coordination of effort between schools, departments, clinics, and the </a:t>
            </a:r>
            <a:r>
              <a:rPr lang="en-US" sz="2200" dirty="0" smtClean="0"/>
              <a:t>hospital</a:t>
            </a:r>
          </a:p>
          <a:p>
            <a:pPr marL="0" indent="0">
              <a:buNone/>
            </a:pPr>
            <a:endParaRPr lang="en-US" sz="800" dirty="0"/>
          </a:p>
          <a:p>
            <a:r>
              <a:rPr lang="en-US" sz="2200" u="sng" dirty="0" smtClean="0"/>
              <a:t>Aligned</a:t>
            </a:r>
            <a:r>
              <a:rPr lang="en-US" sz="2200" dirty="0" smtClean="0"/>
              <a:t> </a:t>
            </a:r>
            <a:r>
              <a:rPr lang="en-US" sz="2200" dirty="0"/>
              <a:t>with the institution's </a:t>
            </a:r>
            <a:r>
              <a:rPr lang="en-US" sz="2200" u="sng" dirty="0"/>
              <a:t>strategic </a:t>
            </a:r>
            <a:r>
              <a:rPr lang="en-US" sz="2200" u="sng" dirty="0" smtClean="0"/>
              <a:t>plan </a:t>
            </a:r>
            <a:r>
              <a:rPr lang="en-US" sz="2200" dirty="0" smtClean="0"/>
              <a:t>and a key area in the institution’s </a:t>
            </a:r>
            <a:r>
              <a:rPr lang="en-US" sz="2200" u="sng" dirty="0" smtClean="0"/>
              <a:t>enterprise risk management </a:t>
            </a:r>
            <a:r>
              <a:rPr lang="en-US" sz="2200" dirty="0" smtClean="0"/>
              <a:t>program</a:t>
            </a:r>
          </a:p>
          <a:p>
            <a:pPr marL="0" indent="0">
              <a:buNone/>
            </a:pPr>
            <a:endParaRPr lang="en-US" sz="800" dirty="0" smtClean="0"/>
          </a:p>
          <a:p>
            <a:r>
              <a:rPr lang="en-US" sz="2200" u="sng" dirty="0" smtClean="0"/>
              <a:t>An integrated and collaborative governance model has been established </a:t>
            </a:r>
            <a:r>
              <a:rPr lang="en-US" sz="2200" dirty="0" smtClean="0"/>
              <a:t>that includes an executive committee and an IT Leaders group </a:t>
            </a:r>
          </a:p>
          <a:p>
            <a:pPr marL="0" indent="0">
              <a:buNone/>
            </a:pPr>
            <a:endParaRPr lang="en-US" sz="800" dirty="0" smtClean="0"/>
          </a:p>
          <a:p>
            <a:r>
              <a:rPr lang="en-US" sz="2200" dirty="0" smtClean="0"/>
              <a:t>An </a:t>
            </a:r>
            <a:r>
              <a:rPr lang="en-US" sz="2200" dirty="0"/>
              <a:t>Information Security Working </a:t>
            </a:r>
            <a:r>
              <a:rPr lang="en-US" sz="2200" dirty="0" smtClean="0"/>
              <a:t>Group </a:t>
            </a:r>
            <a:r>
              <a:rPr lang="en-US" sz="2200" dirty="0"/>
              <a:t>identifies </a:t>
            </a:r>
            <a:r>
              <a:rPr lang="en-US" sz="2200" u="sng" dirty="0" smtClean="0"/>
              <a:t>information security risks</a:t>
            </a:r>
            <a:r>
              <a:rPr lang="en-US" sz="2200" dirty="0" smtClean="0"/>
              <a:t>, and works collaboratively to address </a:t>
            </a:r>
            <a:r>
              <a:rPr lang="en-US" sz="2200" u="sng" dirty="0" smtClean="0"/>
              <a:t>IT </a:t>
            </a:r>
            <a:r>
              <a:rPr lang="en-US" sz="2200" u="sng" dirty="0"/>
              <a:t>security compliance </a:t>
            </a:r>
            <a:r>
              <a:rPr lang="en-US" sz="2200" dirty="0" smtClean="0"/>
              <a:t>with </a:t>
            </a:r>
            <a:r>
              <a:rPr lang="en-US" sz="2200" dirty="0"/>
              <a:t>internal requirements and external mandates </a:t>
            </a:r>
            <a:r>
              <a:rPr lang="en-US" sz="2200" dirty="0" smtClean="0"/>
              <a:t>that include audit </a:t>
            </a:r>
            <a:r>
              <a:rPr lang="en-US" sz="2200" dirty="0"/>
              <a:t>requirements, laws and </a:t>
            </a:r>
            <a:r>
              <a:rPr lang="en-US" sz="2200" dirty="0" smtClean="0"/>
              <a:t>regulations</a:t>
            </a:r>
          </a:p>
          <a:p>
            <a:pPr marL="0" indent="0">
              <a:buNone/>
            </a:pPr>
            <a:endParaRPr lang="en-US" dirty="0"/>
          </a:p>
        </p:txBody>
      </p:sp>
    </p:spTree>
    <p:extLst>
      <p:ext uri="{BB962C8B-B14F-4D97-AF65-F5344CB8AC3E}">
        <p14:creationId xmlns:p14="http://schemas.microsoft.com/office/powerpoint/2010/main" val="486539800"/>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20864" y="3844103"/>
            <a:ext cx="1342262" cy="575181"/>
            <a:chOff x="4998567" y="3774762"/>
            <a:chExt cx="1342262" cy="575181"/>
          </a:xfrm>
        </p:grpSpPr>
        <p:sp>
          <p:nvSpPr>
            <p:cNvPr id="6" name="Rounded Rectangle 5"/>
            <p:cNvSpPr/>
            <p:nvPr/>
          </p:nvSpPr>
          <p:spPr>
            <a:xfrm>
              <a:off x="4998567" y="3774762"/>
              <a:ext cx="1342262" cy="575181"/>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5026645" y="3802840"/>
              <a:ext cx="1286106" cy="5190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356">
                <a:lnSpc>
                  <a:spcPct val="90000"/>
                </a:lnSpc>
                <a:spcBef>
                  <a:spcPct val="0"/>
                </a:spcBef>
                <a:spcAft>
                  <a:spcPct val="35000"/>
                </a:spcAft>
              </a:pPr>
              <a:r>
                <a:rPr lang="en-US" sz="2100" dirty="0" smtClean="0"/>
                <a:t>Clinics</a:t>
              </a:r>
              <a:endParaRPr lang="en-US" sz="2100" dirty="0"/>
            </a:p>
          </p:txBody>
        </p:sp>
      </p:grpSp>
      <p:grpSp>
        <p:nvGrpSpPr>
          <p:cNvPr id="15" name="Group 14"/>
          <p:cNvGrpSpPr/>
          <p:nvPr/>
        </p:nvGrpSpPr>
        <p:grpSpPr>
          <a:xfrm>
            <a:off x="6463089" y="4741525"/>
            <a:ext cx="1528115" cy="575181"/>
            <a:chOff x="5162187" y="2549019"/>
            <a:chExt cx="1528115" cy="575181"/>
          </a:xfrm>
        </p:grpSpPr>
        <p:sp>
          <p:nvSpPr>
            <p:cNvPr id="9" name="Rounded Rectangle 8"/>
            <p:cNvSpPr/>
            <p:nvPr/>
          </p:nvSpPr>
          <p:spPr>
            <a:xfrm>
              <a:off x="5334000" y="2549019"/>
              <a:ext cx="1342262" cy="575181"/>
            </a:xfrm>
            <a:prstGeom prst="roundRect">
              <a:avLst/>
            </a:prstGeom>
            <a:solidFill>
              <a:srgbClr val="00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5162187" y="2561419"/>
              <a:ext cx="1528115" cy="5190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356">
                <a:lnSpc>
                  <a:spcPct val="90000"/>
                </a:lnSpc>
                <a:spcBef>
                  <a:spcPct val="0"/>
                </a:spcBef>
                <a:spcAft>
                  <a:spcPct val="35000"/>
                </a:spcAft>
              </a:pPr>
              <a:r>
                <a:rPr lang="en-US" sz="2100" dirty="0" smtClean="0"/>
                <a:t>Medicine</a:t>
              </a:r>
              <a:endParaRPr lang="en-US" sz="2100" dirty="0"/>
            </a:p>
          </p:txBody>
        </p:sp>
      </p:grpSp>
      <p:grpSp>
        <p:nvGrpSpPr>
          <p:cNvPr id="14" name="Group 13"/>
          <p:cNvGrpSpPr/>
          <p:nvPr/>
        </p:nvGrpSpPr>
        <p:grpSpPr>
          <a:xfrm>
            <a:off x="6648942" y="5613155"/>
            <a:ext cx="1342262" cy="575181"/>
            <a:chOff x="5334000" y="3463419"/>
            <a:chExt cx="1342262" cy="575181"/>
          </a:xfrm>
        </p:grpSpPr>
        <p:sp>
          <p:nvSpPr>
            <p:cNvPr id="12" name="Rounded Rectangle 11"/>
            <p:cNvSpPr/>
            <p:nvPr/>
          </p:nvSpPr>
          <p:spPr>
            <a:xfrm>
              <a:off x="5334000" y="3463419"/>
              <a:ext cx="1342262" cy="575181"/>
            </a:xfrm>
            <a:prstGeom prst="roundRect">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5362078" y="3491497"/>
              <a:ext cx="1286106" cy="5190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356">
                <a:lnSpc>
                  <a:spcPct val="90000"/>
                </a:lnSpc>
                <a:spcBef>
                  <a:spcPct val="0"/>
                </a:spcBef>
                <a:spcAft>
                  <a:spcPct val="35000"/>
                </a:spcAft>
              </a:pPr>
              <a:r>
                <a:rPr lang="en-US" sz="2100" dirty="0" smtClean="0"/>
                <a:t>Hospital</a:t>
              </a:r>
              <a:endParaRPr lang="en-US" sz="2100" dirty="0"/>
            </a:p>
          </p:txBody>
        </p:sp>
      </p:grpSp>
      <p:grpSp>
        <p:nvGrpSpPr>
          <p:cNvPr id="16" name="Group 15"/>
          <p:cNvGrpSpPr/>
          <p:nvPr/>
        </p:nvGrpSpPr>
        <p:grpSpPr>
          <a:xfrm>
            <a:off x="3711335" y="4407381"/>
            <a:ext cx="1470731" cy="1233489"/>
            <a:chOff x="5791696" y="2262185"/>
            <a:chExt cx="1571625" cy="1233489"/>
          </a:xfrm>
        </p:grpSpPr>
        <p:sp>
          <p:nvSpPr>
            <p:cNvPr id="17" name="Hexagon 16"/>
            <p:cNvSpPr/>
            <p:nvPr/>
          </p:nvSpPr>
          <p:spPr>
            <a:xfrm>
              <a:off x="5824889" y="2262185"/>
              <a:ext cx="1518886" cy="1233489"/>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5791696" y="2524618"/>
              <a:ext cx="1571625" cy="738664"/>
            </a:xfrm>
            <a:prstGeom prst="rect">
              <a:avLst/>
            </a:prstGeom>
            <a:noFill/>
          </p:spPr>
          <p:txBody>
            <a:bodyPr wrap="square" rtlCol="0">
              <a:spAutoFit/>
            </a:bodyPr>
            <a:lstStyle/>
            <a:p>
              <a:pPr algn="ctr"/>
              <a:r>
                <a:rPr lang="en-US" sz="1400" b="1" dirty="0">
                  <a:solidFill>
                    <a:schemeClr val="bg1"/>
                  </a:solidFill>
                </a:rPr>
                <a:t>Information Security Working Group</a:t>
              </a:r>
            </a:p>
          </p:txBody>
        </p:sp>
      </p:grpSp>
      <p:graphicFrame>
        <p:nvGraphicFramePr>
          <p:cNvPr id="22" name="Diagram 21"/>
          <p:cNvGraphicFramePr/>
          <p:nvPr>
            <p:extLst>
              <p:ext uri="{D42A27DB-BD31-4B8C-83A1-F6EECF244321}">
                <p14:modId xmlns:p14="http://schemas.microsoft.com/office/powerpoint/2010/main" val="2394162106"/>
              </p:ext>
            </p:extLst>
          </p:nvPr>
        </p:nvGraphicFramePr>
        <p:xfrm>
          <a:off x="240886" y="3872498"/>
          <a:ext cx="3032324" cy="2395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6324601" y="1676400"/>
            <a:ext cx="1814131" cy="715571"/>
          </a:xfrm>
          <a:prstGeom prst="rect">
            <a:avLst/>
          </a:prstGeom>
          <a:noFill/>
        </p:spPr>
        <p:txBody>
          <a:bodyPr wrap="square" lIns="91431" tIns="45716" rIns="91431" bIns="45716" rtlCol="0">
            <a:spAutoFit/>
          </a:bodyPr>
          <a:lstStyle/>
          <a:p>
            <a:pPr algn="ctr"/>
            <a:r>
              <a:rPr lang="en-US" sz="2000" b="1" dirty="0">
                <a:solidFill>
                  <a:schemeClr val="bg1"/>
                </a:solidFill>
              </a:rPr>
              <a:t>UM Medicine IT Network</a:t>
            </a:r>
          </a:p>
        </p:txBody>
      </p:sp>
      <p:cxnSp>
        <p:nvCxnSpPr>
          <p:cNvPr id="33" name="Straight Arrow Connector 32"/>
          <p:cNvCxnSpPr>
            <a:stCxn id="6" idx="1"/>
          </p:cNvCxnSpPr>
          <p:nvPr/>
        </p:nvCxnSpPr>
        <p:spPr>
          <a:xfrm flipH="1">
            <a:off x="5191848" y="4131694"/>
            <a:ext cx="1429016" cy="92609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239091" y="5039146"/>
            <a:ext cx="1409851" cy="1044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1"/>
          </p:cNvCxnSpPr>
          <p:nvPr/>
        </p:nvCxnSpPr>
        <p:spPr>
          <a:xfrm flipH="1" flipV="1">
            <a:off x="5158649" y="5065984"/>
            <a:ext cx="1490293" cy="8347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73866" y="5049591"/>
            <a:ext cx="178294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a:xfrm>
            <a:off x="457200" y="1048603"/>
            <a:ext cx="8229600" cy="986939"/>
          </a:xfrm>
          <a:prstGeom prst="rect">
            <a:avLst/>
          </a:prstGeom>
        </p:spPr>
        <p:txBody>
          <a:bodyPr lIns="91431" tIns="45716" rIns="91431" bIns="45716">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i="1" dirty="0">
                <a:cs typeface="Arial" panose="020B0604020202020204" pitchFamily="34" charset="0"/>
              </a:rPr>
              <a:t>IT GRC  and Cybersecurity at </a:t>
            </a:r>
            <a:r>
              <a:rPr lang="en-US" sz="3600" b="1" i="1" dirty="0" smtClean="0">
                <a:cs typeface="Arial" panose="020B0604020202020204" pitchFamily="34" charset="0"/>
              </a:rPr>
              <a:t>UMB</a:t>
            </a:r>
          </a:p>
          <a:p>
            <a:r>
              <a:rPr lang="en-US" sz="3600" b="1" i="1" dirty="0" smtClean="0"/>
              <a:t>Enterprise </a:t>
            </a:r>
            <a:r>
              <a:rPr lang="en-US" sz="3600" b="1" i="1" dirty="0"/>
              <a:t>Model: </a:t>
            </a:r>
            <a:r>
              <a:rPr lang="en-US" sz="3600" b="1" i="1" dirty="0" smtClean="0"/>
              <a:t>Cybersecurity Collaborative</a:t>
            </a:r>
          </a:p>
          <a:p>
            <a:pPr algn="r"/>
            <a:endParaRPr lang="en-US" sz="2800" b="1" i="1" dirty="0" smtClean="0"/>
          </a:p>
          <a:p>
            <a:pPr algn="r"/>
            <a:endParaRPr lang="en-US" sz="2800" b="1" i="1" dirty="0"/>
          </a:p>
        </p:txBody>
      </p:sp>
      <p:sp>
        <p:nvSpPr>
          <p:cNvPr id="48" name="Oval 47"/>
          <p:cNvSpPr/>
          <p:nvPr/>
        </p:nvSpPr>
        <p:spPr>
          <a:xfrm>
            <a:off x="1973866" y="3553118"/>
            <a:ext cx="5257800" cy="27151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p>
        </p:txBody>
      </p:sp>
      <p:sp>
        <p:nvSpPr>
          <p:cNvPr id="49" name="TextBox 48"/>
          <p:cNvSpPr txBox="1"/>
          <p:nvPr/>
        </p:nvSpPr>
        <p:spPr>
          <a:xfrm>
            <a:off x="3027443" y="3624853"/>
            <a:ext cx="2802816" cy="707878"/>
          </a:xfrm>
          <a:prstGeom prst="rect">
            <a:avLst/>
          </a:prstGeom>
          <a:noFill/>
        </p:spPr>
        <p:txBody>
          <a:bodyPr wrap="square" lIns="91431" tIns="45716" rIns="91431" bIns="45716" rtlCol="0">
            <a:spAutoFit/>
          </a:bodyPr>
          <a:lstStyle/>
          <a:p>
            <a:pPr algn="ctr"/>
            <a:r>
              <a:rPr lang="en-US" sz="2000" b="1" dirty="0"/>
              <a:t>UMB </a:t>
            </a:r>
          </a:p>
          <a:p>
            <a:pPr algn="ctr"/>
            <a:r>
              <a:rPr lang="en-US" sz="2000" b="1" dirty="0" smtClean="0"/>
              <a:t>Enterprise  </a:t>
            </a:r>
            <a:r>
              <a:rPr lang="en-US" sz="2000" b="1" dirty="0"/>
              <a:t>Services</a:t>
            </a:r>
          </a:p>
        </p:txBody>
      </p:sp>
      <p:sp>
        <p:nvSpPr>
          <p:cNvPr id="30" name="Flowchart: Delay 29"/>
          <p:cNvSpPr/>
          <p:nvPr/>
        </p:nvSpPr>
        <p:spPr>
          <a:xfrm rot="16200000">
            <a:off x="4214392" y="368144"/>
            <a:ext cx="914400" cy="476895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p>
        </p:txBody>
      </p:sp>
      <p:sp>
        <p:nvSpPr>
          <p:cNvPr id="32" name="TextBox 31"/>
          <p:cNvSpPr txBox="1"/>
          <p:nvPr/>
        </p:nvSpPr>
        <p:spPr>
          <a:xfrm>
            <a:off x="2959776" y="2605427"/>
            <a:ext cx="3285979" cy="430879"/>
          </a:xfrm>
          <a:prstGeom prst="rect">
            <a:avLst/>
          </a:prstGeom>
          <a:noFill/>
        </p:spPr>
        <p:txBody>
          <a:bodyPr wrap="square" lIns="91431" tIns="45716" rIns="91431" bIns="45716" rtlCol="0">
            <a:spAutoFit/>
          </a:bodyPr>
          <a:lstStyle/>
          <a:p>
            <a:pPr algn="ctr"/>
            <a:r>
              <a:rPr lang="en-US" sz="2200" b="1" dirty="0">
                <a:solidFill>
                  <a:schemeClr val="bg1"/>
                </a:solidFill>
              </a:rPr>
              <a:t>UMB Information Security</a:t>
            </a:r>
          </a:p>
        </p:txBody>
      </p:sp>
    </p:spTree>
    <p:extLst>
      <p:ext uri="{BB962C8B-B14F-4D97-AF65-F5344CB8AC3E}">
        <p14:creationId xmlns:p14="http://schemas.microsoft.com/office/powerpoint/2010/main" val="399937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354" y="773724"/>
            <a:ext cx="8862645" cy="886263"/>
          </a:xfrm>
        </p:spPr>
        <p:txBody>
          <a:bodyPr>
            <a:noAutofit/>
          </a:bodyPr>
          <a:lstStyle/>
          <a:p>
            <a:r>
              <a:rPr lang="en-US" sz="3600" b="1" i="1" dirty="0"/>
              <a:t>Primary Objectives of the </a:t>
            </a:r>
            <a:r>
              <a:rPr lang="en-US" sz="3600" b="1" i="1" dirty="0" smtClean="0"/>
              <a:t/>
            </a:r>
            <a:br>
              <a:rPr lang="en-US" sz="3600" b="1" i="1" dirty="0" smtClean="0"/>
            </a:br>
            <a:r>
              <a:rPr lang="en-US" sz="3600" b="1" i="1" dirty="0" smtClean="0"/>
              <a:t>Cybersecurity Collaborative </a:t>
            </a:r>
            <a:endParaRPr lang="en-US" sz="3600" i="1" dirty="0"/>
          </a:p>
        </p:txBody>
      </p:sp>
      <p:sp>
        <p:nvSpPr>
          <p:cNvPr id="3" name="Subtitle 2"/>
          <p:cNvSpPr>
            <a:spLocks noGrp="1"/>
          </p:cNvSpPr>
          <p:nvPr>
            <p:ph type="subTitle" idx="1"/>
          </p:nvPr>
        </p:nvSpPr>
        <p:spPr>
          <a:xfrm>
            <a:off x="406176" y="1944468"/>
            <a:ext cx="8201466" cy="4790161"/>
          </a:xfrm>
        </p:spPr>
        <p:txBody>
          <a:bodyPr>
            <a:normAutofit fontScale="85000" lnSpcReduction="20000"/>
          </a:bodyPr>
          <a:lstStyle/>
          <a:p>
            <a:pPr marL="457200" indent="-457200" algn="l">
              <a:buFont typeface="Arial" panose="020B0604020202020204" pitchFamily="34" charset="0"/>
              <a:buChar char="•"/>
            </a:pPr>
            <a:r>
              <a:rPr lang="en-US" sz="2400" dirty="0" smtClean="0">
                <a:solidFill>
                  <a:schemeClr val="tx1"/>
                </a:solidFill>
              </a:rPr>
              <a:t>Identify, assess</a:t>
            </a:r>
            <a:r>
              <a:rPr lang="en-US" sz="2400" dirty="0">
                <a:solidFill>
                  <a:schemeClr val="tx1"/>
                </a:solidFill>
              </a:rPr>
              <a:t>, </a:t>
            </a:r>
            <a:r>
              <a:rPr lang="en-US" sz="2400" dirty="0" smtClean="0">
                <a:solidFill>
                  <a:schemeClr val="tx1"/>
                </a:solidFill>
              </a:rPr>
              <a:t>and </a:t>
            </a:r>
            <a:r>
              <a:rPr lang="en-US" sz="2400" dirty="0">
                <a:solidFill>
                  <a:schemeClr val="tx1"/>
                </a:solidFill>
              </a:rPr>
              <a:t>report on any information </a:t>
            </a:r>
            <a:r>
              <a:rPr lang="en-US" sz="2400" u="sng" dirty="0">
                <a:solidFill>
                  <a:schemeClr val="tx1"/>
                </a:solidFill>
              </a:rPr>
              <a:t>security risk </a:t>
            </a:r>
            <a:r>
              <a:rPr lang="en-US" sz="2400" dirty="0">
                <a:solidFill>
                  <a:schemeClr val="tx1"/>
                </a:solidFill>
              </a:rPr>
              <a:t>or </a:t>
            </a:r>
            <a:r>
              <a:rPr lang="en-US" sz="2400" dirty="0" smtClean="0">
                <a:solidFill>
                  <a:schemeClr val="tx1"/>
                </a:solidFill>
              </a:rPr>
              <a:t>vulnerability</a:t>
            </a:r>
          </a:p>
          <a:p>
            <a:pPr algn="l"/>
            <a:endParaRPr lang="en-US" sz="900" dirty="0">
              <a:solidFill>
                <a:schemeClr val="tx1"/>
              </a:solidFill>
            </a:endParaRPr>
          </a:p>
          <a:p>
            <a:pPr marL="457200" indent="-457200" algn="l">
              <a:buFont typeface="Arial" panose="020B0604020202020204" pitchFamily="34" charset="0"/>
              <a:buChar char="•"/>
            </a:pPr>
            <a:r>
              <a:rPr lang="en-US" sz="2400" dirty="0" smtClean="0">
                <a:solidFill>
                  <a:schemeClr val="tx1"/>
                </a:solidFill>
              </a:rPr>
              <a:t>Define </a:t>
            </a:r>
            <a:r>
              <a:rPr lang="en-US" sz="2400" u="sng" dirty="0">
                <a:solidFill>
                  <a:schemeClr val="tx1"/>
                </a:solidFill>
              </a:rPr>
              <a:t>common areas of risk </a:t>
            </a:r>
            <a:r>
              <a:rPr lang="en-US" sz="2400" dirty="0">
                <a:solidFill>
                  <a:schemeClr val="tx1"/>
                </a:solidFill>
              </a:rPr>
              <a:t>as they relate to </a:t>
            </a:r>
            <a:r>
              <a:rPr lang="en-US" sz="2400" dirty="0" smtClean="0">
                <a:solidFill>
                  <a:schemeClr val="tx1"/>
                </a:solidFill>
              </a:rPr>
              <a:t>information </a:t>
            </a:r>
            <a:r>
              <a:rPr lang="en-US" sz="2400" dirty="0">
                <a:solidFill>
                  <a:schemeClr val="tx1"/>
                </a:solidFill>
              </a:rPr>
              <a:t>security at appropriate operational </a:t>
            </a:r>
            <a:r>
              <a:rPr lang="en-US" sz="2400" dirty="0" smtClean="0">
                <a:solidFill>
                  <a:schemeClr val="tx1"/>
                </a:solidFill>
              </a:rPr>
              <a:t>intersections</a:t>
            </a:r>
            <a:endParaRPr lang="en-US" sz="2400" dirty="0">
              <a:solidFill>
                <a:schemeClr val="tx1"/>
              </a:solidFill>
            </a:endParaRPr>
          </a:p>
          <a:p>
            <a:pPr algn="l"/>
            <a:endParaRPr lang="en-US" sz="9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Share effective information </a:t>
            </a:r>
            <a:r>
              <a:rPr lang="en-US" sz="2400" u="sng" dirty="0">
                <a:solidFill>
                  <a:schemeClr val="tx1"/>
                </a:solidFill>
              </a:rPr>
              <a:t>security </a:t>
            </a:r>
            <a:r>
              <a:rPr lang="en-US" sz="2400" u="sng" dirty="0" smtClean="0">
                <a:solidFill>
                  <a:schemeClr val="tx1"/>
                </a:solidFill>
              </a:rPr>
              <a:t>strategies</a:t>
            </a:r>
            <a:endParaRPr lang="en-US" sz="2400" dirty="0">
              <a:solidFill>
                <a:schemeClr val="tx1"/>
              </a:solidFill>
            </a:endParaRPr>
          </a:p>
          <a:p>
            <a:pPr algn="l"/>
            <a:endParaRPr lang="en-US" sz="9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Share </a:t>
            </a:r>
            <a:r>
              <a:rPr lang="en-US" sz="2400" dirty="0">
                <a:solidFill>
                  <a:schemeClr val="tx1"/>
                </a:solidFill>
              </a:rPr>
              <a:t>technology </a:t>
            </a:r>
            <a:r>
              <a:rPr lang="en-US" sz="2400" u="sng" dirty="0" smtClean="0">
                <a:solidFill>
                  <a:schemeClr val="tx1"/>
                </a:solidFill>
              </a:rPr>
              <a:t>solutions</a:t>
            </a:r>
            <a:r>
              <a:rPr lang="en-US" sz="2400" dirty="0" smtClean="0">
                <a:solidFill>
                  <a:schemeClr val="tx1"/>
                </a:solidFill>
              </a:rPr>
              <a:t> </a:t>
            </a:r>
            <a:r>
              <a:rPr lang="en-US" sz="2400" dirty="0">
                <a:solidFill>
                  <a:schemeClr val="tx1"/>
                </a:solidFill>
              </a:rPr>
              <a:t>and </a:t>
            </a:r>
            <a:r>
              <a:rPr lang="en-US" sz="2400" dirty="0" smtClean="0">
                <a:solidFill>
                  <a:schemeClr val="tx1"/>
                </a:solidFill>
              </a:rPr>
              <a:t>technical </a:t>
            </a:r>
            <a:r>
              <a:rPr lang="en-US" sz="2400" u="sng" dirty="0" smtClean="0">
                <a:solidFill>
                  <a:schemeClr val="tx1"/>
                </a:solidFill>
              </a:rPr>
              <a:t>knowledge</a:t>
            </a:r>
            <a:endParaRPr lang="en-US" sz="2400" dirty="0">
              <a:solidFill>
                <a:schemeClr val="tx1"/>
              </a:solidFill>
            </a:endParaRPr>
          </a:p>
          <a:p>
            <a:pPr marL="457200" indent="-457200" algn="l">
              <a:buFont typeface="Wingdings" panose="05000000000000000000" pitchFamily="2" charset="2"/>
              <a:buChar char="§"/>
            </a:pPr>
            <a:endParaRPr lang="en-US" sz="9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Collaborate </a:t>
            </a:r>
            <a:r>
              <a:rPr lang="en-US" sz="2400" dirty="0">
                <a:solidFill>
                  <a:schemeClr val="tx1"/>
                </a:solidFill>
              </a:rPr>
              <a:t>on the improvement and </a:t>
            </a:r>
            <a:r>
              <a:rPr lang="en-US" sz="2400" dirty="0" smtClean="0">
                <a:solidFill>
                  <a:schemeClr val="tx1"/>
                </a:solidFill>
              </a:rPr>
              <a:t>enforcement of </a:t>
            </a:r>
            <a:r>
              <a:rPr lang="en-US" sz="2400" dirty="0">
                <a:solidFill>
                  <a:schemeClr val="tx1"/>
                </a:solidFill>
              </a:rPr>
              <a:t>information </a:t>
            </a:r>
            <a:r>
              <a:rPr lang="en-US" sz="2400" u="sng" dirty="0">
                <a:solidFill>
                  <a:schemeClr val="tx1"/>
                </a:solidFill>
              </a:rPr>
              <a:t>security </a:t>
            </a:r>
            <a:r>
              <a:rPr lang="en-US" sz="2400" u="sng" dirty="0" smtClean="0">
                <a:solidFill>
                  <a:schemeClr val="tx1"/>
                </a:solidFill>
              </a:rPr>
              <a:t>policies</a:t>
            </a:r>
            <a:endParaRPr lang="en-US" sz="2400" dirty="0">
              <a:solidFill>
                <a:schemeClr val="tx1"/>
              </a:solidFill>
            </a:endParaRPr>
          </a:p>
          <a:p>
            <a:pPr algn="l"/>
            <a:endParaRPr lang="en-US" sz="9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Develop </a:t>
            </a:r>
            <a:r>
              <a:rPr lang="en-US" sz="2400" dirty="0">
                <a:solidFill>
                  <a:schemeClr val="tx1"/>
                </a:solidFill>
              </a:rPr>
              <a:t>a global </a:t>
            </a:r>
            <a:r>
              <a:rPr lang="en-US" sz="2400" u="sng" dirty="0">
                <a:solidFill>
                  <a:schemeClr val="tx1"/>
                </a:solidFill>
              </a:rPr>
              <a:t>communication strategy </a:t>
            </a:r>
            <a:r>
              <a:rPr lang="en-US" sz="2400" dirty="0">
                <a:solidFill>
                  <a:schemeClr val="tx1"/>
                </a:solidFill>
              </a:rPr>
              <a:t>to promote and expand </a:t>
            </a:r>
            <a:r>
              <a:rPr lang="en-US" sz="2400" u="sng" dirty="0">
                <a:solidFill>
                  <a:schemeClr val="tx1"/>
                </a:solidFill>
              </a:rPr>
              <a:t>information security </a:t>
            </a:r>
            <a:r>
              <a:rPr lang="en-US" sz="2400" u="sng" dirty="0" smtClean="0">
                <a:solidFill>
                  <a:schemeClr val="tx1"/>
                </a:solidFill>
              </a:rPr>
              <a:t>awareness</a:t>
            </a:r>
            <a:endParaRPr lang="en-US" sz="2400" dirty="0" smtClean="0">
              <a:solidFill>
                <a:schemeClr val="tx1"/>
              </a:solidFill>
            </a:endParaRPr>
          </a:p>
          <a:p>
            <a:pPr marL="457200" indent="-457200" algn="l">
              <a:buFont typeface="Arial" panose="020B0604020202020204" pitchFamily="34" charset="0"/>
              <a:buChar char="•"/>
            </a:pPr>
            <a:endParaRPr lang="en-US" sz="900" dirty="0" smtClean="0">
              <a:solidFill>
                <a:schemeClr val="tx1"/>
              </a:solidFill>
            </a:endParaRPr>
          </a:p>
          <a:p>
            <a:pPr marL="457200" indent="-457200" algn="l">
              <a:buFont typeface="Arial" panose="020B0604020202020204" pitchFamily="34" charset="0"/>
              <a:buChar char="•"/>
            </a:pPr>
            <a:r>
              <a:rPr lang="en-US" dirty="0">
                <a:solidFill>
                  <a:schemeClr val="tx1"/>
                </a:solidFill>
              </a:rPr>
              <a:t>Collaborate on the improvement and strengthening of information security policies, practices, and solutions, and ensure </a:t>
            </a:r>
            <a:r>
              <a:rPr lang="en-US" u="sng" dirty="0">
                <a:solidFill>
                  <a:schemeClr val="tx1"/>
                </a:solidFill>
              </a:rPr>
              <a:t>coverage </a:t>
            </a:r>
            <a:r>
              <a:rPr lang="en-US" u="sng" dirty="0" smtClean="0">
                <a:solidFill>
                  <a:schemeClr val="tx1"/>
                </a:solidFill>
              </a:rPr>
              <a:t>and compliance across </a:t>
            </a:r>
            <a:r>
              <a:rPr lang="en-US" u="sng" dirty="0">
                <a:solidFill>
                  <a:schemeClr val="tx1"/>
                </a:solidFill>
              </a:rPr>
              <a:t>the </a:t>
            </a:r>
            <a:r>
              <a:rPr lang="en-US" u="sng" dirty="0" smtClean="0">
                <a:solidFill>
                  <a:schemeClr val="tx1"/>
                </a:solidFill>
              </a:rPr>
              <a:t>enterprise</a:t>
            </a:r>
            <a:endParaRPr lang="en-US" u="sng" dirty="0">
              <a:solidFill>
                <a:schemeClr val="tx1"/>
              </a:solidFill>
            </a:endParaRPr>
          </a:p>
          <a:p>
            <a:pPr algn="l"/>
            <a:endParaRPr lang="en-US" sz="2400" dirty="0">
              <a:solidFill>
                <a:schemeClr val="tx1"/>
              </a:solidFill>
            </a:endParaRPr>
          </a:p>
          <a:p>
            <a:pPr algn="l"/>
            <a:endParaRPr lang="en-US" dirty="0"/>
          </a:p>
        </p:txBody>
      </p:sp>
    </p:spTree>
    <p:extLst>
      <p:ext uri="{BB962C8B-B14F-4D97-AF65-F5344CB8AC3E}">
        <p14:creationId xmlns:p14="http://schemas.microsoft.com/office/powerpoint/2010/main" val="278077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5657"/>
            <a:ext cx="8229600" cy="790577"/>
          </a:xfrm>
        </p:spPr>
        <p:txBody>
          <a:bodyPr>
            <a:normAutofit/>
          </a:bodyPr>
          <a:lstStyle/>
          <a:p>
            <a:r>
              <a:rPr lang="en-US" sz="3600" b="1" i="1" dirty="0" smtClean="0"/>
              <a:t>GRC Cybersecurity Framework at UMB</a:t>
            </a:r>
            <a:endParaRPr lang="en-US" sz="36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017157"/>
              </p:ext>
            </p:extLst>
          </p:nvPr>
        </p:nvGraphicFramePr>
        <p:xfrm>
          <a:off x="1152526" y="4048127"/>
          <a:ext cx="5924550" cy="280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3510417" y="5401662"/>
            <a:ext cx="4581527" cy="819150"/>
          </a:xfrm>
          <a:prstGeom prst="rightArrow">
            <a:avLst>
              <a:gd name="adj1" fmla="val 50000"/>
              <a:gd name="adj2" fmla="val 51492"/>
            </a:avLst>
          </a:prstGeom>
          <a:solidFill>
            <a:srgbClr val="FFC000"/>
          </a:solidFill>
          <a:ln w="28575">
            <a:solidFill>
              <a:schemeClr val="bg1"/>
            </a:solidFill>
            <a:prstDash val="solid"/>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lvl="0" algn="ctr"/>
            <a:endParaRPr lang="en-US" sz="1600" dirty="0"/>
          </a:p>
          <a:p>
            <a:pPr algn="ctr"/>
            <a:endParaRPr lang="en-US" dirty="0"/>
          </a:p>
        </p:txBody>
      </p:sp>
      <p:sp>
        <p:nvSpPr>
          <p:cNvPr id="11" name="TextBox 10"/>
          <p:cNvSpPr txBox="1"/>
          <p:nvPr/>
        </p:nvSpPr>
        <p:spPr>
          <a:xfrm>
            <a:off x="3317832" y="5567275"/>
            <a:ext cx="5368968" cy="738656"/>
          </a:xfrm>
          <a:prstGeom prst="rect">
            <a:avLst/>
          </a:prstGeom>
          <a:noFill/>
        </p:spPr>
        <p:txBody>
          <a:bodyPr wrap="square" lIns="91431" tIns="45716" rIns="91431" bIns="45716" rtlCol="0">
            <a:spAutoFit/>
          </a:bodyPr>
          <a:lstStyle/>
          <a:p>
            <a:pPr lvl="0"/>
            <a:r>
              <a:rPr lang="en-US" sz="1400" dirty="0">
                <a:solidFill>
                  <a:schemeClr val="bg1"/>
                </a:solidFill>
              </a:rPr>
              <a:t>      </a:t>
            </a:r>
            <a:r>
              <a:rPr lang="en-US" sz="1400" dirty="0" smtClean="0">
                <a:solidFill>
                  <a:schemeClr val="bg1"/>
                </a:solidFill>
              </a:rPr>
              <a:t>           </a:t>
            </a:r>
            <a:r>
              <a:rPr lang="en-US" sz="2400" dirty="0">
                <a:solidFill>
                  <a:schemeClr val="bg1"/>
                </a:solidFill>
              </a:rPr>
              <a:t>Execution of Assessment </a:t>
            </a:r>
            <a:r>
              <a:rPr lang="en-US" sz="2400" dirty="0" smtClean="0">
                <a:solidFill>
                  <a:schemeClr val="bg1"/>
                </a:solidFill>
              </a:rPr>
              <a:t>Plan</a:t>
            </a:r>
            <a:endParaRPr lang="en-US" sz="2400" dirty="0">
              <a:solidFill>
                <a:schemeClr val="bg1"/>
              </a:solidFill>
            </a:endParaRPr>
          </a:p>
          <a:p>
            <a:endParaRPr lang="en-US" dirty="0"/>
          </a:p>
        </p:txBody>
      </p:sp>
      <p:graphicFrame>
        <p:nvGraphicFramePr>
          <p:cNvPr id="5" name="Diagram 4"/>
          <p:cNvGraphicFramePr/>
          <p:nvPr>
            <p:extLst>
              <p:ext uri="{D42A27DB-BD31-4B8C-83A1-F6EECF244321}">
                <p14:modId xmlns:p14="http://schemas.microsoft.com/office/powerpoint/2010/main" val="4092873979"/>
              </p:ext>
            </p:extLst>
          </p:nvPr>
        </p:nvGraphicFramePr>
        <p:xfrm>
          <a:off x="457200" y="1368426"/>
          <a:ext cx="8461717" cy="26320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Down Arrow 5"/>
          <p:cNvSpPr/>
          <p:nvPr/>
        </p:nvSpPr>
        <p:spPr>
          <a:xfrm>
            <a:off x="4066662" y="3983661"/>
            <a:ext cx="409575" cy="439175"/>
          </a:xfrm>
          <a:prstGeom prst="down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9" name="Right Arrow 8"/>
          <p:cNvSpPr/>
          <p:nvPr/>
        </p:nvSpPr>
        <p:spPr>
          <a:xfrm>
            <a:off x="4371236" y="5897844"/>
            <a:ext cx="4204893" cy="741251"/>
          </a:xfrm>
          <a:prstGeom prst="rightArrow">
            <a:avLst/>
          </a:prstGeom>
          <a:solidFill>
            <a:schemeClr val="accent6">
              <a:lumMod val="75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10" name="TextBox 9"/>
          <p:cNvSpPr txBox="1"/>
          <p:nvPr/>
        </p:nvSpPr>
        <p:spPr>
          <a:xfrm>
            <a:off x="3510417" y="6005586"/>
            <a:ext cx="5257800" cy="830989"/>
          </a:xfrm>
          <a:prstGeom prst="rect">
            <a:avLst/>
          </a:prstGeom>
          <a:noFill/>
        </p:spPr>
        <p:txBody>
          <a:bodyPr wrap="square" lIns="91431" tIns="45716" rIns="91431" bIns="45716" rtlCol="0">
            <a:spAutoFit/>
          </a:bodyPr>
          <a:lstStyle/>
          <a:p>
            <a:r>
              <a:rPr lang="en-US" sz="1400" dirty="0">
                <a:solidFill>
                  <a:schemeClr val="accent1"/>
                </a:solidFill>
              </a:rPr>
              <a:t>                      </a:t>
            </a:r>
            <a:r>
              <a:rPr lang="en-US" sz="1600" dirty="0">
                <a:solidFill>
                  <a:schemeClr val="accent1"/>
                </a:solidFill>
              </a:rPr>
              <a:t> </a:t>
            </a:r>
            <a:r>
              <a:rPr lang="en-US" sz="2400" dirty="0" smtClean="0">
                <a:solidFill>
                  <a:schemeClr val="bg1"/>
                </a:solidFill>
              </a:rPr>
              <a:t>Compliance and Monitoring</a:t>
            </a:r>
          </a:p>
          <a:p>
            <a:endParaRPr lang="en-US" sz="2400" dirty="0">
              <a:solidFill>
                <a:schemeClr val="bg1"/>
              </a:solidFill>
            </a:endParaRPr>
          </a:p>
        </p:txBody>
      </p:sp>
      <p:sp>
        <p:nvSpPr>
          <p:cNvPr id="13" name="Left-Right Arrow 12"/>
          <p:cNvSpPr/>
          <p:nvPr/>
        </p:nvSpPr>
        <p:spPr>
          <a:xfrm>
            <a:off x="4572000" y="2228852"/>
            <a:ext cx="1901683" cy="552450"/>
          </a:xfrm>
          <a:prstGeom prst="leftRightArrow">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extLst>
      <p:ext uri="{BB962C8B-B14F-4D97-AF65-F5344CB8AC3E}">
        <p14:creationId xmlns:p14="http://schemas.microsoft.com/office/powerpoint/2010/main" val="3773008623"/>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385" y="956603"/>
            <a:ext cx="7990450" cy="1336654"/>
          </a:xfrm>
        </p:spPr>
        <p:txBody>
          <a:bodyPr>
            <a:noAutofit/>
          </a:bodyPr>
          <a:lstStyle/>
          <a:p>
            <a:r>
              <a:rPr lang="en-US" sz="3200" b="1" i="1" dirty="0" smtClean="0"/>
              <a:t>Success Indicators: Two Reasons Why the UMB GRC Cybersecurity Framework </a:t>
            </a:r>
            <a:br>
              <a:rPr lang="en-US" sz="3200" b="1" i="1" dirty="0" smtClean="0"/>
            </a:br>
            <a:r>
              <a:rPr lang="en-US" sz="3200" b="1" i="1" dirty="0" smtClean="0"/>
              <a:t>is Working So Well</a:t>
            </a:r>
            <a:endParaRPr lang="en-US" sz="3200" b="1" i="1" dirty="0"/>
          </a:p>
        </p:txBody>
      </p:sp>
      <p:sp>
        <p:nvSpPr>
          <p:cNvPr id="5" name="Subtitle 4"/>
          <p:cNvSpPr>
            <a:spLocks noGrp="1"/>
          </p:cNvSpPr>
          <p:nvPr>
            <p:ph type="subTitle" idx="1"/>
          </p:nvPr>
        </p:nvSpPr>
        <p:spPr>
          <a:xfrm>
            <a:off x="337625" y="2467429"/>
            <a:ext cx="8679766" cy="4390571"/>
          </a:xfrm>
        </p:spPr>
        <p:txBody>
          <a:bodyPr>
            <a:normAutofit/>
          </a:bodyPr>
          <a:lstStyle/>
          <a:p>
            <a:pPr marL="342900" indent="-342900" algn="l">
              <a:buFont typeface="Wingdings" pitchFamily="2" charset="2"/>
              <a:buChar char="§"/>
            </a:pPr>
            <a:r>
              <a:rPr lang="en-US" sz="2400" dirty="0" smtClean="0">
                <a:solidFill>
                  <a:schemeClr val="tx1"/>
                </a:solidFill>
              </a:rPr>
              <a:t>We are taking an </a:t>
            </a:r>
            <a:r>
              <a:rPr lang="en-US" sz="2400" u="sng" dirty="0" smtClean="0">
                <a:solidFill>
                  <a:schemeClr val="tx1"/>
                </a:solidFill>
              </a:rPr>
              <a:t>enterprise approach to information security</a:t>
            </a:r>
            <a:r>
              <a:rPr lang="en-US" sz="2400" dirty="0" smtClean="0">
                <a:solidFill>
                  <a:schemeClr val="tx1"/>
                </a:solidFill>
              </a:rPr>
              <a:t>, which means active participation, resource commitment and prioritization by each area represented in the cybersecurity collaborative</a:t>
            </a:r>
          </a:p>
          <a:p>
            <a:pPr marL="342900" indent="-342900" algn="l">
              <a:buFont typeface="Arial" panose="020B0604020202020204" pitchFamily="34" charset="0"/>
              <a:buChar char="•"/>
            </a:pPr>
            <a:endParaRPr lang="en-US" sz="1200" dirty="0" smtClean="0">
              <a:solidFill>
                <a:schemeClr val="tx1"/>
              </a:solidFill>
            </a:endParaRPr>
          </a:p>
          <a:p>
            <a:pPr algn="l"/>
            <a:r>
              <a:rPr lang="en-US" sz="2400" dirty="0" smtClean="0">
                <a:solidFill>
                  <a:schemeClr val="tx1"/>
                </a:solidFill>
              </a:rPr>
              <a:t>And,</a:t>
            </a:r>
          </a:p>
          <a:p>
            <a:pPr marL="342900" indent="-342900" algn="l">
              <a:buFont typeface="Arial" panose="020B0604020202020204" pitchFamily="34" charset="0"/>
              <a:buChar char="•"/>
            </a:pPr>
            <a:endParaRPr lang="en-US" sz="1200" dirty="0" smtClean="0">
              <a:solidFill>
                <a:schemeClr val="tx1"/>
              </a:solidFill>
            </a:endParaRPr>
          </a:p>
          <a:p>
            <a:pPr marL="342900" indent="-342900" algn="l">
              <a:buFont typeface="Wingdings" pitchFamily="2" charset="2"/>
              <a:buChar char="§"/>
            </a:pPr>
            <a:r>
              <a:rPr lang="en-US" sz="2400" dirty="0" smtClean="0">
                <a:solidFill>
                  <a:schemeClr val="tx1"/>
                </a:solidFill>
              </a:rPr>
              <a:t>It is not just an activity that we are working on as time permits or in response to an event. It has become an </a:t>
            </a:r>
            <a:r>
              <a:rPr lang="en-US" sz="2400" u="sng" dirty="0" smtClean="0">
                <a:solidFill>
                  <a:schemeClr val="tx1"/>
                </a:solidFill>
              </a:rPr>
              <a:t>integral part of the UMB culture, UMB Strategic Plan, the ERM program</a:t>
            </a:r>
            <a:r>
              <a:rPr lang="en-US" sz="2400" dirty="0" smtClean="0">
                <a:solidFill>
                  <a:schemeClr val="tx1"/>
                </a:solidFill>
              </a:rPr>
              <a:t>, and academic and business processes </a:t>
            </a:r>
            <a:endParaRPr lang="en-US" sz="2400" dirty="0">
              <a:solidFill>
                <a:schemeClr val="tx1"/>
              </a:solidFill>
            </a:endParaRPr>
          </a:p>
        </p:txBody>
      </p:sp>
    </p:spTree>
    <p:extLst>
      <p:ext uri="{BB962C8B-B14F-4D97-AF65-F5344CB8AC3E}">
        <p14:creationId xmlns:p14="http://schemas.microsoft.com/office/powerpoint/2010/main" val="3974828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896891"/>
            <a:ext cx="8324096" cy="1149038"/>
          </a:xfrm>
        </p:spPr>
        <p:txBody>
          <a:bodyPr>
            <a:noAutofit/>
          </a:bodyPr>
          <a:lstStyle/>
          <a:p>
            <a:r>
              <a:rPr lang="en-US" sz="3200" b="1" i="1" dirty="0" smtClean="0">
                <a:cs typeface="Arial" panose="020B0604020202020204" pitchFamily="34" charset="0"/>
              </a:rPr>
              <a:t>UMB IT GRC and ERM Experience</a:t>
            </a:r>
            <a:br>
              <a:rPr lang="en-US" sz="3200" b="1" i="1" dirty="0" smtClean="0">
                <a:cs typeface="Arial" panose="020B0604020202020204" pitchFamily="34" charset="0"/>
              </a:rPr>
            </a:br>
            <a:r>
              <a:rPr lang="en-US" sz="3200" b="1" i="1" dirty="0" smtClean="0">
                <a:cs typeface="Arial" panose="020B0604020202020204" pitchFamily="34" charset="0"/>
              </a:rPr>
              <a:t>Our Principles and Approach</a:t>
            </a:r>
            <a:endParaRPr lang="en-US" sz="3200" b="1" i="1" dirty="0"/>
          </a:p>
        </p:txBody>
      </p:sp>
      <p:sp>
        <p:nvSpPr>
          <p:cNvPr id="3" name="Content Placeholder 2"/>
          <p:cNvSpPr>
            <a:spLocks noGrp="1"/>
          </p:cNvSpPr>
          <p:nvPr>
            <p:ph idx="1"/>
          </p:nvPr>
        </p:nvSpPr>
        <p:spPr>
          <a:xfrm>
            <a:off x="411625" y="1695673"/>
            <a:ext cx="8454099" cy="5282505"/>
          </a:xfrm>
        </p:spPr>
        <p:txBody>
          <a:bodyPr>
            <a:noAutofit/>
          </a:bodyPr>
          <a:lstStyle/>
          <a:p>
            <a:pPr marL="685800" lvl="0" indent="-685800">
              <a:lnSpc>
                <a:spcPct val="80000"/>
              </a:lnSpc>
              <a:spcBef>
                <a:spcPts val="400"/>
              </a:spcBef>
              <a:buClr>
                <a:srgbClr val="000000"/>
              </a:buClr>
              <a:buSzPct val="100000"/>
              <a:defRPr sz="1800">
                <a:solidFill>
                  <a:srgbClr val="000000"/>
                </a:solidFill>
              </a:defRPr>
            </a:pPr>
            <a:endParaRPr lang="en-US" dirty="0" smtClean="0"/>
          </a:p>
          <a:p>
            <a:pPr marL="685800" lvl="0" indent="-685800">
              <a:lnSpc>
                <a:spcPct val="80000"/>
              </a:lnSpc>
              <a:spcBef>
                <a:spcPts val="400"/>
              </a:spcBef>
              <a:buClr>
                <a:srgbClr val="000000"/>
              </a:buClr>
              <a:buSzPct val="100000"/>
              <a:defRPr sz="1800">
                <a:solidFill>
                  <a:srgbClr val="000000"/>
                </a:solidFill>
              </a:defRPr>
            </a:pPr>
            <a:endParaRPr lang="en-US" dirty="0"/>
          </a:p>
          <a:p>
            <a:pPr marL="685800" lvl="0" indent="-685800">
              <a:lnSpc>
                <a:spcPct val="80000"/>
              </a:lnSpc>
              <a:spcBef>
                <a:spcPts val="400"/>
              </a:spcBef>
              <a:buClr>
                <a:srgbClr val="000000"/>
              </a:buClr>
              <a:buSzPct val="100000"/>
              <a:defRPr sz="1800">
                <a:solidFill>
                  <a:srgbClr val="000000"/>
                </a:solidFill>
              </a:defRPr>
            </a:pPr>
            <a:endParaRPr lang="en-US" dirty="0" smtClean="0"/>
          </a:p>
          <a:p>
            <a:pPr marL="685800" lvl="0" indent="-685800">
              <a:lnSpc>
                <a:spcPct val="80000"/>
              </a:lnSpc>
              <a:spcBef>
                <a:spcPts val="400"/>
              </a:spcBef>
              <a:buClr>
                <a:srgbClr val="000000"/>
              </a:buClr>
              <a:buSzPct val="100000"/>
              <a:defRPr sz="1800">
                <a:solidFill>
                  <a:srgbClr val="000000"/>
                </a:solidFill>
              </a:defRPr>
            </a:pPr>
            <a:endParaRPr lang="en-US" dirty="0"/>
          </a:p>
          <a:p>
            <a:pPr marL="685800" lvl="0" indent="-685800">
              <a:lnSpc>
                <a:spcPct val="80000"/>
              </a:lnSpc>
              <a:spcBef>
                <a:spcPts val="400"/>
              </a:spcBef>
              <a:buClr>
                <a:srgbClr val="000000"/>
              </a:buClr>
              <a:buSzPct val="100000"/>
              <a:defRPr sz="1800">
                <a:solidFill>
                  <a:srgbClr val="000000"/>
                </a:solidFill>
              </a:defRPr>
            </a:pPr>
            <a:endParaRPr lang="en-US" dirty="0" smtClean="0"/>
          </a:p>
          <a:p>
            <a:pPr marL="685800" lvl="0" indent="-685800">
              <a:lnSpc>
                <a:spcPct val="80000"/>
              </a:lnSpc>
              <a:spcBef>
                <a:spcPts val="400"/>
              </a:spcBef>
              <a:buClr>
                <a:srgbClr val="000000"/>
              </a:buClr>
              <a:buSzPct val="100000"/>
              <a:defRPr sz="1800">
                <a:solidFill>
                  <a:srgbClr val="000000"/>
                </a:solidFill>
              </a:defRPr>
            </a:pPr>
            <a:endParaRPr lang="en-US" dirty="0"/>
          </a:p>
          <a:p>
            <a:pPr marL="685800" lvl="0" indent="-685800">
              <a:lnSpc>
                <a:spcPct val="80000"/>
              </a:lnSpc>
              <a:spcBef>
                <a:spcPts val="400"/>
              </a:spcBef>
              <a:buClr>
                <a:srgbClr val="000000"/>
              </a:buClr>
              <a:buSzPct val="100000"/>
              <a:defRPr sz="1800">
                <a:solidFill>
                  <a:srgbClr val="000000"/>
                </a:solidFill>
              </a:defRPr>
            </a:pPr>
            <a:endParaRPr lang="en-US" dirty="0" smtClean="0"/>
          </a:p>
          <a:p>
            <a:pPr marL="685800" lvl="0" indent="-685800">
              <a:lnSpc>
                <a:spcPct val="80000"/>
              </a:lnSpc>
              <a:spcBef>
                <a:spcPts val="400"/>
              </a:spcBef>
              <a:buClr>
                <a:srgbClr val="000000"/>
              </a:buClr>
              <a:buSzPct val="100000"/>
              <a:defRPr sz="1800">
                <a:solidFill>
                  <a:srgbClr val="000000"/>
                </a:solidFill>
              </a:defRPr>
            </a:pPr>
            <a:endParaRPr lang="en-US" dirty="0"/>
          </a:p>
          <a:p>
            <a:pPr marL="685800" lvl="0" indent="-685800">
              <a:lnSpc>
                <a:spcPct val="80000"/>
              </a:lnSpc>
              <a:spcBef>
                <a:spcPts val="400"/>
              </a:spcBef>
              <a:buClr>
                <a:srgbClr val="000000"/>
              </a:buClr>
              <a:buSzPct val="100000"/>
              <a:defRPr sz="1800">
                <a:solidFill>
                  <a:srgbClr val="000000"/>
                </a:solidFill>
              </a:defRPr>
            </a:pPr>
            <a:endParaRPr lang="en-US" dirty="0" smtClean="0"/>
          </a:p>
          <a:p>
            <a:pPr marL="685800" lvl="0" indent="-685800">
              <a:lnSpc>
                <a:spcPct val="80000"/>
              </a:lnSpc>
              <a:spcBef>
                <a:spcPts val="400"/>
              </a:spcBef>
              <a:buClr>
                <a:srgbClr val="000000"/>
              </a:buClr>
              <a:buSzPct val="100000"/>
              <a:defRPr sz="1800">
                <a:solidFill>
                  <a:srgbClr val="000000"/>
                </a:solidFill>
              </a:defRPr>
            </a:pPr>
            <a:endParaRPr lang="en-US" dirty="0"/>
          </a:p>
          <a:p>
            <a:pPr marL="685800" lvl="0" indent="-685800">
              <a:lnSpc>
                <a:spcPct val="80000"/>
              </a:lnSpc>
              <a:spcBef>
                <a:spcPts val="400"/>
              </a:spcBef>
              <a:buClr>
                <a:srgbClr val="000000"/>
              </a:buClr>
              <a:buSzPct val="100000"/>
              <a:defRPr sz="1800">
                <a:solidFill>
                  <a:srgbClr val="000000"/>
                </a:solidFill>
              </a:defRPr>
            </a:pPr>
            <a:endParaRPr lang="en-US" dirty="0" smtClean="0"/>
          </a:p>
          <a:p>
            <a:pPr marL="685800" lvl="0" indent="-685800">
              <a:lnSpc>
                <a:spcPct val="80000"/>
              </a:lnSpc>
              <a:spcBef>
                <a:spcPts val="400"/>
              </a:spcBef>
              <a:buClr>
                <a:srgbClr val="000000"/>
              </a:buClr>
              <a:buSzPct val="100000"/>
              <a:defRPr sz="1800">
                <a:solidFill>
                  <a:srgbClr val="000000"/>
                </a:solidFill>
              </a:defRPr>
            </a:pPr>
            <a:endParaRPr lang="en-US" dirty="0" smtClean="0"/>
          </a:p>
          <a:p>
            <a:pPr marL="685800" lvl="0" indent="-685800">
              <a:lnSpc>
                <a:spcPct val="80000"/>
              </a:lnSpc>
              <a:spcBef>
                <a:spcPts val="400"/>
              </a:spcBef>
              <a:buClr>
                <a:srgbClr val="000000"/>
              </a:buClr>
              <a:buSzPct val="100000"/>
              <a:defRPr sz="1800">
                <a:solidFill>
                  <a:srgbClr val="000000"/>
                </a:solidFill>
              </a:defRPr>
            </a:pPr>
            <a:endParaRPr lang="en-US" dirty="0"/>
          </a:p>
          <a:p>
            <a:pPr>
              <a:lnSpc>
                <a:spcPct val="80000"/>
              </a:lnSpc>
              <a:spcBef>
                <a:spcPts val="400"/>
              </a:spcBef>
              <a:buClr>
                <a:srgbClr val="000000"/>
              </a:buClr>
              <a:buSzPct val="100000"/>
              <a:defRPr sz="1800">
                <a:solidFill>
                  <a:srgbClr val="000000"/>
                </a:solidFill>
              </a:defRPr>
            </a:pPr>
            <a:r>
              <a:rPr lang="en-US" sz="2800" dirty="0" smtClean="0"/>
              <a:t>Collaboration </a:t>
            </a:r>
            <a:r>
              <a:rPr lang="en-US" sz="2800" dirty="0"/>
              <a:t>across the enterprise</a:t>
            </a:r>
            <a:endParaRPr lang="en-US" sz="2800" dirty="0">
              <a:solidFill>
                <a:srgbClr val="888888"/>
              </a:solidFill>
            </a:endParaRPr>
          </a:p>
          <a:p>
            <a:pPr>
              <a:lnSpc>
                <a:spcPct val="80000"/>
              </a:lnSpc>
              <a:spcBef>
                <a:spcPts val="400"/>
              </a:spcBef>
              <a:buClr>
                <a:srgbClr val="000000"/>
              </a:buClr>
              <a:buSzPct val="100000"/>
              <a:defRPr sz="1800">
                <a:solidFill>
                  <a:srgbClr val="000000"/>
                </a:solidFill>
              </a:defRPr>
            </a:pPr>
            <a:r>
              <a:rPr lang="en-US" sz="2800" dirty="0"/>
              <a:t>Added visibility and value to IT </a:t>
            </a:r>
            <a:r>
              <a:rPr lang="en-US" sz="2800" dirty="0" smtClean="0"/>
              <a:t>Security </a:t>
            </a:r>
            <a:endParaRPr lang="en-US" sz="2800" dirty="0"/>
          </a:p>
          <a:p>
            <a:pPr>
              <a:spcBef>
                <a:spcPts val="450"/>
              </a:spcBef>
            </a:pPr>
            <a:endParaRPr lang="en-US" sz="2800" u="sng" dirty="0"/>
          </a:p>
        </p:txBody>
      </p:sp>
      <p:graphicFrame>
        <p:nvGraphicFramePr>
          <p:cNvPr id="4" name="Diagram 3"/>
          <p:cNvGraphicFramePr>
            <a:graphicFrameLocks noChangeAspect="1"/>
          </p:cNvGraphicFramePr>
          <p:nvPr>
            <p:extLst>
              <p:ext uri="{D42A27DB-BD31-4B8C-83A1-F6EECF244321}">
                <p14:modId xmlns:p14="http://schemas.microsoft.com/office/powerpoint/2010/main" val="717704905"/>
              </p:ext>
            </p:extLst>
          </p:nvPr>
        </p:nvGraphicFramePr>
        <p:xfrm>
          <a:off x="548640" y="2215096"/>
          <a:ext cx="8158480" cy="302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482742"/>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822960"/>
            <a:ext cx="6591300" cy="1048972"/>
          </a:xfrm>
        </p:spPr>
        <p:txBody>
          <a:bodyPr>
            <a:noAutofit/>
          </a:bodyPr>
          <a:lstStyle/>
          <a:p>
            <a:r>
              <a:rPr lang="en-US" sz="3200" b="1" i="1" dirty="0">
                <a:cs typeface="Arial" panose="020B0604020202020204" pitchFamily="34" charset="0"/>
              </a:rPr>
              <a:t>UMB IT GRC and ERM Experience </a:t>
            </a:r>
            <a:r>
              <a:rPr lang="en-US" sz="3200" b="1" i="1" dirty="0" smtClean="0">
                <a:cs typeface="Arial" panose="020B0604020202020204" pitchFamily="34" charset="0"/>
              </a:rPr>
              <a:t/>
            </a:r>
            <a:br>
              <a:rPr lang="en-US" sz="3200" b="1" i="1" dirty="0" smtClean="0">
                <a:cs typeface="Arial" panose="020B0604020202020204" pitchFamily="34" charset="0"/>
              </a:rPr>
            </a:br>
            <a:r>
              <a:rPr lang="en-US" sz="3200" b="1" i="1" dirty="0" smtClean="0">
                <a:cs typeface="Arial" panose="020B0604020202020204" pitchFamily="34" charset="0"/>
              </a:rPr>
              <a:t>What We Have Learned</a:t>
            </a:r>
            <a:endParaRPr lang="en-US" sz="3200" dirty="0"/>
          </a:p>
        </p:txBody>
      </p:sp>
      <p:sp>
        <p:nvSpPr>
          <p:cNvPr id="3" name="Content Placeholder 2"/>
          <p:cNvSpPr>
            <a:spLocks noGrp="1"/>
          </p:cNvSpPr>
          <p:nvPr>
            <p:ph idx="1"/>
          </p:nvPr>
        </p:nvSpPr>
        <p:spPr>
          <a:xfrm>
            <a:off x="514278" y="1474185"/>
            <a:ext cx="8454099" cy="5282505"/>
          </a:xfrm>
        </p:spPr>
        <p:txBody>
          <a:bodyPr>
            <a:noAutofit/>
          </a:bodyPr>
          <a:lstStyle/>
          <a:p>
            <a:pPr marL="342900" lvl="0" indent="-342900">
              <a:spcBef>
                <a:spcPts val="500"/>
              </a:spcBef>
              <a:buClr>
                <a:srgbClr val="000000"/>
              </a:buClr>
              <a:buSzPct val="100000"/>
              <a:defRPr sz="1800">
                <a:solidFill>
                  <a:srgbClr val="000000"/>
                </a:solidFill>
              </a:defRPr>
            </a:pPr>
            <a:endParaRPr lang="en-US" b="1" dirty="0" smtClean="0"/>
          </a:p>
          <a:p>
            <a:pPr marL="342900" lvl="0" indent="-342900" defTabSz="914400" eaLnBrk="0" fontAlgn="base" hangingPunct="0">
              <a:spcAft>
                <a:spcPct val="0"/>
              </a:spcAft>
              <a:buFont typeface="Arial" charset="0"/>
              <a:buChar char="•"/>
            </a:pPr>
            <a:r>
              <a:rPr lang="en-US" sz="2200" dirty="0">
                <a:solidFill>
                  <a:prstClr val="black"/>
                </a:solidFill>
                <a:latin typeface="+mn-lt"/>
                <a:cs typeface="Arial" pitchFamily="34" charset="0"/>
              </a:rPr>
              <a:t>First cycle will identify mostly operational risks</a:t>
            </a:r>
          </a:p>
          <a:p>
            <a:pPr marL="342900" lvl="0" indent="-342900" defTabSz="914400" eaLnBrk="0" fontAlgn="base" hangingPunct="0">
              <a:spcAft>
                <a:spcPct val="0"/>
              </a:spcAft>
              <a:buFont typeface="Arial" charset="0"/>
              <a:buChar char="•"/>
            </a:pPr>
            <a:r>
              <a:rPr lang="en-US" sz="2200" dirty="0">
                <a:solidFill>
                  <a:prstClr val="black"/>
                </a:solidFill>
                <a:latin typeface="+mn-lt"/>
                <a:cs typeface="Arial" pitchFamily="34" charset="0"/>
              </a:rPr>
              <a:t>Leadership must make a conscious effort to identify strategic risks</a:t>
            </a:r>
          </a:p>
          <a:p>
            <a:pPr marL="342900" lvl="0" indent="-342900" defTabSz="914400" eaLnBrk="0" fontAlgn="base" hangingPunct="0">
              <a:spcAft>
                <a:spcPct val="0"/>
              </a:spcAft>
              <a:buFont typeface="Arial" charset="0"/>
              <a:buChar char="•"/>
            </a:pPr>
            <a:r>
              <a:rPr lang="en-US" sz="2200" dirty="0">
                <a:solidFill>
                  <a:prstClr val="black"/>
                </a:solidFill>
                <a:latin typeface="+mn-lt"/>
                <a:cs typeface="Arial" pitchFamily="34" charset="0"/>
              </a:rPr>
              <a:t>Strategic plan may provide a useful framework for evaluating risks and determining priority</a:t>
            </a:r>
          </a:p>
          <a:p>
            <a:pPr marL="342900" lvl="0" indent="-342900" defTabSz="914400" eaLnBrk="0" fontAlgn="base" hangingPunct="0">
              <a:spcAft>
                <a:spcPct val="0"/>
              </a:spcAft>
              <a:buFont typeface="Arial" charset="0"/>
              <a:buChar char="•"/>
            </a:pPr>
            <a:r>
              <a:rPr lang="en-US" sz="2200" dirty="0">
                <a:solidFill>
                  <a:prstClr val="black"/>
                </a:solidFill>
                <a:latin typeface="+mn-lt"/>
                <a:cs typeface="Arial" pitchFamily="34" charset="0"/>
              </a:rPr>
              <a:t>The ERM process is just as important as the product</a:t>
            </a:r>
          </a:p>
          <a:p>
            <a:pPr marL="342900" lvl="0" indent="-342900" defTabSz="914400" eaLnBrk="0" fontAlgn="base" hangingPunct="0">
              <a:spcAft>
                <a:spcPct val="0"/>
              </a:spcAft>
              <a:buFont typeface="Arial" charset="0"/>
              <a:buChar char="•"/>
            </a:pPr>
            <a:r>
              <a:rPr lang="en-US" sz="2200" dirty="0">
                <a:solidFill>
                  <a:prstClr val="black"/>
                </a:solidFill>
                <a:latin typeface="+mn-lt"/>
                <a:cs typeface="Arial" pitchFamily="34" charset="0"/>
              </a:rPr>
              <a:t>Sustaining funding  for the program is a challenge</a:t>
            </a:r>
          </a:p>
          <a:p>
            <a:pPr marL="342900" lvl="0" indent="-342900" defTabSz="914400" eaLnBrk="0" fontAlgn="base" hangingPunct="0">
              <a:spcAft>
                <a:spcPct val="0"/>
              </a:spcAft>
              <a:buFont typeface="Arial" charset="0"/>
              <a:buChar char="•"/>
            </a:pPr>
            <a:r>
              <a:rPr lang="en-US" sz="2200" dirty="0">
                <a:solidFill>
                  <a:prstClr val="black"/>
                </a:solidFill>
                <a:latin typeface="+mn-lt"/>
                <a:cs typeface="Arial" pitchFamily="34" charset="0"/>
              </a:rPr>
              <a:t>It’s a process not a project</a:t>
            </a:r>
          </a:p>
          <a:p>
            <a:pPr marL="342900" lvl="0" indent="-342900" defTabSz="914400" eaLnBrk="0" fontAlgn="base" hangingPunct="0">
              <a:spcAft>
                <a:spcPct val="0"/>
              </a:spcAft>
              <a:buFont typeface="Arial" charset="0"/>
              <a:buChar char="•"/>
            </a:pPr>
            <a:r>
              <a:rPr lang="en-US" sz="2200" dirty="0">
                <a:solidFill>
                  <a:prstClr val="black"/>
                </a:solidFill>
                <a:latin typeface="+mn-lt"/>
                <a:cs typeface="Arial" pitchFamily="34" charset="0"/>
              </a:rPr>
              <a:t>Must be mindful of process fatigue; affects leaders more than </a:t>
            </a:r>
            <a:r>
              <a:rPr lang="en-US" sz="2200" dirty="0" smtClean="0">
                <a:solidFill>
                  <a:prstClr val="black"/>
                </a:solidFill>
                <a:latin typeface="+mn-lt"/>
                <a:cs typeface="Arial" pitchFamily="34" charset="0"/>
              </a:rPr>
              <a:t>participants</a:t>
            </a:r>
          </a:p>
          <a:p>
            <a:pPr marL="342900" lvl="0" indent="-342900" defTabSz="914400" eaLnBrk="0" fontAlgn="base" hangingPunct="0">
              <a:spcAft>
                <a:spcPct val="0"/>
              </a:spcAft>
              <a:buFont typeface="Arial" charset="0"/>
              <a:buChar char="•"/>
            </a:pPr>
            <a:r>
              <a:rPr lang="en-US" sz="2200" dirty="0" smtClean="0">
                <a:latin typeface="+mn-lt"/>
              </a:rPr>
              <a:t>And </a:t>
            </a:r>
            <a:r>
              <a:rPr lang="en-US" sz="2200" dirty="0">
                <a:latin typeface="+mn-lt"/>
              </a:rPr>
              <a:t>influences an important positive change as the institution moves from </a:t>
            </a:r>
            <a:r>
              <a:rPr lang="en-US" sz="2200" dirty="0" smtClean="0">
                <a:latin typeface="+mn-lt"/>
              </a:rPr>
              <a:t>IT Security GRC to </a:t>
            </a:r>
            <a:r>
              <a:rPr lang="en-US" sz="2200" dirty="0">
                <a:latin typeface="+mn-lt"/>
              </a:rPr>
              <a:t>an enterprise program of governance, </a:t>
            </a:r>
            <a:r>
              <a:rPr lang="en-US" sz="2200" dirty="0" smtClean="0">
                <a:latin typeface="+mn-lt"/>
              </a:rPr>
              <a:t>risk, management </a:t>
            </a:r>
            <a:r>
              <a:rPr lang="en-US" sz="2200" dirty="0">
                <a:latin typeface="+mn-lt"/>
              </a:rPr>
              <a:t>and </a:t>
            </a:r>
            <a:r>
              <a:rPr lang="en-US" sz="2200" dirty="0" smtClean="0">
                <a:latin typeface="+mn-lt"/>
              </a:rPr>
              <a:t>compliance</a:t>
            </a:r>
            <a:endParaRPr lang="en-US" sz="2200" dirty="0">
              <a:latin typeface="+mn-lt"/>
            </a:endParaRPr>
          </a:p>
          <a:p>
            <a:pPr marL="0" indent="0">
              <a:spcBef>
                <a:spcPts val="450"/>
              </a:spcBef>
              <a:buNone/>
            </a:pPr>
            <a:endParaRPr lang="en-US" sz="2200" u="sng" dirty="0">
              <a:latin typeface="+mn-lt"/>
            </a:endParaRPr>
          </a:p>
        </p:txBody>
      </p:sp>
    </p:spTree>
    <p:extLst>
      <p:ext uri="{BB962C8B-B14F-4D97-AF65-F5344CB8AC3E}">
        <p14:creationId xmlns:p14="http://schemas.microsoft.com/office/powerpoint/2010/main" val="253267104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6"/>
            <a:ext cx="6591300" cy="426059"/>
          </a:xfrm>
        </p:spPr>
        <p:txBody>
          <a:bodyPr>
            <a:noAutofit/>
          </a:bodyPr>
          <a:lstStyle/>
          <a:p>
            <a:r>
              <a:rPr lang="en-US" sz="2800" b="1" i="1" dirty="0" smtClean="0"/>
              <a:t>Who We Are and What We Do</a:t>
            </a:r>
            <a:endParaRPr lang="en-US" sz="2800" b="1" i="1" dirty="0"/>
          </a:p>
        </p:txBody>
      </p:sp>
      <p:sp>
        <p:nvSpPr>
          <p:cNvPr id="3" name="Content Placeholder 2"/>
          <p:cNvSpPr>
            <a:spLocks noGrp="1"/>
          </p:cNvSpPr>
          <p:nvPr>
            <p:ph idx="1"/>
          </p:nvPr>
        </p:nvSpPr>
        <p:spPr>
          <a:xfrm>
            <a:off x="493958" y="1366489"/>
            <a:ext cx="8454099" cy="5282505"/>
          </a:xfrm>
        </p:spPr>
        <p:txBody>
          <a:bodyPr>
            <a:noAutofit/>
          </a:bodyPr>
          <a:lstStyle/>
          <a:p>
            <a:pPr marL="0" indent="0">
              <a:spcBef>
                <a:spcPts val="450"/>
              </a:spcBef>
              <a:buNone/>
            </a:pPr>
            <a:r>
              <a:rPr lang="en-US" dirty="0" smtClean="0"/>
              <a:t>		      Dr</a:t>
            </a:r>
            <a:r>
              <a:rPr lang="en-US" dirty="0"/>
              <a:t>. Roger J. </a:t>
            </a:r>
            <a:r>
              <a:rPr lang="en-US" dirty="0" smtClean="0"/>
              <a:t>Ward			</a:t>
            </a:r>
          </a:p>
          <a:p>
            <a:pPr marL="0" indent="0">
              <a:spcBef>
                <a:spcPts val="450"/>
              </a:spcBef>
              <a:buNone/>
            </a:pPr>
            <a:endParaRPr lang="en-US" dirty="0"/>
          </a:p>
          <a:p>
            <a:pPr marL="0" indent="0" algn="ctr">
              <a:spcBef>
                <a:spcPts val="450"/>
              </a:spcBef>
              <a:buNone/>
            </a:pPr>
            <a:endParaRPr lang="en-US" dirty="0" smtClean="0"/>
          </a:p>
          <a:p>
            <a:pPr marL="0" indent="0">
              <a:spcBef>
                <a:spcPts val="450"/>
              </a:spcBef>
              <a:buNone/>
            </a:pPr>
            <a:endParaRPr lang="en-US" dirty="0" smtClean="0"/>
          </a:p>
          <a:p>
            <a:pPr marL="0" indent="0">
              <a:spcBef>
                <a:spcPts val="450"/>
              </a:spcBef>
              <a:buNone/>
            </a:pPr>
            <a:endParaRPr lang="en-US" dirty="0"/>
          </a:p>
          <a:p>
            <a:pPr marL="0" indent="0">
              <a:spcBef>
                <a:spcPts val="450"/>
              </a:spcBef>
              <a:buNone/>
            </a:pPr>
            <a:endParaRPr lang="en-US" dirty="0" smtClean="0"/>
          </a:p>
          <a:p>
            <a:pPr marL="0" indent="0">
              <a:spcBef>
                <a:spcPts val="450"/>
              </a:spcBef>
              <a:buNone/>
            </a:pPr>
            <a:endParaRPr lang="en-US" dirty="0"/>
          </a:p>
          <a:p>
            <a:pPr marL="0" indent="0">
              <a:spcBef>
                <a:spcPts val="450"/>
              </a:spcBef>
              <a:buNone/>
            </a:pPr>
            <a:endParaRPr lang="en-US" dirty="0" smtClean="0"/>
          </a:p>
          <a:p>
            <a:pPr marL="0" indent="0">
              <a:spcBef>
                <a:spcPts val="0"/>
              </a:spcBef>
              <a:buNone/>
            </a:pPr>
            <a:r>
              <a:rPr lang="en-US" sz="2000" dirty="0" smtClean="0"/>
              <a:t>     Senior Vice President </a:t>
            </a:r>
            <a:r>
              <a:rPr lang="en-US" sz="2000" dirty="0"/>
              <a:t>for </a:t>
            </a:r>
            <a:r>
              <a:rPr lang="en-US" sz="2000" dirty="0" smtClean="0"/>
              <a:t>Operations 		 Chief </a:t>
            </a:r>
            <a:r>
              <a:rPr lang="en-US" sz="2000" dirty="0"/>
              <a:t>Information Officer and </a:t>
            </a:r>
            <a:endParaRPr lang="en-US" sz="2000" dirty="0" smtClean="0"/>
          </a:p>
          <a:p>
            <a:pPr marL="0" indent="0">
              <a:spcBef>
                <a:spcPts val="0"/>
              </a:spcBef>
              <a:buNone/>
            </a:pPr>
            <a:r>
              <a:rPr lang="en-US" sz="2000" dirty="0" smtClean="0"/>
              <a:t>     and </a:t>
            </a:r>
            <a:r>
              <a:rPr lang="en-US" sz="2000" dirty="0"/>
              <a:t>Institutional Effectiveness and </a:t>
            </a:r>
            <a:r>
              <a:rPr lang="en-US" sz="2000" dirty="0" smtClean="0"/>
              <a:t>		 Vice President for Information </a:t>
            </a:r>
            <a:endParaRPr lang="en-US" sz="2000" dirty="0"/>
          </a:p>
          <a:p>
            <a:pPr marL="0" indent="0">
              <a:spcBef>
                <a:spcPts val="0"/>
              </a:spcBef>
              <a:buNone/>
            </a:pPr>
            <a:r>
              <a:rPr lang="en-US" sz="2000" dirty="0" smtClean="0"/>
              <a:t>     Vice </a:t>
            </a:r>
            <a:r>
              <a:rPr lang="en-US" sz="2000" dirty="0"/>
              <a:t>Dean of the Graduate </a:t>
            </a:r>
            <a:r>
              <a:rPr lang="en-US" sz="2000" dirty="0" smtClean="0"/>
              <a:t>School			 Technology</a:t>
            </a:r>
          </a:p>
          <a:p>
            <a:pPr marL="0" indent="0">
              <a:spcBef>
                <a:spcPts val="0"/>
              </a:spcBef>
              <a:buNone/>
            </a:pPr>
            <a:endParaRPr lang="en-US" sz="2000" dirty="0"/>
          </a:p>
          <a:p>
            <a:pPr marL="0" indent="0">
              <a:spcBef>
                <a:spcPts val="0"/>
              </a:spcBef>
              <a:buNone/>
            </a:pPr>
            <a:r>
              <a:rPr lang="en-US" sz="2000" dirty="0" smtClean="0"/>
              <a:t>       </a:t>
            </a:r>
            <a:r>
              <a:rPr lang="en-US" sz="2000" i="1" dirty="0" smtClean="0">
                <a:solidFill>
                  <a:srgbClr val="FF0000"/>
                </a:solidFill>
              </a:rPr>
              <a:t>ERM, Accountability, Compliance 		IT GRC, IT Security &amp; Compliance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25" y="1828154"/>
            <a:ext cx="2743200"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118" y="1828154"/>
            <a:ext cx="2687207" cy="2743200"/>
          </a:xfrm>
          <a:prstGeom prst="rect">
            <a:avLst/>
          </a:prstGeom>
        </p:spPr>
      </p:pic>
      <p:sp>
        <p:nvSpPr>
          <p:cNvPr id="6" name="Rectangle 5"/>
          <p:cNvSpPr/>
          <p:nvPr/>
        </p:nvSpPr>
        <p:spPr>
          <a:xfrm>
            <a:off x="5247118" y="1366489"/>
            <a:ext cx="2623732" cy="461665"/>
          </a:xfrm>
          <a:prstGeom prst="rect">
            <a:avLst/>
          </a:prstGeom>
        </p:spPr>
        <p:txBody>
          <a:bodyPr wrap="none">
            <a:spAutoFit/>
          </a:bodyPr>
          <a:lstStyle/>
          <a:p>
            <a:r>
              <a:rPr lang="en-US" sz="2400" dirty="0" smtClean="0"/>
              <a:t> Dr</a:t>
            </a:r>
            <a:r>
              <a:rPr lang="en-US" sz="2400" dirty="0"/>
              <a:t>. Peter J. Murray </a:t>
            </a:r>
          </a:p>
        </p:txBody>
      </p:sp>
    </p:spTree>
    <p:extLst>
      <p:ext uri="{BB962C8B-B14F-4D97-AF65-F5344CB8AC3E}">
        <p14:creationId xmlns:p14="http://schemas.microsoft.com/office/powerpoint/2010/main" val="4132064672"/>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06" y="701987"/>
            <a:ext cx="8593394" cy="996186"/>
          </a:xfrm>
        </p:spPr>
        <p:txBody>
          <a:bodyPr>
            <a:noAutofit/>
          </a:bodyPr>
          <a:lstStyle/>
          <a:p>
            <a:r>
              <a:rPr lang="en-US" sz="3600" b="1" i="1" dirty="0" smtClean="0">
                <a:cs typeface="Arial" panose="020B0604020202020204" pitchFamily="34" charset="0"/>
              </a:rPr>
              <a:t>Value of Using GRC and ERM Frameworks </a:t>
            </a:r>
            <a:endParaRPr lang="en-US" sz="3600" b="1" i="1" dirty="0"/>
          </a:p>
        </p:txBody>
      </p:sp>
      <p:sp>
        <p:nvSpPr>
          <p:cNvPr id="3" name="Content Placeholder 2"/>
          <p:cNvSpPr>
            <a:spLocks noGrp="1"/>
          </p:cNvSpPr>
          <p:nvPr>
            <p:ph idx="1"/>
          </p:nvPr>
        </p:nvSpPr>
        <p:spPr>
          <a:xfrm>
            <a:off x="500054" y="1698172"/>
            <a:ext cx="8454099" cy="4732126"/>
          </a:xfrm>
        </p:spPr>
        <p:txBody>
          <a:bodyPr>
            <a:noAutofit/>
          </a:bodyPr>
          <a:lstStyle/>
          <a:p>
            <a:pPr lvl="0">
              <a:spcBef>
                <a:spcPts val="0"/>
              </a:spcBef>
            </a:pPr>
            <a:r>
              <a:rPr lang="en-US" dirty="0" smtClean="0"/>
              <a:t>The </a:t>
            </a:r>
            <a:r>
              <a:rPr lang="en-US" dirty="0"/>
              <a:t>ERM </a:t>
            </a:r>
            <a:r>
              <a:rPr lang="en-US" dirty="0" smtClean="0"/>
              <a:t>program and structure </a:t>
            </a:r>
            <a:r>
              <a:rPr lang="en-US" dirty="0"/>
              <a:t>at the University of Maryland </a:t>
            </a:r>
            <a:r>
              <a:rPr lang="en-US" dirty="0" smtClean="0"/>
              <a:t>Baltimore:</a:t>
            </a:r>
          </a:p>
          <a:p>
            <a:pPr lvl="1">
              <a:spcBef>
                <a:spcPts val="0"/>
              </a:spcBef>
            </a:pPr>
            <a:r>
              <a:rPr lang="en-US" sz="2000" dirty="0" smtClean="0"/>
              <a:t>Adds </a:t>
            </a:r>
            <a:r>
              <a:rPr lang="en-US" sz="2000" dirty="0"/>
              <a:t>visibility and value to </a:t>
            </a:r>
            <a:r>
              <a:rPr lang="en-US" sz="2000" dirty="0" smtClean="0"/>
              <a:t>the Cybersecurity program</a:t>
            </a:r>
            <a:endParaRPr lang="en-US" sz="2000" dirty="0"/>
          </a:p>
          <a:p>
            <a:pPr lvl="1">
              <a:spcBef>
                <a:spcPts val="0"/>
              </a:spcBef>
            </a:pPr>
            <a:r>
              <a:rPr lang="en-US" sz="2000" dirty="0" smtClean="0"/>
              <a:t>Facilitates </a:t>
            </a:r>
            <a:r>
              <a:rPr lang="en-US" sz="2000" dirty="0"/>
              <a:t>communication and collaboration across the enterprise</a:t>
            </a:r>
          </a:p>
          <a:p>
            <a:pPr lvl="1">
              <a:spcBef>
                <a:spcPts val="0"/>
              </a:spcBef>
            </a:pPr>
            <a:r>
              <a:rPr lang="en-US" sz="2000" dirty="0" smtClean="0"/>
              <a:t>Changes the </a:t>
            </a:r>
            <a:r>
              <a:rPr lang="en-US" sz="2000" dirty="0"/>
              <a:t>culture to be more Cybersecurity aware</a:t>
            </a:r>
          </a:p>
          <a:p>
            <a:pPr lvl="0">
              <a:spcBef>
                <a:spcPts val="0"/>
              </a:spcBef>
            </a:pPr>
            <a:r>
              <a:rPr lang="en-US" dirty="0" smtClean="0"/>
              <a:t>Cybersecurity can’t be addressed in silos, and just by the IT organization</a:t>
            </a:r>
          </a:p>
          <a:p>
            <a:pPr>
              <a:spcBef>
                <a:spcPts val="0"/>
              </a:spcBef>
            </a:pPr>
            <a:r>
              <a:rPr lang="en-US" dirty="0" smtClean="0"/>
              <a:t>Cybersecurity </a:t>
            </a:r>
            <a:r>
              <a:rPr lang="en-US" dirty="0"/>
              <a:t>is only as strong as the weakest link in the institution</a:t>
            </a:r>
          </a:p>
          <a:p>
            <a:pPr lvl="0">
              <a:spcBef>
                <a:spcPts val="0"/>
              </a:spcBef>
            </a:pPr>
            <a:r>
              <a:rPr lang="en-US" dirty="0" smtClean="0"/>
              <a:t>Using GRC and ERM frameworks make it an enterprise-wide program</a:t>
            </a:r>
          </a:p>
          <a:p>
            <a:pPr lvl="0">
              <a:spcBef>
                <a:spcPts val="0"/>
              </a:spcBef>
            </a:pPr>
            <a:r>
              <a:rPr lang="en-US" dirty="0" smtClean="0"/>
              <a:t>It has </a:t>
            </a:r>
            <a:r>
              <a:rPr lang="en-US" dirty="0"/>
              <a:t>to be viewed as an enterprise </a:t>
            </a:r>
            <a:r>
              <a:rPr lang="en-US" dirty="0" smtClean="0"/>
              <a:t>issue since it impacts all missions </a:t>
            </a:r>
            <a:r>
              <a:rPr lang="en-US" dirty="0"/>
              <a:t>of the </a:t>
            </a:r>
            <a:r>
              <a:rPr lang="en-US" dirty="0" smtClean="0"/>
              <a:t>institution </a:t>
            </a:r>
            <a:endParaRPr lang="en-US" dirty="0"/>
          </a:p>
          <a:p>
            <a:pPr marL="0" indent="0">
              <a:spcBef>
                <a:spcPts val="0"/>
              </a:spcBef>
              <a:buNone/>
            </a:pPr>
            <a:endParaRPr lang="en-US" u="sng" dirty="0"/>
          </a:p>
        </p:txBody>
      </p:sp>
    </p:spTree>
    <p:extLst>
      <p:ext uri="{BB962C8B-B14F-4D97-AF65-F5344CB8AC3E}">
        <p14:creationId xmlns:p14="http://schemas.microsoft.com/office/powerpoint/2010/main" val="1113516448"/>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690" y="983226"/>
            <a:ext cx="7502013" cy="717755"/>
          </a:xfrm>
        </p:spPr>
        <p:txBody>
          <a:bodyPr>
            <a:noAutofit/>
          </a:bodyPr>
          <a:lstStyle/>
          <a:p>
            <a:r>
              <a:rPr lang="en-US" sz="3200" b="1" i="1" dirty="0" smtClean="0">
                <a:cs typeface="Arial" panose="020B0604020202020204" pitchFamily="34" charset="0"/>
              </a:rPr>
              <a:t>If You Don’t Have a GRC and ERM Program at Your Institution…</a:t>
            </a:r>
            <a:endParaRPr lang="en-US" sz="3200" b="1" i="1" dirty="0"/>
          </a:p>
        </p:txBody>
      </p:sp>
      <p:sp>
        <p:nvSpPr>
          <p:cNvPr id="3" name="Content Placeholder 2"/>
          <p:cNvSpPr>
            <a:spLocks noGrp="1"/>
          </p:cNvSpPr>
          <p:nvPr>
            <p:ph idx="1"/>
          </p:nvPr>
        </p:nvSpPr>
        <p:spPr>
          <a:xfrm>
            <a:off x="537030" y="1828801"/>
            <a:ext cx="8272674" cy="4581832"/>
          </a:xfrm>
        </p:spPr>
        <p:txBody>
          <a:bodyPr>
            <a:noAutofit/>
          </a:bodyPr>
          <a:lstStyle/>
          <a:p>
            <a:pPr marL="0" lvl="0" indent="0">
              <a:buNone/>
            </a:pPr>
            <a:r>
              <a:rPr lang="en-US" u="sng" dirty="0" smtClean="0"/>
              <a:t>Some key things you can do:</a:t>
            </a:r>
          </a:p>
          <a:p>
            <a:r>
              <a:rPr lang="en-US" sz="2200" dirty="0"/>
              <a:t>Keep </a:t>
            </a:r>
            <a:r>
              <a:rPr lang="en-US" sz="2200" dirty="0" smtClean="0"/>
              <a:t>reminding </a:t>
            </a:r>
            <a:r>
              <a:rPr lang="en-US" sz="2200" dirty="0"/>
              <a:t>institutional leadership of the potential impact of not addressing cybersecurity </a:t>
            </a:r>
            <a:r>
              <a:rPr lang="en-US" sz="2200" dirty="0" smtClean="0"/>
              <a:t>risks…keep the risks visible </a:t>
            </a:r>
            <a:r>
              <a:rPr lang="en-US" sz="2200" dirty="0"/>
              <a:t>and </a:t>
            </a:r>
            <a:r>
              <a:rPr lang="en-US" sz="2200" dirty="0" smtClean="0"/>
              <a:t>in </a:t>
            </a:r>
            <a:r>
              <a:rPr lang="en-US" sz="2200" dirty="0"/>
              <a:t>the </a:t>
            </a:r>
            <a:r>
              <a:rPr lang="en-US" sz="2200" dirty="0" smtClean="0"/>
              <a:t>forefront</a:t>
            </a:r>
          </a:p>
          <a:p>
            <a:endParaRPr lang="en-US" sz="400" dirty="0"/>
          </a:p>
          <a:p>
            <a:r>
              <a:rPr lang="en-US" sz="2200" dirty="0"/>
              <a:t>Use </a:t>
            </a:r>
            <a:r>
              <a:rPr lang="en-US" sz="2200" dirty="0" err="1"/>
              <a:t>Educause</a:t>
            </a:r>
            <a:r>
              <a:rPr lang="en-US" sz="2200" dirty="0"/>
              <a:t> and other resources to point out </a:t>
            </a:r>
            <a:r>
              <a:rPr lang="en-US" sz="2200" dirty="0" smtClean="0"/>
              <a:t>what can happen, and what has happened, at other institutions when </a:t>
            </a:r>
            <a:r>
              <a:rPr lang="en-US" sz="2200" dirty="0"/>
              <a:t>risks aren’t addressed </a:t>
            </a:r>
            <a:endParaRPr lang="en-US" sz="2200" dirty="0" smtClean="0"/>
          </a:p>
          <a:p>
            <a:pPr marL="0" indent="0">
              <a:buNone/>
            </a:pPr>
            <a:endParaRPr lang="en-US" sz="400" dirty="0" smtClean="0"/>
          </a:p>
          <a:p>
            <a:r>
              <a:rPr lang="en-US" sz="2200" dirty="0" smtClean="0"/>
              <a:t>Take </a:t>
            </a:r>
            <a:r>
              <a:rPr lang="en-US" sz="2200" dirty="0"/>
              <a:t>advantage of the public consciousness regarding Cybersecurity and the constant news of organizations </a:t>
            </a:r>
            <a:r>
              <a:rPr lang="en-US" sz="2200" dirty="0" smtClean="0"/>
              <a:t>experiencing breaches</a:t>
            </a:r>
          </a:p>
          <a:p>
            <a:pPr marL="0" indent="0">
              <a:buNone/>
            </a:pPr>
            <a:endParaRPr lang="en-US" sz="400" dirty="0"/>
          </a:p>
          <a:p>
            <a:pPr lvl="0"/>
            <a:r>
              <a:rPr lang="en-US" sz="2200" dirty="0" smtClean="0"/>
              <a:t>Tie </a:t>
            </a:r>
            <a:r>
              <a:rPr lang="en-US" sz="2200" dirty="0"/>
              <a:t>the message to </a:t>
            </a:r>
            <a:r>
              <a:rPr lang="en-US" sz="2200" dirty="0" smtClean="0"/>
              <a:t>how unattended risks at your institution could lead to a breach that would impact the reputation</a:t>
            </a:r>
            <a:r>
              <a:rPr lang="en-US" sz="2200" dirty="0"/>
              <a:t>, finances, legal </a:t>
            </a:r>
            <a:r>
              <a:rPr lang="en-US" sz="2200" dirty="0" smtClean="0"/>
              <a:t>aspects as well as the operations of the institution</a:t>
            </a:r>
          </a:p>
          <a:p>
            <a:pPr lvl="0"/>
            <a:endParaRPr lang="en-US" sz="2100" dirty="0"/>
          </a:p>
        </p:txBody>
      </p:sp>
    </p:spTree>
    <p:extLst>
      <p:ext uri="{BB962C8B-B14F-4D97-AF65-F5344CB8AC3E}">
        <p14:creationId xmlns:p14="http://schemas.microsoft.com/office/powerpoint/2010/main" val="234736655"/>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7"/>
            <a:ext cx="6591300" cy="664502"/>
          </a:xfrm>
        </p:spPr>
        <p:txBody>
          <a:bodyPr>
            <a:noAutofit/>
          </a:bodyPr>
          <a:lstStyle/>
          <a:p>
            <a:r>
              <a:rPr lang="en-US" sz="3600" b="1" i="1" dirty="0" err="1" smtClean="0">
                <a:cs typeface="Arial" panose="020B0604020202020204" pitchFamily="34" charset="0"/>
              </a:rPr>
              <a:t>Educause</a:t>
            </a:r>
            <a:r>
              <a:rPr lang="en-US" sz="3600" b="1" i="1" dirty="0" smtClean="0">
                <a:cs typeface="Arial" panose="020B0604020202020204" pitchFamily="34" charset="0"/>
              </a:rPr>
              <a:t> Resources</a:t>
            </a:r>
            <a:endParaRPr lang="en-US" sz="3600" b="1" i="1" dirty="0"/>
          </a:p>
        </p:txBody>
      </p:sp>
      <p:sp>
        <p:nvSpPr>
          <p:cNvPr id="3" name="Content Placeholder 2"/>
          <p:cNvSpPr>
            <a:spLocks noGrp="1"/>
          </p:cNvSpPr>
          <p:nvPr>
            <p:ph idx="1"/>
          </p:nvPr>
        </p:nvSpPr>
        <p:spPr>
          <a:xfrm>
            <a:off x="493958" y="1366489"/>
            <a:ext cx="8454099" cy="5282505"/>
          </a:xfrm>
        </p:spPr>
        <p:txBody>
          <a:bodyPr>
            <a:noAutofit/>
          </a:bodyPr>
          <a:lstStyle/>
          <a:p>
            <a:pPr marL="0" indent="0">
              <a:buNone/>
            </a:pPr>
            <a:r>
              <a:rPr lang="en-US" sz="2200" b="1" u="sng" dirty="0" smtClean="0"/>
              <a:t>IT Governance</a:t>
            </a:r>
          </a:p>
          <a:p>
            <a:r>
              <a:rPr lang="en-US" sz="2000" dirty="0" smtClean="0"/>
              <a:t>IT Governance Toolkit</a:t>
            </a:r>
          </a:p>
          <a:p>
            <a:r>
              <a:rPr lang="en-US" sz="2000" dirty="0" smtClean="0"/>
              <a:t>Higher Education IT Governance Checklist</a:t>
            </a:r>
          </a:p>
          <a:p>
            <a:r>
              <a:rPr lang="en-US" sz="2000" dirty="0" smtClean="0"/>
              <a:t>IT Governance, Risk, and Compliance in Higher Education</a:t>
            </a:r>
          </a:p>
          <a:p>
            <a:pPr marL="0" indent="0">
              <a:buNone/>
            </a:pPr>
            <a:r>
              <a:rPr lang="en-US" sz="2200" b="1" u="sng" dirty="0" smtClean="0"/>
              <a:t>IT Risk </a:t>
            </a:r>
            <a:r>
              <a:rPr lang="en-US" sz="2200" b="1" u="sng" dirty="0"/>
              <a:t>Management</a:t>
            </a:r>
          </a:p>
          <a:p>
            <a:r>
              <a:rPr lang="en-US" sz="2000" dirty="0" smtClean="0"/>
              <a:t>Thinking about IT Risk Strategically</a:t>
            </a:r>
          </a:p>
          <a:p>
            <a:r>
              <a:rPr lang="en-US" sz="2000" dirty="0" smtClean="0"/>
              <a:t>IT Risk Register</a:t>
            </a:r>
          </a:p>
          <a:p>
            <a:r>
              <a:rPr lang="en-US" sz="2000" dirty="0" smtClean="0"/>
              <a:t>Understanding IT GRC in Higher Education: IT Risk</a:t>
            </a:r>
          </a:p>
          <a:p>
            <a:r>
              <a:rPr lang="en-US" sz="2000" dirty="0" smtClean="0"/>
              <a:t>Risk Management Basics</a:t>
            </a:r>
          </a:p>
          <a:p>
            <a:pPr marL="0" indent="0">
              <a:buNone/>
            </a:pPr>
            <a:r>
              <a:rPr lang="en-US" sz="2200" b="1" u="sng" dirty="0" smtClean="0"/>
              <a:t>IT Compliance </a:t>
            </a:r>
            <a:endParaRPr lang="en-US" sz="2200" u="sng" dirty="0" smtClean="0"/>
          </a:p>
          <a:p>
            <a:r>
              <a:rPr lang="en-US" sz="2000" dirty="0"/>
              <a:t>Understanding IT GRC in Higher Education: IT Risk</a:t>
            </a:r>
          </a:p>
          <a:p>
            <a:r>
              <a:rPr lang="en-US" sz="2000" dirty="0" smtClean="0"/>
              <a:t>Higher Education Compliance Matrix</a:t>
            </a:r>
          </a:p>
          <a:p>
            <a:r>
              <a:rPr lang="en-US" sz="2000" dirty="0" smtClean="0"/>
              <a:t>New Federal Data Protection Requirements Impact Higher Education Institutions</a:t>
            </a:r>
          </a:p>
          <a:p>
            <a:pPr marL="0" indent="0">
              <a:buNone/>
            </a:pPr>
            <a:endParaRPr lang="en-US" dirty="0"/>
          </a:p>
        </p:txBody>
      </p:sp>
    </p:spTree>
    <p:extLst>
      <p:ext uri="{BB962C8B-B14F-4D97-AF65-F5344CB8AC3E}">
        <p14:creationId xmlns:p14="http://schemas.microsoft.com/office/powerpoint/2010/main" val="3127487630"/>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812800"/>
            <a:ext cx="6591300" cy="1088571"/>
          </a:xfrm>
        </p:spPr>
        <p:txBody>
          <a:bodyPr>
            <a:noAutofit/>
          </a:bodyPr>
          <a:lstStyle/>
          <a:p>
            <a:r>
              <a:rPr lang="en-US" sz="3600" b="1" i="1" dirty="0" smtClean="0">
                <a:cs typeface="Arial" panose="020B0604020202020204" pitchFamily="34" charset="0"/>
              </a:rPr>
              <a:t>Presentation Take-</a:t>
            </a:r>
            <a:r>
              <a:rPr lang="en-US" sz="3600" b="1" i="1" dirty="0" err="1" smtClean="0">
                <a:cs typeface="Arial" panose="020B0604020202020204" pitchFamily="34" charset="0"/>
              </a:rPr>
              <a:t>Aways</a:t>
            </a:r>
            <a:r>
              <a:rPr lang="en-US" sz="2400" dirty="0" smtClean="0">
                <a:cs typeface="Arial" panose="020B0604020202020204" pitchFamily="34" charset="0"/>
              </a:rPr>
              <a:t/>
            </a:r>
            <a:br>
              <a:rPr lang="en-US" sz="2400" dirty="0" smtClean="0">
                <a:cs typeface="Arial" panose="020B0604020202020204" pitchFamily="34" charset="0"/>
              </a:rPr>
            </a:br>
            <a:endParaRPr lang="en-US" sz="2400" dirty="0"/>
          </a:p>
        </p:txBody>
      </p:sp>
      <p:sp>
        <p:nvSpPr>
          <p:cNvPr id="3" name="Content Placeholder 2"/>
          <p:cNvSpPr>
            <a:spLocks noGrp="1"/>
          </p:cNvSpPr>
          <p:nvPr>
            <p:ph idx="1"/>
          </p:nvPr>
        </p:nvSpPr>
        <p:spPr>
          <a:xfrm>
            <a:off x="470080" y="1611085"/>
            <a:ext cx="8325578" cy="5336613"/>
          </a:xfrm>
        </p:spPr>
        <p:txBody>
          <a:bodyPr>
            <a:noAutofit/>
          </a:bodyPr>
          <a:lstStyle/>
          <a:p>
            <a:pPr>
              <a:spcBef>
                <a:spcPts val="450"/>
              </a:spcBef>
            </a:pPr>
            <a:r>
              <a:rPr lang="en-US" dirty="0" smtClean="0"/>
              <a:t>Cybersecurity is an enterprise-wide issue and activity </a:t>
            </a:r>
          </a:p>
          <a:p>
            <a:pPr>
              <a:spcBef>
                <a:spcPts val="450"/>
              </a:spcBef>
            </a:pPr>
            <a:r>
              <a:rPr lang="en-US" dirty="0" smtClean="0"/>
              <a:t>Strengthened by GRC and ERM frameworks and programs</a:t>
            </a:r>
          </a:p>
          <a:p>
            <a:pPr>
              <a:spcBef>
                <a:spcPts val="450"/>
              </a:spcBef>
            </a:pPr>
            <a:r>
              <a:rPr lang="en-US" dirty="0" smtClean="0"/>
              <a:t>It needs to be aligned with the institutional strategic plan, goals and objectives</a:t>
            </a:r>
          </a:p>
          <a:p>
            <a:pPr>
              <a:spcBef>
                <a:spcPts val="450"/>
              </a:spcBef>
            </a:pPr>
            <a:r>
              <a:rPr lang="en-US" dirty="0" smtClean="0"/>
              <a:t>Cybersecurity awareness across the institutional community will help change the culture and be an issue that all levels of the institution will appreciate</a:t>
            </a:r>
          </a:p>
          <a:p>
            <a:pPr>
              <a:spcBef>
                <a:spcPts val="450"/>
              </a:spcBef>
            </a:pPr>
            <a:r>
              <a:rPr lang="en-US" dirty="0" smtClean="0"/>
              <a:t>It requires engaging </a:t>
            </a:r>
            <a:r>
              <a:rPr lang="en-US" dirty="0"/>
              <a:t>your community and </a:t>
            </a:r>
            <a:r>
              <a:rPr lang="en-US" dirty="0" smtClean="0"/>
              <a:t>communicating to </a:t>
            </a:r>
            <a:r>
              <a:rPr lang="en-US" dirty="0"/>
              <a:t>anybody and </a:t>
            </a:r>
            <a:r>
              <a:rPr lang="en-US" dirty="0" smtClean="0"/>
              <a:t>everybody </a:t>
            </a:r>
            <a:r>
              <a:rPr lang="en-US" dirty="0"/>
              <a:t>that </a:t>
            </a:r>
            <a:r>
              <a:rPr lang="en-US" dirty="0" smtClean="0"/>
              <a:t>cybersecurity is a strategic risk and requires </a:t>
            </a:r>
            <a:r>
              <a:rPr lang="en-US" dirty="0"/>
              <a:t>“All Hands on Deck</a:t>
            </a:r>
            <a:r>
              <a:rPr lang="en-US" dirty="0" smtClean="0"/>
              <a:t>” for an information security program to be successful</a:t>
            </a:r>
            <a:endParaRPr lang="en-US" dirty="0"/>
          </a:p>
          <a:p>
            <a:pPr>
              <a:spcBef>
                <a:spcPts val="450"/>
              </a:spcBef>
            </a:pPr>
            <a:endParaRPr lang="en-US" sz="2000" dirty="0" smtClean="0"/>
          </a:p>
          <a:p>
            <a:pPr>
              <a:spcBef>
                <a:spcPts val="450"/>
              </a:spcBef>
            </a:pPr>
            <a:endParaRPr lang="en-US" sz="2000" dirty="0" smtClean="0"/>
          </a:p>
        </p:txBody>
      </p:sp>
    </p:spTree>
    <p:extLst>
      <p:ext uri="{BB962C8B-B14F-4D97-AF65-F5344CB8AC3E}">
        <p14:creationId xmlns:p14="http://schemas.microsoft.com/office/powerpoint/2010/main" val="565877007"/>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6"/>
            <a:ext cx="6591300" cy="1109721"/>
          </a:xfrm>
        </p:spPr>
        <p:txBody>
          <a:bodyPr>
            <a:noAutofit/>
          </a:bodyPr>
          <a:lstStyle/>
          <a:p>
            <a:endParaRPr lang="en-US" sz="2400" dirty="0"/>
          </a:p>
        </p:txBody>
      </p:sp>
      <p:sp>
        <p:nvSpPr>
          <p:cNvPr id="3" name="Content Placeholder 2"/>
          <p:cNvSpPr>
            <a:spLocks noGrp="1"/>
          </p:cNvSpPr>
          <p:nvPr>
            <p:ph idx="1"/>
          </p:nvPr>
        </p:nvSpPr>
        <p:spPr>
          <a:xfrm>
            <a:off x="493958" y="1366489"/>
            <a:ext cx="8454099" cy="5282505"/>
          </a:xfrm>
        </p:spPr>
        <p:txBody>
          <a:bodyPr>
            <a:noAutofit/>
          </a:bodyPr>
          <a:lstStyle/>
          <a:p>
            <a:pPr>
              <a:spcBef>
                <a:spcPts val="450"/>
              </a:spcBef>
            </a:pPr>
            <a:endParaRPr lang="en-US" dirty="0" smtClean="0"/>
          </a:p>
          <a:p>
            <a:pPr>
              <a:spcBef>
                <a:spcPts val="450"/>
              </a:spcBef>
            </a:pPr>
            <a:endParaRPr lang="en-US" dirty="0"/>
          </a:p>
          <a:p>
            <a:pPr>
              <a:spcBef>
                <a:spcPts val="450"/>
              </a:spcBef>
            </a:pPr>
            <a:endParaRPr lang="en-US" dirty="0" smtClean="0"/>
          </a:p>
          <a:p>
            <a:pPr>
              <a:spcBef>
                <a:spcPts val="450"/>
              </a:spcBef>
            </a:pPr>
            <a:endParaRPr lang="en-US" dirty="0"/>
          </a:p>
          <a:p>
            <a:pPr marL="0" indent="0" algn="ctr">
              <a:spcBef>
                <a:spcPts val="450"/>
              </a:spcBef>
              <a:buNone/>
            </a:pPr>
            <a:r>
              <a:rPr lang="en-US" sz="4400" b="1" dirty="0" smtClean="0">
                <a:cs typeface="Arial" panose="020B0604020202020204" pitchFamily="34" charset="0"/>
              </a:rPr>
              <a:t>Questions?</a:t>
            </a:r>
            <a:endParaRPr lang="en-US" sz="4400" b="1" dirty="0" smtClean="0"/>
          </a:p>
          <a:p>
            <a:pPr>
              <a:spcBef>
                <a:spcPts val="450"/>
              </a:spcBef>
            </a:pPr>
            <a:endParaRPr lang="en-US" dirty="0"/>
          </a:p>
        </p:txBody>
      </p:sp>
    </p:spTree>
    <p:extLst>
      <p:ext uri="{BB962C8B-B14F-4D97-AF65-F5344CB8AC3E}">
        <p14:creationId xmlns:p14="http://schemas.microsoft.com/office/powerpoint/2010/main" val="1366779569"/>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6737" y="895082"/>
            <a:ext cx="8229600" cy="1023870"/>
          </a:xfrm>
        </p:spPr>
        <p:txBody>
          <a:bodyPr>
            <a:noAutofit/>
          </a:bodyPr>
          <a:lstStyle/>
          <a:p>
            <a:r>
              <a:rPr lang="en-US" sz="3600" b="1" i="1" dirty="0" smtClean="0">
                <a:cs typeface="Times New Roman" panose="02020603050405020304" pitchFamily="18" charset="0"/>
              </a:rPr>
              <a:t>Presentation Roadmap </a:t>
            </a:r>
            <a:r>
              <a:rPr lang="en-US" sz="3600" b="1" i="1" dirty="0">
                <a:cs typeface="Times New Roman" panose="02020603050405020304" pitchFamily="18" charset="0"/>
              </a:rPr>
              <a:t/>
            </a:r>
            <a:br>
              <a:rPr lang="en-US" sz="3600" b="1" i="1" dirty="0">
                <a:cs typeface="Times New Roman" panose="02020603050405020304" pitchFamily="18" charset="0"/>
              </a:rPr>
            </a:br>
            <a:endParaRPr lang="en-US" sz="3600" i="1" dirty="0">
              <a:cs typeface="Times New Roman" panose="02020603050405020304" pitchFamily="18" charset="0"/>
            </a:endParaRPr>
          </a:p>
        </p:txBody>
      </p:sp>
      <p:sp>
        <p:nvSpPr>
          <p:cNvPr id="7" name="Content Placeholder 6"/>
          <p:cNvSpPr>
            <a:spLocks noGrp="1"/>
          </p:cNvSpPr>
          <p:nvPr>
            <p:ph idx="1"/>
          </p:nvPr>
        </p:nvSpPr>
        <p:spPr>
          <a:xfrm>
            <a:off x="386737" y="1809482"/>
            <a:ext cx="8229600" cy="5243590"/>
          </a:xfrm>
        </p:spPr>
        <p:txBody>
          <a:bodyPr vert="horz" lIns="68580" tIns="34290" rIns="68580" bIns="34290" rtlCol="0">
            <a:normAutofit fontScale="77500" lnSpcReduction="20000"/>
          </a:bodyPr>
          <a:lstStyle/>
          <a:p>
            <a:r>
              <a:rPr lang="en-US" sz="3200" dirty="0" smtClean="0">
                <a:latin typeface="+mn-lt"/>
                <a:cs typeface="Times New Roman" panose="02020603050405020304" pitchFamily="18" charset="0"/>
              </a:rPr>
              <a:t>About UMB</a:t>
            </a:r>
          </a:p>
          <a:p>
            <a:endParaRPr lang="en-US" sz="900" dirty="0" smtClean="0">
              <a:latin typeface="+mn-lt"/>
              <a:cs typeface="Times New Roman" panose="02020603050405020304" pitchFamily="18" charset="0"/>
            </a:endParaRPr>
          </a:p>
          <a:p>
            <a:r>
              <a:rPr lang="en-US" sz="3200" dirty="0" smtClean="0">
                <a:latin typeface="+mn-lt"/>
                <a:cs typeface="Times New Roman" panose="02020603050405020304" pitchFamily="18" charset="0"/>
              </a:rPr>
              <a:t>Scope and scale of cybersecurity threat</a:t>
            </a:r>
          </a:p>
          <a:p>
            <a:pPr marL="0" indent="0">
              <a:buNone/>
            </a:pPr>
            <a:endParaRPr lang="en-US" sz="1000" dirty="0" smtClean="0">
              <a:latin typeface="+mn-lt"/>
              <a:cs typeface="Times New Roman" panose="02020603050405020304" pitchFamily="18" charset="0"/>
            </a:endParaRPr>
          </a:p>
          <a:p>
            <a:r>
              <a:rPr lang="en-US" sz="3200" dirty="0" smtClean="0">
                <a:latin typeface="+mn-lt"/>
                <a:cs typeface="Times New Roman" panose="02020603050405020304" pitchFamily="18" charset="0"/>
              </a:rPr>
              <a:t>Enterprise approach to managing the cybersecurity threat</a:t>
            </a:r>
          </a:p>
          <a:p>
            <a:pPr marL="0" indent="0">
              <a:buNone/>
            </a:pPr>
            <a:endParaRPr lang="en-US" sz="1000" dirty="0" smtClean="0">
              <a:latin typeface="+mn-lt"/>
              <a:cs typeface="Times New Roman" panose="02020603050405020304" pitchFamily="18" charset="0"/>
            </a:endParaRPr>
          </a:p>
          <a:p>
            <a:r>
              <a:rPr lang="en-US" sz="3200" dirty="0" smtClean="0">
                <a:latin typeface="+mn-lt"/>
                <a:cs typeface="Times New Roman" panose="02020603050405020304" pitchFamily="18" charset="0"/>
              </a:rPr>
              <a:t>Enterprise Risk Management (ERM)</a:t>
            </a:r>
          </a:p>
          <a:p>
            <a:pPr marL="0" indent="0">
              <a:buNone/>
            </a:pPr>
            <a:endParaRPr lang="en-US" sz="1000" dirty="0" smtClean="0">
              <a:latin typeface="+mn-lt"/>
              <a:cs typeface="Times New Roman" panose="02020603050405020304" pitchFamily="18" charset="0"/>
            </a:endParaRPr>
          </a:p>
          <a:p>
            <a:r>
              <a:rPr lang="en-US" sz="3200" dirty="0" smtClean="0">
                <a:latin typeface="+mn-lt"/>
                <a:cs typeface="Times New Roman" panose="02020603050405020304" pitchFamily="18" charset="0"/>
              </a:rPr>
              <a:t>Governance, Risk, and Compliance Framework (GRC)</a:t>
            </a:r>
          </a:p>
          <a:p>
            <a:pPr marL="0" indent="0">
              <a:buNone/>
            </a:pPr>
            <a:endParaRPr lang="en-US" sz="1000" dirty="0" smtClean="0">
              <a:latin typeface="+mn-lt"/>
              <a:cs typeface="Times New Roman" panose="02020603050405020304" pitchFamily="18" charset="0"/>
            </a:endParaRPr>
          </a:p>
          <a:p>
            <a:r>
              <a:rPr lang="en-US" sz="3200" dirty="0" smtClean="0">
                <a:latin typeface="+mn-lt"/>
                <a:cs typeface="Times New Roman" panose="02020603050405020304" pitchFamily="18" charset="0"/>
              </a:rPr>
              <a:t>Lessons learned</a:t>
            </a:r>
          </a:p>
          <a:p>
            <a:pPr marL="0" indent="0">
              <a:buNone/>
            </a:pPr>
            <a:endParaRPr lang="en-US" sz="1000" dirty="0" smtClean="0">
              <a:latin typeface="+mn-lt"/>
              <a:cs typeface="Times New Roman" panose="02020603050405020304" pitchFamily="18" charset="0"/>
            </a:endParaRPr>
          </a:p>
          <a:p>
            <a:r>
              <a:rPr lang="en-US" sz="3200" dirty="0" smtClean="0">
                <a:latin typeface="+mn-lt"/>
                <a:cs typeface="Times New Roman" panose="02020603050405020304" pitchFamily="18" charset="0"/>
              </a:rPr>
              <a:t>Takeaways</a:t>
            </a:r>
          </a:p>
          <a:p>
            <a:pPr marL="0" indent="0" algn="ctr">
              <a:buNone/>
            </a:pPr>
            <a:endParaRPr lang="en-US" sz="1300" i="1" dirty="0">
              <a:cs typeface="Times New Roman" panose="02020603050405020304" pitchFamily="18" charset="0"/>
            </a:endParaRPr>
          </a:p>
          <a:p>
            <a:pPr marL="0" indent="0" algn="ctr">
              <a:buNone/>
            </a:pPr>
            <a:endParaRPr lang="en-US" sz="3200" i="1" dirty="0" smtClean="0">
              <a:cs typeface="Times New Roman" panose="02020603050405020304" pitchFamily="18" charset="0"/>
            </a:endParaRPr>
          </a:p>
          <a:p>
            <a:pPr marL="0" indent="0" algn="ctr">
              <a:lnSpc>
                <a:spcPct val="120000"/>
              </a:lnSpc>
              <a:spcBef>
                <a:spcPts val="0"/>
              </a:spcBef>
              <a:buNone/>
            </a:pPr>
            <a:endParaRPr lang="en-US" sz="3300" dirty="0" smtClean="0">
              <a:cs typeface="Times New Roman" panose="02020603050405020304" pitchFamily="18" charset="0"/>
            </a:endParaRPr>
          </a:p>
          <a:p>
            <a:pPr marL="0" indent="0" algn="ctr">
              <a:buNone/>
            </a:pPr>
            <a:r>
              <a:rPr lang="en-US" dirty="0">
                <a:cs typeface="Times New Roman" panose="02020603050405020304" pitchFamily="18" charset="0"/>
              </a:rPr>
              <a:t/>
            </a:r>
            <a:br>
              <a:rPr lang="en-US" dirty="0">
                <a:cs typeface="Times New Roman" panose="02020603050405020304" pitchFamily="18" charset="0"/>
              </a:rPr>
            </a:br>
            <a:r>
              <a:rPr lang="en-US" sz="2100" dirty="0">
                <a:cs typeface="Times New Roman" panose="02020603050405020304" pitchFamily="18" charset="0"/>
              </a:rPr>
              <a:t/>
            </a:r>
            <a:br>
              <a:rPr lang="en-US" sz="2100" dirty="0">
                <a:cs typeface="Times New Roman" panose="02020603050405020304" pitchFamily="18" charset="0"/>
              </a:rPr>
            </a:br>
            <a:endParaRPr lang="en-US" sz="2100" dirty="0"/>
          </a:p>
        </p:txBody>
      </p:sp>
    </p:spTree>
    <p:extLst>
      <p:ext uri="{BB962C8B-B14F-4D97-AF65-F5344CB8AC3E}">
        <p14:creationId xmlns:p14="http://schemas.microsoft.com/office/powerpoint/2010/main" val="421178480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701986"/>
            <a:ext cx="6591300" cy="1109721"/>
          </a:xfrm>
        </p:spPr>
        <p:txBody>
          <a:bodyPr>
            <a:noAutofit/>
          </a:bodyPr>
          <a:lstStyle/>
          <a:p>
            <a:endParaRPr lang="en-US" sz="2400" dirty="0"/>
          </a:p>
        </p:txBody>
      </p:sp>
      <p:sp>
        <p:nvSpPr>
          <p:cNvPr id="3" name="Content Placeholder 2"/>
          <p:cNvSpPr>
            <a:spLocks noGrp="1"/>
          </p:cNvSpPr>
          <p:nvPr>
            <p:ph idx="1"/>
          </p:nvPr>
        </p:nvSpPr>
        <p:spPr>
          <a:xfrm>
            <a:off x="493958" y="1366489"/>
            <a:ext cx="8454099" cy="5282505"/>
          </a:xfrm>
        </p:spPr>
        <p:txBody>
          <a:bodyPr>
            <a:noAutofit/>
          </a:bodyPr>
          <a:lstStyle/>
          <a:p>
            <a:pPr>
              <a:spcBef>
                <a:spcPts val="450"/>
              </a:spcBef>
            </a:pPr>
            <a:endParaRPr lang="en-US" dirty="0" smtClean="0"/>
          </a:p>
          <a:p>
            <a:pPr>
              <a:spcBef>
                <a:spcPts val="450"/>
              </a:spcBef>
            </a:pPr>
            <a:endParaRPr lang="en-US" dirty="0"/>
          </a:p>
          <a:p>
            <a:pPr>
              <a:spcBef>
                <a:spcPts val="450"/>
              </a:spcBef>
            </a:pPr>
            <a:endParaRPr lang="en-US" dirty="0" smtClean="0"/>
          </a:p>
          <a:p>
            <a:pPr>
              <a:spcBef>
                <a:spcPts val="450"/>
              </a:spcBef>
            </a:pPr>
            <a:endParaRPr lang="en-US" dirty="0"/>
          </a:p>
          <a:p>
            <a:pPr marL="0" indent="0" algn="ctr">
              <a:spcBef>
                <a:spcPts val="450"/>
              </a:spcBef>
              <a:buNone/>
            </a:pPr>
            <a:endParaRPr lang="en-US" dirty="0" smtClean="0"/>
          </a:p>
          <a:p>
            <a:pPr>
              <a:spcBef>
                <a:spcPts val="450"/>
              </a:spcBef>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025" y="1034040"/>
            <a:ext cx="6591299" cy="17860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58" y="5164053"/>
            <a:ext cx="2582528" cy="148494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3775" y="5164053"/>
            <a:ext cx="3179036" cy="148494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19" y="3152165"/>
            <a:ext cx="2545067" cy="1952065"/>
          </a:xfrm>
          <a:prstGeom prst="rect">
            <a:avLst/>
          </a:prstGeom>
        </p:spPr>
      </p:pic>
      <p:sp>
        <p:nvSpPr>
          <p:cNvPr id="10" name="Rectangle 9"/>
          <p:cNvSpPr/>
          <p:nvPr/>
        </p:nvSpPr>
        <p:spPr>
          <a:xfrm>
            <a:off x="3623417" y="3484615"/>
            <a:ext cx="2973936" cy="984244"/>
          </a:xfrm>
          <a:prstGeom prst="rect">
            <a:avLst/>
          </a:prstGeom>
        </p:spPr>
        <p:txBody>
          <a:bodyPr wrap="square">
            <a:spAutoFit/>
          </a:bodyPr>
          <a:lstStyle/>
          <a:p>
            <a:pPr algn="ctr">
              <a:lnSpc>
                <a:spcPct val="80000"/>
              </a:lnSpc>
            </a:pPr>
            <a:r>
              <a:rPr lang="en-US" b="1" i="1" dirty="0"/>
              <a:t>The official travel website for </a:t>
            </a:r>
            <a:r>
              <a:rPr lang="en-US" b="1" i="1" dirty="0" smtClean="0"/>
              <a:t>Baltimore: </a:t>
            </a:r>
          </a:p>
          <a:p>
            <a:pPr>
              <a:lnSpc>
                <a:spcPct val="80000"/>
              </a:lnSpc>
            </a:pPr>
            <a:endParaRPr lang="en-US" dirty="0">
              <a:hlinkClick r:id="rId7"/>
            </a:endParaRPr>
          </a:p>
          <a:p>
            <a:pPr algn="ctr">
              <a:lnSpc>
                <a:spcPct val="80000"/>
              </a:lnSpc>
            </a:pPr>
            <a:r>
              <a:rPr lang="en-US" dirty="0" smtClean="0">
                <a:hlinkClick r:id="rId7"/>
              </a:rPr>
              <a:t>http</a:t>
            </a:r>
            <a:r>
              <a:rPr lang="en-US" dirty="0">
                <a:hlinkClick r:id="rId7"/>
              </a:rPr>
              <a:t>://baltimore.org</a:t>
            </a:r>
            <a:r>
              <a:rPr lang="en-US" dirty="0" smtClean="0">
                <a:hlinkClick r:id="rId7"/>
              </a:rPr>
              <a:t>/</a:t>
            </a:r>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2299" y="3152165"/>
            <a:ext cx="1924050" cy="195206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2299" y="5164053"/>
            <a:ext cx="1970489" cy="1484942"/>
          </a:xfrm>
          <a:prstGeom prst="rect">
            <a:avLst/>
          </a:prstGeom>
        </p:spPr>
      </p:pic>
    </p:spTree>
    <p:extLst>
      <p:ext uri="{BB962C8B-B14F-4D97-AF65-F5344CB8AC3E}">
        <p14:creationId xmlns:p14="http://schemas.microsoft.com/office/powerpoint/2010/main" val="1063668952"/>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883920"/>
            <a:ext cx="8158480" cy="482918"/>
          </a:xfrm>
        </p:spPr>
        <p:txBody>
          <a:bodyPr>
            <a:normAutofit fontScale="90000"/>
          </a:bodyPr>
          <a:lstStyle/>
          <a:p>
            <a:r>
              <a:rPr lang="en-US" b="1" i="1" dirty="0" smtClean="0"/>
              <a:t>About UMB</a:t>
            </a:r>
            <a:endParaRPr lang="en-US" b="1" i="1" dirty="0"/>
          </a:p>
        </p:txBody>
      </p:sp>
      <p:sp>
        <p:nvSpPr>
          <p:cNvPr id="4" name="Content Placeholder 2"/>
          <p:cNvSpPr>
            <a:spLocks noGrp="1"/>
          </p:cNvSpPr>
          <p:nvPr>
            <p:ph idx="1"/>
          </p:nvPr>
        </p:nvSpPr>
        <p:spPr>
          <a:xfrm>
            <a:off x="320902" y="1366839"/>
            <a:ext cx="8502195" cy="5277802"/>
          </a:xfrm>
        </p:spPr>
        <p:txBody>
          <a:bodyPr>
            <a:normAutofit lnSpcReduction="10000"/>
          </a:bodyPr>
          <a:lstStyle/>
          <a:p>
            <a:pPr lvl="0"/>
            <a:r>
              <a:rPr lang="en-US" sz="2000" b="1" dirty="0" smtClean="0"/>
              <a:t>UMB</a:t>
            </a:r>
            <a:r>
              <a:rPr lang="en-US" sz="2000" dirty="0" smtClean="0"/>
              <a:t> is the founding campus (1807) of the University System of Maryland</a:t>
            </a:r>
          </a:p>
          <a:p>
            <a:r>
              <a:rPr lang="en-US" sz="2000" b="1" dirty="0" smtClean="0"/>
              <a:t>Mission</a:t>
            </a:r>
            <a:r>
              <a:rPr lang="en-US" sz="2000" dirty="0" smtClean="0"/>
              <a:t>: To </a:t>
            </a:r>
            <a:r>
              <a:rPr lang="en-US" sz="2000" dirty="0"/>
              <a:t>improve the human condition and serve the public good of Maryland and society at-large through education, research, clinical care and </a:t>
            </a:r>
            <a:r>
              <a:rPr lang="en-US" sz="2000" dirty="0" smtClean="0"/>
              <a:t>service</a:t>
            </a:r>
            <a:endParaRPr lang="en-US" sz="2000" dirty="0"/>
          </a:p>
          <a:p>
            <a:pPr lvl="0"/>
            <a:r>
              <a:rPr lang="en-US" sz="2000" b="1" dirty="0" smtClean="0"/>
              <a:t>Schools: </a:t>
            </a:r>
            <a:r>
              <a:rPr lang="en-US" sz="2000" dirty="0" smtClean="0"/>
              <a:t>Dentistry, Graduate, Law, Medicine, Nursing, Pharmacy &amp; Social Work</a:t>
            </a:r>
          </a:p>
          <a:p>
            <a:pPr lvl="0"/>
            <a:r>
              <a:rPr lang="en-US" sz="2000" b="1" dirty="0" smtClean="0"/>
              <a:t>Students: </a:t>
            </a:r>
            <a:r>
              <a:rPr lang="en-US" sz="2000" dirty="0" smtClean="0"/>
              <a:t>6,703 </a:t>
            </a:r>
          </a:p>
          <a:p>
            <a:pPr lvl="1"/>
            <a:r>
              <a:rPr lang="en-US" sz="2000" dirty="0" smtClean="0"/>
              <a:t>Graduate and Professional: 86%</a:t>
            </a:r>
          </a:p>
          <a:p>
            <a:pPr lvl="1"/>
            <a:r>
              <a:rPr lang="en-US" sz="2000" dirty="0" smtClean="0"/>
              <a:t>Undergraduate: 14%</a:t>
            </a:r>
          </a:p>
          <a:p>
            <a:pPr lvl="1"/>
            <a:r>
              <a:rPr lang="en-US" sz="2000" dirty="0" smtClean="0"/>
              <a:t>Full-time: 77%; Part-time: 23%</a:t>
            </a:r>
          </a:p>
          <a:p>
            <a:r>
              <a:rPr lang="en-US" sz="2000" b="1" dirty="0" smtClean="0"/>
              <a:t>Employees </a:t>
            </a:r>
            <a:r>
              <a:rPr lang="en-US" sz="2000" dirty="0" smtClean="0"/>
              <a:t>(includes faculty): 7,360 </a:t>
            </a:r>
            <a:endParaRPr lang="en-US" sz="2000" dirty="0"/>
          </a:p>
          <a:p>
            <a:pPr lvl="1"/>
            <a:r>
              <a:rPr lang="en-US" sz="2000" dirty="0" smtClean="0"/>
              <a:t>Full-time: 71%; Part-time: 29%</a:t>
            </a:r>
          </a:p>
          <a:p>
            <a:pPr lvl="1"/>
            <a:r>
              <a:rPr lang="en-US" sz="2000" dirty="0" smtClean="0"/>
              <a:t>Faculty: 2,839</a:t>
            </a:r>
          </a:p>
          <a:p>
            <a:pPr lvl="0"/>
            <a:r>
              <a:rPr lang="en-US" sz="2000" b="1" dirty="0" smtClean="0"/>
              <a:t>Annual Budget: </a:t>
            </a:r>
            <a:r>
              <a:rPr lang="en-US" sz="2000" dirty="0" smtClean="0"/>
              <a:t>~$1B</a:t>
            </a:r>
          </a:p>
          <a:p>
            <a:pPr lvl="0"/>
            <a:r>
              <a:rPr lang="en-US" sz="2000" b="1" dirty="0" smtClean="0"/>
              <a:t>Grants and Contracts: </a:t>
            </a:r>
            <a:r>
              <a:rPr lang="en-US" sz="2000" dirty="0" smtClean="0"/>
              <a:t>~$556k</a:t>
            </a:r>
          </a:p>
          <a:p>
            <a:pPr marL="0" indent="0">
              <a:buFont typeface="Arial" charset="0"/>
              <a:buNone/>
              <a:defRPr/>
            </a:pPr>
            <a:endParaRPr lang="en-US" altLang="en-US" dirty="0" smtClean="0"/>
          </a:p>
          <a:p>
            <a:pPr>
              <a:defRPr/>
            </a:pPr>
            <a:endParaRPr lang="en-US" altLang="en-US" dirty="0" smtClean="0"/>
          </a:p>
        </p:txBody>
      </p:sp>
      <p:pic>
        <p:nvPicPr>
          <p:cNvPr id="5" name="Picture 4"/>
          <p:cNvPicPr>
            <a:picLocks noChangeAspect="1"/>
          </p:cNvPicPr>
          <p:nvPr/>
        </p:nvPicPr>
        <p:blipFill>
          <a:blip r:embed="rId3"/>
          <a:stretch>
            <a:fillRect/>
          </a:stretch>
        </p:blipFill>
        <p:spPr>
          <a:xfrm>
            <a:off x="4475480" y="3097146"/>
            <a:ext cx="4267200" cy="3441953"/>
          </a:xfrm>
          <a:prstGeom prst="rect">
            <a:avLst/>
          </a:prstGeom>
        </p:spPr>
      </p:pic>
    </p:spTree>
    <p:extLst>
      <p:ext uri="{BB962C8B-B14F-4D97-AF65-F5344CB8AC3E}">
        <p14:creationId xmlns:p14="http://schemas.microsoft.com/office/powerpoint/2010/main" val="3121575163"/>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412" y="701986"/>
            <a:ext cx="7905135" cy="1264465"/>
          </a:xfrm>
        </p:spPr>
        <p:txBody>
          <a:bodyPr>
            <a:noAutofit/>
          </a:bodyPr>
          <a:lstStyle/>
          <a:p>
            <a:r>
              <a:rPr lang="en-US" sz="2400" b="1" i="1" dirty="0" smtClean="0"/>
              <a:t>An Academic Health, Law and Human Services University </a:t>
            </a:r>
            <a:br>
              <a:rPr lang="en-US" sz="2400" b="1" i="1" dirty="0" smtClean="0"/>
            </a:br>
            <a:r>
              <a:rPr lang="en-US" sz="2400" b="1" i="1" dirty="0" smtClean="0"/>
              <a:t>Education, Research </a:t>
            </a:r>
            <a:r>
              <a:rPr lang="en-US" sz="2400" b="1" i="1" dirty="0"/>
              <a:t>and </a:t>
            </a:r>
            <a:r>
              <a:rPr lang="en-US" sz="2400" b="1" i="1" dirty="0" smtClean="0"/>
              <a:t>Patient Care </a:t>
            </a:r>
            <a:endParaRPr lang="en-US" sz="2400" b="1" i="1" dirty="0"/>
          </a:p>
        </p:txBody>
      </p:sp>
      <p:sp>
        <p:nvSpPr>
          <p:cNvPr id="3" name="Content Placeholder 2"/>
          <p:cNvSpPr>
            <a:spLocks noGrp="1"/>
          </p:cNvSpPr>
          <p:nvPr>
            <p:ph idx="1"/>
          </p:nvPr>
        </p:nvSpPr>
        <p:spPr>
          <a:xfrm>
            <a:off x="493958" y="1366490"/>
            <a:ext cx="8454099" cy="5073639"/>
          </a:xfrm>
        </p:spPr>
        <p:txBody>
          <a:bodyPr>
            <a:noAutofit/>
          </a:bodyPr>
          <a:lstStyle/>
          <a:p>
            <a:pPr marL="0" indent="0">
              <a:spcBef>
                <a:spcPts val="450"/>
              </a:spcBef>
              <a:buNone/>
            </a:pPr>
            <a:endParaRPr lang="en-US" dirty="0" smtClean="0"/>
          </a:p>
          <a:p>
            <a:pPr>
              <a:spcBef>
                <a:spcPts val="450"/>
              </a:spcBef>
            </a:pPr>
            <a:endParaRPr lang="en-US" dirty="0"/>
          </a:p>
          <a:p>
            <a:pPr>
              <a:spcBef>
                <a:spcPts val="450"/>
              </a:spcBef>
            </a:pPr>
            <a:endParaRPr lang="en-US" dirty="0" smtClean="0"/>
          </a:p>
          <a:p>
            <a:pPr>
              <a:spcBef>
                <a:spcPts val="450"/>
              </a:spcBef>
            </a:pPr>
            <a:endParaRPr lang="en-US" dirty="0"/>
          </a:p>
          <a:p>
            <a:pPr marL="0" indent="0" algn="ctr">
              <a:spcBef>
                <a:spcPts val="450"/>
              </a:spcBef>
              <a:buNone/>
            </a:pPr>
            <a:endParaRPr lang="en-US" dirty="0" smtClean="0"/>
          </a:p>
          <a:p>
            <a:pPr>
              <a:spcBef>
                <a:spcPts val="450"/>
              </a:spcBef>
            </a:pPr>
            <a:endParaRPr lang="en-US" dirty="0" smtClean="0"/>
          </a:p>
          <a:p>
            <a:pPr>
              <a:spcBef>
                <a:spcPts val="450"/>
              </a:spcBef>
            </a:pPr>
            <a:endParaRPr lang="en-US" dirty="0"/>
          </a:p>
          <a:p>
            <a:pPr>
              <a:spcBef>
                <a:spcPts val="450"/>
              </a:spcBef>
            </a:pPr>
            <a:endParaRPr lang="en-US" dirty="0" smtClean="0"/>
          </a:p>
          <a:p>
            <a:pPr>
              <a:spcBef>
                <a:spcPts val="450"/>
              </a:spcBef>
            </a:pPr>
            <a:endParaRPr lang="en-US" dirty="0"/>
          </a:p>
          <a:p>
            <a:pPr marL="0" indent="0" algn="ctr">
              <a:spcBef>
                <a:spcPts val="450"/>
              </a:spcBef>
              <a:buNone/>
            </a:pPr>
            <a:endParaRPr lang="en-US" sz="2100" dirty="0" smtClean="0"/>
          </a:p>
          <a:p>
            <a:pPr marL="0" indent="0" algn="ctr">
              <a:spcBef>
                <a:spcPts val="0"/>
              </a:spcBef>
              <a:buNone/>
            </a:pPr>
            <a:r>
              <a:rPr lang="en-US" sz="2000" b="1" dirty="0" smtClean="0"/>
              <a:t>Protected Health Information</a:t>
            </a:r>
          </a:p>
          <a:p>
            <a:pPr marL="0" indent="0" algn="ctr">
              <a:spcBef>
                <a:spcPts val="0"/>
              </a:spcBef>
              <a:buNone/>
            </a:pPr>
            <a:r>
              <a:rPr lang="en-US" sz="2000" b="1" dirty="0" smtClean="0"/>
              <a:t>Personally Identifiable Information</a:t>
            </a:r>
          </a:p>
          <a:p>
            <a:pPr marL="0" indent="0" algn="ctr">
              <a:spcBef>
                <a:spcPts val="0"/>
              </a:spcBef>
              <a:buNone/>
            </a:pPr>
            <a:r>
              <a:rPr lang="en-US" sz="2000" b="1" dirty="0" smtClean="0"/>
              <a:t>Confidential Research, Business and Academic Data</a:t>
            </a:r>
            <a:endParaRPr lang="en-US" sz="20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026" y="1811707"/>
            <a:ext cx="6591300" cy="3743519"/>
          </a:xfrm>
          <a:prstGeom prst="rect">
            <a:avLst/>
          </a:prstGeom>
        </p:spPr>
      </p:pic>
    </p:spTree>
    <p:extLst>
      <p:ext uri="{BB962C8B-B14F-4D97-AF65-F5344CB8AC3E}">
        <p14:creationId xmlns:p14="http://schemas.microsoft.com/office/powerpoint/2010/main" val="601406495"/>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581" y="794759"/>
            <a:ext cx="7799326" cy="743484"/>
          </a:xfrm>
        </p:spPr>
        <p:txBody>
          <a:bodyPr>
            <a:noAutofit/>
          </a:bodyPr>
          <a:lstStyle/>
          <a:p>
            <a:r>
              <a:rPr lang="en-US" sz="3200" b="1" i="1" dirty="0" smtClean="0"/>
              <a:t>So Why </a:t>
            </a:r>
            <a:r>
              <a:rPr lang="en-US" sz="3200" b="1" i="1" dirty="0"/>
              <a:t>Are We Giving This Presentation</a:t>
            </a:r>
            <a:endParaRPr lang="en-US" sz="3200" i="1" dirty="0"/>
          </a:p>
        </p:txBody>
      </p:sp>
      <p:sp>
        <p:nvSpPr>
          <p:cNvPr id="3" name="Content Placeholder 2"/>
          <p:cNvSpPr>
            <a:spLocks noGrp="1"/>
          </p:cNvSpPr>
          <p:nvPr>
            <p:ph idx="1"/>
          </p:nvPr>
        </p:nvSpPr>
        <p:spPr>
          <a:xfrm>
            <a:off x="493958" y="1366490"/>
            <a:ext cx="8454099" cy="3666984"/>
          </a:xfrm>
        </p:spPr>
        <p:txBody>
          <a:bodyPr>
            <a:noAutofit/>
          </a:bodyPr>
          <a:lstStyle/>
          <a:p>
            <a:pPr>
              <a:spcBef>
                <a:spcPts val="450"/>
              </a:spcBef>
            </a:pPr>
            <a:endParaRPr lang="en-US" dirty="0" smtClean="0"/>
          </a:p>
          <a:p>
            <a:pPr>
              <a:spcBef>
                <a:spcPts val="450"/>
              </a:spcBef>
            </a:pPr>
            <a:endParaRPr lang="en-US" dirty="0"/>
          </a:p>
          <a:p>
            <a:pPr>
              <a:spcBef>
                <a:spcPts val="450"/>
              </a:spcBef>
            </a:pPr>
            <a:endParaRPr lang="en-US" dirty="0" smtClean="0"/>
          </a:p>
          <a:p>
            <a:pPr>
              <a:spcBef>
                <a:spcPts val="450"/>
              </a:spcBef>
            </a:pPr>
            <a:endParaRPr lang="en-US" dirty="0"/>
          </a:p>
          <a:p>
            <a:pPr marL="0" indent="0" algn="ctr">
              <a:spcBef>
                <a:spcPts val="450"/>
              </a:spcBef>
              <a:buNone/>
            </a:pPr>
            <a:endParaRPr lang="en-US" dirty="0" smtClean="0"/>
          </a:p>
          <a:p>
            <a:pPr>
              <a:spcBef>
                <a:spcPts val="450"/>
              </a:spcBef>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190"/>
          <a:stretch/>
        </p:blipFill>
        <p:spPr>
          <a:xfrm>
            <a:off x="1336971" y="1538243"/>
            <a:ext cx="6597354" cy="2249328"/>
          </a:xfrm>
          <a:prstGeom prst="rect">
            <a:avLst/>
          </a:prstGeom>
        </p:spPr>
      </p:pic>
      <p:sp>
        <p:nvSpPr>
          <p:cNvPr id="5" name="TextBox 4"/>
          <p:cNvSpPr txBox="1"/>
          <p:nvPr/>
        </p:nvSpPr>
        <p:spPr>
          <a:xfrm>
            <a:off x="2071213" y="3830069"/>
            <a:ext cx="5299588" cy="523220"/>
          </a:xfrm>
          <a:prstGeom prst="rect">
            <a:avLst/>
          </a:prstGeom>
          <a:noFill/>
        </p:spPr>
        <p:txBody>
          <a:bodyPr wrap="square" rtlCol="0">
            <a:spAutoFit/>
          </a:bodyPr>
          <a:lstStyle/>
          <a:p>
            <a:pPr algn="ctr"/>
            <a:r>
              <a:rPr lang="en-US" sz="2800" b="1" dirty="0" smtClean="0">
                <a:solidFill>
                  <a:srgbClr val="FF0000"/>
                </a:solidFill>
              </a:rPr>
              <a:t>What it Means to the University</a:t>
            </a:r>
            <a:endParaRPr lang="en-US" sz="2800" b="1" dirty="0">
              <a:solidFill>
                <a:srgbClr val="FF0000"/>
              </a:solidFill>
            </a:endParaRPr>
          </a:p>
        </p:txBody>
      </p:sp>
      <p:sp>
        <p:nvSpPr>
          <p:cNvPr id="6" name="Rectangle 5"/>
          <p:cNvSpPr/>
          <p:nvPr/>
        </p:nvSpPr>
        <p:spPr>
          <a:xfrm>
            <a:off x="493958" y="4395787"/>
            <a:ext cx="8091949" cy="2462213"/>
          </a:xfrm>
          <a:prstGeom prst="rect">
            <a:avLst/>
          </a:prstGeom>
        </p:spPr>
        <p:txBody>
          <a:bodyPr wrap="square">
            <a:spAutoFit/>
          </a:bodyPr>
          <a:lstStyle/>
          <a:p>
            <a:pPr marL="185738" indent="-342900">
              <a:buFont typeface="Wingdings" panose="05000000000000000000" pitchFamily="2" charset="2"/>
              <a:buChar char="Ø"/>
            </a:pPr>
            <a:r>
              <a:rPr lang="en-US" sz="2200" dirty="0" smtClean="0"/>
              <a:t>It is critically important to us; an institutional priority</a:t>
            </a:r>
          </a:p>
          <a:p>
            <a:pPr marL="185738" indent="-342900">
              <a:buFont typeface="Wingdings" panose="05000000000000000000" pitchFamily="2" charset="2"/>
              <a:buChar char="Ø"/>
            </a:pPr>
            <a:r>
              <a:rPr lang="en-US" sz="2200" dirty="0" smtClean="0"/>
              <a:t>It is strategic to the institution since it affects all of the missions </a:t>
            </a:r>
            <a:r>
              <a:rPr lang="en-US" sz="2200" dirty="0"/>
              <a:t>of </a:t>
            </a:r>
            <a:r>
              <a:rPr lang="en-US" sz="2200" dirty="0" smtClean="0"/>
              <a:t>  </a:t>
            </a:r>
          </a:p>
          <a:p>
            <a:r>
              <a:rPr lang="en-US" sz="2200" dirty="0"/>
              <a:t> </a:t>
            </a:r>
            <a:r>
              <a:rPr lang="en-US" sz="2200" dirty="0" smtClean="0"/>
              <a:t>     the </a:t>
            </a:r>
            <a:r>
              <a:rPr lang="en-US" sz="2200" dirty="0"/>
              <a:t>institution: Education, Research, Clinical </a:t>
            </a:r>
            <a:r>
              <a:rPr lang="en-US" sz="2200" dirty="0" smtClean="0"/>
              <a:t>Care</a:t>
            </a:r>
          </a:p>
          <a:p>
            <a:pPr marL="342900" indent="-342900">
              <a:buFont typeface="Wingdings" panose="05000000000000000000" pitchFamily="2" charset="2"/>
              <a:buChar char="Ø"/>
            </a:pPr>
            <a:r>
              <a:rPr lang="en-US" sz="2200" dirty="0" smtClean="0"/>
              <a:t>It is a key </a:t>
            </a:r>
            <a:r>
              <a:rPr lang="en-US" sz="2200" dirty="0"/>
              <a:t>element in </a:t>
            </a:r>
            <a:r>
              <a:rPr lang="en-US" sz="2200" dirty="0" smtClean="0"/>
              <a:t>our IT GRC and ERM programs</a:t>
            </a:r>
          </a:p>
          <a:p>
            <a:pPr marL="342900" indent="-342900">
              <a:buFont typeface="Wingdings" panose="05000000000000000000" pitchFamily="2" charset="2"/>
              <a:buChar char="Ø"/>
            </a:pPr>
            <a:r>
              <a:rPr lang="en-US" sz="2200" dirty="0" smtClean="0"/>
              <a:t>It is </a:t>
            </a:r>
            <a:r>
              <a:rPr lang="en-US" sz="2200" dirty="0"/>
              <a:t>not "just another worry," one area (out of many) that we are ultimately responsible </a:t>
            </a:r>
            <a:r>
              <a:rPr lang="en-US" sz="2200" dirty="0" smtClean="0"/>
              <a:t>for managing</a:t>
            </a:r>
            <a:endParaRPr lang="en-US" sz="2200" dirty="0"/>
          </a:p>
          <a:p>
            <a:endParaRPr lang="en-US" sz="2200" dirty="0"/>
          </a:p>
        </p:txBody>
      </p:sp>
    </p:spTree>
    <p:extLst>
      <p:ext uri="{BB962C8B-B14F-4D97-AF65-F5344CB8AC3E}">
        <p14:creationId xmlns:p14="http://schemas.microsoft.com/office/powerpoint/2010/main" val="2474821492"/>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27" y="924559"/>
            <a:ext cx="8696959" cy="528321"/>
          </a:xfrm>
        </p:spPr>
        <p:txBody>
          <a:bodyPr>
            <a:noAutofit/>
          </a:bodyPr>
          <a:lstStyle/>
          <a:p>
            <a:r>
              <a:rPr lang="en-US" sz="3200" b="1" i="1" dirty="0" smtClean="0"/>
              <a:t>Cyber Attacks: Scale &amp; Scope in Higher Education</a:t>
            </a:r>
            <a:endParaRPr lang="en-US" sz="3200" dirty="0"/>
          </a:p>
        </p:txBody>
      </p:sp>
      <p:sp>
        <p:nvSpPr>
          <p:cNvPr id="3" name="Content Placeholder 2"/>
          <p:cNvSpPr>
            <a:spLocks noGrp="1"/>
          </p:cNvSpPr>
          <p:nvPr>
            <p:ph idx="1"/>
          </p:nvPr>
        </p:nvSpPr>
        <p:spPr>
          <a:xfrm>
            <a:off x="493958" y="1452880"/>
            <a:ext cx="8454099" cy="5196114"/>
          </a:xfrm>
        </p:spPr>
        <p:txBody>
          <a:bodyPr>
            <a:noAutofit/>
          </a:bodyPr>
          <a:lstStyle/>
          <a:p>
            <a:pPr>
              <a:spcBef>
                <a:spcPts val="450"/>
              </a:spcBef>
            </a:pPr>
            <a:endParaRPr lang="en-US" dirty="0" smtClean="0"/>
          </a:p>
          <a:p>
            <a:pPr>
              <a:spcBef>
                <a:spcPts val="450"/>
              </a:spcBef>
            </a:pPr>
            <a:endParaRPr lang="en-US" dirty="0"/>
          </a:p>
          <a:p>
            <a:pPr>
              <a:spcBef>
                <a:spcPts val="450"/>
              </a:spcBef>
            </a:pPr>
            <a:endParaRPr lang="en-US" dirty="0" smtClean="0"/>
          </a:p>
          <a:p>
            <a:pPr>
              <a:spcBef>
                <a:spcPts val="450"/>
              </a:spcBef>
            </a:pPr>
            <a:endParaRPr lang="en-US" dirty="0" smtClean="0"/>
          </a:p>
          <a:p>
            <a:pPr>
              <a:spcBef>
                <a:spcPts val="450"/>
              </a:spcBef>
            </a:pPr>
            <a:endParaRPr lang="en-US" dirty="0" smtClean="0"/>
          </a:p>
          <a:p>
            <a:pPr>
              <a:spcBef>
                <a:spcPts val="450"/>
              </a:spcBef>
            </a:pPr>
            <a:endParaRPr lang="en-US" dirty="0"/>
          </a:p>
          <a:p>
            <a:pPr>
              <a:spcBef>
                <a:spcPts val="0"/>
              </a:spcBef>
            </a:pPr>
            <a:endParaRPr lang="en-US" sz="300" dirty="0" smtClean="0"/>
          </a:p>
          <a:p>
            <a:pPr>
              <a:spcBef>
                <a:spcPts val="0"/>
              </a:spcBef>
            </a:pPr>
            <a:endParaRPr lang="en-US" sz="500" dirty="0" smtClean="0"/>
          </a:p>
          <a:p>
            <a:pPr>
              <a:spcBef>
                <a:spcPts val="0"/>
              </a:spcBef>
            </a:pPr>
            <a:r>
              <a:rPr lang="en-US" sz="2200" dirty="0" smtClean="0"/>
              <a:t>Higher </a:t>
            </a:r>
            <a:r>
              <a:rPr lang="en-US" sz="2200" dirty="0"/>
              <a:t>education provides a treasure chest of </a:t>
            </a:r>
            <a:r>
              <a:rPr lang="en-US" sz="2200" dirty="0" smtClean="0"/>
              <a:t>valuable data for </a:t>
            </a:r>
            <a:r>
              <a:rPr lang="en-US" sz="2200" dirty="0"/>
              <a:t>cyber </a:t>
            </a:r>
            <a:r>
              <a:rPr lang="en-US" sz="2200" dirty="0" smtClean="0"/>
              <a:t>attackers</a:t>
            </a:r>
          </a:p>
          <a:p>
            <a:pPr>
              <a:spcBef>
                <a:spcPts val="0"/>
              </a:spcBef>
            </a:pPr>
            <a:r>
              <a:rPr lang="en-US" sz="2200" dirty="0" smtClean="0"/>
              <a:t>Over 24 million records have been breached in higher education institutions since 2005; over 8 million since 2015</a:t>
            </a:r>
            <a:r>
              <a:rPr lang="en-US" sz="1900" baseline="30000" dirty="0" smtClean="0"/>
              <a:t>1</a:t>
            </a:r>
            <a:endParaRPr lang="en-US" sz="1900" dirty="0" smtClean="0"/>
          </a:p>
          <a:p>
            <a:pPr>
              <a:spcBef>
                <a:spcPts val="0"/>
              </a:spcBef>
            </a:pPr>
            <a:r>
              <a:rPr lang="en-US" sz="2200" dirty="0"/>
              <a:t>Higher education </a:t>
            </a:r>
            <a:r>
              <a:rPr lang="en-US" sz="2200" dirty="0" smtClean="0"/>
              <a:t>was the 3</a:t>
            </a:r>
            <a:r>
              <a:rPr lang="en-US" sz="2200" baseline="30000" dirty="0" smtClean="0"/>
              <a:t>rd </a:t>
            </a:r>
            <a:r>
              <a:rPr lang="en-US" sz="2200" dirty="0" smtClean="0"/>
              <a:t>most breached sector, accounting for 10% of all data breaches reported in 2015</a:t>
            </a:r>
            <a:r>
              <a:rPr lang="en-US" sz="1900" baseline="30000" dirty="0" smtClean="0"/>
              <a:t>2</a:t>
            </a:r>
            <a:r>
              <a:rPr lang="en-US" sz="2200" dirty="0" smtClean="0"/>
              <a:t> </a:t>
            </a:r>
            <a:endParaRPr lang="en-US" sz="1600" dirty="0" smtClean="0"/>
          </a:p>
          <a:p>
            <a:pPr marL="0" indent="0">
              <a:spcBef>
                <a:spcPts val="0"/>
              </a:spcBef>
              <a:buNone/>
            </a:pPr>
            <a:endParaRPr lang="en-US" sz="500" dirty="0" smtClean="0"/>
          </a:p>
          <a:p>
            <a:pPr marL="0" indent="0">
              <a:spcBef>
                <a:spcPts val="0"/>
              </a:spcBef>
              <a:buNone/>
            </a:pPr>
            <a:r>
              <a:rPr lang="en-US" sz="1050" dirty="0" smtClean="0"/>
              <a:t>1 Privacy </a:t>
            </a:r>
            <a:r>
              <a:rPr lang="en-US" sz="1050" dirty="0"/>
              <a:t>Rights </a:t>
            </a:r>
            <a:r>
              <a:rPr lang="en-US" sz="1050" dirty="0" smtClean="0"/>
              <a:t>Clearinghouse, Data Breaches</a:t>
            </a:r>
          </a:p>
          <a:p>
            <a:pPr marL="0" indent="0">
              <a:spcBef>
                <a:spcPts val="0"/>
              </a:spcBef>
              <a:buNone/>
            </a:pPr>
            <a:r>
              <a:rPr lang="en-US" sz="1050" dirty="0"/>
              <a:t>2 Symantec Internet Security Threat Report, Vol. 20, April </a:t>
            </a:r>
            <a:r>
              <a:rPr lang="en-US" sz="1050" dirty="0" smtClean="0"/>
              <a:t>2015</a:t>
            </a:r>
          </a:p>
          <a:p>
            <a:pPr>
              <a:spcBef>
                <a:spcPts val="450"/>
              </a:spcBef>
            </a:pPr>
            <a:endParaRPr lang="en-US" dirty="0"/>
          </a:p>
          <a:p>
            <a:pPr>
              <a:spcBef>
                <a:spcPts val="450"/>
              </a:spcBef>
            </a:pPr>
            <a:endParaRPr lang="en-US" dirty="0" smtClean="0"/>
          </a:p>
          <a:p>
            <a:pPr>
              <a:spcBef>
                <a:spcPts val="450"/>
              </a:spcBef>
            </a:pPr>
            <a:endParaRPr lang="en-US" dirty="0"/>
          </a:p>
          <a:p>
            <a:pPr marL="0" indent="0" algn="ctr">
              <a:spcBef>
                <a:spcPts val="450"/>
              </a:spcBef>
              <a:buNone/>
            </a:pPr>
            <a:endParaRPr lang="en-US" dirty="0" smtClean="0"/>
          </a:p>
          <a:p>
            <a:pPr>
              <a:spcBef>
                <a:spcPts val="450"/>
              </a:spcBef>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478" t="11110" r="9912" b="21191"/>
          <a:stretch/>
        </p:blipFill>
        <p:spPr>
          <a:xfrm>
            <a:off x="982126" y="1564640"/>
            <a:ext cx="7477760" cy="2530842"/>
          </a:xfrm>
          <a:prstGeom prst="rect">
            <a:avLst/>
          </a:prstGeom>
        </p:spPr>
      </p:pic>
    </p:spTree>
    <p:extLst>
      <p:ext uri="{BB962C8B-B14F-4D97-AF65-F5344CB8AC3E}">
        <p14:creationId xmlns:p14="http://schemas.microsoft.com/office/powerpoint/2010/main" val="3498958449"/>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heme8-UMB-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8-UMB-2017 [Read-Only]" id="{6C024041-3238-4E3C-9C40-07A964A20E0C}" vid="{DDEF5DEC-00B1-41CB-A455-B8084EF37C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8DBA84EB7794478643DB65515AC1CF" ma:contentTypeVersion="4" ma:contentTypeDescription="Create a new document." ma:contentTypeScope="" ma:versionID="4aef5e8981e059f99a2f52dccf4cb07e">
  <xsd:schema xmlns:xsd="http://www.w3.org/2001/XMLSchema" xmlns:xs="http://www.w3.org/2001/XMLSchema" xmlns:p="http://schemas.microsoft.com/office/2006/metadata/properties" xmlns:ns2="cc417861-dff3-49f4-a533-405b0207a923" xmlns:ns3="92ca209a-ffb6-44b7-9974-63643e06a256" targetNamespace="http://schemas.microsoft.com/office/2006/metadata/properties" ma:root="true" ma:fieldsID="1b1d5ecc9212600cea71e9c2f57ff570" ns2:_="" ns3:_="">
    <xsd:import namespace="cc417861-dff3-49f4-a533-405b0207a923"/>
    <xsd:import namespace="92ca209a-ffb6-44b7-9974-63643e06a2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17861-dff3-49f4-a533-405b0207a92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ca209a-ffb6-44b7-9974-63643e06a25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686C59-F267-49BA-A8FE-4A0398430E58}">
  <ds:schemaRefs>
    <ds:schemaRef ds:uri="http://schemas.microsoft.com/sharepoint/v3/contenttype/forms"/>
  </ds:schemaRefs>
</ds:datastoreItem>
</file>

<file path=customXml/itemProps2.xml><?xml version="1.0" encoding="utf-8"?>
<ds:datastoreItem xmlns:ds="http://schemas.openxmlformats.org/officeDocument/2006/customXml" ds:itemID="{5B16C865-34E9-4035-BA3B-79F43CD192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17861-dff3-49f4-a533-405b0207a923"/>
    <ds:schemaRef ds:uri="92ca209a-ffb6-44b7-9974-63643e06a2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EDAFFC-9389-4EFB-BB1A-E843BC400BB4}">
  <ds:schemaRefs>
    <ds:schemaRef ds:uri="http://schemas.microsoft.com/office/2006/metadata/properties"/>
    <ds:schemaRef ds:uri="cc417861-dff3-49f4-a533-405b0207a923"/>
    <ds:schemaRef ds:uri="http://schemas.microsoft.com/office/infopath/2007/PartnerControl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92ca209a-ffb6-44b7-9974-63643e06a256"/>
    <ds:schemaRef ds:uri="http://purl.org/dc/terms/"/>
  </ds:schemaRefs>
</ds:datastoreItem>
</file>

<file path=docProps/app.xml><?xml version="1.0" encoding="utf-8"?>
<Properties xmlns="http://schemas.openxmlformats.org/officeDocument/2006/extended-properties" xmlns:vt="http://schemas.openxmlformats.org/officeDocument/2006/docPropsVTypes">
  <Template>Theme8-UMB-2017</Template>
  <TotalTime>22209</TotalTime>
  <Words>5406</Words>
  <Application>Microsoft Office PowerPoint</Application>
  <PresentationFormat>On-screen Show (4:3)</PresentationFormat>
  <Paragraphs>1107</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Times New Roman</vt:lpstr>
      <vt:lpstr>Trebuchet MS</vt:lpstr>
      <vt:lpstr>Wingdings</vt:lpstr>
      <vt:lpstr>Theme8-UMB-2017</vt:lpstr>
      <vt:lpstr>Security Professionals Conference 2018 Security and Privacy Professionals:  “All Hands on Deck”  </vt:lpstr>
      <vt:lpstr>PowerPoint Presentation</vt:lpstr>
      <vt:lpstr>Who We Are and What We Do</vt:lpstr>
      <vt:lpstr>Presentation Roadmap  </vt:lpstr>
      <vt:lpstr>PowerPoint Presentation</vt:lpstr>
      <vt:lpstr>About UMB</vt:lpstr>
      <vt:lpstr>An Academic Health, Law and Human Services University  Education, Research and Patient Care </vt:lpstr>
      <vt:lpstr>So Why Are We Giving This Presentation</vt:lpstr>
      <vt:lpstr>Cyber Attacks: Scale &amp; Scope in Higher Education</vt:lpstr>
      <vt:lpstr>PowerPoint Presentation</vt:lpstr>
      <vt:lpstr>Evolution of the Cyber Security and  Threat Environment</vt:lpstr>
      <vt:lpstr>PowerPoint Presentation</vt:lpstr>
      <vt:lpstr>Raising Awareness of Basic Cybersecurity Hygiene</vt:lpstr>
      <vt:lpstr>Potential Impact of Cyber Attacks</vt:lpstr>
      <vt:lpstr>Cybersecurity and Compliance </vt:lpstr>
      <vt:lpstr>GRC and ERM Frameworks</vt:lpstr>
      <vt:lpstr>Enterprise Risk Management (ERM)</vt:lpstr>
      <vt:lpstr>Enterprise Risk Management (ERM)</vt:lpstr>
      <vt:lpstr>The ERM Cycle</vt:lpstr>
      <vt:lpstr>The Benefits of ERM </vt:lpstr>
      <vt:lpstr>IT GRC  Framework</vt:lpstr>
      <vt:lpstr>IT GRC in Higher Education </vt:lpstr>
      <vt:lpstr>IT GRC  and Cybersecurity at UMB</vt:lpstr>
      <vt:lpstr>PowerPoint Presentation</vt:lpstr>
      <vt:lpstr>Primary Objectives of the  Cybersecurity Collaborative </vt:lpstr>
      <vt:lpstr>GRC Cybersecurity Framework at UMB</vt:lpstr>
      <vt:lpstr>Success Indicators: Two Reasons Why the UMB GRC Cybersecurity Framework  is Working So Well</vt:lpstr>
      <vt:lpstr>UMB IT GRC and ERM Experience Our Principles and Approach</vt:lpstr>
      <vt:lpstr>UMB IT GRC and ERM Experience  What We Have Learned</vt:lpstr>
      <vt:lpstr>Value of Using GRC and ERM Frameworks </vt:lpstr>
      <vt:lpstr>If You Don’t Have a GRC and ERM Program at Your Institution…</vt:lpstr>
      <vt:lpstr>Educause Resources</vt:lpstr>
      <vt:lpstr>Presentation Take-Aways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Peter;Murray</dc:creator>
  <cp:lastModifiedBy>Murray, Peter J. (CITS)</cp:lastModifiedBy>
  <cp:revision>598</cp:revision>
  <cp:lastPrinted>2018-04-18T18:30:44Z</cp:lastPrinted>
  <dcterms:created xsi:type="dcterms:W3CDTF">2016-08-03T13:42:15Z</dcterms:created>
  <dcterms:modified xsi:type="dcterms:W3CDTF">2018-04-19T13:37:40Z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0x010100318DBA84EB7794478643DB65515AC1CF</vt:lpwstr>
  </property>
</Properties>
</file>